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83" r:id="rId4"/>
    <p:sldId id="259" r:id="rId5"/>
    <p:sldId id="269" r:id="rId6"/>
    <p:sldId id="260" r:id="rId7"/>
    <p:sldId id="270" r:id="rId8"/>
    <p:sldId id="271" r:id="rId9"/>
    <p:sldId id="272" r:id="rId10"/>
    <p:sldId id="273" r:id="rId11"/>
    <p:sldId id="281" r:id="rId12"/>
    <p:sldId id="282" r:id="rId13"/>
    <p:sldId id="276" r:id="rId14"/>
    <p:sldId id="262" r:id="rId15"/>
    <p:sldId id="278" r:id="rId16"/>
    <p:sldId id="277" r:id="rId17"/>
    <p:sldId id="264" r:id="rId18"/>
    <p:sldId id="274" r:id="rId19"/>
    <p:sldId id="265" r:id="rId20"/>
    <p:sldId id="266" r:id="rId21"/>
    <p:sldId id="267" r:id="rId22"/>
    <p:sldId id="275" r:id="rId23"/>
    <p:sldId id="279" r:id="rId24"/>
    <p:sldId id="268" r:id="rId25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68" d="100"/>
          <a:sy n="68" d="100"/>
        </p:scale>
        <p:origin x="60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1/22/2015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1/22/2015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1/22/2015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1/22/2015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1/22/2015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1/22/2015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1/22/2015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btrammell@mcminnschools.com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 smtClean="0"/>
              <a:t>Central high school</a:t>
            </a:r>
            <a:endParaRPr lang="en-US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9541" y="4896582"/>
            <a:ext cx="9144000" cy="1309255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sz="6000" dirty="0" smtClean="0"/>
              <a:t>WELCOME CLASS OF 2019!</a:t>
            </a:r>
            <a:endParaRPr lang="en-US" sz="6000" dirty="0"/>
          </a:p>
        </p:txBody>
      </p:sp>
      <p:pic>
        <p:nvPicPr>
          <p:cNvPr id="6146" name="Picture 2" descr="http://images.pcmac.org/images/Users/twomac@mcminnschools.com/Central%20Lithograp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009" y="0"/>
            <a:ext cx="10170943" cy="207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https://pod51042.outlook.com/owa/service.svc/s/GetFileAttachment?id=AQMkADJjNzJhNmFlLTA5YzctNDA0Ny05NmY4LTNlOGE2YTlkYmIAOWIARgAAA1BpCwCcgcZNl2WaxX6%2BkIcHAHUWcAOFr2ZDnF%2BeXL4hKZ4AAAMOAAAAdRZwA4WvZkOcX55cviEpngABsn7EuwAAAAESABAAxI6YqOzhVUS3O9ah0GnrMw%3D%3D&amp;isImagePreview=True&amp;X-OWA-CANARY=GKZxnYESfEu-nDUgyCjyE0V6RshwBNIIIAStxPgLJJwEhpa8DYFV6Fy_3uj2iLH-92G5qQAdKOA."/>
          <p:cNvSpPr>
            <a:spLocks noChangeAspect="1" noChangeArrowheads="1"/>
          </p:cNvSpPr>
          <p:nvPr/>
        </p:nvSpPr>
        <p:spPr bwMode="auto">
          <a:xfrm>
            <a:off x="-366058" y="2841674"/>
            <a:ext cx="1711867" cy="171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975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 smtClean="0"/>
              <a:t>Tips for success in high school</a:t>
            </a:r>
            <a:endParaRPr lang="en-US" sz="48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sz="2800" dirty="0"/>
              <a:t>Make every class count—you need 22 credits to earn your diploma!</a:t>
            </a:r>
          </a:p>
          <a:p>
            <a:pPr lvl="0"/>
            <a:r>
              <a:rPr lang="en-US" sz="2800" dirty="0"/>
              <a:t>You are in charge of your education—take responsibility!</a:t>
            </a:r>
          </a:p>
          <a:p>
            <a:pPr lvl="0"/>
            <a:r>
              <a:rPr lang="en-US" sz="2800" dirty="0"/>
              <a:t>Set goals: long-term and short-term!</a:t>
            </a:r>
          </a:p>
          <a:p>
            <a:pPr lvl="0"/>
            <a:r>
              <a:rPr lang="en-US" sz="2800" dirty="0"/>
              <a:t>Get organized!</a:t>
            </a:r>
          </a:p>
          <a:p>
            <a:pPr lvl="0"/>
            <a:r>
              <a:rPr lang="en-US" sz="2800" dirty="0"/>
              <a:t>Learn to study!</a:t>
            </a:r>
          </a:p>
          <a:p>
            <a:pPr lvl="0"/>
            <a:r>
              <a:rPr lang="en-US" sz="2800" dirty="0"/>
              <a:t>Talk to your teachers, guidance counselors, etc.!</a:t>
            </a:r>
          </a:p>
          <a:p>
            <a:pPr lvl="0"/>
            <a:r>
              <a:rPr lang="en-US" sz="2800" dirty="0"/>
              <a:t>Get involved!</a:t>
            </a:r>
          </a:p>
          <a:p>
            <a:endParaRPr lang="en-US" dirty="0"/>
          </a:p>
        </p:txBody>
      </p:sp>
      <p:pic>
        <p:nvPicPr>
          <p:cNvPr id="2054" name="Picture 6" descr="http://t3.gstatic.com/images?q=tbn:ANd9GcQUSdbqj8qEoWZp0smEltfiUlha2-DzhIqZE4mVvNi4bKZmBxWXrQ:www.librarysample.org/homer/images/sitepics/books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267" y="3817619"/>
            <a:ext cx="190500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309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Mr. Brian trammell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SPECIAL EDUCATION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62516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Special education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Transition meetings are currently being scheduled.  For more information, contact </a:t>
            </a:r>
          </a:p>
          <a:p>
            <a:pPr algn="ctr"/>
            <a:r>
              <a:rPr lang="en-US" sz="4400" dirty="0" smtClean="0"/>
              <a:t>Brian Trammell</a:t>
            </a:r>
          </a:p>
          <a:p>
            <a:pPr algn="ctr"/>
            <a:r>
              <a:rPr lang="en-US" sz="4400" dirty="0" smtClean="0">
                <a:solidFill>
                  <a:schemeClr val="bg1">
                    <a:lumMod val="10000"/>
                    <a:lumOff val="90000"/>
                  </a:schemeClr>
                </a:solidFill>
                <a:hlinkClick r:id="rId2"/>
              </a:rPr>
              <a:t>btrammell@mcminnschools.com</a:t>
            </a:r>
            <a:endParaRPr lang="en-US" sz="4400" dirty="0" smtClean="0">
              <a:solidFill>
                <a:schemeClr val="bg1">
                  <a:lumMod val="10000"/>
                  <a:lumOff val="90000"/>
                </a:schemeClr>
              </a:solidFill>
            </a:endParaRPr>
          </a:p>
          <a:p>
            <a:pPr algn="ctr"/>
            <a:r>
              <a:rPr lang="en-US" sz="4400" dirty="0" smtClean="0"/>
              <a:t>423-263-5541 extension 115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064858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Mr. Doug Armstrong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700" dirty="0" smtClean="0"/>
              <a:t>ASSISTANT PRINCIPAL &amp; ATHLETIC DIRECTOR</a:t>
            </a:r>
            <a:endParaRPr lang="en-US" sz="37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015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Sports at </a:t>
            </a:r>
            <a:r>
              <a:rPr lang="en-US" dirty="0" err="1" smtClean="0"/>
              <a:t>chs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 smtClean="0"/>
              <a:t>Baseball</a:t>
            </a:r>
          </a:p>
          <a:p>
            <a:r>
              <a:rPr lang="en-US" sz="3600" dirty="0" smtClean="0"/>
              <a:t>Basketball (Boys &amp; Girls)</a:t>
            </a:r>
          </a:p>
          <a:p>
            <a:r>
              <a:rPr lang="en-US" sz="3600" dirty="0" smtClean="0"/>
              <a:t>Cheerleading</a:t>
            </a:r>
          </a:p>
          <a:p>
            <a:r>
              <a:rPr lang="en-US" sz="3600" dirty="0" smtClean="0"/>
              <a:t>Cross Country</a:t>
            </a:r>
          </a:p>
          <a:p>
            <a:r>
              <a:rPr lang="en-US" sz="3600" dirty="0" smtClean="0"/>
              <a:t>Football</a:t>
            </a:r>
          </a:p>
          <a:p>
            <a:r>
              <a:rPr lang="en-US" sz="3600" dirty="0" smtClean="0"/>
              <a:t>Golf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166" y="2489982"/>
            <a:ext cx="6963508" cy="3305907"/>
          </a:xfrm>
        </p:spPr>
      </p:pic>
      <p:pic>
        <p:nvPicPr>
          <p:cNvPr id="8194" name="Picture 2" descr="http://t0.gstatic.com/images?q=tbn:ANd9GcTvcxyoctzYzhkHOma3N4Sz8ymqbt1nd_8IeU5NGRb32GYe73CLIA:www.hsfdatabase.com/images/mcminncentralhelmet2009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791" y="284176"/>
            <a:ext cx="2148187" cy="141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t3.gstatic.com/images?q=tbn:ANd9GcTota1N5JDBo4-GecKVHW4REss2IKaN4WCGT9XrsR4klz-lSiMO:www.cascadechristian.org/editoruploads/images/Athletics/basketbal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684" y="284175"/>
            <a:ext cx="2138387" cy="150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572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Sports at </a:t>
            </a:r>
            <a:r>
              <a:rPr lang="en-US" sz="4800" dirty="0" err="1"/>
              <a:t>chs</a:t>
            </a:r>
            <a:endParaRPr lang="en-US" sz="4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3600" dirty="0"/>
              <a:t>Softball</a:t>
            </a:r>
          </a:p>
          <a:p>
            <a:r>
              <a:rPr lang="en-US" sz="3600" dirty="0"/>
              <a:t>Soccer (Boys &amp; Girls)</a:t>
            </a:r>
          </a:p>
          <a:p>
            <a:r>
              <a:rPr lang="en-US" sz="3600" dirty="0"/>
              <a:t>Swimming</a:t>
            </a:r>
          </a:p>
          <a:p>
            <a:r>
              <a:rPr lang="en-US" sz="3600" dirty="0"/>
              <a:t>Tennis</a:t>
            </a:r>
          </a:p>
          <a:p>
            <a:r>
              <a:rPr lang="en-US" sz="3600" dirty="0"/>
              <a:t>Track</a:t>
            </a:r>
          </a:p>
          <a:p>
            <a:r>
              <a:rPr lang="en-US" sz="3600" dirty="0"/>
              <a:t>Volleyball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17785" y="2166425"/>
            <a:ext cx="4023360" cy="4051495"/>
          </a:xfrm>
          <a:prstGeom prst="rect">
            <a:avLst/>
          </a:prstGeom>
        </p:spPr>
      </p:pic>
      <p:pic>
        <p:nvPicPr>
          <p:cNvPr id="7" name="Picture 4" descr="http://t3.gstatic.com/images?q=tbn:ANd9GcTYw3bm4mA8-JJO3rrw4ryP_pHh-Zu7sw84jQfAeyOraKIRlucT:www.stumpsparty.com/images/itm_img/pomslb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48" y="284176"/>
            <a:ext cx="1890737" cy="150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208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Mrs. Melanie walker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900" dirty="0" smtClean="0"/>
              <a:t>CAREER &amp; TECHINCAL EDUCATION </a:t>
            </a:r>
          </a:p>
          <a:p>
            <a:r>
              <a:rPr lang="en-US" sz="3900" dirty="0" smtClean="0"/>
              <a:t>DEPARTMENT HEAD</a:t>
            </a:r>
            <a:endParaRPr lang="en-US" sz="39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994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Why career &amp; technical education?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  Career and Technical Education (CTE) gives high school students, the chance to get a head start on preparing for college and careers. </a:t>
            </a:r>
            <a:endParaRPr lang="en-US" sz="3200" dirty="0" smtClean="0"/>
          </a:p>
          <a:p>
            <a:r>
              <a:rPr lang="en-US" sz="3200" dirty="0" smtClean="0"/>
              <a:t>In </a:t>
            </a:r>
            <a:r>
              <a:rPr lang="en-US" sz="3200" dirty="0"/>
              <a:t>CTE programs you will learn how core school subjects like math, science and writing are used in real-life. </a:t>
            </a:r>
            <a:endParaRPr lang="en-US" sz="3200" dirty="0" smtClean="0"/>
          </a:p>
          <a:p>
            <a:r>
              <a:rPr lang="en-US" sz="3200" dirty="0" smtClean="0"/>
              <a:t>As </a:t>
            </a:r>
            <a:r>
              <a:rPr lang="en-US" sz="3200" dirty="0"/>
              <a:t>a CTE student you have the opportunity to participate in hands-on training in your chosen program and gain real world experience through job shadows and internships.</a:t>
            </a:r>
          </a:p>
        </p:txBody>
      </p:sp>
    </p:spTree>
    <p:extLst>
      <p:ext uri="{BB962C8B-B14F-4D97-AF65-F5344CB8AC3E}">
        <p14:creationId xmlns:p14="http://schemas.microsoft.com/office/powerpoint/2010/main" val="211562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Cte</a:t>
            </a:r>
            <a:r>
              <a:rPr lang="en-US" dirty="0" smtClean="0"/>
              <a:t> programs at central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919" y="2011679"/>
            <a:ext cx="9784080" cy="460013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Advanced Manufacturing </a:t>
            </a:r>
            <a:r>
              <a:rPr lang="en-US" sz="2400" dirty="0" smtClean="0">
                <a:solidFill>
                  <a:srgbClr val="FF0000"/>
                </a:solidFill>
              </a:rPr>
              <a:t>NEW!</a:t>
            </a:r>
          </a:p>
          <a:p>
            <a:r>
              <a:rPr lang="en-US" sz="2400" dirty="0" smtClean="0"/>
              <a:t>Agriculture, Food, &amp; Natural Resources</a:t>
            </a:r>
          </a:p>
          <a:p>
            <a:r>
              <a:rPr lang="en-US" sz="2400" dirty="0" smtClean="0"/>
              <a:t>Architecture &amp; Construction</a:t>
            </a:r>
          </a:p>
          <a:p>
            <a:r>
              <a:rPr lang="en-US" sz="2400" dirty="0" smtClean="0"/>
              <a:t>Business Management &amp; Administration</a:t>
            </a:r>
          </a:p>
          <a:p>
            <a:r>
              <a:rPr lang="en-US" sz="2400" dirty="0" smtClean="0"/>
              <a:t>Finance</a:t>
            </a:r>
          </a:p>
          <a:p>
            <a:r>
              <a:rPr lang="en-US" sz="2400" dirty="0" smtClean="0"/>
              <a:t>Health Science </a:t>
            </a:r>
          </a:p>
          <a:p>
            <a:r>
              <a:rPr lang="en-US" sz="2400" dirty="0" smtClean="0"/>
              <a:t>Human Services</a:t>
            </a:r>
          </a:p>
          <a:p>
            <a:r>
              <a:rPr lang="en-US" sz="2400" dirty="0" smtClean="0"/>
              <a:t>Marketing</a:t>
            </a:r>
          </a:p>
          <a:p>
            <a:r>
              <a:rPr lang="en-US" sz="2400" dirty="0" smtClean="0"/>
              <a:t>Transportation, Distribution, &amp; Logistics</a:t>
            </a:r>
          </a:p>
          <a:p>
            <a:endParaRPr lang="en-US" dirty="0"/>
          </a:p>
        </p:txBody>
      </p:sp>
      <p:pic>
        <p:nvPicPr>
          <p:cNvPr id="5122" name="Picture 2" descr="http://t1.gstatic.com/images?q=tbn:ANd9GcQUfOuL8p1CYb8rUsNGrZow-1bxMl0tKxIINODhRZfX05elysKU:www.forsyth.k12.ga.us/cms/lib3/GA01000373/Centricity/Domain/22/Java%2520Print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154" y="3066757"/>
            <a:ext cx="5050301" cy="284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675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Ms. Anita Scruggs – director of guidance (M-Z)</a:t>
            </a:r>
            <a:endParaRPr lang="en-US" sz="4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602675"/>
          </a:xfrm>
        </p:spPr>
        <p:txBody>
          <a:bodyPr>
            <a:noAutofit/>
          </a:bodyPr>
          <a:lstStyle/>
          <a:p>
            <a:r>
              <a:rPr lang="en-US" sz="4400" dirty="0" smtClean="0"/>
              <a:t>MRS. AMBER MOORE – GUIDANCE COUNSELOR (A-L)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462079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smtClean="0"/>
              <a:t>Mr. </a:t>
            </a:r>
            <a:r>
              <a:rPr lang="en-US" sz="6000" dirty="0" err="1" smtClean="0"/>
              <a:t>cody</a:t>
            </a:r>
            <a:r>
              <a:rPr lang="en-US" sz="6000" dirty="0" smtClean="0"/>
              <a:t> bull</a:t>
            </a:r>
            <a:endParaRPr lang="en-US" sz="6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254521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0474" y="3885279"/>
            <a:ext cx="2475914" cy="297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2097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Tennessee promise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Tennessee Promise is both a scholarship and mentoring program.</a:t>
            </a:r>
          </a:p>
          <a:p>
            <a:r>
              <a:rPr lang="en-US" sz="2800" dirty="0">
                <a:solidFill>
                  <a:srgbClr val="FFFFFF"/>
                </a:solidFill>
              </a:rPr>
              <a:t>Provides students a last-dollar scholarship, meaning the scholarship will cover tuition and fees not covered by the Pell grant, the HOPE scholarship, or TSAA funds. </a:t>
            </a:r>
          </a:p>
          <a:p>
            <a:r>
              <a:rPr lang="en-US" sz="2800" dirty="0">
                <a:solidFill>
                  <a:srgbClr val="FFFFFF"/>
                </a:solidFill>
              </a:rPr>
              <a:t>Students may use the scholarship at any of the state’s 13 community colleges, 27 colleges of applied technology, or other</a:t>
            </a:r>
            <a:r>
              <a:rPr lang="en-US" sz="2800" dirty="0"/>
              <a:t> eligible institutions offering associate’s degree programs</a:t>
            </a:r>
            <a:r>
              <a:rPr lang="en-US" sz="2800" dirty="0">
                <a:solidFill>
                  <a:srgbClr val="FFFFFF"/>
                </a:solidFill>
              </a:rPr>
              <a:t>. </a:t>
            </a:r>
          </a:p>
          <a:p>
            <a:r>
              <a:rPr lang="en-US" sz="2800" dirty="0">
                <a:solidFill>
                  <a:srgbClr val="FFFFFF"/>
                </a:solidFill>
              </a:rPr>
              <a:t>In addition, Tennessee Promise participants must complete eight hours of community service per term enrolled, as well as maintain satisfactory academic progress (2.0 GPA) at their institution.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985" y="439592"/>
            <a:ext cx="1912034" cy="119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136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dr. </a:t>
            </a:r>
            <a:r>
              <a:rPr lang="en-US" dirty="0" err="1" smtClean="0"/>
              <a:t>lori</a:t>
            </a:r>
            <a:r>
              <a:rPr lang="en-US" dirty="0" smtClean="0"/>
              <a:t> Hutchinson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ASSISTANT PRINCIPAL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0004999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/>
              <a:t>Clubs at </a:t>
            </a:r>
            <a:r>
              <a:rPr lang="en-US" sz="5400" dirty="0" err="1" smtClean="0"/>
              <a:t>chs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656406"/>
          </a:xfrm>
        </p:spPr>
        <p:txBody>
          <a:bodyPr>
            <a:normAutofit fontScale="92500" lnSpcReduction="10000"/>
          </a:bodyPr>
          <a:lstStyle/>
          <a:p>
            <a:r>
              <a:rPr lang="en-US" sz="3500" dirty="0" smtClean="0"/>
              <a:t>Anchor Club</a:t>
            </a:r>
          </a:p>
          <a:p>
            <a:r>
              <a:rPr lang="en-US" sz="3500" dirty="0" smtClean="0"/>
              <a:t>Beta Club</a:t>
            </a:r>
          </a:p>
          <a:p>
            <a:r>
              <a:rPr lang="en-US" sz="3500" dirty="0" smtClean="0"/>
              <a:t>DECA</a:t>
            </a:r>
          </a:p>
          <a:p>
            <a:r>
              <a:rPr lang="en-US" sz="3500" dirty="0" smtClean="0"/>
              <a:t>FBLA</a:t>
            </a:r>
          </a:p>
          <a:p>
            <a:r>
              <a:rPr lang="en-US" sz="3500" dirty="0" smtClean="0"/>
              <a:t>FCA</a:t>
            </a:r>
          </a:p>
          <a:p>
            <a:r>
              <a:rPr lang="en-US" sz="3500" dirty="0" smtClean="0"/>
              <a:t>FCCLA</a:t>
            </a:r>
          </a:p>
          <a:p>
            <a:r>
              <a:rPr lang="en-US" sz="3500" dirty="0" smtClean="0"/>
              <a:t>FFA</a:t>
            </a:r>
          </a:p>
          <a:p>
            <a:r>
              <a:rPr lang="en-US" sz="3500" dirty="0" smtClean="0"/>
              <a:t>Fly Fishing Club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30938" y="2166425"/>
            <a:ext cx="5206096" cy="38264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57071" y="6119446"/>
            <a:ext cx="4979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Fly Fishing Club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586018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CLUBS AT </a:t>
            </a:r>
            <a:r>
              <a:rPr lang="en-US" dirty="0" err="1" smtClean="0"/>
              <a:t>chs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/>
              <a:t>HOSA</a:t>
            </a:r>
          </a:p>
          <a:p>
            <a:r>
              <a:rPr lang="en-US" sz="2400" dirty="0"/>
              <a:t>Interact</a:t>
            </a:r>
          </a:p>
          <a:p>
            <a:r>
              <a:rPr lang="en-US" sz="2400" dirty="0"/>
              <a:t>National English Honors Society</a:t>
            </a:r>
          </a:p>
          <a:p>
            <a:r>
              <a:rPr lang="en-US" sz="2400" dirty="0"/>
              <a:t>Pep Club</a:t>
            </a:r>
          </a:p>
          <a:p>
            <a:r>
              <a:rPr lang="en-US" sz="2400" dirty="0"/>
              <a:t>Outdoor Club</a:t>
            </a:r>
          </a:p>
          <a:p>
            <a:r>
              <a:rPr lang="en-US" sz="2400" dirty="0"/>
              <a:t>Student Council</a:t>
            </a:r>
          </a:p>
          <a:p>
            <a:r>
              <a:rPr lang="en-US" sz="2400" dirty="0"/>
              <a:t>Skills USA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30938" y="2331840"/>
            <a:ext cx="4754562" cy="35659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21637" y="5925532"/>
            <a:ext cx="3163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Central Harmony</a:t>
            </a:r>
            <a:endParaRPr lang="en-US" sz="3200" dirty="0"/>
          </a:p>
        </p:txBody>
      </p:sp>
      <p:sp>
        <p:nvSpPr>
          <p:cNvPr id="7" name="AutoShape 2" descr="https://pod51042.outlook.com/owa/service.svc/s/GetFileAttachment?id=AQMkADJjNzJhNmFlLTA5YzctNDA0Ny05NmY4LTNlOGE2YTlkYmIAOWIARgAAA1BpCwCcgcZNl2WaxX6%2BkIcHAHUWcAOFr2ZDnF%2BeXL4hKZ4AAAMOAAAAdRZwA4WvZkOcX55cviEpngABsn7EwwAAAAESABAAIiRdVQcVCE2lBmaW%2BMQO0A%3D%3D&amp;isImagePreview=True&amp;X-OWA-CANARY=q2XIStmFaUKhyryxFXAMqw3TnUGaBNIIql9B0WkRo4cMQQrx9Hgu8iz-Fey7svJfqUok2MWKvQI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2784" y="3671667"/>
            <a:ext cx="2258855" cy="30242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86597" y="6217920"/>
            <a:ext cx="1677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FFA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5903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clubs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 CHS Coffee Shop, The Charger Express, is now open in the Library for anyone who would like coffee, hot chocolate or tea!</a:t>
            </a:r>
            <a:endParaRPr lang="en-US" sz="3600" dirty="0"/>
          </a:p>
        </p:txBody>
      </p:sp>
      <p:pic>
        <p:nvPicPr>
          <p:cNvPr id="4102" name="Picture 6" descr="http://t3.gstatic.com/images?q=tbn:ANd9GcTJV2td2SuYuqfRiTYhDLcOCRYArafCXsaSvl635rwmmnwcLiSKNw:www.aiic2015assembly.org/sites/default/files/Coffee-brisbane-2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628" y="2183001"/>
            <a:ext cx="4677984" cy="386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132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smtClean="0"/>
              <a:t>Mr. roger freeman</a:t>
            </a:r>
            <a:endParaRPr lang="en-US" sz="6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2545211"/>
          </a:xfrm>
        </p:spPr>
        <p:txBody>
          <a:bodyPr>
            <a:normAutofit/>
          </a:bodyPr>
          <a:lstStyle/>
          <a:p>
            <a:endParaRPr lang="en-US" sz="6000" dirty="0" smtClean="0"/>
          </a:p>
          <a:p>
            <a:r>
              <a:rPr lang="en-US" sz="6000" dirty="0" smtClean="0"/>
              <a:t>PRINCIPAL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56196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CHS cheerleaders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848" y="2011363"/>
            <a:ext cx="9218717" cy="4206875"/>
          </a:xfrm>
        </p:spPr>
      </p:pic>
    </p:spTree>
    <p:extLst>
      <p:ext uri="{BB962C8B-B14F-4D97-AF65-F5344CB8AC3E}">
        <p14:creationId xmlns:p14="http://schemas.microsoft.com/office/powerpoint/2010/main" val="2583572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Mrs. Vicki Vest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4000" dirty="0" smtClean="0"/>
              <a:t>GRADUATION SPECIALIST &amp; </a:t>
            </a:r>
          </a:p>
          <a:p>
            <a:r>
              <a:rPr lang="en-US" sz="4000" dirty="0" smtClean="0"/>
              <a:t>RTI</a:t>
            </a:r>
            <a:r>
              <a:rPr lang="en-US" sz="4000" baseline="30000" dirty="0" smtClean="0"/>
              <a:t>2</a:t>
            </a:r>
            <a:r>
              <a:rPr lang="en-US" sz="4000" dirty="0" smtClean="0"/>
              <a:t> COORDINATOR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87263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smtClean="0"/>
              <a:t>What is rti</a:t>
            </a:r>
            <a:r>
              <a:rPr lang="en-US" sz="6000" baseline="30000" dirty="0" smtClean="0"/>
              <a:t>2</a:t>
            </a:r>
            <a:r>
              <a:rPr lang="en-US" sz="6000" dirty="0" smtClean="0"/>
              <a:t>?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207008" y="2208628"/>
            <a:ext cx="4754880" cy="4014098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sz="3000" dirty="0"/>
              <a:t>The Tennessee Board of Education has mandated that the Response To </a:t>
            </a:r>
            <a:r>
              <a:rPr lang="en-US" sz="3000" dirty="0" smtClean="0"/>
              <a:t>Instruction &amp; Intervention </a:t>
            </a:r>
            <a:r>
              <a:rPr lang="en-US" sz="3000" dirty="0"/>
              <a:t>program will be implemented in all schools</a:t>
            </a:r>
            <a:r>
              <a:rPr lang="en-US" sz="3000" dirty="0" smtClean="0"/>
              <a:t>.</a:t>
            </a:r>
          </a:p>
          <a:p>
            <a:pPr lvl="0"/>
            <a:endParaRPr lang="en-US" sz="3000" dirty="0"/>
          </a:p>
          <a:p>
            <a:pPr lvl="0"/>
            <a:r>
              <a:rPr lang="en-US" sz="3000" dirty="0"/>
              <a:t>The program is designed to focus on the essential skills students need in Reading and Math.</a:t>
            </a:r>
          </a:p>
          <a:p>
            <a:endParaRPr lang="en-US" dirty="0"/>
          </a:p>
        </p:txBody>
      </p:sp>
      <p:pic>
        <p:nvPicPr>
          <p:cNvPr id="3076" name="Picture 4" descr="http://www.sullivank12.net/learning/files/2012/08/Screen-Shot-2013-09-13-at-10.26.10-PM.pn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190" y="2453541"/>
            <a:ext cx="4191809" cy="356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107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/>
              <a:t>Rti</a:t>
            </a:r>
            <a:r>
              <a:rPr lang="en-US" sz="5400" baseline="30000" dirty="0" smtClean="0"/>
              <a:t>2 </a:t>
            </a:r>
            <a:r>
              <a:rPr lang="en-US" sz="5400" dirty="0" smtClean="0"/>
              <a:t>is three tiered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200" dirty="0"/>
              <a:t>There are three Tiers in RTI: </a:t>
            </a:r>
            <a:endParaRPr lang="en-US" sz="3200" dirty="0" smtClean="0"/>
          </a:p>
          <a:p>
            <a:pPr marL="0" lvl="0" indent="0">
              <a:buNone/>
            </a:pPr>
            <a:endParaRPr lang="en-US" sz="3200" dirty="0"/>
          </a:p>
          <a:p>
            <a:pPr lvl="1"/>
            <a:r>
              <a:rPr lang="en-US" sz="2400" dirty="0"/>
              <a:t>Tier 1: all students are in this tier, which delivers the regular curriculum instruction.</a:t>
            </a:r>
          </a:p>
          <a:p>
            <a:pPr lvl="1"/>
            <a:r>
              <a:rPr lang="en-US" sz="2400" dirty="0"/>
              <a:t>Tier 2: students whose assessment data shows a need for intervention will also be placed in this tier to receive additional help.</a:t>
            </a:r>
          </a:p>
          <a:p>
            <a:pPr lvl="1"/>
            <a:r>
              <a:rPr lang="en-US" sz="2400" dirty="0"/>
              <a:t>Tier 3: students whose assessment data shows a need for intensive intervention will be placed in this tier to receive more intensive help.</a:t>
            </a:r>
          </a:p>
          <a:p>
            <a:pPr lvl="1"/>
            <a:r>
              <a:rPr lang="en-US" sz="2400" dirty="0"/>
              <a:t>Enrichment: students who are not in Tier 2 or 3 will be placed in an enrichment class.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971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smtClean="0"/>
              <a:t>Rti</a:t>
            </a:r>
            <a:r>
              <a:rPr lang="en-US" sz="6000" baseline="30000" dirty="0" smtClean="0"/>
              <a:t>2 </a:t>
            </a:r>
            <a:r>
              <a:rPr lang="en-US" sz="6000" dirty="0" smtClean="0"/>
              <a:t>tiers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3200" b="1" dirty="0" smtClean="0"/>
              <a:t>How are students placed in tiers? </a:t>
            </a:r>
          </a:p>
          <a:p>
            <a:pPr lvl="0"/>
            <a:r>
              <a:rPr lang="en-US" sz="2800" dirty="0" smtClean="0"/>
              <a:t>Placement </a:t>
            </a:r>
            <a:r>
              <a:rPr lang="en-US" sz="2800" dirty="0"/>
              <a:t>in the Tiers is based on multiple assessments</a:t>
            </a:r>
            <a:r>
              <a:rPr lang="en-US" sz="2800" dirty="0" smtClean="0"/>
              <a:t>.</a:t>
            </a:r>
          </a:p>
          <a:p>
            <a:pPr lvl="0"/>
            <a:endParaRPr lang="en-US" dirty="0" smtClean="0"/>
          </a:p>
          <a:p>
            <a:pPr lvl="0"/>
            <a:r>
              <a:rPr lang="en-US" sz="3200" b="1" dirty="0" smtClean="0"/>
              <a:t>Can students move between tiers? </a:t>
            </a:r>
            <a:endParaRPr lang="en-US" sz="3200" b="1" dirty="0"/>
          </a:p>
          <a:p>
            <a:pPr lvl="0"/>
            <a:r>
              <a:rPr lang="en-US" sz="2800" dirty="0"/>
              <a:t>Placement in the Tiers is reviewed and can change as students </a:t>
            </a:r>
            <a:r>
              <a:rPr lang="en-US" sz="2800" dirty="0" smtClean="0"/>
              <a:t>progress.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54586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smtClean="0"/>
              <a:t>graduation</a:t>
            </a:r>
            <a:endParaRPr lang="en-US" sz="6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/>
            <a:r>
              <a:rPr lang="en-US" sz="3200" dirty="0"/>
              <a:t>High School graduates make more money than those who have a GED or drop out: about $10,000 more per year!</a:t>
            </a:r>
          </a:p>
          <a:p>
            <a:endParaRPr lang="en-US" dirty="0"/>
          </a:p>
        </p:txBody>
      </p:sp>
      <p:pic>
        <p:nvPicPr>
          <p:cNvPr id="1026" name="Picture 2" descr="http://t2.gstatic.com/images?q=tbn:ANd9GcRn8UCPCOJEsJJHrvfUP2nxXhAXQnVMoOQ7Xgvxl_I5CDniPdgF:www.mywordwizard.com/image-files/graduation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7" b="1149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5688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TotalTime>430</TotalTime>
  <Words>592</Words>
  <Application>Microsoft Office PowerPoint</Application>
  <PresentationFormat>Widescreen</PresentationFormat>
  <Paragraphs>109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Corbel</vt:lpstr>
      <vt:lpstr>Wingdings</vt:lpstr>
      <vt:lpstr>Banded</vt:lpstr>
      <vt:lpstr>Central high school</vt:lpstr>
      <vt:lpstr>Mr. cody bull</vt:lpstr>
      <vt:lpstr>Mr. roger freeman</vt:lpstr>
      <vt:lpstr>CHS cheerleaders</vt:lpstr>
      <vt:lpstr>Mrs. Vicki Vest</vt:lpstr>
      <vt:lpstr>What is rti2?</vt:lpstr>
      <vt:lpstr>Rti2 is three tiered</vt:lpstr>
      <vt:lpstr>Rti2 tiers</vt:lpstr>
      <vt:lpstr>graduation</vt:lpstr>
      <vt:lpstr>Tips for success in high school</vt:lpstr>
      <vt:lpstr>Mr. Brian trammell</vt:lpstr>
      <vt:lpstr>Special education</vt:lpstr>
      <vt:lpstr>Mr. Doug Armstrong</vt:lpstr>
      <vt:lpstr>Sports at chs</vt:lpstr>
      <vt:lpstr>Sports at chs</vt:lpstr>
      <vt:lpstr>Mrs. Melanie walker</vt:lpstr>
      <vt:lpstr>Why career &amp; technical education?</vt:lpstr>
      <vt:lpstr>Cte programs at central</vt:lpstr>
      <vt:lpstr>Ms. Anita Scruggs – director of guidance (M-Z)</vt:lpstr>
      <vt:lpstr>Tennessee promise</vt:lpstr>
      <vt:lpstr>dr. lori Hutchinson </vt:lpstr>
      <vt:lpstr>Clubs at chs</vt:lpstr>
      <vt:lpstr>CLUBS AT chs</vt:lpstr>
      <vt:lpstr>clubs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Central high school</dc:title>
  <dc:creator>Amber Moore</dc:creator>
  <cp:lastModifiedBy>Amber Moore</cp:lastModifiedBy>
  <cp:revision>19</cp:revision>
  <cp:lastPrinted>2015-01-22T22:51:08Z</cp:lastPrinted>
  <dcterms:created xsi:type="dcterms:W3CDTF">2015-01-21T20:20:24Z</dcterms:created>
  <dcterms:modified xsi:type="dcterms:W3CDTF">2015-01-22T22:54:13Z</dcterms:modified>
</cp:coreProperties>
</file>