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56" r:id="rId2"/>
    <p:sldId id="262" r:id="rId3"/>
    <p:sldId id="257" r:id="rId4"/>
    <p:sldId id="263" r:id="rId5"/>
    <p:sldId id="258" r:id="rId6"/>
    <p:sldId id="259" r:id="rId7"/>
    <p:sldId id="260" r:id="rId8"/>
    <p:sldId id="261"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92D3F34-175D-43FD-A245-D31F6DC92016}" type="datetimeFigureOut">
              <a:rPr lang="en-GB"/>
              <a:pPr>
                <a:defRPr/>
              </a:pPr>
              <a:t>22/08/2014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A183773-8133-4940-BAA0-63B2857F079D}" type="slidenum">
              <a:rPr lang="en-GB"/>
              <a:pPr>
                <a:defRPr/>
              </a:pPr>
              <a:t>‹#›</a:t>
            </a:fld>
            <a:endParaRPr lang="en-GB"/>
          </a:p>
        </p:txBody>
      </p:sp>
    </p:spTree>
    <p:extLst>
      <p:ext uri="{BB962C8B-B14F-4D97-AF65-F5344CB8AC3E}">
        <p14:creationId xmlns:p14="http://schemas.microsoft.com/office/powerpoint/2010/main" val="11171813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9240FFB8-FF99-476E-9402-3857DF47B21F}" type="datetimeFigureOut">
              <a:rPr lang="en-GB"/>
              <a:pPr>
                <a:defRPr/>
              </a:pPr>
              <a:t>22/08/2014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5091FE1-E302-4C8C-9F28-7701F090EDE9}"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EDE3C26-D8CA-4760-9D1A-86DDF8C0E7AD}" type="datetimeFigureOut">
              <a:rPr lang="en-GB"/>
              <a:pPr>
                <a:defRPr/>
              </a:pPr>
              <a:t>22/08/2014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6F279C2-D8CF-4747-9CD9-7C7A03FEFCA7}"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C83A5D1-FC12-4DC6-B56B-499ED3F2BD36}" type="datetimeFigureOut">
              <a:rPr lang="en-GB"/>
              <a:pPr>
                <a:defRPr/>
              </a:pPr>
              <a:t>22/08/2014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185D440-51D6-4670-8B4C-F9C94E695E11}"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3B97BDF-AA10-4A1A-AA81-A11FF847C47F}" type="datetimeFigureOut">
              <a:rPr lang="en-GB"/>
              <a:pPr>
                <a:defRPr/>
              </a:pPr>
              <a:t>22/08/2014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52A36E9-B9D4-4D0A-B4AE-C755DFD13B1C}"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C3AE58F-DE5B-4D68-897C-386A23A8FB0A}" type="datetimeFigureOut">
              <a:rPr lang="en-GB"/>
              <a:pPr>
                <a:defRPr/>
              </a:pPr>
              <a:t>22/08/2014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F201282-875C-46AB-9300-38DD659625D3}"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0FC43EA3-3797-40F6-887D-BEFFE5B33FB2}" type="datetimeFigureOut">
              <a:rPr lang="en-GB"/>
              <a:pPr>
                <a:defRPr/>
              </a:pPr>
              <a:t>22/08/2014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6816F47-D4F7-42C0-A817-2BDD6BC0F63F}"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B0551987-8B74-4A4F-B5DC-932C81DD1571}" type="datetimeFigureOut">
              <a:rPr lang="en-GB"/>
              <a:pPr>
                <a:defRPr/>
              </a:pPr>
              <a:t>22/08/2014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3AE07D00-C916-4F92-ACBF-3A7DC6AD8311}"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A9ED254-84BF-4E12-A103-228503754F11}" type="datetimeFigureOut">
              <a:rPr lang="en-GB"/>
              <a:pPr>
                <a:defRPr/>
              </a:pPr>
              <a:t>22/08/2014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4144EAE5-D0AB-47D1-88E1-2E63A28AB28B}"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B3FB8D1-B2B5-4EEE-8B13-723709CDA5BC}" type="datetimeFigureOut">
              <a:rPr lang="en-GB"/>
              <a:pPr>
                <a:defRPr/>
              </a:pPr>
              <a:t>22/08/2014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517545A3-8EBB-4C23-A0A7-529BA64E549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493915-9A4C-4BB7-AC4B-921E21DE0AF4}" type="datetimeFigureOut">
              <a:rPr lang="en-GB"/>
              <a:pPr>
                <a:defRPr/>
              </a:pPr>
              <a:t>22/08/2014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5F00DE4-2B8D-4D91-96E1-64D9243AC36C}"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69A3DD-90D2-45B1-9768-D8D6CF03E9EA}" type="datetimeFigureOut">
              <a:rPr lang="en-GB"/>
              <a:pPr>
                <a:defRPr/>
              </a:pPr>
              <a:t>22/08/2014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CC4A6EA-EF4B-41F9-800A-29AC53BCCD97}"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0EAEBAF-BA22-4857-B2E7-F4D84BFC4481}" type="datetimeFigureOut">
              <a:rPr lang="en-GB"/>
              <a:pPr>
                <a:defRPr/>
              </a:pPr>
              <a:t>22/08/2014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B533695-435A-48A5-B355-3773A60B21F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jpeg"/><Relationship Id="rId3" Type="http://schemas.openxmlformats.org/officeDocument/2006/relationships/image" Target="../media/image2.png"/><Relationship Id="rId7" Type="http://schemas.openxmlformats.org/officeDocument/2006/relationships/image" Target="../media/image5.wmf"/><Relationship Id="rId12"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www.youtube.com/watch?v=XZfXkuOhhLg" TargetMode="External"/><Relationship Id="rId11" Type="http://schemas.openxmlformats.org/officeDocument/2006/relationships/image" Target="../media/image7.jpeg"/><Relationship Id="rId5" Type="http://schemas.openxmlformats.org/officeDocument/2006/relationships/image" Target="../media/image4.png"/><Relationship Id="rId10" Type="http://schemas.openxmlformats.org/officeDocument/2006/relationships/hyperlink" Target="http://www.youtube.com/watch?v=IDyaEOd6t-w" TargetMode="External"/><Relationship Id="rId4" Type="http://schemas.openxmlformats.org/officeDocument/2006/relationships/image" Target="../media/image3.jpeg"/><Relationship Id="rId9" Type="http://schemas.openxmlformats.org/officeDocument/2006/relationships/hyperlink" Target="https://www.youtube.com/watch?v=bwzDxp2TC7I" TargetMode="External"/><Relationship Id="rId14" Type="http://schemas.openxmlformats.org/officeDocument/2006/relationships/image" Target="../media/image10.jpeg"/></Relationships>
</file>

<file path=ppt/slides/_rels/slide2.xml.rels><?xml version="1.0" encoding="UTF-8" standalone="yes"?>
<Relationships xmlns="http://schemas.openxmlformats.org/package/2006/relationships"><Relationship Id="rId8" Type="http://schemas.openxmlformats.org/officeDocument/2006/relationships/hyperlink" Target="http://en.wikipedia.org/wiki/African_American" TargetMode="External"/><Relationship Id="rId13" Type="http://schemas.openxmlformats.org/officeDocument/2006/relationships/hyperlink" Target="http://en.wikipedia.org/wiki/Gospel_music" TargetMode="External"/><Relationship Id="rId18" Type="http://schemas.openxmlformats.org/officeDocument/2006/relationships/hyperlink" Target="http://en.wikipedia.org/wiki/Motown#cite_note-1" TargetMode="External"/><Relationship Id="rId3" Type="http://schemas.openxmlformats.org/officeDocument/2006/relationships/hyperlink" Target="http://en.wikipedia.org/wiki/Berry_Gordy" TargetMode="External"/><Relationship Id="rId21" Type="http://schemas.openxmlformats.org/officeDocument/2006/relationships/hyperlink" Target="http://www.youtube.com/watch?v=5RDUYOSpH9w&amp;safe=active" TargetMode="External"/><Relationship Id="rId7" Type="http://schemas.openxmlformats.org/officeDocument/2006/relationships/hyperlink" Target="http://en.wikipedia.org/wiki/Popular_music" TargetMode="External"/><Relationship Id="rId12" Type="http://schemas.openxmlformats.org/officeDocument/2006/relationships/hyperlink" Target="http://en.wikipedia.org/wiki/African-American_culture" TargetMode="External"/><Relationship Id="rId17" Type="http://schemas.openxmlformats.org/officeDocument/2006/relationships/hyperlink" Target="http://en.wikipedia.org/wiki/Hot_100" TargetMode="External"/><Relationship Id="rId2" Type="http://schemas.openxmlformats.org/officeDocument/2006/relationships/hyperlink" Target="http://en.wikipedia.org/wiki/USA" TargetMode="External"/><Relationship Id="rId16" Type="http://schemas.openxmlformats.org/officeDocument/2006/relationships/hyperlink" Target="http://en.wikipedia.org/wiki/Billboard_(magazine)" TargetMode="External"/><Relationship Id="rId20" Type="http://schemas.openxmlformats.org/officeDocument/2006/relationships/hyperlink" Target="file:///C:\Users\Public\Desktop\Google%20Chrome.lnk" TargetMode="External"/><Relationship Id="rId1" Type="http://schemas.openxmlformats.org/officeDocument/2006/relationships/slideLayout" Target="../slideLayouts/slideLayout2.xml"/><Relationship Id="rId6" Type="http://schemas.openxmlformats.org/officeDocument/2006/relationships/hyperlink" Target="http://en.wikipedia.org/wiki/Racial_integration" TargetMode="External"/><Relationship Id="rId11" Type="http://schemas.openxmlformats.org/officeDocument/2006/relationships/hyperlink" Target="http://en.wikipedia.org/wiki/Music_genre" TargetMode="External"/><Relationship Id="rId24" Type="http://schemas.openxmlformats.org/officeDocument/2006/relationships/image" Target="../media/image12.jpeg"/><Relationship Id="rId5" Type="http://schemas.openxmlformats.org/officeDocument/2006/relationships/hyperlink" Target="http://en.wikipedia.org/wiki/Michigan" TargetMode="External"/><Relationship Id="rId15" Type="http://schemas.openxmlformats.org/officeDocument/2006/relationships/hyperlink" Target="http://en.wikipedia.org/wiki/Jazz" TargetMode="External"/><Relationship Id="rId23" Type="http://schemas.openxmlformats.org/officeDocument/2006/relationships/image" Target="../media/image11.jpg"/><Relationship Id="rId10" Type="http://schemas.openxmlformats.org/officeDocument/2006/relationships/hyperlink" Target="http://en.wikipedia.org/wiki/Soul_music" TargetMode="External"/><Relationship Id="rId19" Type="http://schemas.openxmlformats.org/officeDocument/2006/relationships/hyperlink" Target="http://www.youtube.com/watch?v=--jWPzNNdN4&amp;safe=active" TargetMode="External"/><Relationship Id="rId4" Type="http://schemas.openxmlformats.org/officeDocument/2006/relationships/hyperlink" Target="http://en.wikipedia.org/wiki/Detroit" TargetMode="External"/><Relationship Id="rId9" Type="http://schemas.openxmlformats.org/officeDocument/2006/relationships/hyperlink" Target="http://en.wikipedia.org/wiki/Crossover_(music)" TargetMode="External"/><Relationship Id="rId14" Type="http://schemas.openxmlformats.org/officeDocument/2006/relationships/hyperlink" Target="http://en.wikipedia.org/wiki/Rhythm_and_blues" TargetMode="External"/><Relationship Id="rId22" Type="http://schemas.openxmlformats.org/officeDocument/2006/relationships/hyperlink" Target="http://www.youtube.com/watch?v=AQGXa3FiXKM&amp;safe=active"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www.youtube.com/watch?v=zXzfhG9NvFw" TargetMode="External"/><Relationship Id="rId13" Type="http://schemas.openxmlformats.org/officeDocument/2006/relationships/hyperlink" Target="https://www.youtube.com/watch?v=39Z80oHUZOw" TargetMode="External"/><Relationship Id="rId18" Type="http://schemas.openxmlformats.org/officeDocument/2006/relationships/image" Target="../media/image21.jpeg"/><Relationship Id="rId3" Type="http://schemas.openxmlformats.org/officeDocument/2006/relationships/hyperlink" Target="http://www.youtube.com/watch?v=rN5V-6yCbpg" TargetMode="External"/><Relationship Id="rId7" Type="http://schemas.openxmlformats.org/officeDocument/2006/relationships/image" Target="../media/image15.jpeg"/><Relationship Id="rId12" Type="http://schemas.openxmlformats.org/officeDocument/2006/relationships/hyperlink" Target="https://www.youtube.com/watch?v=03TgkCVDlrA" TargetMode="External"/><Relationship Id="rId17" Type="http://schemas.openxmlformats.org/officeDocument/2006/relationships/image" Target="../media/image20.jpeg"/><Relationship Id="rId2" Type="http://schemas.openxmlformats.org/officeDocument/2006/relationships/hyperlink" Target="https://www.youtube.com/watch?v=KG9htI6yzSs" TargetMode="External"/><Relationship Id="rId16" Type="http://schemas.openxmlformats.org/officeDocument/2006/relationships/image" Target="../media/image19.jpeg"/><Relationship Id="rId20" Type="http://schemas.openxmlformats.org/officeDocument/2006/relationships/hyperlink" Target="https://www.youtube.com/watch?v=sJUVt-nTS28" TargetMode="External"/><Relationship Id="rId1" Type="http://schemas.openxmlformats.org/officeDocument/2006/relationships/slideLayout" Target="../slideLayouts/slideLayout2.xml"/><Relationship Id="rId6" Type="http://schemas.openxmlformats.org/officeDocument/2006/relationships/image" Target="../media/image14.gif"/><Relationship Id="rId11" Type="http://schemas.openxmlformats.org/officeDocument/2006/relationships/image" Target="../media/image17.jpeg"/><Relationship Id="rId5" Type="http://schemas.openxmlformats.org/officeDocument/2006/relationships/hyperlink" Target="https://www.youtube.com/watch?v=gj0Rz-uP4Mk" TargetMode="External"/><Relationship Id="rId15" Type="http://schemas.openxmlformats.org/officeDocument/2006/relationships/image" Target="../media/image18.jpeg"/><Relationship Id="rId10" Type="http://schemas.openxmlformats.org/officeDocument/2006/relationships/image" Target="../media/image16.png"/><Relationship Id="rId19" Type="http://schemas.openxmlformats.org/officeDocument/2006/relationships/hyperlink" Target="https://www.youtube.com/watch?v=ipADNlW7yBM" TargetMode="External"/><Relationship Id="rId4" Type="http://schemas.openxmlformats.org/officeDocument/2006/relationships/image" Target="../media/image13.jpeg"/><Relationship Id="rId9" Type="http://schemas.openxmlformats.org/officeDocument/2006/relationships/hyperlink" Target="http://www.youtube.com/watch?v=STKkWj2WpWM" TargetMode="External"/><Relationship Id="rId14" Type="http://schemas.openxmlformats.org/officeDocument/2006/relationships/hyperlink" Target="https://www.youtube.com/watch?v=vWwgrjjIMXA"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youtube.com/watch?v=7FY7RWJAtJQ" TargetMode="External"/><Relationship Id="rId13" Type="http://schemas.openxmlformats.org/officeDocument/2006/relationships/hyperlink" Target="https://www.youtube.com/watch?v=zAND37zOC9g" TargetMode="External"/><Relationship Id="rId3" Type="http://schemas.openxmlformats.org/officeDocument/2006/relationships/hyperlink" Target="https://www.youtube.com/watch?v=PKN1_yN3sgs" TargetMode="External"/><Relationship Id="rId7" Type="http://schemas.openxmlformats.org/officeDocument/2006/relationships/hyperlink" Target="https://www.youtube.com/watch?v=P5Bc2xi-_rU" TargetMode="External"/><Relationship Id="rId12" Type="http://schemas.openxmlformats.org/officeDocument/2006/relationships/hyperlink" Target="https://www.youtube.com/watch?v=ocjYOIgrCZI" TargetMode="External"/><Relationship Id="rId2" Type="http://schemas.openxmlformats.org/officeDocument/2006/relationships/hyperlink" Target="https://www.youtube.com/watch?v=gBZvoS3sCfA" TargetMode="External"/><Relationship Id="rId1" Type="http://schemas.openxmlformats.org/officeDocument/2006/relationships/slideLayout" Target="../slideLayouts/slideLayout2.xml"/><Relationship Id="rId6" Type="http://schemas.openxmlformats.org/officeDocument/2006/relationships/hyperlink" Target="https://www.youtube.com/watch?v=6ZPToXstS8M" TargetMode="External"/><Relationship Id="rId11" Type="http://schemas.openxmlformats.org/officeDocument/2006/relationships/hyperlink" Target="https://www.youtube.com/watch?v=g_hyF22C9Lo" TargetMode="External"/><Relationship Id="rId5" Type="http://schemas.openxmlformats.org/officeDocument/2006/relationships/hyperlink" Target="https://www.youtube.com/watch?v=-Xu71i89xvs" TargetMode="External"/><Relationship Id="rId10" Type="http://schemas.openxmlformats.org/officeDocument/2006/relationships/hyperlink" Target="https://www.youtube.com/watch?v=crgtWomWg90" TargetMode="External"/><Relationship Id="rId4" Type="http://schemas.openxmlformats.org/officeDocument/2006/relationships/hyperlink" Target="https://www.youtube.com/watch?v=AI2uSIQOGp0" TargetMode="External"/><Relationship Id="rId9" Type="http://schemas.openxmlformats.org/officeDocument/2006/relationships/hyperlink" Target="https://www.youtube.com/watch?v=f7u6NbhYyv8" TargetMode="External"/><Relationship Id="rId14" Type="http://schemas.openxmlformats.org/officeDocument/2006/relationships/hyperlink" Target="https://www.youtube.com/watch?v=KlJy_Cb21Lw"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youtube.com/watch?v=qsYnhVITf9E" TargetMode="External"/><Relationship Id="rId13" Type="http://schemas.openxmlformats.org/officeDocument/2006/relationships/image" Target="../media/image23.png"/><Relationship Id="rId18" Type="http://schemas.openxmlformats.org/officeDocument/2006/relationships/image" Target="../media/image28.jpeg"/><Relationship Id="rId3" Type="http://schemas.openxmlformats.org/officeDocument/2006/relationships/hyperlink" Target="https://www.youtube.com/watch?v=DLOth-BuCNY" TargetMode="External"/><Relationship Id="rId7" Type="http://schemas.openxmlformats.org/officeDocument/2006/relationships/hyperlink" Target="http://www.youtube.com/watch?v=Ej1zMxbhOO0" TargetMode="External"/><Relationship Id="rId12" Type="http://schemas.openxmlformats.org/officeDocument/2006/relationships/image" Target="../media/image22.png"/><Relationship Id="rId17" Type="http://schemas.openxmlformats.org/officeDocument/2006/relationships/image" Target="../media/image27.jpeg"/><Relationship Id="rId2" Type="http://schemas.openxmlformats.org/officeDocument/2006/relationships/hyperlink" Target="https://www.youtube.com/watch?v=ZP0C7Tx85Q8" TargetMode="External"/><Relationship Id="rId16"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hyperlink" Target="https://www.youtube.com/watch?v=WzNVmZfNoa8" TargetMode="External"/><Relationship Id="rId11" Type="http://schemas.openxmlformats.org/officeDocument/2006/relationships/hyperlink" Target="http://www.youtube.com/watch?v=FEKEjpTzB0Q" TargetMode="External"/><Relationship Id="rId5" Type="http://schemas.openxmlformats.org/officeDocument/2006/relationships/hyperlink" Target="http://www.youtube.com/watch?v=RrwZ9-i89lI&amp;feature=related" TargetMode="External"/><Relationship Id="rId15" Type="http://schemas.openxmlformats.org/officeDocument/2006/relationships/image" Target="../media/image25.jpeg"/><Relationship Id="rId10" Type="http://schemas.openxmlformats.org/officeDocument/2006/relationships/hyperlink" Target="https://www.youtube.com/watch?v=ZxODzxY6AvI" TargetMode="External"/><Relationship Id="rId4" Type="http://schemas.openxmlformats.org/officeDocument/2006/relationships/hyperlink" Target="https://www.youtube.com/watch?v=KajdSO_CF5s" TargetMode="External"/><Relationship Id="rId9" Type="http://schemas.openxmlformats.org/officeDocument/2006/relationships/hyperlink" Target="http://www.youtube.com/watch?v=Jn5RMwUyE3A&amp;feature=related" TargetMode="External"/><Relationship Id="rId14" Type="http://schemas.openxmlformats.org/officeDocument/2006/relationships/image" Target="../media/image24.jpeg"/></Relationships>
</file>

<file path=ppt/slides/_rels/slide6.xml.rels><?xml version="1.0" encoding="UTF-8" standalone="yes"?>
<Relationships xmlns="http://schemas.openxmlformats.org/package/2006/relationships"><Relationship Id="rId8" Type="http://schemas.openxmlformats.org/officeDocument/2006/relationships/hyperlink" Target="http://en.wikipedia.org/wiki/File:Flag_of_Ethiopia_(1897).svg" TargetMode="External"/><Relationship Id="rId13" Type="http://schemas.openxmlformats.org/officeDocument/2006/relationships/image" Target="../media/image36.png"/><Relationship Id="rId3" Type="http://schemas.openxmlformats.org/officeDocument/2006/relationships/hyperlink" Target="http://www.youtube.com/watch?v=8xNyMrKYVkg&amp;feature=related" TargetMode="External"/><Relationship Id="rId7" Type="http://schemas.openxmlformats.org/officeDocument/2006/relationships/image" Target="../media/image32.jpeg"/><Relationship Id="rId12" Type="http://schemas.openxmlformats.org/officeDocument/2006/relationships/image" Target="../media/image35.jpe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hyperlink" Target="https://www.youtube.com/watch?v=vdB-8eLEW8g" TargetMode="External"/><Relationship Id="rId5" Type="http://schemas.openxmlformats.org/officeDocument/2006/relationships/image" Target="../media/image30.jpeg"/><Relationship Id="rId15" Type="http://schemas.openxmlformats.org/officeDocument/2006/relationships/image" Target="../media/image38.jpeg"/><Relationship Id="rId10" Type="http://schemas.openxmlformats.org/officeDocument/2006/relationships/image" Target="../media/image34.jpeg"/><Relationship Id="rId4" Type="http://schemas.openxmlformats.org/officeDocument/2006/relationships/hyperlink" Target="http://www.youtube.com/watch?v=pLqasxGYWX8" TargetMode="External"/><Relationship Id="rId9" Type="http://schemas.openxmlformats.org/officeDocument/2006/relationships/image" Target="../media/image33.png"/><Relationship Id="rId14" Type="http://schemas.openxmlformats.org/officeDocument/2006/relationships/image" Target="../media/image37.jpeg"/></Relationships>
</file>

<file path=ppt/slides/_rels/slide7.xml.rels><?xml version="1.0" encoding="UTF-8" standalone="yes"?>
<Relationships xmlns="http://schemas.openxmlformats.org/package/2006/relationships"><Relationship Id="rId8" Type="http://schemas.openxmlformats.org/officeDocument/2006/relationships/hyperlink" Target="http://www.youtube.com/watch?v=nnNvZWmsnTg&amp;feature=related" TargetMode="External"/><Relationship Id="rId13" Type="http://schemas.openxmlformats.org/officeDocument/2006/relationships/image" Target="../media/image42.jpeg"/><Relationship Id="rId3" Type="http://schemas.openxmlformats.org/officeDocument/2006/relationships/hyperlink" Target="http://www.youtube.com/watch?v=RXSyJ4CeUXo" TargetMode="External"/><Relationship Id="rId7" Type="http://schemas.openxmlformats.org/officeDocument/2006/relationships/image" Target="../media/image40.jpeg"/><Relationship Id="rId12" Type="http://schemas.openxmlformats.org/officeDocument/2006/relationships/image" Target="../media/image41.jpeg"/><Relationship Id="rId2" Type="http://schemas.openxmlformats.org/officeDocument/2006/relationships/image" Target="../media/image39.wmf"/><Relationship Id="rId16"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hyperlink" Target="http://www.youtube.com/watch?v=7B-4Lsrx8IA&amp;feature=fvst" TargetMode="External"/><Relationship Id="rId11" Type="http://schemas.openxmlformats.org/officeDocument/2006/relationships/hyperlink" Target="http://www.youtube.com/watch?v=YbPVFMMIvqM&amp;feature=related" TargetMode="External"/><Relationship Id="rId5" Type="http://schemas.openxmlformats.org/officeDocument/2006/relationships/hyperlink" Target="http://www.youtube.com/watch?v=zd6sy5DKpxk" TargetMode="External"/><Relationship Id="rId15" Type="http://schemas.openxmlformats.org/officeDocument/2006/relationships/image" Target="../media/image44.jpeg"/><Relationship Id="rId10" Type="http://schemas.openxmlformats.org/officeDocument/2006/relationships/hyperlink" Target="http://www.youtube.com/watch?v=clgFw3RbI-k&amp;feature=related" TargetMode="External"/><Relationship Id="rId4" Type="http://schemas.openxmlformats.org/officeDocument/2006/relationships/hyperlink" Target="http://www.youtube.com/watch?v=HOiVaE-pKqM&amp;feature=related" TargetMode="External"/><Relationship Id="rId9" Type="http://schemas.openxmlformats.org/officeDocument/2006/relationships/hyperlink" Target="http://www.youtube.com/watch?v=VT2J1Ot9N5c" TargetMode="External"/><Relationship Id="rId14" Type="http://schemas.openxmlformats.org/officeDocument/2006/relationships/image" Target="../media/image43.jpeg"/></Relationships>
</file>

<file path=ppt/slides/_rels/slide8.xml.rels><?xml version="1.0" encoding="UTF-8" standalone="yes"?>
<Relationships xmlns="http://schemas.openxmlformats.org/package/2006/relationships"><Relationship Id="rId8" Type="http://schemas.openxmlformats.org/officeDocument/2006/relationships/hyperlink" Target="http://www.youtube.com/watch?v=WKG5QCuap5E&amp;feature=related" TargetMode="External"/><Relationship Id="rId13" Type="http://schemas.openxmlformats.org/officeDocument/2006/relationships/hyperlink" Target="http://www.youtube.com/watch?v=QmTFXzkD32s&amp;feature=fvwrel" TargetMode="External"/><Relationship Id="rId18" Type="http://schemas.openxmlformats.org/officeDocument/2006/relationships/image" Target="../media/image55.jpeg"/><Relationship Id="rId3" Type="http://schemas.openxmlformats.org/officeDocument/2006/relationships/image" Target="../media/image47.jpeg"/><Relationship Id="rId7" Type="http://schemas.openxmlformats.org/officeDocument/2006/relationships/hyperlink" Target="http://www.youtube.com/watch?v=7QuDEx3_Ygo" TargetMode="External"/><Relationship Id="rId12" Type="http://schemas.openxmlformats.org/officeDocument/2006/relationships/hyperlink" Target="http://www.youtube.com/watch?v=DrLN36uyZJ0&amp;feature=related" TargetMode="External"/><Relationship Id="rId17" Type="http://schemas.openxmlformats.org/officeDocument/2006/relationships/image" Target="../media/image54.jpeg"/><Relationship Id="rId2" Type="http://schemas.openxmlformats.org/officeDocument/2006/relationships/image" Target="../media/image46.jpeg"/><Relationship Id="rId16" Type="http://schemas.openxmlformats.org/officeDocument/2006/relationships/hyperlink" Target="http://www.youtube.com/watch?v=vRC4QrUwo9o" TargetMode="External"/><Relationship Id="rId1" Type="http://schemas.openxmlformats.org/officeDocument/2006/relationships/slideLayout" Target="../slideLayouts/slideLayout2.xml"/><Relationship Id="rId6" Type="http://schemas.openxmlformats.org/officeDocument/2006/relationships/hyperlink" Target="http://www.youtube.com/watch?v=1PmMSDFyuAw&amp;feature=related" TargetMode="External"/><Relationship Id="rId11" Type="http://schemas.openxmlformats.org/officeDocument/2006/relationships/image" Target="../media/image51.jpeg"/><Relationship Id="rId5" Type="http://schemas.openxmlformats.org/officeDocument/2006/relationships/hyperlink" Target="http://www.youtube.com/watch?v=hTPxqUtlLdo" TargetMode="External"/><Relationship Id="rId15" Type="http://schemas.openxmlformats.org/officeDocument/2006/relationships/image" Target="../media/image53.jpeg"/><Relationship Id="rId10" Type="http://schemas.openxmlformats.org/officeDocument/2006/relationships/image" Target="../media/image50.jpeg"/><Relationship Id="rId4" Type="http://schemas.openxmlformats.org/officeDocument/2006/relationships/image" Target="../media/image48.jpeg"/><Relationship Id="rId9" Type="http://schemas.openxmlformats.org/officeDocument/2006/relationships/image" Target="../media/image49.jpeg"/><Relationship Id="rId14" Type="http://schemas.openxmlformats.org/officeDocument/2006/relationships/image" Target="../media/image5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249488" y="3960813"/>
            <a:ext cx="288925" cy="695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 name="Rounded Rectangle 11"/>
          <p:cNvSpPr/>
          <p:nvPr/>
        </p:nvSpPr>
        <p:spPr>
          <a:xfrm>
            <a:off x="1892300" y="3960813"/>
            <a:ext cx="288925" cy="695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ounded Rectangle 6"/>
          <p:cNvSpPr/>
          <p:nvPr/>
        </p:nvSpPr>
        <p:spPr>
          <a:xfrm>
            <a:off x="755650" y="4005263"/>
            <a:ext cx="287338" cy="704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53" name="Title 1"/>
          <p:cNvSpPr>
            <a:spLocks noGrp="1"/>
          </p:cNvSpPr>
          <p:nvPr>
            <p:ph type="ctrTitle"/>
          </p:nvPr>
        </p:nvSpPr>
        <p:spPr>
          <a:xfrm>
            <a:off x="3175" y="142875"/>
            <a:ext cx="1504950" cy="720725"/>
          </a:xfrm>
        </p:spPr>
        <p:txBody>
          <a:bodyPr/>
          <a:lstStyle/>
          <a:p>
            <a:pPr eaLnBrk="1" hangingPunct="1"/>
            <a:r>
              <a:rPr lang="en-GB" sz="1100" smtClean="0">
                <a:latin typeface="Reprise Stamp"/>
              </a:rPr>
              <a:t>Blue Notes</a:t>
            </a:r>
            <a:br>
              <a:rPr lang="en-GB" sz="1100" smtClean="0">
                <a:latin typeface="Reprise Stamp"/>
              </a:rPr>
            </a:br>
            <a:r>
              <a:rPr lang="en-GB" sz="1100" smtClean="0">
                <a:latin typeface="Reprise Stamp"/>
              </a:rPr>
              <a:t>12 Bar Blues</a:t>
            </a:r>
            <a:br>
              <a:rPr lang="en-GB" sz="1100" smtClean="0">
                <a:latin typeface="Reprise Stamp"/>
              </a:rPr>
            </a:br>
            <a:r>
              <a:rPr lang="en-GB" sz="1100" smtClean="0">
                <a:latin typeface="Reprise Stamp"/>
              </a:rPr>
              <a:t>Slavery</a:t>
            </a:r>
          </a:p>
        </p:txBody>
      </p:sp>
      <p:sp>
        <p:nvSpPr>
          <p:cNvPr id="2054" name="Subtitle 2"/>
          <p:cNvSpPr>
            <a:spLocks noGrp="1"/>
          </p:cNvSpPr>
          <p:nvPr>
            <p:ph type="subTitle" idx="1"/>
          </p:nvPr>
        </p:nvSpPr>
        <p:spPr>
          <a:xfrm>
            <a:off x="290513" y="1257300"/>
            <a:ext cx="4103687" cy="1739900"/>
          </a:xfrm>
        </p:spPr>
        <p:txBody>
          <a:bodyPr/>
          <a:lstStyle/>
          <a:p>
            <a:pPr algn="l" eaLnBrk="1" hangingPunct="1"/>
            <a:r>
              <a:rPr lang="en-US" sz="1100" b="1" smtClean="0">
                <a:solidFill>
                  <a:schemeClr val="tx1"/>
                </a:solidFill>
                <a:latin typeface="Arial" pitchFamily="34" charset="0"/>
                <a:cs typeface="Arial" pitchFamily="34" charset="0"/>
              </a:rPr>
              <a:t>Blues music </a:t>
            </a:r>
            <a:r>
              <a:rPr lang="en-US" sz="1100" smtClean="0">
                <a:solidFill>
                  <a:schemeClr val="tx1"/>
                </a:solidFill>
                <a:latin typeface="Arial" pitchFamily="34" charset="0"/>
                <a:cs typeface="Arial" pitchFamily="34" charset="0"/>
              </a:rPr>
              <a:t>started in the southern </a:t>
            </a:r>
          </a:p>
          <a:p>
            <a:pPr algn="l" eaLnBrk="1" hangingPunct="1"/>
            <a:r>
              <a:rPr lang="en-US" sz="1100" smtClean="0">
                <a:solidFill>
                  <a:schemeClr val="tx1"/>
                </a:solidFill>
                <a:latin typeface="Arial" pitchFamily="34" charset="0"/>
                <a:cs typeface="Arial" pitchFamily="34" charset="0"/>
              </a:rPr>
              <a:t>slave areas of America.</a:t>
            </a:r>
          </a:p>
          <a:p>
            <a:pPr algn="l" eaLnBrk="1" hangingPunct="1"/>
            <a:r>
              <a:rPr lang="en-US" sz="1100" smtClean="0">
                <a:solidFill>
                  <a:schemeClr val="tx1"/>
                </a:solidFill>
                <a:latin typeface="Arial" pitchFamily="34" charset="0"/>
                <a:cs typeface="Arial" pitchFamily="34" charset="0"/>
              </a:rPr>
              <a:t>Slaves sang work songs and </a:t>
            </a:r>
          </a:p>
          <a:p>
            <a:pPr algn="l" eaLnBrk="1" hangingPunct="1"/>
            <a:r>
              <a:rPr lang="en-US" sz="1100" smtClean="0">
                <a:solidFill>
                  <a:schemeClr val="tx1"/>
                </a:solidFill>
                <a:latin typeface="Arial" pitchFamily="34" charset="0"/>
                <a:cs typeface="Arial" pitchFamily="34" charset="0"/>
              </a:rPr>
              <a:t>spirituals that expressed their fears, </a:t>
            </a:r>
          </a:p>
          <a:p>
            <a:pPr algn="l" eaLnBrk="1" hangingPunct="1"/>
            <a:r>
              <a:rPr lang="en-US" sz="1100" smtClean="0">
                <a:solidFill>
                  <a:schemeClr val="tx1"/>
                </a:solidFill>
                <a:latin typeface="Arial" pitchFamily="34" charset="0"/>
                <a:cs typeface="Arial" pitchFamily="34" charset="0"/>
              </a:rPr>
              <a:t>hopes and dreams, hence (feeling </a:t>
            </a:r>
          </a:p>
          <a:p>
            <a:pPr algn="l" eaLnBrk="1" hangingPunct="1"/>
            <a:r>
              <a:rPr lang="en-US" sz="1100" smtClean="0">
                <a:solidFill>
                  <a:schemeClr val="tx1"/>
                </a:solidFill>
                <a:latin typeface="Arial" pitchFamily="34" charset="0"/>
                <a:cs typeface="Arial" pitchFamily="34" charset="0"/>
              </a:rPr>
              <a:t>blue).  The music spread to the </a:t>
            </a:r>
          </a:p>
          <a:p>
            <a:pPr algn="l" eaLnBrk="1" hangingPunct="1"/>
            <a:r>
              <a:rPr lang="en-US" sz="1100" smtClean="0">
                <a:solidFill>
                  <a:schemeClr val="tx1"/>
                </a:solidFill>
                <a:latin typeface="Arial" pitchFamily="34" charset="0"/>
                <a:cs typeface="Arial" pitchFamily="34" charset="0"/>
              </a:rPr>
              <a:t>northern cities and became the </a:t>
            </a:r>
          </a:p>
          <a:p>
            <a:pPr algn="l" eaLnBrk="1" hangingPunct="1"/>
            <a:r>
              <a:rPr lang="en-US" sz="1100" smtClean="0">
                <a:solidFill>
                  <a:schemeClr val="tx1"/>
                </a:solidFill>
                <a:latin typeface="Arial" pitchFamily="34" charset="0"/>
                <a:cs typeface="Arial" pitchFamily="34" charset="0"/>
              </a:rPr>
              <a:t>Basis of all popular music today.</a:t>
            </a:r>
          </a:p>
        </p:txBody>
      </p:sp>
      <p:sp>
        <p:nvSpPr>
          <p:cNvPr id="4" name="Rectangle 3"/>
          <p:cNvSpPr/>
          <p:nvPr/>
        </p:nvSpPr>
        <p:spPr>
          <a:xfrm>
            <a:off x="2491832" y="131779"/>
            <a:ext cx="4129657" cy="923330"/>
          </a:xfrm>
          <a:prstGeom prst="rect">
            <a:avLst/>
          </a:prstGeom>
          <a:noFill/>
        </p:spPr>
        <p:txBody>
          <a:bodyPr wrap="none">
            <a:spAutoFit/>
            <a:scene3d>
              <a:camera prst="orthographicFront"/>
              <a:lightRig rig="soft" dir="t"/>
            </a:scene3d>
            <a:sp3d extrusionH="57150">
              <a:bevelT w="38100" h="38100"/>
            </a:sp3d>
          </a:bodyPr>
          <a:lstStyle/>
          <a:p>
            <a:pPr algn="ctr" fontAlgn="auto">
              <a:spcBef>
                <a:spcPts val="0"/>
              </a:spcBef>
              <a:spcAft>
                <a:spcPts val="0"/>
              </a:spcAft>
              <a:defRPr/>
            </a:pPr>
            <a:r>
              <a:rPr lang="en-US" sz="5400" b="1" dirty="0">
                <a:ln w="10541" cmpd="sng">
                  <a:solidFill>
                    <a:schemeClr val="accent1">
                      <a:shade val="88000"/>
                      <a:satMod val="110000"/>
                    </a:schemeClr>
                  </a:solidFill>
                  <a:prstDash val="solid"/>
                </a:ln>
                <a:solidFill>
                  <a:srgbClr val="00B0F0"/>
                </a:solidFill>
                <a:latin typeface="Reprise Stamp" pitchFamily="2" charset="0"/>
              </a:rPr>
              <a:t>The Blues</a:t>
            </a:r>
          </a:p>
        </p:txBody>
      </p:sp>
      <p:sp>
        <p:nvSpPr>
          <p:cNvPr id="2056" name="Title 1"/>
          <p:cNvSpPr txBox="1">
            <a:spLocks/>
          </p:cNvSpPr>
          <p:nvPr/>
        </p:nvSpPr>
        <p:spPr bwMode="auto">
          <a:xfrm>
            <a:off x="7740650" y="115888"/>
            <a:ext cx="1365250" cy="719137"/>
          </a:xfrm>
          <a:prstGeom prst="rect">
            <a:avLst/>
          </a:prstGeom>
          <a:noFill/>
          <a:ln w="9525">
            <a:noFill/>
            <a:miter lim="800000"/>
            <a:headEnd/>
            <a:tailEnd/>
          </a:ln>
        </p:spPr>
        <p:txBody>
          <a:bodyPr anchor="ctr"/>
          <a:lstStyle/>
          <a:p>
            <a:pPr algn="ctr"/>
            <a:r>
              <a:rPr lang="en-GB" sz="1100">
                <a:latin typeface="Reprise Stamp"/>
              </a:rPr>
              <a:t>Vibrato</a:t>
            </a:r>
          </a:p>
          <a:p>
            <a:pPr algn="ctr"/>
            <a:r>
              <a:rPr lang="en-GB" sz="1100">
                <a:latin typeface="Reprise Stamp"/>
              </a:rPr>
              <a:t>Slides</a:t>
            </a:r>
          </a:p>
          <a:p>
            <a:pPr algn="ctr"/>
            <a:r>
              <a:rPr lang="en-GB" sz="1100">
                <a:latin typeface="Reprise Stamp"/>
              </a:rPr>
              <a:t>Blues scale</a:t>
            </a:r>
          </a:p>
        </p:txBody>
      </p:sp>
      <p:pic>
        <p:nvPicPr>
          <p:cNvPr id="2057" name="Picture 2" descr="Slaves%20in%20chains[1].jpg"/>
          <p:cNvPicPr>
            <a:picLocks noChangeAspect="1" noChangeArrowheads="1"/>
          </p:cNvPicPr>
          <p:nvPr/>
        </p:nvPicPr>
        <p:blipFill>
          <a:blip r:embed="rId2" cstate="print"/>
          <a:srcRect/>
          <a:stretch>
            <a:fillRect/>
          </a:stretch>
        </p:blipFill>
        <p:spPr bwMode="auto">
          <a:xfrm>
            <a:off x="2725738" y="1112838"/>
            <a:ext cx="1612900" cy="1008062"/>
          </a:xfrm>
          <a:prstGeom prst="rect">
            <a:avLst/>
          </a:prstGeom>
          <a:noFill/>
          <a:ln w="9525">
            <a:noFill/>
            <a:miter lim="800000"/>
            <a:headEnd/>
            <a:tailEnd/>
          </a:ln>
        </p:spPr>
      </p:pic>
      <p:pic>
        <p:nvPicPr>
          <p:cNvPr id="2058" name="Picture 4" descr="slavery.gif"/>
          <p:cNvPicPr>
            <a:picLocks noChangeAspect="1" noChangeArrowheads="1"/>
          </p:cNvPicPr>
          <p:nvPr/>
        </p:nvPicPr>
        <p:blipFill>
          <a:blip r:embed="rId3" cstate="print"/>
          <a:srcRect/>
          <a:stretch>
            <a:fillRect/>
          </a:stretch>
        </p:blipFill>
        <p:spPr bwMode="auto">
          <a:xfrm>
            <a:off x="2614613" y="1989138"/>
            <a:ext cx="703262" cy="893762"/>
          </a:xfrm>
          <a:prstGeom prst="rect">
            <a:avLst/>
          </a:prstGeom>
          <a:noFill/>
          <a:ln w="9525">
            <a:noFill/>
            <a:miter lim="800000"/>
            <a:headEnd/>
            <a:tailEnd/>
          </a:ln>
        </p:spPr>
      </p:pic>
      <p:pic>
        <p:nvPicPr>
          <p:cNvPr id="2059" name="Picture 6" descr="http://www.ucl.ac.uk/intercultural-interaction/case-studies-library/slavery_image"/>
          <p:cNvPicPr>
            <a:picLocks noChangeAspect="1" noChangeArrowheads="1"/>
          </p:cNvPicPr>
          <p:nvPr/>
        </p:nvPicPr>
        <p:blipFill>
          <a:blip r:embed="rId4" cstate="print"/>
          <a:srcRect/>
          <a:stretch>
            <a:fillRect/>
          </a:stretch>
        </p:blipFill>
        <p:spPr bwMode="auto">
          <a:xfrm>
            <a:off x="3317875" y="1989138"/>
            <a:ext cx="922338" cy="993775"/>
          </a:xfrm>
          <a:prstGeom prst="rect">
            <a:avLst/>
          </a:prstGeom>
          <a:noFill/>
          <a:ln w="9525">
            <a:noFill/>
            <a:miter lim="800000"/>
            <a:headEnd/>
            <a:tailEnd/>
          </a:ln>
        </p:spPr>
      </p:pic>
      <p:sp>
        <p:nvSpPr>
          <p:cNvPr id="2060" name="TextBox 5"/>
          <p:cNvSpPr txBox="1">
            <a:spLocks noChangeArrowheads="1"/>
          </p:cNvSpPr>
          <p:nvPr/>
        </p:nvSpPr>
        <p:spPr bwMode="auto">
          <a:xfrm>
            <a:off x="323850" y="2997200"/>
            <a:ext cx="3844925" cy="933450"/>
          </a:xfrm>
          <a:prstGeom prst="rect">
            <a:avLst/>
          </a:prstGeom>
          <a:noFill/>
          <a:ln w="9525">
            <a:noFill/>
            <a:miter lim="800000"/>
            <a:headEnd/>
            <a:tailEnd/>
          </a:ln>
        </p:spPr>
        <p:txBody>
          <a:bodyPr>
            <a:spAutoFit/>
          </a:bodyPr>
          <a:lstStyle/>
          <a:p>
            <a:r>
              <a:rPr lang="en-US" sz="1100" b="1">
                <a:cs typeface="Arial" pitchFamily="34" charset="0"/>
              </a:rPr>
              <a:t>The 12 Bar Blues </a:t>
            </a:r>
            <a:r>
              <a:rPr lang="en-US" sz="1100">
                <a:cs typeface="Arial" pitchFamily="34" charset="0"/>
              </a:rPr>
              <a:t>forms the basic structure upon which the blues is composed.  The pattern is based on 3 chords with 4 beats per bar.  In a major scale the chords are the 1</a:t>
            </a:r>
            <a:r>
              <a:rPr lang="en-US" sz="1100" baseline="30000">
                <a:cs typeface="Arial" pitchFamily="34" charset="0"/>
              </a:rPr>
              <a:t>st</a:t>
            </a:r>
            <a:r>
              <a:rPr lang="en-US" sz="1100">
                <a:cs typeface="Arial" pitchFamily="34" charset="0"/>
              </a:rPr>
              <a:t>, 4</a:t>
            </a:r>
            <a:r>
              <a:rPr lang="en-US" sz="1100" baseline="30000">
                <a:cs typeface="Arial" pitchFamily="34" charset="0"/>
              </a:rPr>
              <a:t>th</a:t>
            </a:r>
            <a:r>
              <a:rPr lang="en-US" sz="1100">
                <a:cs typeface="Arial" pitchFamily="34" charset="0"/>
              </a:rPr>
              <a:t> and 5</a:t>
            </a:r>
            <a:r>
              <a:rPr lang="en-US" sz="1100" baseline="30000">
                <a:cs typeface="Arial" pitchFamily="34" charset="0"/>
              </a:rPr>
              <a:t>th</a:t>
            </a:r>
            <a:r>
              <a:rPr lang="en-US" sz="1100">
                <a:cs typeface="Arial" pitchFamily="34" charset="0"/>
              </a:rPr>
              <a:t> chords (I, IV &amp; V) known as primary chords.</a:t>
            </a:r>
            <a:endParaRPr lang="en-US" sz="1100" b="1">
              <a:cs typeface="Arial" pitchFamily="34" charset="0"/>
            </a:endParaRPr>
          </a:p>
          <a:p>
            <a:endParaRPr lang="en-US" sz="1100">
              <a:cs typeface="Arial" pitchFamily="34" charset="0"/>
            </a:endParaRPr>
          </a:p>
        </p:txBody>
      </p:sp>
      <p:pic>
        <p:nvPicPr>
          <p:cNvPr id="2061" name="Picture 8" descr="http://www.mypianoriffs.com/wp-content/uploads/2009/11/C-Major-Scale-Diatonic-triads-1.png"/>
          <p:cNvPicPr>
            <a:picLocks noChangeAspect="1" noChangeArrowheads="1"/>
          </p:cNvPicPr>
          <p:nvPr/>
        </p:nvPicPr>
        <p:blipFill>
          <a:blip r:embed="rId5" cstate="print"/>
          <a:srcRect l="9924" t="23244" r="9737" b="17924"/>
          <a:stretch>
            <a:fillRect/>
          </a:stretch>
        </p:blipFill>
        <p:spPr bwMode="auto">
          <a:xfrm>
            <a:off x="298450" y="3789363"/>
            <a:ext cx="3697288" cy="920750"/>
          </a:xfrm>
          <a:prstGeom prst="rect">
            <a:avLst/>
          </a:prstGeom>
          <a:noFill/>
          <a:ln w="9525">
            <a:noFill/>
            <a:miter lim="800000"/>
            <a:headEnd/>
            <a:tailEnd/>
          </a:ln>
        </p:spPr>
      </p:pic>
      <p:sp>
        <p:nvSpPr>
          <p:cNvPr id="2062" name="TextBox 13"/>
          <p:cNvSpPr txBox="1">
            <a:spLocks noChangeArrowheads="1"/>
          </p:cNvSpPr>
          <p:nvPr/>
        </p:nvSpPr>
        <p:spPr bwMode="auto">
          <a:xfrm>
            <a:off x="323850" y="4778375"/>
            <a:ext cx="3844925" cy="1954381"/>
          </a:xfrm>
          <a:prstGeom prst="rect">
            <a:avLst/>
          </a:prstGeom>
          <a:noFill/>
          <a:ln w="9525">
            <a:noFill/>
            <a:miter lim="800000"/>
            <a:headEnd/>
            <a:tailEnd/>
          </a:ln>
        </p:spPr>
        <p:txBody>
          <a:bodyPr>
            <a:spAutoFit/>
          </a:bodyPr>
          <a:lstStyle/>
          <a:p>
            <a:r>
              <a:rPr lang="en-US" sz="1100" b="1" dirty="0">
                <a:cs typeface="Arial" pitchFamily="34" charset="0"/>
              </a:rPr>
              <a:t>The 12 Bar Blues</a:t>
            </a:r>
            <a:r>
              <a:rPr lang="en-US" sz="1100" dirty="0">
                <a:cs typeface="Arial" pitchFamily="34" charset="0"/>
              </a:rPr>
              <a:t> chord structure in C Major looks like this:</a:t>
            </a:r>
            <a:endParaRPr lang="en-US" sz="1100" b="1" dirty="0">
              <a:cs typeface="Arial" pitchFamily="34" charset="0"/>
            </a:endParaRPr>
          </a:p>
          <a:p>
            <a:endParaRPr lang="en-US" sz="1100" b="1" dirty="0">
              <a:cs typeface="Arial" pitchFamily="34" charset="0"/>
            </a:endParaRPr>
          </a:p>
          <a:p>
            <a:r>
              <a:rPr lang="en-US" sz="1100" b="1" dirty="0">
                <a:cs typeface="Arial" pitchFamily="34" charset="0"/>
              </a:rPr>
              <a:t>C / / / /    C / / / /    C / / / /    C / / / /    F / / / /    F / / / /    </a:t>
            </a:r>
          </a:p>
          <a:p>
            <a:endParaRPr lang="en-US" sz="1100" b="1" dirty="0">
              <a:cs typeface="Arial" pitchFamily="34" charset="0"/>
            </a:endParaRPr>
          </a:p>
          <a:p>
            <a:r>
              <a:rPr lang="en-US" sz="1100" b="1" dirty="0">
                <a:cs typeface="Arial" pitchFamily="34" charset="0"/>
              </a:rPr>
              <a:t>C / / / /    C / / / /    G / / / /    F / / / /    C / / / /    C / / / /</a:t>
            </a:r>
          </a:p>
          <a:p>
            <a:endParaRPr lang="en-US" sz="1100" b="1" dirty="0">
              <a:cs typeface="Arial" pitchFamily="34" charset="0"/>
            </a:endParaRPr>
          </a:p>
          <a:p>
            <a:r>
              <a:rPr lang="en-US" sz="1100" dirty="0">
                <a:cs typeface="Arial" pitchFamily="34" charset="0"/>
              </a:rPr>
              <a:t>The dashes after each chord indicate that the chord is played 4 times in each bar.  Performers improvise over this structure (make it up as they go along</a:t>
            </a:r>
            <a:r>
              <a:rPr lang="en-US" sz="1100" dirty="0" smtClean="0">
                <a:cs typeface="Arial" pitchFamily="34" charset="0"/>
              </a:rPr>
              <a:t>). </a:t>
            </a:r>
            <a:r>
              <a:rPr lang="en-US" sz="1100" dirty="0" smtClean="0">
                <a:solidFill>
                  <a:srgbClr val="0070C0"/>
                </a:solidFill>
                <a:cs typeface="Arial" pitchFamily="34" charset="0"/>
                <a:hlinkClick r:id="rId6"/>
              </a:rPr>
              <a:t>Blues </a:t>
            </a:r>
            <a:r>
              <a:rPr lang="en-US" sz="1100" dirty="0" err="1" smtClean="0">
                <a:solidFill>
                  <a:srgbClr val="0070C0"/>
                </a:solidFill>
                <a:cs typeface="Arial" pitchFamily="34" charset="0"/>
                <a:hlinkClick r:id="rId6"/>
              </a:rPr>
              <a:t>Improv</a:t>
            </a:r>
            <a:endParaRPr lang="en-US" sz="1100" dirty="0">
              <a:solidFill>
                <a:srgbClr val="0070C0"/>
              </a:solidFill>
              <a:cs typeface="Arial" pitchFamily="34" charset="0"/>
            </a:endParaRPr>
          </a:p>
          <a:p>
            <a:endParaRPr lang="en-US" sz="1100" dirty="0">
              <a:cs typeface="Arial" pitchFamily="34" charset="0"/>
            </a:endParaRPr>
          </a:p>
        </p:txBody>
      </p:sp>
      <p:pic>
        <p:nvPicPr>
          <p:cNvPr id="2063" name="Picture 9" descr="C:\Users\Sarah\AppData\Local\Microsoft\Windows\Temporary Internet Files\Content.IE5\REVF0AK4\MC900001000[1].wmf"/>
          <p:cNvPicPr>
            <a:picLocks noChangeAspect="1" noChangeArrowheads="1"/>
          </p:cNvPicPr>
          <p:nvPr/>
        </p:nvPicPr>
        <p:blipFill>
          <a:blip r:embed="rId7" cstate="print"/>
          <a:srcRect/>
          <a:stretch>
            <a:fillRect/>
          </a:stretch>
        </p:blipFill>
        <p:spPr bwMode="auto">
          <a:xfrm rot="3511067">
            <a:off x="3439319" y="5253831"/>
            <a:ext cx="1112838" cy="676275"/>
          </a:xfrm>
          <a:prstGeom prst="rect">
            <a:avLst/>
          </a:prstGeom>
          <a:noFill/>
          <a:ln w="9525">
            <a:noFill/>
            <a:miter lim="800000"/>
            <a:headEnd/>
            <a:tailEnd/>
          </a:ln>
        </p:spPr>
      </p:pic>
      <p:sp>
        <p:nvSpPr>
          <p:cNvPr id="2064" name="TextBox 7"/>
          <p:cNvSpPr txBox="1">
            <a:spLocks noChangeArrowheads="1"/>
          </p:cNvSpPr>
          <p:nvPr/>
        </p:nvSpPr>
        <p:spPr bwMode="auto">
          <a:xfrm>
            <a:off x="4575175" y="1255713"/>
            <a:ext cx="4244975" cy="261937"/>
          </a:xfrm>
          <a:prstGeom prst="rect">
            <a:avLst/>
          </a:prstGeom>
          <a:noFill/>
          <a:ln w="9525">
            <a:noFill/>
            <a:miter lim="800000"/>
            <a:headEnd/>
            <a:tailEnd/>
          </a:ln>
        </p:spPr>
        <p:txBody>
          <a:bodyPr>
            <a:spAutoFit/>
          </a:bodyPr>
          <a:lstStyle/>
          <a:p>
            <a:r>
              <a:rPr lang="en-US" sz="1100">
                <a:cs typeface="Arial" pitchFamily="34" charset="0"/>
              </a:rPr>
              <a:t>The </a:t>
            </a:r>
            <a:r>
              <a:rPr lang="en-US" sz="1100" b="1">
                <a:cs typeface="Arial" pitchFamily="34" charset="0"/>
              </a:rPr>
              <a:t>blues scale </a:t>
            </a:r>
            <a:r>
              <a:rPr lang="en-US" sz="1100">
                <a:cs typeface="Arial" pitchFamily="34" charset="0"/>
              </a:rPr>
              <a:t>is the scale that is used to improvise with.</a:t>
            </a:r>
          </a:p>
        </p:txBody>
      </p:sp>
      <p:pic>
        <p:nvPicPr>
          <p:cNvPr id="2065" name="Picture 11" descr="http://www.saxlessons.com/cblues.gif"/>
          <p:cNvPicPr>
            <a:picLocks noChangeAspect="1" noChangeArrowheads="1"/>
          </p:cNvPicPr>
          <p:nvPr/>
        </p:nvPicPr>
        <p:blipFill>
          <a:blip r:embed="rId8" cstate="print"/>
          <a:srcRect/>
          <a:stretch>
            <a:fillRect/>
          </a:stretch>
        </p:blipFill>
        <p:spPr bwMode="auto">
          <a:xfrm>
            <a:off x="4394200" y="1417638"/>
            <a:ext cx="4570413" cy="809625"/>
          </a:xfrm>
          <a:prstGeom prst="rect">
            <a:avLst/>
          </a:prstGeom>
          <a:noFill/>
          <a:ln w="9525">
            <a:noFill/>
            <a:miter lim="800000"/>
            <a:headEnd/>
            <a:tailEnd/>
          </a:ln>
        </p:spPr>
      </p:pic>
      <p:sp>
        <p:nvSpPr>
          <p:cNvPr id="2066" name="TextBox 17"/>
          <p:cNvSpPr txBox="1">
            <a:spLocks noChangeArrowheads="1"/>
          </p:cNvSpPr>
          <p:nvPr/>
        </p:nvSpPr>
        <p:spPr bwMode="auto">
          <a:xfrm>
            <a:off x="4556125" y="2263775"/>
            <a:ext cx="4246563" cy="3477875"/>
          </a:xfrm>
          <a:prstGeom prst="rect">
            <a:avLst/>
          </a:prstGeom>
          <a:noFill/>
          <a:ln w="9525">
            <a:noFill/>
            <a:miter lim="800000"/>
            <a:headEnd/>
            <a:tailEnd/>
          </a:ln>
        </p:spPr>
        <p:txBody>
          <a:bodyPr>
            <a:spAutoFit/>
          </a:bodyPr>
          <a:lstStyle/>
          <a:p>
            <a:r>
              <a:rPr lang="en-US" sz="1100" dirty="0">
                <a:cs typeface="Arial" pitchFamily="34" charset="0"/>
              </a:rPr>
              <a:t>They are </a:t>
            </a:r>
            <a:r>
              <a:rPr lang="en-US" sz="1100" b="1" dirty="0">
                <a:cs typeface="Arial" pitchFamily="34" charset="0"/>
              </a:rPr>
              <a:t>chromatic notes </a:t>
            </a:r>
            <a:r>
              <a:rPr lang="en-US" sz="1100" dirty="0">
                <a:cs typeface="Arial" pitchFamily="34" charset="0"/>
              </a:rPr>
              <a:t>which clash and add a dissonant quality to fit in with the expressive lyrics of the songs.  </a:t>
            </a:r>
          </a:p>
          <a:p>
            <a:endParaRPr lang="en-US" sz="1100" dirty="0">
              <a:cs typeface="Arial" pitchFamily="34" charset="0"/>
            </a:endParaRPr>
          </a:p>
          <a:p>
            <a:r>
              <a:rPr lang="en-US" sz="1100" dirty="0">
                <a:cs typeface="Arial" pitchFamily="34" charset="0"/>
              </a:rPr>
              <a:t>The </a:t>
            </a:r>
            <a:r>
              <a:rPr lang="en-US" sz="1100" b="1" dirty="0">
                <a:cs typeface="Arial" pitchFamily="34" charset="0"/>
              </a:rPr>
              <a:t>rhythms</a:t>
            </a:r>
            <a:r>
              <a:rPr lang="en-US" sz="1100" dirty="0">
                <a:cs typeface="Arial" pitchFamily="34" charset="0"/>
              </a:rPr>
              <a:t> in blues music are syncopated (off beat)</a:t>
            </a:r>
          </a:p>
          <a:p>
            <a:endParaRPr lang="en-US" sz="1100" dirty="0">
              <a:cs typeface="Arial" pitchFamily="34" charset="0"/>
            </a:endParaRPr>
          </a:p>
          <a:p>
            <a:r>
              <a:rPr lang="en-US" sz="1100" dirty="0">
                <a:cs typeface="Arial" pitchFamily="34" charset="0"/>
              </a:rPr>
              <a:t>Blues singers add </a:t>
            </a:r>
            <a:r>
              <a:rPr lang="en-US" sz="1100" b="1" dirty="0">
                <a:cs typeface="Arial" pitchFamily="34" charset="0"/>
              </a:rPr>
              <a:t>vibrato</a:t>
            </a:r>
            <a:r>
              <a:rPr lang="en-US" sz="1100" dirty="0">
                <a:cs typeface="Arial" pitchFamily="34" charset="0"/>
              </a:rPr>
              <a:t> (a shaky / trembling quality) and</a:t>
            </a:r>
            <a:r>
              <a:rPr lang="en-US" sz="1100" b="1" dirty="0">
                <a:cs typeface="Arial" pitchFamily="34" charset="0"/>
              </a:rPr>
              <a:t> slides </a:t>
            </a:r>
            <a:r>
              <a:rPr lang="en-US" sz="1100" dirty="0">
                <a:cs typeface="Arial" pitchFamily="34" charset="0"/>
              </a:rPr>
              <a:t>(sliding up and down in pitch) to their vocal performance to express the lyrics that are often about hardship.  They include short melodic </a:t>
            </a:r>
            <a:r>
              <a:rPr lang="en-US" sz="1100" b="1" dirty="0">
                <a:cs typeface="Arial" pitchFamily="34" charset="0"/>
              </a:rPr>
              <a:t>phrases</a:t>
            </a:r>
            <a:r>
              <a:rPr lang="en-US" sz="1100" dirty="0">
                <a:cs typeface="Arial" pitchFamily="34" charset="0"/>
              </a:rPr>
              <a:t> followed by an instrumental </a:t>
            </a:r>
            <a:r>
              <a:rPr lang="en-US" sz="1100" dirty="0" err="1" smtClean="0">
                <a:cs typeface="Arial" pitchFamily="34" charset="0"/>
              </a:rPr>
              <a:t>link.</a:t>
            </a:r>
            <a:r>
              <a:rPr lang="en-US" sz="1100" dirty="0" err="1" smtClean="0">
                <a:cs typeface="Arial" pitchFamily="34" charset="0"/>
                <a:hlinkClick r:id="rId9"/>
              </a:rPr>
              <a:t>Etta</a:t>
            </a:r>
            <a:r>
              <a:rPr lang="en-US" sz="1100" dirty="0" smtClean="0">
                <a:cs typeface="Arial" pitchFamily="34" charset="0"/>
                <a:hlinkClick r:id="rId9"/>
              </a:rPr>
              <a:t> James, AT LAST</a:t>
            </a:r>
            <a:endParaRPr lang="en-US" sz="1100" dirty="0">
              <a:cs typeface="Arial" pitchFamily="34" charset="0"/>
            </a:endParaRPr>
          </a:p>
          <a:p>
            <a:endParaRPr lang="en-US" sz="1100" dirty="0">
              <a:cs typeface="Arial" pitchFamily="34" charset="0"/>
            </a:endParaRPr>
          </a:p>
          <a:p>
            <a:r>
              <a:rPr lang="en-US" sz="1100" dirty="0">
                <a:cs typeface="Arial" pitchFamily="34" charset="0"/>
              </a:rPr>
              <a:t>Listen to Bessie Smith’s Careless Love Blues </a:t>
            </a:r>
            <a:r>
              <a:rPr lang="en-US" sz="1100" dirty="0" smtClean="0">
                <a:cs typeface="Arial" pitchFamily="34" charset="0"/>
                <a:hlinkClick r:id="rId10"/>
              </a:rPr>
              <a:t>Bessie Smith, CARELESS LOVE</a:t>
            </a:r>
            <a:endParaRPr lang="en-US" sz="1100" dirty="0">
              <a:cs typeface="Arial" pitchFamily="34" charset="0"/>
            </a:endParaRPr>
          </a:p>
          <a:p>
            <a:endParaRPr lang="en-US" sz="1100" dirty="0">
              <a:cs typeface="Arial" pitchFamily="34" charset="0"/>
            </a:endParaRPr>
          </a:p>
          <a:p>
            <a:r>
              <a:rPr lang="en-US" sz="1100" dirty="0">
                <a:cs typeface="Arial" pitchFamily="34" charset="0"/>
              </a:rPr>
              <a:t>Brass instruments feature in Blues music.  In this extract you will hear a trombone and a trumpet – both with mutes to portray a whining / talkative / buzzing / </a:t>
            </a:r>
            <a:r>
              <a:rPr lang="en-US" sz="1100" dirty="0" err="1">
                <a:cs typeface="Arial" pitchFamily="34" charset="0"/>
              </a:rPr>
              <a:t>wah</a:t>
            </a:r>
            <a:r>
              <a:rPr lang="en-US" sz="1100" dirty="0">
                <a:cs typeface="Arial" pitchFamily="34" charset="0"/>
              </a:rPr>
              <a:t> </a:t>
            </a:r>
            <a:r>
              <a:rPr lang="en-US" sz="1100" dirty="0" err="1">
                <a:cs typeface="Arial" pitchFamily="34" charset="0"/>
              </a:rPr>
              <a:t>wah</a:t>
            </a:r>
            <a:r>
              <a:rPr lang="en-US" sz="1100" dirty="0">
                <a:cs typeface="Arial" pitchFamily="34" charset="0"/>
              </a:rPr>
              <a:t> sound.</a:t>
            </a:r>
          </a:p>
          <a:p>
            <a:endParaRPr lang="en-US" sz="1100" dirty="0">
              <a:cs typeface="Arial" pitchFamily="34" charset="0"/>
            </a:endParaRPr>
          </a:p>
          <a:p>
            <a:r>
              <a:rPr lang="en-US" sz="1100" dirty="0">
                <a:cs typeface="Arial" pitchFamily="34" charset="0"/>
              </a:rPr>
              <a:t>Blues became an inspiration for many other </a:t>
            </a:r>
          </a:p>
          <a:p>
            <a:r>
              <a:rPr lang="en-US" sz="1100" dirty="0">
                <a:cs typeface="Arial" pitchFamily="34" charset="0"/>
              </a:rPr>
              <a:t>types of music.</a:t>
            </a:r>
          </a:p>
        </p:txBody>
      </p:sp>
      <p:pic>
        <p:nvPicPr>
          <p:cNvPr id="2067" name="Picture 13" descr="http://69.90.174.252/photos/display_pic_with_logo/63897/63897,1222088492,1.jpg"/>
          <p:cNvPicPr>
            <a:picLocks noChangeAspect="1" noChangeArrowheads="1"/>
          </p:cNvPicPr>
          <p:nvPr/>
        </p:nvPicPr>
        <p:blipFill>
          <a:blip r:embed="rId11" cstate="print"/>
          <a:srcRect t="20792" b="24576"/>
          <a:stretch>
            <a:fillRect/>
          </a:stretch>
        </p:blipFill>
        <p:spPr bwMode="auto">
          <a:xfrm>
            <a:off x="4773613" y="5673725"/>
            <a:ext cx="2319337" cy="901700"/>
          </a:xfrm>
          <a:prstGeom prst="rect">
            <a:avLst/>
          </a:prstGeom>
          <a:noFill/>
          <a:ln w="9525">
            <a:noFill/>
            <a:miter lim="800000"/>
            <a:headEnd/>
            <a:tailEnd/>
          </a:ln>
        </p:spPr>
      </p:pic>
      <p:pic>
        <p:nvPicPr>
          <p:cNvPr id="2068" name="Picture 17" descr="http://www.vinylrevinyl.com/wp-content/uploads/2008/11/bessie-smith.jpg"/>
          <p:cNvPicPr>
            <a:picLocks noChangeAspect="1" noChangeArrowheads="1"/>
          </p:cNvPicPr>
          <p:nvPr/>
        </p:nvPicPr>
        <p:blipFill>
          <a:blip r:embed="rId12" cstate="print"/>
          <a:srcRect/>
          <a:stretch>
            <a:fillRect/>
          </a:stretch>
        </p:blipFill>
        <p:spPr bwMode="auto">
          <a:xfrm>
            <a:off x="7478713" y="4929188"/>
            <a:ext cx="1319212" cy="1657350"/>
          </a:xfrm>
          <a:prstGeom prst="rect">
            <a:avLst/>
          </a:prstGeom>
          <a:noFill/>
          <a:ln w="9525">
            <a:noFill/>
            <a:miter lim="800000"/>
            <a:headEnd/>
            <a:tailEnd/>
          </a:ln>
        </p:spPr>
      </p:pic>
      <p:pic>
        <p:nvPicPr>
          <p:cNvPr id="2069" name="Picture 2" descr="http://s3.amazonaws.com/artbreak/work_pictures/299215/Blues_Player_card.jpg"/>
          <p:cNvPicPr>
            <a:picLocks noChangeAspect="1" noChangeArrowheads="1"/>
          </p:cNvPicPr>
          <p:nvPr/>
        </p:nvPicPr>
        <p:blipFill>
          <a:blip r:embed="rId13" cstate="print"/>
          <a:srcRect/>
          <a:stretch>
            <a:fillRect/>
          </a:stretch>
        </p:blipFill>
        <p:spPr bwMode="auto">
          <a:xfrm>
            <a:off x="1455738" y="101600"/>
            <a:ext cx="1082675" cy="1081088"/>
          </a:xfrm>
          <a:prstGeom prst="rect">
            <a:avLst/>
          </a:prstGeom>
          <a:noFill/>
          <a:ln w="9525">
            <a:noFill/>
            <a:miter lim="800000"/>
            <a:headEnd/>
            <a:tailEnd/>
          </a:ln>
        </p:spPr>
      </p:pic>
      <p:pic>
        <p:nvPicPr>
          <p:cNvPr id="2070" name="Picture 4" descr="http://fineartamerica.com/images-small/blues-player-ronald-talley.jpg"/>
          <p:cNvPicPr>
            <a:picLocks noChangeAspect="1" noChangeArrowheads="1"/>
          </p:cNvPicPr>
          <p:nvPr/>
        </p:nvPicPr>
        <p:blipFill>
          <a:blip r:embed="rId14" cstate="print"/>
          <a:srcRect/>
          <a:stretch>
            <a:fillRect/>
          </a:stretch>
        </p:blipFill>
        <p:spPr bwMode="auto">
          <a:xfrm>
            <a:off x="6905625" y="101600"/>
            <a:ext cx="762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spc="50" dirty="0" smtClean="0">
                <a:ln w="11430"/>
                <a:solidFill>
                  <a:srgbClr val="FF0000"/>
                </a:solidFill>
                <a:effectLst>
                  <a:outerShdw blurRad="76200" dist="50800" dir="5400000" algn="tl" rotWithShape="0">
                    <a:srgbClr val="000000">
                      <a:alpha val="65000"/>
                    </a:srgbClr>
                  </a:outerShdw>
                </a:effectLst>
              </a:rPr>
              <a:t>MOTOWN</a:t>
            </a:r>
            <a:r>
              <a:rPr lang="en-US" b="1" i="1" spc="50" dirty="0">
                <a:ln w="11430"/>
                <a:solidFill>
                  <a:srgbClr val="FF0000"/>
                </a:solidFill>
                <a:effectLst>
                  <a:outerShdw blurRad="76200" dist="50800" dir="5400000" algn="tl" rotWithShape="0">
                    <a:srgbClr val="000000">
                      <a:alpha val="65000"/>
                    </a:srgbClr>
                  </a:outerShdw>
                </a:effectLst>
              </a:rPr>
              <a:t/>
            </a:r>
            <a:br>
              <a:rPr lang="en-US" b="1" i="1" spc="50" dirty="0">
                <a:ln w="11430"/>
                <a:solidFill>
                  <a:srgbClr val="FF0000"/>
                </a:solidFill>
                <a:effectLst>
                  <a:outerShdw blurRad="76200" dist="50800" dir="5400000" algn="tl" rotWithShape="0">
                    <a:srgbClr val="000000">
                      <a:alpha val="65000"/>
                    </a:srgbClr>
                  </a:outerShdw>
                </a:effectLst>
              </a:rPr>
            </a:br>
            <a:endParaRPr lang="en-US" dirty="0"/>
          </a:p>
        </p:txBody>
      </p:sp>
      <p:sp>
        <p:nvSpPr>
          <p:cNvPr id="3" name="Content Placeholder 2"/>
          <p:cNvSpPr>
            <a:spLocks noGrp="1"/>
          </p:cNvSpPr>
          <p:nvPr>
            <p:ph idx="1"/>
          </p:nvPr>
        </p:nvSpPr>
        <p:spPr>
          <a:xfrm>
            <a:off x="476239" y="807231"/>
            <a:ext cx="2602632" cy="4525963"/>
          </a:xfrm>
        </p:spPr>
        <p:txBody>
          <a:bodyPr/>
          <a:lstStyle/>
          <a:p>
            <a:pPr marL="0" indent="0">
              <a:buNone/>
            </a:pPr>
            <a:r>
              <a:rPr lang="en-US" sz="1000" b="1" dirty="0"/>
              <a:t>Motown</a:t>
            </a:r>
            <a:r>
              <a:rPr lang="en-US" sz="1000" dirty="0"/>
              <a:t> is an </a:t>
            </a:r>
            <a:r>
              <a:rPr lang="en-US" sz="1000" dirty="0">
                <a:hlinkClick r:id="rId2" tooltip="USA"/>
              </a:rPr>
              <a:t>American</a:t>
            </a:r>
            <a:r>
              <a:rPr lang="en-US" sz="1000" dirty="0"/>
              <a:t> record company. The company was founded by </a:t>
            </a:r>
            <a:r>
              <a:rPr lang="en-US" sz="1000" dirty="0">
                <a:hlinkClick r:id="rId3" tooltip="Berry Gordy"/>
              </a:rPr>
              <a:t>Berry Gordy, Jr.</a:t>
            </a:r>
            <a:r>
              <a:rPr lang="en-US" sz="1000" dirty="0"/>
              <a:t> on January 12, 1959 in </a:t>
            </a:r>
            <a:r>
              <a:rPr lang="en-US" sz="1000" dirty="0">
                <a:hlinkClick r:id="rId4" tooltip="Detroit"/>
              </a:rPr>
              <a:t>Detroit</a:t>
            </a:r>
            <a:r>
              <a:rPr lang="en-US" sz="1000" dirty="0"/>
              <a:t>, </a:t>
            </a:r>
            <a:r>
              <a:rPr lang="en-US" sz="1000" dirty="0">
                <a:hlinkClick r:id="rId5" tooltip="Michigan"/>
              </a:rPr>
              <a:t>Michigan</a:t>
            </a:r>
            <a:r>
              <a:rPr lang="en-US" sz="1000" dirty="0"/>
              <a:t> as Tamla Records, and was incorporated as "Motown Record Corporation" on April 14, 1960. The name, a portmanteau of </a:t>
            </a:r>
            <a:r>
              <a:rPr lang="en-US" sz="1000" i="1" dirty="0"/>
              <a:t>motor</a:t>
            </a:r>
            <a:r>
              <a:rPr lang="en-US" sz="1000" dirty="0"/>
              <a:t> and </a:t>
            </a:r>
            <a:r>
              <a:rPr lang="en-US" sz="1000" i="1" dirty="0"/>
              <a:t>town</a:t>
            </a:r>
            <a:r>
              <a:rPr lang="en-US" sz="1000" dirty="0"/>
              <a:t>, is also a nickname for Detroit. Motown played an important role in the </a:t>
            </a:r>
            <a:r>
              <a:rPr lang="en-US" sz="1000" dirty="0">
                <a:hlinkClick r:id="rId6" tooltip="Racial integration"/>
              </a:rPr>
              <a:t>racial integration</a:t>
            </a:r>
            <a:r>
              <a:rPr lang="en-US" sz="1000" dirty="0"/>
              <a:t> of </a:t>
            </a:r>
            <a:r>
              <a:rPr lang="en-US" sz="1000" dirty="0">
                <a:hlinkClick r:id="rId7" tooltip="Popular music"/>
              </a:rPr>
              <a:t>popular music</a:t>
            </a:r>
            <a:r>
              <a:rPr lang="en-US" sz="1000" dirty="0"/>
              <a:t> as an </a:t>
            </a:r>
            <a:r>
              <a:rPr lang="en-US" sz="1000" dirty="0">
                <a:hlinkClick r:id="rId8" tooltip="African American"/>
              </a:rPr>
              <a:t>African American</a:t>
            </a:r>
            <a:r>
              <a:rPr lang="en-US" sz="1000" dirty="0"/>
              <a:t>-owned record label which achieved significant </a:t>
            </a:r>
            <a:r>
              <a:rPr lang="en-US" sz="1000" dirty="0">
                <a:hlinkClick r:id="rId9" tooltip="Crossover (music)"/>
              </a:rPr>
              <a:t>crossover</a:t>
            </a:r>
            <a:r>
              <a:rPr lang="en-US" sz="1000" dirty="0"/>
              <a:t> success. In the 1960s, Motown and its subsidiary labels were the most successful proponents of what came to be known as "The Motown Sound", a style of </a:t>
            </a:r>
            <a:r>
              <a:rPr lang="en-US" sz="1000" dirty="0">
                <a:hlinkClick r:id="rId10" tooltip="Soul music"/>
              </a:rPr>
              <a:t>soul </a:t>
            </a:r>
            <a:r>
              <a:rPr lang="en-US" sz="1000" dirty="0" smtClean="0">
                <a:hlinkClick r:id="rId10" tooltip="Soul music"/>
              </a:rPr>
              <a:t>music</a:t>
            </a:r>
            <a:r>
              <a:rPr lang="en-US" sz="1000" dirty="0" smtClean="0"/>
              <a:t>.  </a:t>
            </a:r>
            <a:r>
              <a:rPr lang="en-US" sz="1000" b="1" dirty="0"/>
              <a:t>Soul music</a:t>
            </a:r>
            <a:r>
              <a:rPr lang="en-US" sz="1000" dirty="0"/>
              <a:t> is a popular </a:t>
            </a:r>
            <a:r>
              <a:rPr lang="en-US" sz="1000" dirty="0">
                <a:hlinkClick r:id="rId11" tooltip="Music genre"/>
              </a:rPr>
              <a:t>music genre</a:t>
            </a:r>
            <a:r>
              <a:rPr lang="en-US" sz="1000" dirty="0"/>
              <a:t> that originated in the United States in the 1950s and early 1960s. It combined elements of </a:t>
            </a:r>
            <a:r>
              <a:rPr lang="en-US" sz="1000" dirty="0">
                <a:hlinkClick r:id="rId12" tooltip="African-American culture"/>
              </a:rPr>
              <a:t>African-American</a:t>
            </a:r>
            <a:r>
              <a:rPr lang="en-US" sz="1000" dirty="0"/>
              <a:t> </a:t>
            </a:r>
            <a:r>
              <a:rPr lang="en-US" sz="1000" dirty="0">
                <a:hlinkClick r:id="rId13" tooltip="Gospel music"/>
              </a:rPr>
              <a:t>gospel music</a:t>
            </a:r>
            <a:r>
              <a:rPr lang="en-US" sz="1000" dirty="0"/>
              <a:t>, </a:t>
            </a:r>
            <a:r>
              <a:rPr lang="en-US" sz="1000" dirty="0">
                <a:hlinkClick r:id="rId14" tooltip="Rhythm and blues"/>
              </a:rPr>
              <a:t>rhythm and blues</a:t>
            </a:r>
            <a:r>
              <a:rPr lang="en-US" sz="1000" dirty="0"/>
              <a:t>, and often </a:t>
            </a:r>
            <a:r>
              <a:rPr lang="en-US" sz="1000" dirty="0">
                <a:hlinkClick r:id="rId15" tooltip="Jazz"/>
              </a:rPr>
              <a:t>jazz</a:t>
            </a:r>
            <a:r>
              <a:rPr lang="en-US" sz="1000" dirty="0"/>
              <a:t>.  with a distinct pop influence. During the 1960s, Motown achieved spectacular success for a small record company: 79 records in the Top Ten of the </a:t>
            </a:r>
            <a:r>
              <a:rPr lang="en-US" sz="1000" i="1" dirty="0">
                <a:hlinkClick r:id="rId16" tooltip="Billboard (magazine)"/>
              </a:rPr>
              <a:t>Billboard</a:t>
            </a:r>
            <a:r>
              <a:rPr lang="en-US" sz="1000" dirty="0"/>
              <a:t> </a:t>
            </a:r>
            <a:r>
              <a:rPr lang="en-US" sz="1000" dirty="0">
                <a:hlinkClick r:id="rId17" tooltip="Hot 100"/>
              </a:rPr>
              <a:t>Hot 100</a:t>
            </a:r>
            <a:r>
              <a:rPr lang="en-US" sz="1000" dirty="0"/>
              <a:t> record chart between 1960 and 1969.</a:t>
            </a:r>
            <a:r>
              <a:rPr lang="en-US" sz="1000" baseline="30000" dirty="0">
                <a:hlinkClick r:id="rId18"/>
              </a:rPr>
              <a:t>[1]</a:t>
            </a:r>
            <a:endParaRPr lang="en-US" sz="1000" dirty="0" smtClean="0">
              <a:hlinkClick r:id="rId19"/>
            </a:endParaRPr>
          </a:p>
          <a:p>
            <a:pPr marL="0" indent="0">
              <a:buNone/>
            </a:pPr>
            <a:endParaRPr lang="en-US" sz="1000" dirty="0">
              <a:hlinkClick r:id="rId19"/>
            </a:endParaRPr>
          </a:p>
          <a:p>
            <a:pPr marL="0" indent="0">
              <a:buNone/>
            </a:pPr>
            <a:r>
              <a:rPr lang="en-US" sz="1000" dirty="0" smtClean="0">
                <a:hlinkClick r:id="rId19"/>
              </a:rPr>
              <a:t>http</a:t>
            </a:r>
            <a:r>
              <a:rPr lang="en-US" sz="1000" dirty="0">
                <a:hlinkClick r:id="rId19"/>
              </a:rPr>
              <a:t>://www.youtube.com/watch?v=--jWPzNNdN4&amp;safe=active</a:t>
            </a:r>
            <a:endParaRPr lang="en-US" sz="1000" dirty="0"/>
          </a:p>
        </p:txBody>
      </p:sp>
      <p:sp>
        <p:nvSpPr>
          <p:cNvPr id="5" name="TextBox 4">
            <a:hlinkClick r:id="rId20" action="ppaction://hlinkfile"/>
          </p:cNvPr>
          <p:cNvSpPr txBox="1"/>
          <p:nvPr/>
        </p:nvSpPr>
        <p:spPr>
          <a:xfrm>
            <a:off x="4895528" y="2763460"/>
            <a:ext cx="4248472" cy="3939540"/>
          </a:xfrm>
          <a:prstGeom prst="rect">
            <a:avLst/>
          </a:prstGeom>
          <a:noFill/>
        </p:spPr>
        <p:txBody>
          <a:bodyPr wrap="square" rtlCol="0">
            <a:spAutoFit/>
          </a:bodyPr>
          <a:lstStyle/>
          <a:p>
            <a:r>
              <a:rPr lang="en-US" sz="1000" b="1" dirty="0" smtClean="0"/>
              <a:t>Smokey Robinson</a:t>
            </a:r>
            <a:endParaRPr lang="en-US" sz="1000" b="1" dirty="0" smtClean="0">
              <a:hlinkClick r:id="rId21"/>
            </a:endParaRPr>
          </a:p>
          <a:p>
            <a:r>
              <a:rPr lang="en-US" sz="1000" dirty="0"/>
              <a:t>Once pronounced by Bob Dylan as America’s “greatest living poet,” acclaimed singer-songwriter Smokey Robinson’s career spans over 4 decades of hits. He has received numerous awards including the Grammy Living Legend Award, NARAS Lifetime Achievement Award, Honorary Doctorate (Howard University), Kennedy Center Honors and the National Medal of Arts Award from the President of the United States. He has also been inducted into the Rock ‘n’ Roll Hall of Fame and the Songwriters’ Hall of </a:t>
            </a:r>
            <a:r>
              <a:rPr lang="en-US" sz="1000" dirty="0" smtClean="0"/>
              <a:t>Fame. Born </a:t>
            </a:r>
            <a:r>
              <a:rPr lang="en-US" sz="1000" dirty="0"/>
              <a:t>and raised in Detroit, Michigan, Robinson founded The Miracles while still in high school. The group was Berry Gordy’s first vocal group, and it was at Robinson’s suggestion that Gordy started the Motown Record dynasty. Their single of Robinson’s “Shop Around” became Motown’s first #1 hit on the R&amp;B singles chart</a:t>
            </a:r>
          </a:p>
          <a:p>
            <a:r>
              <a:rPr lang="en-US" sz="1000" dirty="0" smtClean="0">
                <a:hlinkClick r:id="rId22"/>
              </a:rPr>
              <a:t>http://www.youtube.com/watch?v=AQGXa3FiXKM&amp;safe=active</a:t>
            </a:r>
            <a:endParaRPr lang="en-US" sz="1000" dirty="0" smtClean="0"/>
          </a:p>
          <a:p>
            <a:endParaRPr lang="en-US" sz="1000" dirty="0"/>
          </a:p>
          <a:p>
            <a:r>
              <a:rPr lang="en-US" sz="1000" dirty="0"/>
              <a:t>During the course of his 50-year career in music, Robinson has accumulated more than 4,000 songs to his credit and continues to thrill sold-out audiences around the world with his high tenor voice, impeccable timing, and profound sense of lyric. Never resting on his laurels, Smokey Robinson remains a beloved icon in our musical heritage</a:t>
            </a:r>
            <a:r>
              <a:rPr lang="en-US" sz="1000" dirty="0" smtClean="0"/>
              <a:t>.</a:t>
            </a:r>
          </a:p>
          <a:p>
            <a:endParaRPr lang="en-US" sz="1000" dirty="0" smtClean="0">
              <a:hlinkClick r:id="rId21"/>
            </a:endParaRPr>
          </a:p>
          <a:p>
            <a:r>
              <a:rPr lang="en-US" sz="1000" dirty="0" smtClean="0">
                <a:hlinkClick r:id="rId21"/>
              </a:rPr>
              <a:t>http</a:t>
            </a:r>
            <a:r>
              <a:rPr lang="en-US" sz="1000" dirty="0">
                <a:hlinkClick r:id="rId21"/>
              </a:rPr>
              <a:t>://</a:t>
            </a:r>
            <a:r>
              <a:rPr lang="en-US" sz="1000" dirty="0" smtClean="0">
                <a:hlinkClick r:id="rId21"/>
              </a:rPr>
              <a:t>www.youtube.com/watch?v=5RDUYOSpH9w&amp;safe=active</a:t>
            </a:r>
            <a:endParaRPr lang="en-US" sz="1000" dirty="0" smtClean="0"/>
          </a:p>
          <a:p>
            <a:endParaRPr lang="en-US" sz="1000" dirty="0"/>
          </a:p>
          <a:p>
            <a:endParaRPr lang="en-US" sz="1000" dirty="0"/>
          </a:p>
        </p:txBody>
      </p:sp>
      <p:pic>
        <p:nvPicPr>
          <p:cNvPr id="6" name="Picture 5"/>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429875" y="476672"/>
            <a:ext cx="2286788" cy="2286788"/>
          </a:xfrm>
          <a:prstGeom prst="rect">
            <a:avLst/>
          </a:prstGeom>
        </p:spPr>
      </p:pic>
      <p:pic>
        <p:nvPicPr>
          <p:cNvPr id="7" name="Picture 6"/>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555776" y="4554350"/>
            <a:ext cx="1791233" cy="2166272"/>
          </a:xfrm>
          <a:prstGeom prst="rect">
            <a:avLst/>
          </a:prstGeom>
        </p:spPr>
      </p:pic>
    </p:spTree>
    <p:extLst>
      <p:ext uri="{BB962C8B-B14F-4D97-AF65-F5344CB8AC3E}">
        <p14:creationId xmlns:p14="http://schemas.microsoft.com/office/powerpoint/2010/main" val="1210397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052513"/>
            <a:ext cx="3611562" cy="1584325"/>
          </a:xfrm>
        </p:spPr>
        <p:txBody>
          <a:bodyPr rtlCol="0">
            <a:normAutofit/>
          </a:bodyPr>
          <a:lstStyle/>
          <a:p>
            <a:pPr algn="l" eaLnBrk="1" fontAlgn="auto" hangingPunct="1">
              <a:spcAft>
                <a:spcPts val="0"/>
              </a:spcAft>
              <a:defRPr/>
            </a:pPr>
            <a:r>
              <a:rPr lang="en-GB" sz="1100" b="1" dirty="0" smtClean="0">
                <a:latin typeface="Arial" pitchFamily="34" charset="0"/>
                <a:cs typeface="Arial" pitchFamily="34" charset="0"/>
              </a:rPr>
              <a:t>Rhythm and Blues </a:t>
            </a:r>
            <a:r>
              <a:rPr lang="en-GB" sz="1100" dirty="0" smtClean="0">
                <a:latin typeface="Arial" pitchFamily="34" charset="0"/>
                <a:cs typeface="Arial" pitchFamily="34" charset="0"/>
              </a:rPr>
              <a:t>developed through dance halls in Chicago.  It mixed the Gospel style of music with blues instrumentation.  It was much faster and louder than the blues.</a:t>
            </a:r>
            <a:br>
              <a:rPr lang="en-GB" sz="1100" dirty="0" smtClean="0">
                <a:latin typeface="Arial" pitchFamily="34" charset="0"/>
                <a:cs typeface="Arial" pitchFamily="34" charset="0"/>
              </a:rPr>
            </a:br>
            <a:r>
              <a:rPr lang="en-GB" sz="1100" dirty="0" smtClean="0">
                <a:latin typeface="Arial" pitchFamily="34" charset="0"/>
                <a:cs typeface="Arial" pitchFamily="34" charset="0"/>
                <a:hlinkClick r:id="rId2"/>
              </a:rPr>
              <a:t>Delta Rhythm Boys - Taking </a:t>
            </a:r>
            <a:r>
              <a:rPr lang="en-GB" sz="1100" dirty="0" err="1" smtClean="0">
                <a:latin typeface="Arial" pitchFamily="34" charset="0"/>
                <a:cs typeface="Arial" pitchFamily="34" charset="0"/>
                <a:hlinkClick r:id="rId2"/>
              </a:rPr>
              <a:t>the'A</a:t>
            </a:r>
            <a:r>
              <a:rPr lang="en-GB" sz="1100" dirty="0" smtClean="0">
                <a:latin typeface="Arial" pitchFamily="34" charset="0"/>
                <a:cs typeface="Arial" pitchFamily="34" charset="0"/>
                <a:hlinkClick r:id="rId2"/>
              </a:rPr>
              <a:t>' Train</a:t>
            </a:r>
            <a:r>
              <a:rPr lang="en-GB" sz="1100" dirty="0" smtClean="0">
                <a:latin typeface="Arial" pitchFamily="34" charset="0"/>
                <a:cs typeface="Arial" pitchFamily="34" charset="0"/>
              </a:rPr>
              <a:t/>
            </a:r>
            <a:br>
              <a:rPr lang="en-GB" sz="1100" dirty="0" smtClean="0">
                <a:latin typeface="Arial" pitchFamily="34" charset="0"/>
                <a:cs typeface="Arial" pitchFamily="34" charset="0"/>
              </a:rPr>
            </a:br>
            <a:r>
              <a:rPr lang="en-GB" sz="1100" dirty="0" smtClean="0">
                <a:latin typeface="Arial" pitchFamily="34" charset="0"/>
                <a:cs typeface="Arial" pitchFamily="34" charset="0"/>
              </a:rPr>
              <a:t>Blues Brothers – Shake a Tail Feather:</a:t>
            </a:r>
            <a:br>
              <a:rPr lang="en-GB" sz="1100" dirty="0" smtClean="0">
                <a:latin typeface="Arial" pitchFamily="34" charset="0"/>
                <a:cs typeface="Arial" pitchFamily="34" charset="0"/>
              </a:rPr>
            </a:br>
            <a:r>
              <a:rPr lang="en-GB" sz="1100" dirty="0" smtClean="0">
                <a:latin typeface="Arial" pitchFamily="34" charset="0"/>
                <a:cs typeface="Arial" pitchFamily="34" charset="0"/>
                <a:hlinkClick r:id="rId3"/>
              </a:rPr>
              <a:t>http://www.youtube.com/watch?v=rN5V-6yCbpg</a:t>
            </a:r>
            <a:r>
              <a:rPr lang="en-GB" sz="1100" dirty="0" smtClean="0">
                <a:latin typeface="Arial" pitchFamily="34" charset="0"/>
                <a:cs typeface="Arial" pitchFamily="34" charset="0"/>
              </a:rPr>
              <a:t/>
            </a:r>
            <a:br>
              <a:rPr lang="en-GB" sz="1100" dirty="0" smtClean="0">
                <a:latin typeface="Arial" pitchFamily="34" charset="0"/>
                <a:cs typeface="Arial" pitchFamily="34" charset="0"/>
              </a:rPr>
            </a:br>
            <a:endParaRPr lang="en-GB" sz="1100" dirty="0">
              <a:latin typeface="Arial" pitchFamily="34" charset="0"/>
              <a:cs typeface="Arial" pitchFamily="34" charset="0"/>
            </a:endParaRPr>
          </a:p>
        </p:txBody>
      </p:sp>
      <p:pic>
        <p:nvPicPr>
          <p:cNvPr id="3075" name="Picture 2" descr="http://userserve-ak.last.fm/serve/_/9712973/The+Blues+Brothers+bluesbrothers.jpg"/>
          <p:cNvPicPr>
            <a:picLocks noChangeAspect="1" noChangeArrowheads="1"/>
          </p:cNvPicPr>
          <p:nvPr/>
        </p:nvPicPr>
        <p:blipFill>
          <a:blip r:embed="rId4" cstate="print"/>
          <a:srcRect/>
          <a:stretch>
            <a:fillRect/>
          </a:stretch>
        </p:blipFill>
        <p:spPr bwMode="auto">
          <a:xfrm>
            <a:off x="3708400" y="1196975"/>
            <a:ext cx="1060450" cy="1263650"/>
          </a:xfrm>
          <a:prstGeom prst="rect">
            <a:avLst/>
          </a:prstGeom>
          <a:noFill/>
          <a:ln w="9525">
            <a:noFill/>
            <a:miter lim="800000"/>
            <a:headEnd/>
            <a:tailEnd/>
          </a:ln>
        </p:spPr>
      </p:pic>
      <p:sp>
        <p:nvSpPr>
          <p:cNvPr id="4" name="Rectangle 3"/>
          <p:cNvSpPr/>
          <p:nvPr/>
        </p:nvSpPr>
        <p:spPr>
          <a:xfrm>
            <a:off x="28901" y="116632"/>
            <a:ext cx="9086206"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200" b="1" i="1" spc="50" dirty="0">
                <a:ln w="11430"/>
                <a:solidFill>
                  <a:srgbClr val="FF0000"/>
                </a:solidFill>
                <a:effectLst>
                  <a:outerShdw blurRad="76200" dist="50800" dir="5400000" algn="tl" rotWithShape="0">
                    <a:srgbClr val="000000">
                      <a:alpha val="65000"/>
                    </a:srgbClr>
                  </a:outerShdw>
                </a:effectLst>
                <a:latin typeface="+mn-lt"/>
              </a:rPr>
              <a:t>Popular Music from the 1960’s</a:t>
            </a:r>
          </a:p>
        </p:txBody>
      </p:sp>
      <p:sp>
        <p:nvSpPr>
          <p:cNvPr id="3077" name="TextBox 5"/>
          <p:cNvSpPr txBox="1">
            <a:spLocks noChangeArrowheads="1"/>
          </p:cNvSpPr>
          <p:nvPr/>
        </p:nvSpPr>
        <p:spPr bwMode="auto">
          <a:xfrm>
            <a:off x="1835151" y="2781300"/>
            <a:ext cx="3155950" cy="1323439"/>
          </a:xfrm>
          <a:prstGeom prst="rect">
            <a:avLst/>
          </a:prstGeom>
          <a:noFill/>
          <a:ln w="9525">
            <a:noFill/>
            <a:miter lim="800000"/>
            <a:headEnd/>
            <a:tailEnd/>
          </a:ln>
        </p:spPr>
        <p:txBody>
          <a:bodyPr wrap="square">
            <a:spAutoFit/>
          </a:bodyPr>
          <a:lstStyle/>
          <a:p>
            <a:r>
              <a:rPr lang="en-US" sz="1000" b="1" dirty="0">
                <a:cs typeface="Arial" pitchFamily="34" charset="0"/>
              </a:rPr>
              <a:t>Rock N Roll </a:t>
            </a:r>
            <a:r>
              <a:rPr lang="en-US" sz="1000" dirty="0">
                <a:cs typeface="Arial" pitchFamily="34" charset="0"/>
              </a:rPr>
              <a:t>is a </a:t>
            </a:r>
            <a:r>
              <a:rPr lang="en-US" sz="1000" b="1" dirty="0">
                <a:cs typeface="Arial" pitchFamily="34" charset="0"/>
              </a:rPr>
              <a:t>fusion</a:t>
            </a:r>
            <a:r>
              <a:rPr lang="en-US" sz="1000" dirty="0">
                <a:cs typeface="Arial" pitchFamily="34" charset="0"/>
              </a:rPr>
              <a:t> (mixture) of rhythm and blues and country and western music.  Elvis Presley, Chuck Berry and Little Richard were popular in the Rock N Roll craze.  Originally a string / double bass was used alongside  acoustic guitars and piano but Rock n Roll helped to establish the lead guitar, rhythm guitar, bass guitar and drum </a:t>
            </a:r>
            <a:r>
              <a:rPr lang="en-US" sz="1000" dirty="0" err="1" smtClean="0">
                <a:cs typeface="Arial" pitchFamily="34" charset="0"/>
              </a:rPr>
              <a:t>kit.</a:t>
            </a:r>
            <a:r>
              <a:rPr lang="en-US" sz="1000" dirty="0" err="1" smtClean="0">
                <a:cs typeface="Arial" pitchFamily="34" charset="0"/>
                <a:hlinkClick r:id="rId5"/>
              </a:rPr>
              <a:t>Elvis</a:t>
            </a:r>
            <a:r>
              <a:rPr lang="en-US" sz="1000" dirty="0" smtClean="0">
                <a:cs typeface="Arial" pitchFamily="34" charset="0"/>
                <a:hlinkClick r:id="rId5"/>
              </a:rPr>
              <a:t> Presley, Jailhouse Rock</a:t>
            </a:r>
            <a:endParaRPr lang="en-US" sz="1000" dirty="0">
              <a:cs typeface="Arial" pitchFamily="34" charset="0"/>
            </a:endParaRPr>
          </a:p>
        </p:txBody>
      </p:sp>
      <p:pic>
        <p:nvPicPr>
          <p:cNvPr id="3078" name="Picture 4" descr="http://www.bing.com/images/img/loading_lg.gif"/>
          <p:cNvPicPr>
            <a:picLocks noChangeAspect="1" noChangeArrowheads="1" noCrop="1"/>
          </p:cNvPicPr>
          <p:nvPr/>
        </p:nvPicPr>
        <p:blipFill>
          <a:blip r:embed="rId6" cstate="print"/>
          <a:srcRect/>
          <a:stretch>
            <a:fillRect/>
          </a:stretch>
        </p:blipFill>
        <p:spPr bwMode="auto">
          <a:xfrm>
            <a:off x="155575" y="-136525"/>
            <a:ext cx="228600" cy="228600"/>
          </a:xfrm>
          <a:prstGeom prst="rect">
            <a:avLst/>
          </a:prstGeom>
          <a:noFill/>
          <a:ln w="9525">
            <a:noFill/>
            <a:miter lim="800000"/>
            <a:headEnd/>
            <a:tailEnd/>
          </a:ln>
        </p:spPr>
      </p:pic>
      <p:pic>
        <p:nvPicPr>
          <p:cNvPr id="3079" name="Picture 6" descr="http://www.bing.com/images/img/loading_lg.gif"/>
          <p:cNvPicPr>
            <a:picLocks noChangeAspect="1" noChangeArrowheads="1" noCrop="1"/>
          </p:cNvPicPr>
          <p:nvPr/>
        </p:nvPicPr>
        <p:blipFill>
          <a:blip r:embed="rId6" cstate="print"/>
          <a:srcRect/>
          <a:stretch>
            <a:fillRect/>
          </a:stretch>
        </p:blipFill>
        <p:spPr bwMode="auto">
          <a:xfrm>
            <a:off x="307975" y="15875"/>
            <a:ext cx="228600" cy="228600"/>
          </a:xfrm>
          <a:prstGeom prst="rect">
            <a:avLst/>
          </a:prstGeom>
          <a:noFill/>
          <a:ln w="9525">
            <a:noFill/>
            <a:miter lim="800000"/>
            <a:headEnd/>
            <a:tailEnd/>
          </a:ln>
        </p:spPr>
      </p:pic>
      <p:pic>
        <p:nvPicPr>
          <p:cNvPr id="3080" name="Picture 8" descr="http://www.starspage.com/pictures/elvis_presley/images/elvis_presley001.jpg"/>
          <p:cNvPicPr>
            <a:picLocks noChangeAspect="1" noChangeArrowheads="1"/>
          </p:cNvPicPr>
          <p:nvPr/>
        </p:nvPicPr>
        <p:blipFill>
          <a:blip r:embed="rId7" cstate="print"/>
          <a:srcRect/>
          <a:stretch>
            <a:fillRect/>
          </a:stretch>
        </p:blipFill>
        <p:spPr bwMode="auto">
          <a:xfrm>
            <a:off x="384175" y="2505075"/>
            <a:ext cx="1295400" cy="1604963"/>
          </a:xfrm>
          <a:prstGeom prst="rect">
            <a:avLst/>
          </a:prstGeom>
          <a:noFill/>
          <a:ln w="9525">
            <a:noFill/>
            <a:miter lim="800000"/>
            <a:headEnd/>
            <a:tailEnd/>
          </a:ln>
        </p:spPr>
      </p:pic>
      <p:sp>
        <p:nvSpPr>
          <p:cNvPr id="11" name="TextBox 10"/>
          <p:cNvSpPr txBox="1"/>
          <p:nvPr/>
        </p:nvSpPr>
        <p:spPr>
          <a:xfrm>
            <a:off x="384175" y="4292600"/>
            <a:ext cx="4333875" cy="2246769"/>
          </a:xfrm>
          <a:prstGeom prst="rect">
            <a:avLst/>
          </a:prstGeom>
          <a:noFill/>
        </p:spPr>
        <p:txBody>
          <a:bodyPr>
            <a:spAutoFit/>
          </a:bodyPr>
          <a:lstStyle/>
          <a:p>
            <a:pPr fontAlgn="auto">
              <a:spcBef>
                <a:spcPts val="0"/>
              </a:spcBef>
              <a:spcAft>
                <a:spcPts val="0"/>
              </a:spcAft>
              <a:defRPr/>
            </a:pPr>
            <a:r>
              <a:rPr lang="en-GB" sz="1000" b="1" dirty="0">
                <a:cs typeface="Arial" pitchFamily="34" charset="0"/>
              </a:rPr>
              <a:t>Gospel and Soul </a:t>
            </a:r>
            <a:r>
              <a:rPr lang="en-GB" sz="1000" dirty="0">
                <a:cs typeface="Arial" pitchFamily="34" charset="0"/>
              </a:rPr>
              <a:t>has its roots in African –American churches.  It developed from spirituals.  Gospel includes:</a:t>
            </a:r>
          </a:p>
          <a:p>
            <a:pPr marL="171450" indent="-171450" fontAlgn="auto">
              <a:spcBef>
                <a:spcPts val="0"/>
              </a:spcBef>
              <a:spcAft>
                <a:spcPts val="0"/>
              </a:spcAft>
              <a:buFont typeface="Arial" pitchFamily="34" charset="0"/>
              <a:buChar char="•"/>
              <a:defRPr/>
            </a:pPr>
            <a:r>
              <a:rPr lang="en-GB" sz="1000" dirty="0">
                <a:cs typeface="Arial" pitchFamily="34" charset="0"/>
              </a:rPr>
              <a:t>A powerful solo singer improvising over chords</a:t>
            </a:r>
          </a:p>
          <a:p>
            <a:pPr marL="171450" indent="-171450" fontAlgn="auto">
              <a:spcBef>
                <a:spcPts val="0"/>
              </a:spcBef>
              <a:spcAft>
                <a:spcPts val="0"/>
              </a:spcAft>
              <a:buFont typeface="Arial" pitchFamily="34" charset="0"/>
              <a:buChar char="•"/>
              <a:defRPr/>
            </a:pPr>
            <a:r>
              <a:rPr lang="en-GB" sz="1000" dirty="0">
                <a:cs typeface="Arial" pitchFamily="34" charset="0"/>
              </a:rPr>
              <a:t>The use of </a:t>
            </a:r>
            <a:r>
              <a:rPr lang="en-GB" sz="1000" b="1" dirty="0">
                <a:cs typeface="Arial" pitchFamily="34" charset="0"/>
              </a:rPr>
              <a:t>melisma</a:t>
            </a:r>
            <a:r>
              <a:rPr lang="en-GB" sz="1000" dirty="0">
                <a:cs typeface="Arial" pitchFamily="34" charset="0"/>
              </a:rPr>
              <a:t> (an extension of words e.g.</a:t>
            </a:r>
          </a:p>
          <a:p>
            <a:pPr fontAlgn="auto">
              <a:spcBef>
                <a:spcPts val="0"/>
              </a:spcBef>
              <a:spcAft>
                <a:spcPts val="0"/>
              </a:spcAft>
              <a:defRPr/>
            </a:pPr>
            <a:r>
              <a:rPr lang="en-GB" sz="1000" dirty="0">
                <a:cs typeface="Arial" pitchFamily="34" charset="0"/>
              </a:rPr>
              <a:t> </a:t>
            </a:r>
            <a:r>
              <a:rPr lang="en-GB" sz="1000" dirty="0" err="1">
                <a:cs typeface="Arial" pitchFamily="34" charset="0"/>
              </a:rPr>
              <a:t>swee</a:t>
            </a:r>
            <a:r>
              <a:rPr lang="en-GB" sz="1000" dirty="0">
                <a:cs typeface="Arial" pitchFamily="34" charset="0"/>
              </a:rPr>
              <a:t> – </a:t>
            </a:r>
            <a:r>
              <a:rPr lang="en-GB" sz="1000" dirty="0" err="1">
                <a:cs typeface="Arial" pitchFamily="34" charset="0"/>
              </a:rPr>
              <a:t>ee</a:t>
            </a:r>
            <a:r>
              <a:rPr lang="en-GB" sz="1000" dirty="0">
                <a:cs typeface="Arial" pitchFamily="34" charset="0"/>
              </a:rPr>
              <a:t> –</a:t>
            </a:r>
            <a:r>
              <a:rPr lang="en-GB" sz="1000" dirty="0" err="1">
                <a:cs typeface="Arial" pitchFamily="34" charset="0"/>
              </a:rPr>
              <a:t>ee</a:t>
            </a:r>
            <a:r>
              <a:rPr lang="en-GB" sz="1000" dirty="0">
                <a:cs typeface="Arial" pitchFamily="34" charset="0"/>
              </a:rPr>
              <a:t> –</a:t>
            </a:r>
            <a:r>
              <a:rPr lang="en-GB" sz="1000" dirty="0" err="1">
                <a:cs typeface="Arial" pitchFamily="34" charset="0"/>
              </a:rPr>
              <a:t>eet</a:t>
            </a:r>
            <a:r>
              <a:rPr lang="en-GB" sz="1000" dirty="0">
                <a:cs typeface="Arial" pitchFamily="34" charset="0"/>
              </a:rPr>
              <a:t> Jesus)</a:t>
            </a:r>
          </a:p>
          <a:p>
            <a:pPr marL="171450" indent="-171450" fontAlgn="auto">
              <a:spcBef>
                <a:spcPts val="0"/>
              </a:spcBef>
              <a:spcAft>
                <a:spcPts val="0"/>
              </a:spcAft>
              <a:buFont typeface="Arial" pitchFamily="34" charset="0"/>
              <a:buChar char="•"/>
              <a:defRPr/>
            </a:pPr>
            <a:r>
              <a:rPr lang="en-GB" sz="1000" dirty="0">
                <a:cs typeface="Arial" pitchFamily="34" charset="0"/>
              </a:rPr>
              <a:t>Sliding into a note from a lower or higher pitch</a:t>
            </a:r>
          </a:p>
          <a:p>
            <a:pPr marL="171450" indent="-171450" fontAlgn="auto">
              <a:spcBef>
                <a:spcPts val="0"/>
              </a:spcBef>
              <a:spcAft>
                <a:spcPts val="0"/>
              </a:spcAft>
              <a:buFont typeface="Arial" pitchFamily="34" charset="0"/>
              <a:buChar char="•"/>
              <a:defRPr/>
            </a:pPr>
            <a:r>
              <a:rPr lang="en-GB" sz="1000" dirty="0">
                <a:cs typeface="Arial" pitchFamily="34" charset="0"/>
              </a:rPr>
              <a:t>An emotional quality</a:t>
            </a:r>
          </a:p>
          <a:p>
            <a:pPr marL="171450" indent="-171450" fontAlgn="auto">
              <a:spcBef>
                <a:spcPts val="0"/>
              </a:spcBef>
              <a:spcAft>
                <a:spcPts val="0"/>
              </a:spcAft>
              <a:buFont typeface="Arial" pitchFamily="34" charset="0"/>
              <a:buChar char="•"/>
              <a:defRPr/>
            </a:pPr>
            <a:r>
              <a:rPr lang="en-GB" sz="1000" dirty="0">
                <a:cs typeface="Arial" pitchFamily="34" charset="0"/>
              </a:rPr>
              <a:t>Strong harmonies in many parts</a:t>
            </a:r>
          </a:p>
          <a:p>
            <a:pPr fontAlgn="auto">
              <a:spcBef>
                <a:spcPts val="0"/>
              </a:spcBef>
              <a:spcAft>
                <a:spcPts val="0"/>
              </a:spcAft>
              <a:defRPr/>
            </a:pPr>
            <a:r>
              <a:rPr lang="en-GB" sz="1000" dirty="0">
                <a:cs typeface="Arial" pitchFamily="34" charset="0"/>
              </a:rPr>
              <a:t>You tube link: </a:t>
            </a:r>
            <a:r>
              <a:rPr lang="en-GB" sz="1000" dirty="0">
                <a:cs typeface="Arial" pitchFamily="34" charset="0"/>
                <a:hlinkClick r:id="rId8"/>
              </a:rPr>
              <a:t>http://www.youtube.com/watch?v=zXzfhG9NvFw</a:t>
            </a:r>
            <a:endParaRPr lang="en-GB" sz="1000" dirty="0">
              <a:cs typeface="Arial" pitchFamily="34" charset="0"/>
            </a:endParaRPr>
          </a:p>
          <a:p>
            <a:pPr fontAlgn="auto">
              <a:spcBef>
                <a:spcPts val="0"/>
              </a:spcBef>
              <a:spcAft>
                <a:spcPts val="0"/>
              </a:spcAft>
              <a:defRPr/>
            </a:pPr>
            <a:endParaRPr lang="en-GB" sz="1000" dirty="0">
              <a:cs typeface="Arial" pitchFamily="34" charset="0"/>
            </a:endParaRPr>
          </a:p>
          <a:p>
            <a:pPr fontAlgn="auto">
              <a:spcBef>
                <a:spcPts val="0"/>
              </a:spcBef>
              <a:spcAft>
                <a:spcPts val="0"/>
              </a:spcAft>
              <a:defRPr/>
            </a:pPr>
            <a:r>
              <a:rPr lang="en-GB" sz="1000" b="1" dirty="0">
                <a:cs typeface="Arial" pitchFamily="34" charset="0"/>
              </a:rPr>
              <a:t>Soul</a:t>
            </a:r>
            <a:r>
              <a:rPr lang="en-GB" sz="1000" dirty="0">
                <a:cs typeface="Arial" pitchFamily="34" charset="0"/>
              </a:rPr>
              <a:t> Music is a mixture of rhythm and blues and gospel.  Instead of the religious lyrics in gospel soul includes lyrics about love and relationships.  </a:t>
            </a:r>
          </a:p>
          <a:p>
            <a:pPr fontAlgn="auto">
              <a:spcBef>
                <a:spcPts val="0"/>
              </a:spcBef>
              <a:spcAft>
                <a:spcPts val="0"/>
              </a:spcAft>
              <a:defRPr/>
            </a:pPr>
            <a:r>
              <a:rPr lang="en-GB" sz="1000" dirty="0">
                <a:cs typeface="Arial" pitchFamily="34" charset="0"/>
              </a:rPr>
              <a:t>You tube link: </a:t>
            </a:r>
            <a:r>
              <a:rPr lang="en-GB" sz="1000" dirty="0">
                <a:cs typeface="Arial" pitchFamily="34" charset="0"/>
                <a:hlinkClick r:id="rId9"/>
              </a:rPr>
              <a:t>http://www.youtube.com/watch?v=STKkWj2WpWM</a:t>
            </a:r>
            <a:endParaRPr lang="en-GB" sz="1000" dirty="0">
              <a:cs typeface="Arial" pitchFamily="34" charset="0"/>
            </a:endParaRPr>
          </a:p>
          <a:p>
            <a:pPr fontAlgn="auto">
              <a:spcBef>
                <a:spcPts val="0"/>
              </a:spcBef>
              <a:spcAft>
                <a:spcPts val="0"/>
              </a:spcAft>
              <a:defRPr/>
            </a:pPr>
            <a:endParaRPr lang="en-GB" sz="1000" dirty="0">
              <a:cs typeface="Arial" pitchFamily="34" charset="0"/>
            </a:endParaRPr>
          </a:p>
        </p:txBody>
      </p:sp>
      <p:pic>
        <p:nvPicPr>
          <p:cNvPr id="3082" name="Picture 10" descr="http://www.bisphamhigh.co.uk/template/images/Choir%20Logo.png"/>
          <p:cNvPicPr>
            <a:picLocks noChangeAspect="1" noChangeArrowheads="1"/>
          </p:cNvPicPr>
          <p:nvPr/>
        </p:nvPicPr>
        <p:blipFill>
          <a:blip r:embed="rId10" cstate="print"/>
          <a:srcRect/>
          <a:stretch>
            <a:fillRect/>
          </a:stretch>
        </p:blipFill>
        <p:spPr bwMode="auto">
          <a:xfrm>
            <a:off x="2736850" y="5402263"/>
            <a:ext cx="1819275" cy="242887"/>
          </a:xfrm>
          <a:prstGeom prst="rect">
            <a:avLst/>
          </a:prstGeom>
          <a:noFill/>
          <a:ln w="9525">
            <a:noFill/>
            <a:miter lim="800000"/>
            <a:headEnd/>
            <a:tailEnd/>
          </a:ln>
        </p:spPr>
      </p:pic>
      <p:pic>
        <p:nvPicPr>
          <p:cNvPr id="3083" name="Picture 12" descr="http://www.arcmusic.co.uk/shop/images/2005-soweto-gospel-choir-1.jpg"/>
          <p:cNvPicPr>
            <a:picLocks noChangeAspect="1" noChangeArrowheads="1"/>
          </p:cNvPicPr>
          <p:nvPr/>
        </p:nvPicPr>
        <p:blipFill>
          <a:blip r:embed="rId11" cstate="print"/>
          <a:srcRect/>
          <a:stretch>
            <a:fillRect/>
          </a:stretch>
        </p:blipFill>
        <p:spPr bwMode="auto">
          <a:xfrm>
            <a:off x="3616325" y="4581525"/>
            <a:ext cx="1152525" cy="749300"/>
          </a:xfrm>
          <a:prstGeom prst="rect">
            <a:avLst/>
          </a:prstGeom>
          <a:noFill/>
          <a:ln w="9525">
            <a:noFill/>
            <a:miter lim="800000"/>
            <a:headEnd/>
            <a:tailEnd/>
          </a:ln>
        </p:spPr>
      </p:pic>
      <p:sp>
        <p:nvSpPr>
          <p:cNvPr id="3084" name="TextBox 13"/>
          <p:cNvSpPr txBox="1">
            <a:spLocks noChangeArrowheads="1"/>
          </p:cNvSpPr>
          <p:nvPr/>
        </p:nvSpPr>
        <p:spPr bwMode="auto">
          <a:xfrm>
            <a:off x="4991100" y="1104900"/>
            <a:ext cx="3973513" cy="3170099"/>
          </a:xfrm>
          <a:prstGeom prst="rect">
            <a:avLst/>
          </a:prstGeom>
          <a:noFill/>
          <a:ln w="9525">
            <a:noFill/>
            <a:miter lim="800000"/>
            <a:headEnd/>
            <a:tailEnd/>
          </a:ln>
        </p:spPr>
        <p:txBody>
          <a:bodyPr>
            <a:spAutoFit/>
          </a:bodyPr>
          <a:lstStyle/>
          <a:p>
            <a:r>
              <a:rPr lang="en-US" sz="1000" b="1" dirty="0">
                <a:cs typeface="Arial" pitchFamily="34" charset="0"/>
              </a:rPr>
              <a:t>Pop Ballads </a:t>
            </a:r>
            <a:r>
              <a:rPr lang="en-US" sz="1000" dirty="0">
                <a:cs typeface="Arial" pitchFamily="34" charset="0"/>
              </a:rPr>
              <a:t>are solo songs with a fairly slow tempo.  They are usually </a:t>
            </a:r>
            <a:r>
              <a:rPr lang="en-US" sz="1000" dirty="0" smtClean="0">
                <a:cs typeface="Arial" pitchFamily="34" charset="0"/>
              </a:rPr>
              <a:t>in verse form and tell a story.</a:t>
            </a:r>
          </a:p>
          <a:p>
            <a:r>
              <a:rPr lang="en-US" sz="1000" dirty="0" smtClean="0">
                <a:cs typeface="Arial" pitchFamily="34" charset="0"/>
              </a:rPr>
              <a:t> </a:t>
            </a:r>
            <a:r>
              <a:rPr lang="en-US" sz="1000" dirty="0" smtClean="0">
                <a:cs typeface="Arial" pitchFamily="34" charset="0"/>
                <a:hlinkClick r:id="rId12"/>
              </a:rPr>
              <a:t>BALLAD OF CURTIS LOEW, </a:t>
            </a:r>
            <a:r>
              <a:rPr lang="en-US" sz="1000" dirty="0" err="1" smtClean="0">
                <a:cs typeface="Arial" pitchFamily="34" charset="0"/>
                <a:hlinkClick r:id="rId12"/>
              </a:rPr>
              <a:t>Lynard</a:t>
            </a:r>
            <a:r>
              <a:rPr lang="en-US" sz="1000" dirty="0" smtClean="0">
                <a:cs typeface="Arial" pitchFamily="34" charset="0"/>
                <a:hlinkClick r:id="rId12"/>
              </a:rPr>
              <a:t> </a:t>
            </a:r>
            <a:r>
              <a:rPr lang="en-US" sz="1000" dirty="0" err="1" smtClean="0">
                <a:cs typeface="Arial" pitchFamily="34" charset="0"/>
                <a:hlinkClick r:id="rId12"/>
              </a:rPr>
              <a:t>Skynard</a:t>
            </a:r>
            <a:endParaRPr lang="en-US" sz="1000" dirty="0" smtClean="0">
              <a:cs typeface="Arial" pitchFamily="34" charset="0"/>
            </a:endParaRPr>
          </a:p>
          <a:p>
            <a:endParaRPr lang="en-US" sz="1000" dirty="0">
              <a:cs typeface="Arial" pitchFamily="34" charset="0"/>
            </a:endParaRPr>
          </a:p>
          <a:p>
            <a:r>
              <a:rPr lang="en-US" sz="1000" dirty="0" smtClean="0">
                <a:cs typeface="Arial" pitchFamily="34" charset="0"/>
                <a:hlinkClick r:id="rId13"/>
              </a:rPr>
              <a:t>BRANDY, by Looking Glass</a:t>
            </a:r>
            <a:endParaRPr lang="en-US" sz="1000" dirty="0" smtClean="0">
              <a:cs typeface="Arial" pitchFamily="34" charset="0"/>
            </a:endParaRPr>
          </a:p>
          <a:p>
            <a:endParaRPr lang="en-US" sz="1000" dirty="0" smtClean="0">
              <a:cs typeface="Arial" pitchFamily="34" charset="0"/>
            </a:endParaRPr>
          </a:p>
          <a:p>
            <a:r>
              <a:rPr lang="en-US" sz="1000" dirty="0" smtClean="0">
                <a:cs typeface="Arial" pitchFamily="34" charset="0"/>
              </a:rPr>
              <a:t> Popular </a:t>
            </a:r>
            <a:r>
              <a:rPr lang="en-US" sz="1000" dirty="0">
                <a:cs typeface="Arial" pitchFamily="34" charset="0"/>
              </a:rPr>
              <a:t>song forms are often:</a:t>
            </a:r>
          </a:p>
          <a:p>
            <a:r>
              <a:rPr lang="en-US" sz="1000" dirty="0">
                <a:cs typeface="Arial" pitchFamily="34" charset="0"/>
              </a:rPr>
              <a:t>	   	 Introduction</a:t>
            </a:r>
          </a:p>
          <a:p>
            <a:r>
              <a:rPr lang="en-US" sz="1000" dirty="0">
                <a:cs typeface="Arial" pitchFamily="34" charset="0"/>
              </a:rPr>
              <a:t>	   	 Verse 1</a:t>
            </a:r>
          </a:p>
          <a:p>
            <a:r>
              <a:rPr lang="en-US" sz="1000" dirty="0">
                <a:cs typeface="Arial" pitchFamily="34" charset="0"/>
              </a:rPr>
              <a:t>	    	Chorus</a:t>
            </a:r>
          </a:p>
          <a:p>
            <a:r>
              <a:rPr lang="en-US" sz="1000" dirty="0">
                <a:cs typeface="Arial" pitchFamily="34" charset="0"/>
              </a:rPr>
              <a:t>	   	 Instrumental link</a:t>
            </a:r>
          </a:p>
          <a:p>
            <a:r>
              <a:rPr lang="en-US" sz="1000" dirty="0">
                <a:cs typeface="Arial" pitchFamily="34" charset="0"/>
              </a:rPr>
              <a:t>		Verse 2</a:t>
            </a:r>
          </a:p>
          <a:p>
            <a:r>
              <a:rPr lang="en-US" sz="1000" dirty="0">
                <a:cs typeface="Arial" pitchFamily="34" charset="0"/>
              </a:rPr>
              <a:t>		Chorus</a:t>
            </a:r>
          </a:p>
          <a:p>
            <a:r>
              <a:rPr lang="en-US" sz="1000" dirty="0">
                <a:cs typeface="Arial" pitchFamily="34" charset="0"/>
              </a:rPr>
              <a:t>		Middle </a:t>
            </a:r>
            <a:r>
              <a:rPr lang="en-US" sz="1000" dirty="0" smtClean="0">
                <a:cs typeface="Arial" pitchFamily="34" charset="0"/>
              </a:rPr>
              <a:t>8</a:t>
            </a:r>
          </a:p>
          <a:p>
            <a:r>
              <a:rPr lang="en-US" sz="1000" dirty="0" smtClean="0">
                <a:cs typeface="Arial" pitchFamily="34" charset="0"/>
              </a:rPr>
              <a:t>		Chorus</a:t>
            </a:r>
          </a:p>
          <a:p>
            <a:r>
              <a:rPr lang="en-US" sz="1000" dirty="0" smtClean="0">
                <a:cs typeface="Arial" pitchFamily="34" charset="0"/>
              </a:rPr>
              <a:t>Listen </a:t>
            </a:r>
            <a:r>
              <a:rPr lang="en-US" sz="1000" dirty="0">
                <a:cs typeface="Arial" pitchFamily="34" charset="0"/>
              </a:rPr>
              <a:t>to Bob Dylan’s </a:t>
            </a:r>
            <a:r>
              <a:rPr lang="en-US" sz="1000" dirty="0" err="1">
                <a:cs typeface="Arial" pitchFamily="34" charset="0"/>
              </a:rPr>
              <a:t>Blowin</a:t>
            </a:r>
            <a:r>
              <a:rPr lang="en-US" sz="1000" dirty="0">
                <a:cs typeface="Arial" pitchFamily="34" charset="0"/>
              </a:rPr>
              <a:t> in the </a:t>
            </a:r>
            <a:r>
              <a:rPr lang="en-US" sz="1000" dirty="0" smtClean="0">
                <a:cs typeface="Arial" pitchFamily="34" charset="0"/>
              </a:rPr>
              <a:t>Wind. The </a:t>
            </a:r>
            <a:r>
              <a:rPr lang="en-US" sz="1000" dirty="0">
                <a:cs typeface="Arial" pitchFamily="34" charset="0"/>
              </a:rPr>
              <a:t>song has a straightforward melody </a:t>
            </a:r>
            <a:r>
              <a:rPr lang="en-US" sz="1000" dirty="0" smtClean="0">
                <a:cs typeface="Arial" pitchFamily="34" charset="0"/>
              </a:rPr>
              <a:t>and </a:t>
            </a:r>
            <a:r>
              <a:rPr lang="en-US" sz="1000" dirty="0">
                <a:cs typeface="Arial" pitchFamily="34" charset="0"/>
              </a:rPr>
              <a:t>a simple chord accompaniment </a:t>
            </a:r>
            <a:r>
              <a:rPr lang="en-US" sz="1000" dirty="0" smtClean="0">
                <a:cs typeface="Arial" pitchFamily="34" charset="0"/>
              </a:rPr>
              <a:t>on the acoustic </a:t>
            </a:r>
            <a:r>
              <a:rPr lang="en-US" sz="1000" dirty="0">
                <a:cs typeface="Arial" pitchFamily="34" charset="0"/>
              </a:rPr>
              <a:t>guitar</a:t>
            </a:r>
            <a:r>
              <a:rPr lang="en-US" sz="1000" dirty="0" smtClean="0">
                <a:cs typeface="Arial" pitchFamily="34" charset="0"/>
              </a:rPr>
              <a:t>.</a:t>
            </a:r>
            <a:endParaRPr lang="en-US" sz="1000" dirty="0">
              <a:cs typeface="Arial" pitchFamily="34" charset="0"/>
            </a:endParaRPr>
          </a:p>
          <a:p>
            <a:r>
              <a:rPr lang="en-US" sz="1000" dirty="0" smtClean="0">
                <a:cs typeface="Arial" pitchFamily="34" charset="0"/>
                <a:hlinkClick r:id="rId14"/>
              </a:rPr>
              <a:t>Bob Dylan, </a:t>
            </a:r>
            <a:r>
              <a:rPr lang="en-US" sz="1000" dirty="0" err="1" smtClean="0">
                <a:cs typeface="Arial" pitchFamily="34" charset="0"/>
                <a:hlinkClick r:id="rId14"/>
              </a:rPr>
              <a:t>Blowin</a:t>
            </a:r>
            <a:r>
              <a:rPr lang="en-US" sz="1000" dirty="0" smtClean="0">
                <a:cs typeface="Arial" pitchFamily="34" charset="0"/>
                <a:hlinkClick r:id="rId14"/>
              </a:rPr>
              <a:t> in the Wind</a:t>
            </a:r>
            <a:endParaRPr lang="en-US" sz="1000" dirty="0">
              <a:cs typeface="Arial" pitchFamily="34" charset="0"/>
            </a:endParaRPr>
          </a:p>
          <a:p>
            <a:endParaRPr lang="en-US" sz="1000" dirty="0">
              <a:cs typeface="Arial" pitchFamily="34" charset="0"/>
            </a:endParaRPr>
          </a:p>
        </p:txBody>
      </p:sp>
      <p:pic>
        <p:nvPicPr>
          <p:cNvPr id="3085" name="Picture 14" descr="http://www.guitararcheology.com/wp-content/uploads/2008/11/89-paulbw.jpg"/>
          <p:cNvPicPr>
            <a:picLocks noChangeAspect="1" noChangeArrowheads="1"/>
          </p:cNvPicPr>
          <p:nvPr/>
        </p:nvPicPr>
        <p:blipFill>
          <a:blip r:embed="rId15" cstate="print"/>
          <a:srcRect/>
          <a:stretch>
            <a:fillRect/>
          </a:stretch>
        </p:blipFill>
        <p:spPr bwMode="auto">
          <a:xfrm>
            <a:off x="8056562" y="3822682"/>
            <a:ext cx="836613" cy="850557"/>
          </a:xfrm>
          <a:prstGeom prst="rect">
            <a:avLst/>
          </a:prstGeom>
          <a:noFill/>
          <a:ln w="9525">
            <a:noFill/>
            <a:miter lim="800000"/>
            <a:headEnd/>
            <a:tailEnd/>
          </a:ln>
        </p:spPr>
      </p:pic>
      <p:pic>
        <p:nvPicPr>
          <p:cNvPr id="3086" name="Picture 16" descr="http://theselvedgeyard.files.wordpress.com/2010/01/nick_lucas_bob_dylan_12_641.jpg"/>
          <p:cNvPicPr>
            <a:picLocks noChangeAspect="1" noChangeArrowheads="1"/>
          </p:cNvPicPr>
          <p:nvPr/>
        </p:nvPicPr>
        <p:blipFill>
          <a:blip r:embed="rId16" cstate="print"/>
          <a:srcRect/>
          <a:stretch>
            <a:fillRect/>
          </a:stretch>
        </p:blipFill>
        <p:spPr bwMode="auto">
          <a:xfrm>
            <a:off x="5507038" y="2247900"/>
            <a:ext cx="936625" cy="777875"/>
          </a:xfrm>
          <a:prstGeom prst="rect">
            <a:avLst/>
          </a:prstGeom>
          <a:noFill/>
          <a:ln w="9525">
            <a:noFill/>
            <a:miter lim="800000"/>
            <a:headEnd/>
            <a:tailEnd/>
          </a:ln>
        </p:spPr>
      </p:pic>
      <p:pic>
        <p:nvPicPr>
          <p:cNvPr id="3087" name="Picture 2" descr="http://newlatestnews.com/wp-content/uploads/2010/11/001fhh1d_0.jpg"/>
          <p:cNvPicPr>
            <a:picLocks noChangeAspect="1" noChangeArrowheads="1"/>
          </p:cNvPicPr>
          <p:nvPr/>
        </p:nvPicPr>
        <p:blipFill>
          <a:blip r:embed="rId17" cstate="print"/>
          <a:srcRect/>
          <a:stretch>
            <a:fillRect/>
          </a:stretch>
        </p:blipFill>
        <p:spPr bwMode="auto">
          <a:xfrm>
            <a:off x="7996238" y="4727575"/>
            <a:ext cx="896937" cy="547688"/>
          </a:xfrm>
          <a:prstGeom prst="rect">
            <a:avLst/>
          </a:prstGeom>
          <a:noFill/>
          <a:ln w="9525">
            <a:noFill/>
            <a:miter lim="800000"/>
            <a:headEnd/>
            <a:tailEnd/>
          </a:ln>
        </p:spPr>
      </p:pic>
      <p:pic>
        <p:nvPicPr>
          <p:cNvPr id="3088" name="Picture 4" descr="http://cdn.stereogum.com/files/2010/11/rolling-stones-logo.jpg"/>
          <p:cNvPicPr>
            <a:picLocks noChangeAspect="1" noChangeArrowheads="1"/>
          </p:cNvPicPr>
          <p:nvPr/>
        </p:nvPicPr>
        <p:blipFill>
          <a:blip r:embed="rId18" cstate="print"/>
          <a:srcRect/>
          <a:stretch>
            <a:fillRect/>
          </a:stretch>
        </p:blipFill>
        <p:spPr bwMode="auto">
          <a:xfrm>
            <a:off x="7753350" y="5876925"/>
            <a:ext cx="1139825" cy="755650"/>
          </a:xfrm>
          <a:prstGeom prst="rect">
            <a:avLst/>
          </a:prstGeom>
          <a:noFill/>
          <a:ln w="9525">
            <a:noFill/>
            <a:miter lim="800000"/>
            <a:headEnd/>
            <a:tailEnd/>
          </a:ln>
        </p:spPr>
      </p:pic>
      <p:sp>
        <p:nvSpPr>
          <p:cNvPr id="3089" name="TextBox 6"/>
          <p:cNvSpPr txBox="1">
            <a:spLocks noChangeArrowheads="1"/>
          </p:cNvSpPr>
          <p:nvPr/>
        </p:nvSpPr>
        <p:spPr bwMode="auto">
          <a:xfrm>
            <a:off x="4824413" y="4738688"/>
            <a:ext cx="3311525" cy="2292935"/>
          </a:xfrm>
          <a:prstGeom prst="rect">
            <a:avLst/>
          </a:prstGeom>
          <a:noFill/>
          <a:ln w="9525">
            <a:noFill/>
            <a:miter lim="800000"/>
            <a:headEnd/>
            <a:tailEnd/>
          </a:ln>
        </p:spPr>
        <p:txBody>
          <a:bodyPr>
            <a:spAutoFit/>
          </a:bodyPr>
          <a:lstStyle/>
          <a:p>
            <a:r>
              <a:rPr lang="en-US" sz="1100" b="1" dirty="0" smtClean="0">
                <a:cs typeface="Arial" pitchFamily="34" charset="0"/>
              </a:rPr>
              <a:t>More Rock N Roll</a:t>
            </a:r>
          </a:p>
          <a:p>
            <a:r>
              <a:rPr lang="en-US" sz="1100" b="1" dirty="0" smtClean="0">
                <a:cs typeface="Arial" pitchFamily="34" charset="0"/>
              </a:rPr>
              <a:t>The </a:t>
            </a:r>
            <a:r>
              <a:rPr lang="en-US" sz="1100" b="1" dirty="0">
                <a:cs typeface="Arial" pitchFamily="34" charset="0"/>
              </a:rPr>
              <a:t>Beatles </a:t>
            </a:r>
            <a:r>
              <a:rPr lang="en-US" sz="1100" dirty="0">
                <a:cs typeface="Arial" pitchFamily="34" charset="0"/>
              </a:rPr>
              <a:t>and The </a:t>
            </a:r>
            <a:r>
              <a:rPr lang="en-US" sz="1100" b="1" dirty="0">
                <a:cs typeface="Arial" pitchFamily="34" charset="0"/>
              </a:rPr>
              <a:t>Rolling Stones </a:t>
            </a:r>
            <a:r>
              <a:rPr lang="en-US" sz="1100" dirty="0">
                <a:cs typeface="Arial" pitchFamily="34" charset="0"/>
              </a:rPr>
              <a:t>were rival bands that had a massive teen following in the 60’s and 70’s. </a:t>
            </a:r>
          </a:p>
          <a:p>
            <a:r>
              <a:rPr lang="en-US" sz="1100" dirty="0">
                <a:cs typeface="Arial" pitchFamily="34" charset="0"/>
              </a:rPr>
              <a:t>The Rolling Stones tried to be more extreme than The Beatles by using </a:t>
            </a:r>
            <a:r>
              <a:rPr lang="en-US" sz="1100" b="1" dirty="0">
                <a:cs typeface="Arial" pitchFamily="34" charset="0"/>
              </a:rPr>
              <a:t>distortion</a:t>
            </a:r>
            <a:r>
              <a:rPr lang="en-US" sz="1100" dirty="0">
                <a:cs typeface="Arial" pitchFamily="34" charset="0"/>
              </a:rPr>
              <a:t> (harsh / overdriven), </a:t>
            </a:r>
            <a:r>
              <a:rPr lang="en-US" sz="1100" b="1" dirty="0">
                <a:cs typeface="Arial" pitchFamily="34" charset="0"/>
              </a:rPr>
              <a:t>feedback</a:t>
            </a:r>
            <a:r>
              <a:rPr lang="en-US" sz="1100" dirty="0">
                <a:cs typeface="Arial" pitchFamily="34" charset="0"/>
              </a:rPr>
              <a:t> (a loud whining sound produced by amplifying the guitar) and </a:t>
            </a:r>
            <a:r>
              <a:rPr lang="en-US" sz="1100" b="1" dirty="0">
                <a:cs typeface="Arial" pitchFamily="34" charset="0"/>
              </a:rPr>
              <a:t>power chords</a:t>
            </a:r>
            <a:r>
              <a:rPr lang="en-US" sz="1100" dirty="0">
                <a:cs typeface="Arial" pitchFamily="34" charset="0"/>
              </a:rPr>
              <a:t> (an open chord using the 1</a:t>
            </a:r>
            <a:r>
              <a:rPr lang="en-US" sz="1100" baseline="30000" dirty="0">
                <a:cs typeface="Arial" pitchFamily="34" charset="0"/>
              </a:rPr>
              <a:t>st</a:t>
            </a:r>
            <a:r>
              <a:rPr lang="en-US" sz="1100" dirty="0">
                <a:cs typeface="Arial" pitchFamily="34" charset="0"/>
              </a:rPr>
              <a:t> and the 5</a:t>
            </a:r>
            <a:r>
              <a:rPr lang="en-US" sz="1100" baseline="30000" dirty="0">
                <a:cs typeface="Arial" pitchFamily="34" charset="0"/>
              </a:rPr>
              <a:t>th</a:t>
            </a:r>
            <a:r>
              <a:rPr lang="en-US" sz="1100" dirty="0">
                <a:cs typeface="Arial" pitchFamily="34" charset="0"/>
              </a:rPr>
              <a:t> note</a:t>
            </a:r>
            <a:r>
              <a:rPr lang="en-US" sz="1100" dirty="0" smtClean="0">
                <a:cs typeface="Arial" pitchFamily="34" charset="0"/>
              </a:rPr>
              <a:t>).</a:t>
            </a:r>
          </a:p>
          <a:p>
            <a:r>
              <a:rPr lang="en-US" sz="1100" dirty="0" smtClean="0">
                <a:cs typeface="Arial" pitchFamily="34" charset="0"/>
                <a:hlinkClick r:id="rId19"/>
              </a:rPr>
              <a:t> </a:t>
            </a:r>
            <a:r>
              <a:rPr lang="en-US" sz="1100" dirty="0">
                <a:cs typeface="Arial" pitchFamily="34" charset="0"/>
                <a:hlinkClick r:id="rId19"/>
              </a:rPr>
              <a:t>The Beatles - I Want to Hold Your </a:t>
            </a:r>
            <a:r>
              <a:rPr lang="en-US" sz="1100" dirty="0" smtClean="0">
                <a:cs typeface="Arial" pitchFamily="34" charset="0"/>
                <a:hlinkClick r:id="rId19"/>
              </a:rPr>
              <a:t>Hand</a:t>
            </a:r>
            <a:endParaRPr lang="en-US" sz="1100" dirty="0" smtClean="0">
              <a:cs typeface="Arial" pitchFamily="34" charset="0"/>
            </a:endParaRPr>
          </a:p>
          <a:p>
            <a:r>
              <a:rPr lang="en-US" sz="1100" dirty="0" smtClean="0">
                <a:cs typeface="Arial" pitchFamily="34" charset="0"/>
                <a:hlinkClick r:id="rId20"/>
              </a:rPr>
              <a:t>Rollin Stones, Satisfaction</a:t>
            </a:r>
            <a:endParaRPr lang="en-US" sz="1100" dirty="0">
              <a:cs typeface="Arial" pitchFamily="34" charset="0"/>
            </a:endParaRPr>
          </a:p>
          <a:p>
            <a:endParaRPr lang="en-US" sz="1100" dirty="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Bef>
                <a:spcPts val="0"/>
              </a:spcBef>
              <a:spcAft>
                <a:spcPts val="0"/>
              </a:spcAft>
              <a:defRPr/>
            </a:pPr>
            <a:r>
              <a:rPr lang="en-US" b="1" i="1" spc="50" dirty="0" smtClean="0">
                <a:ln w="11430"/>
                <a:solidFill>
                  <a:srgbClr val="FF0000"/>
                </a:solidFill>
                <a:effectLst>
                  <a:outerShdw blurRad="76200" dist="50800" dir="5400000" algn="tl" rotWithShape="0">
                    <a:srgbClr val="000000">
                      <a:alpha val="65000"/>
                    </a:srgbClr>
                  </a:outerShdw>
                </a:effectLst>
              </a:rPr>
              <a:t>Country Music</a:t>
            </a:r>
            <a:endParaRPr lang="en-US" b="1" i="1" spc="50" dirty="0">
              <a:ln w="11430"/>
              <a:solidFill>
                <a:srgbClr val="FF0000"/>
              </a:soli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p:txBody>
          <a:bodyPr/>
          <a:lstStyle/>
          <a:p>
            <a:pPr marL="0" indent="0">
              <a:buNone/>
            </a:pPr>
            <a:r>
              <a:rPr lang="en-US" sz="1400" b="1" dirty="0"/>
              <a:t>Country music</a:t>
            </a:r>
            <a:r>
              <a:rPr lang="en-US" sz="1400" dirty="0"/>
              <a:t> is a genre of American </a:t>
            </a:r>
            <a:r>
              <a:rPr lang="en-US" sz="1400" dirty="0" smtClean="0"/>
              <a:t>popular music </a:t>
            </a:r>
            <a:r>
              <a:rPr lang="en-US" sz="1400" dirty="0"/>
              <a:t>that originated  </a:t>
            </a:r>
            <a:r>
              <a:rPr lang="en-US" sz="1400" dirty="0" smtClean="0"/>
              <a:t>in the Southern United States in </a:t>
            </a:r>
            <a:r>
              <a:rPr lang="en-US" sz="1400" dirty="0"/>
              <a:t>Atlanta, Georgia in the </a:t>
            </a:r>
            <a:r>
              <a:rPr lang="en-US" sz="1400" dirty="0" smtClean="0"/>
              <a:t>1920s.  Over the last century, the term </a:t>
            </a:r>
            <a:r>
              <a:rPr lang="en-US" sz="1400" b="1" dirty="0" smtClean="0"/>
              <a:t>Country Music </a:t>
            </a:r>
            <a:r>
              <a:rPr lang="en-US" sz="1400" dirty="0" smtClean="0"/>
              <a:t>is the used to describe the many styles that have developed</a:t>
            </a:r>
            <a:r>
              <a:rPr lang="en-US" sz="1400" dirty="0"/>
              <a:t>. C</a:t>
            </a:r>
            <a:r>
              <a:rPr lang="en-US" sz="1400" dirty="0" smtClean="0"/>
              <a:t>ountry music originated from </a:t>
            </a:r>
            <a:r>
              <a:rPr lang="en-US" sz="1400" dirty="0"/>
              <a:t>the folk music of mostly white, working-class Americans, who blended popular songs, </a:t>
            </a:r>
            <a:r>
              <a:rPr lang="en-US" sz="1400" dirty="0" smtClean="0"/>
              <a:t>music from </a:t>
            </a:r>
            <a:r>
              <a:rPr lang="en-US" sz="1400" dirty="0"/>
              <a:t>immigrant </a:t>
            </a:r>
            <a:r>
              <a:rPr lang="en-US" sz="1400" dirty="0" smtClean="0"/>
              <a:t>communities, fiddle </a:t>
            </a:r>
            <a:r>
              <a:rPr lang="en-US" sz="1400" dirty="0"/>
              <a:t>tunes, </a:t>
            </a:r>
            <a:r>
              <a:rPr lang="en-US" sz="1400" dirty="0" smtClean="0"/>
              <a:t>ballads, </a:t>
            </a:r>
            <a:r>
              <a:rPr lang="en-US" sz="1400" dirty="0"/>
              <a:t>cowboy songs, </a:t>
            </a:r>
            <a:r>
              <a:rPr lang="en-US" sz="1400" dirty="0" smtClean="0"/>
              <a:t>and </a:t>
            </a:r>
            <a:r>
              <a:rPr lang="en-US" sz="1400" dirty="0"/>
              <a:t>African American </a:t>
            </a:r>
            <a:r>
              <a:rPr lang="en-US" sz="1400" dirty="0" smtClean="0"/>
              <a:t>blues.</a:t>
            </a:r>
          </a:p>
          <a:p>
            <a:pPr marL="0" indent="0">
              <a:buNone/>
            </a:pPr>
            <a:endParaRPr lang="en-US" sz="1400" dirty="0" smtClean="0"/>
          </a:p>
          <a:p>
            <a:r>
              <a:rPr lang="en-US" sz="1600" dirty="0" smtClean="0"/>
              <a:t>1920s </a:t>
            </a:r>
            <a:r>
              <a:rPr lang="en-US" sz="1600" i="1" dirty="0" smtClean="0">
                <a:hlinkClick r:id="rId2"/>
              </a:rPr>
              <a:t>Arkansas Traveler</a:t>
            </a:r>
            <a:r>
              <a:rPr lang="en-US" sz="1600" i="1" dirty="0" smtClean="0"/>
              <a:t> , </a:t>
            </a:r>
            <a:r>
              <a:rPr lang="en-US" sz="1600" i="1" dirty="0" smtClean="0">
                <a:hlinkClick r:id="rId3"/>
              </a:rPr>
              <a:t>Wreck of the Old 97</a:t>
            </a:r>
            <a:endParaRPr lang="en-US" sz="1600" i="1" dirty="0" smtClean="0"/>
          </a:p>
          <a:p>
            <a:r>
              <a:rPr lang="en-US" sz="1600" dirty="0" smtClean="0"/>
              <a:t>1930s-1940s  </a:t>
            </a:r>
            <a:r>
              <a:rPr lang="en-US" sz="1600" i="1" dirty="0" smtClean="0">
                <a:hlinkClick r:id="rId4"/>
              </a:rPr>
              <a:t>That Silver Haired </a:t>
            </a:r>
            <a:r>
              <a:rPr lang="en-US" sz="1600" i="1" dirty="0" err="1" smtClean="0">
                <a:hlinkClick r:id="rId4"/>
              </a:rPr>
              <a:t>Dady</a:t>
            </a:r>
            <a:r>
              <a:rPr lang="en-US" sz="1600" i="1" dirty="0" smtClean="0">
                <a:hlinkClick r:id="rId4"/>
              </a:rPr>
              <a:t> of Mine</a:t>
            </a:r>
            <a:r>
              <a:rPr lang="en-US" sz="1600" dirty="0" smtClean="0">
                <a:hlinkClick r:id="rId4"/>
              </a:rPr>
              <a:t>, Gene Autry</a:t>
            </a:r>
            <a:r>
              <a:rPr lang="en-US" sz="1600" dirty="0" smtClean="0"/>
              <a:t>, </a:t>
            </a:r>
            <a:r>
              <a:rPr lang="en-US" sz="1600" i="1" dirty="0" smtClean="0">
                <a:hlinkClick r:id="rId5"/>
              </a:rPr>
              <a:t>Lovesick Blues</a:t>
            </a:r>
            <a:r>
              <a:rPr lang="en-US" sz="1600" dirty="0" smtClean="0">
                <a:hlinkClick r:id="rId5"/>
              </a:rPr>
              <a:t>, Hank Williams</a:t>
            </a:r>
            <a:endParaRPr lang="en-US" sz="1600" dirty="0" smtClean="0"/>
          </a:p>
          <a:p>
            <a:r>
              <a:rPr lang="en-US" sz="1600" dirty="0" smtClean="0"/>
              <a:t>1950s-1960s </a:t>
            </a:r>
            <a:r>
              <a:rPr lang="en-US" sz="1600" dirty="0" smtClean="0">
                <a:hlinkClick r:id="rId6"/>
              </a:rPr>
              <a:t>Folsom Prison Blues, Johnny Cash</a:t>
            </a:r>
            <a:r>
              <a:rPr lang="en-US" sz="1600" dirty="0" smtClean="0"/>
              <a:t>, </a:t>
            </a:r>
            <a:r>
              <a:rPr lang="en-US" sz="1600" dirty="0" smtClean="0">
                <a:hlinkClick r:id="rId7"/>
              </a:rPr>
              <a:t>Stand By Your Man, Tammy </a:t>
            </a:r>
            <a:r>
              <a:rPr lang="en-US" sz="1600" dirty="0" err="1" smtClean="0">
                <a:hlinkClick r:id="rId7"/>
              </a:rPr>
              <a:t>Wynette</a:t>
            </a:r>
            <a:r>
              <a:rPr lang="en-US" sz="1600" dirty="0" smtClean="0"/>
              <a:t> , </a:t>
            </a:r>
            <a:r>
              <a:rPr lang="en-US" sz="1600" dirty="0" smtClean="0">
                <a:hlinkClick r:id="rId8"/>
              </a:rPr>
              <a:t>Kaw-</a:t>
            </a:r>
            <a:r>
              <a:rPr lang="en-US" sz="1600" dirty="0" err="1" smtClean="0">
                <a:hlinkClick r:id="rId8"/>
              </a:rPr>
              <a:t>liga</a:t>
            </a:r>
            <a:r>
              <a:rPr lang="en-US" sz="1600" dirty="0" smtClean="0">
                <a:hlinkClick r:id="rId8"/>
              </a:rPr>
              <a:t>, Hank Williams</a:t>
            </a:r>
            <a:endParaRPr lang="en-US" sz="1600" dirty="0" smtClean="0"/>
          </a:p>
          <a:p>
            <a:r>
              <a:rPr lang="en-US" sz="1600" dirty="0" smtClean="0"/>
              <a:t>1970s-1980s - </a:t>
            </a:r>
            <a:r>
              <a:rPr lang="en-US" sz="1600" i="1" dirty="0" smtClean="0">
                <a:hlinkClick r:id="rId9"/>
              </a:rPr>
              <a:t>Elvira</a:t>
            </a:r>
            <a:r>
              <a:rPr lang="en-US" sz="1600" dirty="0" smtClean="0">
                <a:hlinkClick r:id="rId9"/>
              </a:rPr>
              <a:t>, Oak Ridge Boys</a:t>
            </a:r>
            <a:r>
              <a:rPr lang="en-US" sz="1600" dirty="0" smtClean="0"/>
              <a:t> , </a:t>
            </a:r>
            <a:r>
              <a:rPr lang="en-US" sz="1600" dirty="0" smtClean="0">
                <a:hlinkClick r:id="rId10"/>
              </a:rPr>
              <a:t>Blue Eyes Crying in the Rain, Willie Nelson</a:t>
            </a:r>
            <a:r>
              <a:rPr lang="en-US" sz="1600" dirty="0" smtClean="0"/>
              <a:t>, </a:t>
            </a:r>
            <a:r>
              <a:rPr lang="en-US" sz="1600" dirty="0" smtClean="0">
                <a:hlinkClick r:id="rId11"/>
              </a:rPr>
              <a:t>9 to 5, Dolly Parton</a:t>
            </a:r>
            <a:endParaRPr lang="en-US" sz="1600" dirty="0" smtClean="0"/>
          </a:p>
          <a:p>
            <a:r>
              <a:rPr lang="en-US" sz="1600" dirty="0" smtClean="0"/>
              <a:t>1990s - </a:t>
            </a:r>
            <a:r>
              <a:rPr lang="en-US" sz="1600" i="1" dirty="0" err="1" smtClean="0">
                <a:hlinkClick r:id="rId9"/>
              </a:rPr>
              <a:t>Ropin</a:t>
            </a:r>
            <a:r>
              <a:rPr lang="en-US" sz="1600" i="1" dirty="0" smtClean="0">
                <a:hlinkClick r:id="rId9"/>
              </a:rPr>
              <a:t>' the Wind</a:t>
            </a:r>
            <a:r>
              <a:rPr lang="en-US" sz="1600" dirty="0" smtClean="0">
                <a:hlinkClick r:id="rId9"/>
              </a:rPr>
              <a:t>, Garth Brooks</a:t>
            </a:r>
            <a:r>
              <a:rPr lang="en-US" sz="1600" dirty="0" smtClean="0"/>
              <a:t> , </a:t>
            </a:r>
            <a:r>
              <a:rPr lang="en-US" sz="1600" i="1" dirty="0" smtClean="0">
                <a:hlinkClick r:id="rId12"/>
              </a:rPr>
              <a:t>Amazed</a:t>
            </a:r>
            <a:r>
              <a:rPr lang="en-US" sz="1600" dirty="0" smtClean="0">
                <a:hlinkClick r:id="rId12"/>
              </a:rPr>
              <a:t>, </a:t>
            </a:r>
            <a:r>
              <a:rPr lang="en-US" sz="1600" dirty="0" err="1" smtClean="0">
                <a:hlinkClick r:id="rId12"/>
              </a:rPr>
              <a:t>Lonestar</a:t>
            </a:r>
            <a:endParaRPr lang="en-US" sz="1600" dirty="0" smtClean="0"/>
          </a:p>
          <a:p>
            <a:r>
              <a:rPr lang="en-US" sz="1600" dirty="0" smtClean="0"/>
              <a:t>2000s to Present </a:t>
            </a:r>
            <a:r>
              <a:rPr lang="en-US" sz="1600" i="1" dirty="0" smtClean="0"/>
              <a:t>- </a:t>
            </a:r>
            <a:r>
              <a:rPr lang="en-US" sz="1600" i="1" dirty="0" smtClean="0">
                <a:hlinkClick r:id="rId13"/>
              </a:rPr>
              <a:t>Cruise</a:t>
            </a:r>
            <a:r>
              <a:rPr lang="en-US" sz="1600" dirty="0" smtClean="0">
                <a:hlinkClick r:id="rId13"/>
              </a:rPr>
              <a:t>, Florida Georgia Line</a:t>
            </a:r>
            <a:r>
              <a:rPr lang="en-US" sz="1600" dirty="0" smtClean="0"/>
              <a:t>, </a:t>
            </a:r>
            <a:r>
              <a:rPr lang="en-US" sz="1600" i="1" dirty="0" smtClean="0">
                <a:hlinkClick r:id="rId14"/>
              </a:rPr>
              <a:t>Need You Now</a:t>
            </a:r>
            <a:r>
              <a:rPr lang="en-US" sz="1600" dirty="0" smtClean="0">
                <a:hlinkClick r:id="rId14"/>
              </a:rPr>
              <a:t>, Lady Antebellum</a:t>
            </a:r>
            <a:endParaRPr lang="en-US" sz="1600" dirty="0"/>
          </a:p>
        </p:txBody>
      </p:sp>
    </p:spTree>
    <p:extLst>
      <p:ext uri="{BB962C8B-B14F-4D97-AF65-F5344CB8AC3E}">
        <p14:creationId xmlns:p14="http://schemas.microsoft.com/office/powerpoint/2010/main" val="40476829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5536" y="-18684"/>
            <a:ext cx="2456122" cy="923330"/>
          </a:xfrm>
          <a:prstGeom prst="rect">
            <a:avLst/>
          </a:prstGeom>
          <a:noFill/>
        </p:spPr>
        <p:txBody>
          <a:bodyPr wrap="none">
            <a:spAutoFit/>
          </a:bodyPr>
          <a:lstStyle/>
          <a:p>
            <a:pPr algn="ctr" fontAlgn="auto">
              <a:spcBef>
                <a:spcPts val="0"/>
              </a:spcBef>
              <a:spcAft>
                <a:spcPts val="0"/>
              </a:spcAft>
              <a:defRPr/>
            </a:pPr>
            <a:r>
              <a:rPr lang="en-US" sz="5400" b="1" dirty="0">
                <a:ln w="17780" cmpd="sng">
                  <a:solidFill>
                    <a:srgbClr val="FFFFFF"/>
                  </a:solidFill>
                  <a:prstDash val="solid"/>
                  <a:miter lim="800000"/>
                </a:ln>
                <a:effectLst>
                  <a:outerShdw blurRad="50800" algn="tl" rotWithShape="0">
                    <a:srgbClr val="000000"/>
                  </a:outerShdw>
                </a:effectLst>
                <a:latin typeface="Chiller" pitchFamily="82" charset="0"/>
              </a:rPr>
              <a:t>Rock Music</a:t>
            </a:r>
          </a:p>
        </p:txBody>
      </p:sp>
      <p:sp>
        <p:nvSpPr>
          <p:cNvPr id="7" name="Rectangle 6"/>
          <p:cNvSpPr/>
          <p:nvPr/>
        </p:nvSpPr>
        <p:spPr>
          <a:xfrm>
            <a:off x="2940442" y="181371"/>
            <a:ext cx="3314304" cy="52322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2800" b="1" dirty="0">
                <a:ln w="11430"/>
                <a:solidFill>
                  <a:schemeClr val="accent3">
                    <a:lumMod val="75000"/>
                  </a:schemeClr>
                </a:solidFill>
                <a:effectLst>
                  <a:outerShdw blurRad="80000" dist="40000" dir="5040000" algn="tl">
                    <a:srgbClr val="000000">
                      <a:alpha val="30000"/>
                    </a:srgbClr>
                  </a:outerShdw>
                </a:effectLst>
                <a:latin typeface="Broadway" pitchFamily="82" charset="0"/>
              </a:rPr>
              <a:t>Musical Theatre</a:t>
            </a:r>
          </a:p>
        </p:txBody>
      </p:sp>
      <p:sp>
        <p:nvSpPr>
          <p:cNvPr id="8" name="Rectangle 7"/>
          <p:cNvSpPr/>
          <p:nvPr/>
        </p:nvSpPr>
        <p:spPr>
          <a:xfrm>
            <a:off x="6233845" y="73819"/>
            <a:ext cx="2638863" cy="830997"/>
          </a:xfrm>
          <a:prstGeom prst="rect">
            <a:avLst/>
          </a:prstGeom>
          <a:noFill/>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r>
              <a:rPr lang="en-US" sz="4800" b="1" dirty="0">
                <a:ln>
                  <a:prstDash val="solid"/>
                </a:ln>
                <a:solidFill>
                  <a:srgbClr val="7030A0"/>
                </a:solidFill>
                <a:effectLst>
                  <a:outerShdw blurRad="88000" dist="50800" dir="5040000" algn="tl">
                    <a:schemeClr val="accent4">
                      <a:tint val="80000"/>
                      <a:satMod val="250000"/>
                      <a:alpha val="45000"/>
                    </a:schemeClr>
                  </a:outerShdw>
                </a:effectLst>
                <a:latin typeface="Jokerman" pitchFamily="82" charset="0"/>
              </a:rPr>
              <a:t>Hip-Hop</a:t>
            </a:r>
          </a:p>
        </p:txBody>
      </p:sp>
      <p:sp>
        <p:nvSpPr>
          <p:cNvPr id="4101" name="TextBox 8"/>
          <p:cNvSpPr txBox="1">
            <a:spLocks noChangeArrowheads="1"/>
          </p:cNvSpPr>
          <p:nvPr/>
        </p:nvSpPr>
        <p:spPr bwMode="auto">
          <a:xfrm>
            <a:off x="373063" y="855663"/>
            <a:ext cx="2544762" cy="5101397"/>
          </a:xfrm>
          <a:prstGeom prst="rect">
            <a:avLst/>
          </a:prstGeom>
          <a:noFill/>
          <a:ln w="9525">
            <a:noFill/>
            <a:miter lim="800000"/>
            <a:headEnd/>
            <a:tailEnd/>
          </a:ln>
        </p:spPr>
        <p:txBody>
          <a:bodyPr>
            <a:spAutoFit/>
          </a:bodyPr>
          <a:lstStyle/>
          <a:p>
            <a:r>
              <a:rPr lang="en-US" sz="1050" dirty="0">
                <a:cs typeface="Arial" pitchFamily="34" charset="0"/>
              </a:rPr>
              <a:t>Instruments that play </a:t>
            </a:r>
            <a:r>
              <a:rPr lang="en-US" sz="1050" b="1" dirty="0">
                <a:cs typeface="Arial" pitchFamily="34" charset="0"/>
              </a:rPr>
              <a:t>Rock music </a:t>
            </a:r>
            <a:r>
              <a:rPr lang="en-US" sz="1050" dirty="0">
                <a:cs typeface="Arial" pitchFamily="34" charset="0"/>
              </a:rPr>
              <a:t>include lead guitar, rhythm guitar, bass guitar, keyboard and drum kit.  There is a strong emphasis on the </a:t>
            </a:r>
            <a:r>
              <a:rPr lang="en-US" sz="1050" b="1" dirty="0">
                <a:cs typeface="Arial" pitchFamily="34" charset="0"/>
              </a:rPr>
              <a:t>back beat </a:t>
            </a:r>
            <a:r>
              <a:rPr lang="en-US" sz="1050" dirty="0">
                <a:cs typeface="Arial" pitchFamily="34" charset="0"/>
              </a:rPr>
              <a:t>– beats 2 and 4 in a 4/4/ beat. </a:t>
            </a:r>
          </a:p>
          <a:p>
            <a:r>
              <a:rPr lang="en-US" sz="1050" dirty="0">
                <a:cs typeface="Arial" pitchFamily="34" charset="0"/>
              </a:rPr>
              <a:t>4</a:t>
            </a:r>
          </a:p>
          <a:p>
            <a:r>
              <a:rPr lang="en-US" sz="1050" dirty="0">
                <a:cs typeface="Arial" pitchFamily="34" charset="0"/>
              </a:rPr>
              <a:t>4</a:t>
            </a:r>
          </a:p>
          <a:p>
            <a:r>
              <a:rPr lang="en-US" sz="1050" dirty="0">
                <a:cs typeface="Arial" pitchFamily="34" charset="0"/>
              </a:rPr>
              <a:t>          1          2           3        4</a:t>
            </a:r>
          </a:p>
          <a:p>
            <a:r>
              <a:rPr lang="en-US" sz="1050" b="1" dirty="0">
                <a:cs typeface="Arial" pitchFamily="34" charset="0"/>
              </a:rPr>
              <a:t>Psychedelic Rock </a:t>
            </a:r>
            <a:r>
              <a:rPr lang="en-US" sz="1050" dirty="0">
                <a:cs typeface="Arial" pitchFamily="34" charset="0"/>
              </a:rPr>
              <a:t>has strange lyrics and the use of exotic instruments.  Technological effects like </a:t>
            </a:r>
            <a:r>
              <a:rPr lang="en-US" sz="1050" b="1" dirty="0">
                <a:cs typeface="Arial" pitchFamily="34" charset="0"/>
              </a:rPr>
              <a:t>panning</a:t>
            </a:r>
            <a:r>
              <a:rPr lang="en-US" sz="1050" dirty="0">
                <a:cs typeface="Arial" pitchFamily="34" charset="0"/>
              </a:rPr>
              <a:t> (moving sound between the 2 stereo speakers) and </a:t>
            </a:r>
            <a:r>
              <a:rPr lang="en-US" sz="1050" b="1" dirty="0">
                <a:cs typeface="Arial" pitchFamily="34" charset="0"/>
              </a:rPr>
              <a:t>reverb</a:t>
            </a:r>
            <a:r>
              <a:rPr lang="en-US" sz="1050" dirty="0">
                <a:cs typeface="Arial" pitchFamily="34" charset="0"/>
              </a:rPr>
              <a:t> (an electronic longer lasting sound) are used</a:t>
            </a:r>
            <a:r>
              <a:rPr lang="en-US" sz="1050" dirty="0" smtClean="0">
                <a:cs typeface="Arial" pitchFamily="34" charset="0"/>
              </a:rPr>
              <a:t>. </a:t>
            </a:r>
            <a:r>
              <a:rPr lang="en-US" sz="1050" dirty="0" smtClean="0">
                <a:solidFill>
                  <a:srgbClr val="0070C0"/>
                </a:solidFill>
                <a:cs typeface="Arial" pitchFamily="34" charset="0"/>
                <a:hlinkClick r:id="rId2"/>
              </a:rPr>
              <a:t>Top 10</a:t>
            </a:r>
            <a:endParaRPr lang="en-US" sz="1050" dirty="0">
              <a:cs typeface="Arial" pitchFamily="34" charset="0"/>
            </a:endParaRPr>
          </a:p>
          <a:p>
            <a:r>
              <a:rPr lang="en-US" sz="1050" b="1" dirty="0">
                <a:cs typeface="Arial" pitchFamily="34" charset="0"/>
              </a:rPr>
              <a:t>Progressive Rock </a:t>
            </a:r>
            <a:r>
              <a:rPr lang="en-US" sz="1050" dirty="0">
                <a:cs typeface="Arial" pitchFamily="34" charset="0"/>
              </a:rPr>
              <a:t>takes an idea and spreads it across songs lasting up to 15 minutes or more.  Often albums have a story to them e.g. Pink Floyd’s Dark Side of the Moon</a:t>
            </a:r>
            <a:r>
              <a:rPr lang="en-US" sz="1050" dirty="0" smtClean="0">
                <a:cs typeface="Arial" pitchFamily="34" charset="0"/>
              </a:rPr>
              <a:t>. </a:t>
            </a:r>
            <a:r>
              <a:rPr lang="en-US" sz="1050" dirty="0" smtClean="0">
                <a:solidFill>
                  <a:srgbClr val="0070C0"/>
                </a:solidFill>
                <a:cs typeface="Arial" pitchFamily="34" charset="0"/>
                <a:hlinkClick r:id="rId3"/>
              </a:rPr>
              <a:t>https://www.youtube.com/watch?v=DLOth-BuCNY</a:t>
            </a:r>
            <a:endParaRPr lang="en-US" sz="1050" dirty="0">
              <a:solidFill>
                <a:srgbClr val="0070C0"/>
              </a:solidFill>
              <a:cs typeface="Arial" pitchFamily="34" charset="0"/>
            </a:endParaRPr>
          </a:p>
          <a:p>
            <a:r>
              <a:rPr lang="en-US" sz="1050" b="1" dirty="0" smtClean="0">
                <a:cs typeface="Arial" pitchFamily="34" charset="0"/>
              </a:rPr>
              <a:t>Punk </a:t>
            </a:r>
            <a:r>
              <a:rPr lang="en-US" sz="1050" b="1" dirty="0">
                <a:cs typeface="Arial" pitchFamily="34" charset="0"/>
              </a:rPr>
              <a:t>Rock </a:t>
            </a:r>
            <a:r>
              <a:rPr lang="en-US" sz="1050" dirty="0">
                <a:cs typeface="Arial" pitchFamily="34" charset="0"/>
              </a:rPr>
              <a:t>includes lyrics that are anti-establishment.  Fast tempos and distortion are used</a:t>
            </a:r>
            <a:r>
              <a:rPr lang="en-US" sz="1050" dirty="0" smtClean="0">
                <a:cs typeface="Arial" pitchFamily="34" charset="0"/>
              </a:rPr>
              <a:t>. </a:t>
            </a:r>
            <a:r>
              <a:rPr lang="en-US" sz="1050" dirty="0" smtClean="0">
                <a:solidFill>
                  <a:srgbClr val="0070C0"/>
                </a:solidFill>
                <a:cs typeface="Arial" pitchFamily="34" charset="0"/>
                <a:hlinkClick r:id="rId4"/>
              </a:rPr>
              <a:t>Top 10 Punk Rock Songs</a:t>
            </a:r>
            <a:endParaRPr lang="en-US" sz="1050" dirty="0">
              <a:cs typeface="Arial" pitchFamily="34" charset="0"/>
            </a:endParaRPr>
          </a:p>
          <a:p>
            <a:r>
              <a:rPr lang="en-US" sz="1050" b="1" dirty="0">
                <a:cs typeface="Arial" pitchFamily="34" charset="0"/>
              </a:rPr>
              <a:t>Hard Rock </a:t>
            </a:r>
            <a:r>
              <a:rPr lang="en-US" sz="1050" dirty="0">
                <a:cs typeface="Arial" pitchFamily="34" charset="0"/>
              </a:rPr>
              <a:t>has </a:t>
            </a:r>
            <a:r>
              <a:rPr lang="en-US" sz="1050" b="1" dirty="0">
                <a:cs typeface="Arial" pitchFamily="34" charset="0"/>
              </a:rPr>
              <a:t>riffs</a:t>
            </a:r>
            <a:r>
              <a:rPr lang="en-US" sz="1050" dirty="0">
                <a:cs typeface="Arial" pitchFamily="34" charset="0"/>
              </a:rPr>
              <a:t> (repeated patterns) and lead guitar solos to show off the skills of the players.  Hard rock often uses modal </a:t>
            </a:r>
            <a:r>
              <a:rPr lang="en-US" sz="1050" dirty="0" smtClean="0">
                <a:cs typeface="Arial" pitchFamily="34" charset="0"/>
              </a:rPr>
              <a:t>scales</a:t>
            </a:r>
          </a:p>
          <a:p>
            <a:r>
              <a:rPr lang="en-US" sz="1050" dirty="0" smtClean="0">
                <a:cs typeface="Arial" pitchFamily="34" charset="0"/>
                <a:hlinkClick r:id="rId5"/>
              </a:rPr>
              <a:t>Top 10 Slash Solos</a:t>
            </a:r>
            <a:endParaRPr lang="en-US" sz="1050" dirty="0">
              <a:cs typeface="Arial" pitchFamily="34" charset="0"/>
            </a:endParaRPr>
          </a:p>
          <a:p>
            <a:endParaRPr lang="en-US" sz="1050" dirty="0">
              <a:cs typeface="Arial" pitchFamily="34" charset="0"/>
            </a:endParaRPr>
          </a:p>
        </p:txBody>
      </p:sp>
      <p:sp>
        <p:nvSpPr>
          <p:cNvPr id="4102" name="TextBox 13"/>
          <p:cNvSpPr txBox="1">
            <a:spLocks noChangeArrowheads="1"/>
          </p:cNvSpPr>
          <p:nvPr/>
        </p:nvSpPr>
        <p:spPr bwMode="auto">
          <a:xfrm>
            <a:off x="3325813" y="720725"/>
            <a:ext cx="2544762" cy="4493538"/>
          </a:xfrm>
          <a:prstGeom prst="rect">
            <a:avLst/>
          </a:prstGeom>
          <a:noFill/>
          <a:ln w="9525">
            <a:noFill/>
            <a:miter lim="800000"/>
            <a:headEnd/>
            <a:tailEnd/>
          </a:ln>
        </p:spPr>
        <p:txBody>
          <a:bodyPr>
            <a:spAutoFit/>
          </a:bodyPr>
          <a:lstStyle/>
          <a:p>
            <a:r>
              <a:rPr lang="en-US" sz="1100" b="1" dirty="0">
                <a:cs typeface="Arial" pitchFamily="34" charset="0"/>
              </a:rPr>
              <a:t>Musicals </a:t>
            </a:r>
            <a:r>
              <a:rPr lang="en-US" sz="1100" dirty="0">
                <a:cs typeface="Arial" pitchFamily="34" charset="0"/>
              </a:rPr>
              <a:t>are plays that use music to express emotion.  Musicals make use of solo songs, ensembles and choruses accompanied by an orchestra.</a:t>
            </a:r>
          </a:p>
          <a:p>
            <a:r>
              <a:rPr lang="en-US" sz="1100" dirty="0" smtClean="0">
                <a:cs typeface="Arial" pitchFamily="34" charset="0"/>
                <a:hlinkClick r:id="rId6"/>
              </a:rPr>
              <a:t>Les </a:t>
            </a:r>
            <a:r>
              <a:rPr lang="en-US" sz="1100" dirty="0" err="1" smtClean="0">
                <a:cs typeface="Arial" pitchFamily="34" charset="0"/>
                <a:hlinkClick r:id="rId6"/>
              </a:rPr>
              <a:t>Miserables</a:t>
            </a:r>
            <a:r>
              <a:rPr lang="en-US" sz="1100" dirty="0" smtClean="0">
                <a:cs typeface="Arial" pitchFamily="34" charset="0"/>
                <a:hlinkClick r:id="rId6"/>
              </a:rPr>
              <a:t>, I Dreamed a Dream</a:t>
            </a:r>
            <a:endParaRPr lang="en-US" sz="1100" dirty="0">
              <a:cs typeface="Arial" pitchFamily="34" charset="0"/>
            </a:endParaRPr>
          </a:p>
          <a:p>
            <a:endParaRPr lang="en-US" sz="1100" dirty="0" smtClean="0">
              <a:cs typeface="Arial" pitchFamily="34" charset="0"/>
            </a:endParaRPr>
          </a:p>
          <a:p>
            <a:r>
              <a:rPr lang="en-US" sz="1100" dirty="0" smtClean="0">
                <a:cs typeface="Arial" pitchFamily="34" charset="0"/>
              </a:rPr>
              <a:t>Like </a:t>
            </a:r>
            <a:r>
              <a:rPr lang="en-US" sz="1100" dirty="0">
                <a:cs typeface="Arial" pitchFamily="34" charset="0"/>
              </a:rPr>
              <a:t>opera, in musicals some words are sung however in most musicals spoken word is used much more than</a:t>
            </a:r>
          </a:p>
          <a:p>
            <a:r>
              <a:rPr lang="en-US" sz="1100" dirty="0">
                <a:cs typeface="Arial" pitchFamily="34" charset="0"/>
              </a:rPr>
              <a:t>Sung.</a:t>
            </a:r>
          </a:p>
          <a:p>
            <a:endParaRPr lang="en-US" sz="1100" dirty="0">
              <a:cs typeface="Arial" pitchFamily="34" charset="0"/>
            </a:endParaRPr>
          </a:p>
          <a:p>
            <a:r>
              <a:rPr lang="en-US" sz="1100" dirty="0">
                <a:cs typeface="Arial" pitchFamily="34" charset="0"/>
              </a:rPr>
              <a:t>Lyrics and singing style are very expressive and dramatic.  Words are pronounced.  Intonation (pronunciation) is  very important</a:t>
            </a:r>
            <a:r>
              <a:rPr lang="en-US" sz="1100" dirty="0" smtClean="0">
                <a:cs typeface="Arial" pitchFamily="34" charset="0"/>
              </a:rPr>
              <a:t>.</a:t>
            </a:r>
            <a:endParaRPr lang="en-US" sz="1100" dirty="0">
              <a:cs typeface="Arial" pitchFamily="34" charset="0"/>
            </a:endParaRPr>
          </a:p>
          <a:p>
            <a:r>
              <a:rPr lang="en-US" sz="1100" dirty="0" smtClean="0">
                <a:cs typeface="Arial" pitchFamily="34" charset="0"/>
                <a:hlinkClick r:id="rId7"/>
              </a:rPr>
              <a:t>Phantom of the Opera</a:t>
            </a:r>
            <a:endParaRPr lang="en-US" sz="1100" dirty="0">
              <a:cs typeface="Arial" pitchFamily="34" charset="0"/>
            </a:endParaRPr>
          </a:p>
          <a:p>
            <a:endParaRPr lang="en-US" sz="1100" dirty="0">
              <a:cs typeface="Arial" pitchFamily="34" charset="0"/>
            </a:endParaRPr>
          </a:p>
          <a:p>
            <a:r>
              <a:rPr lang="en-US" sz="1100" dirty="0">
                <a:cs typeface="Arial" pitchFamily="34" charset="0"/>
              </a:rPr>
              <a:t>Vocal acrobatics are used in musicals.  Male singers often have </a:t>
            </a:r>
            <a:r>
              <a:rPr lang="en-US" sz="1100" b="1" dirty="0">
                <a:cs typeface="Arial" pitchFamily="34" charset="0"/>
              </a:rPr>
              <a:t>falsetto</a:t>
            </a:r>
            <a:r>
              <a:rPr lang="en-US" sz="1100" dirty="0">
                <a:cs typeface="Arial" pitchFamily="34" charset="0"/>
              </a:rPr>
              <a:t> voices (very high vocal range).  You Tube Link: Bring Him Home – Les </a:t>
            </a:r>
            <a:r>
              <a:rPr lang="en-US" sz="1100" dirty="0" err="1">
                <a:cs typeface="Arial" pitchFamily="34" charset="0"/>
              </a:rPr>
              <a:t>Miserables</a:t>
            </a:r>
            <a:endParaRPr lang="en-US" sz="1100" dirty="0">
              <a:cs typeface="Arial" pitchFamily="34" charset="0"/>
            </a:endParaRPr>
          </a:p>
          <a:p>
            <a:r>
              <a:rPr lang="en-US" sz="1100" dirty="0" smtClean="0">
                <a:cs typeface="Arial" pitchFamily="34" charset="0"/>
                <a:hlinkClick r:id="rId8"/>
              </a:rPr>
              <a:t>Les </a:t>
            </a:r>
            <a:r>
              <a:rPr lang="en-US" sz="1100" dirty="0" err="1" smtClean="0">
                <a:cs typeface="Arial" pitchFamily="34" charset="0"/>
                <a:hlinkClick r:id="rId8"/>
              </a:rPr>
              <a:t>Miserables</a:t>
            </a:r>
            <a:r>
              <a:rPr lang="en-US" sz="1100" dirty="0" smtClean="0">
                <a:cs typeface="Arial" pitchFamily="34" charset="0"/>
                <a:hlinkClick r:id="rId8"/>
              </a:rPr>
              <a:t>, Bring Him Home</a:t>
            </a:r>
            <a:endParaRPr lang="en-US" sz="1100" dirty="0">
              <a:cs typeface="Arial" pitchFamily="34" charset="0"/>
            </a:endParaRPr>
          </a:p>
          <a:p>
            <a:endParaRPr lang="en-US" sz="1100" dirty="0">
              <a:cs typeface="Arial" pitchFamily="34" charset="0"/>
            </a:endParaRPr>
          </a:p>
          <a:p>
            <a:endParaRPr lang="en-US" sz="1100" dirty="0">
              <a:cs typeface="Arial" pitchFamily="34" charset="0"/>
            </a:endParaRPr>
          </a:p>
        </p:txBody>
      </p:sp>
      <p:sp>
        <p:nvSpPr>
          <p:cNvPr id="4103" name="TextBox 14"/>
          <p:cNvSpPr txBox="1">
            <a:spLocks noChangeArrowheads="1"/>
          </p:cNvSpPr>
          <p:nvPr/>
        </p:nvSpPr>
        <p:spPr bwMode="auto">
          <a:xfrm>
            <a:off x="6011863" y="917575"/>
            <a:ext cx="2544762" cy="6186309"/>
          </a:xfrm>
          <a:prstGeom prst="rect">
            <a:avLst/>
          </a:prstGeom>
          <a:noFill/>
          <a:ln w="9525">
            <a:noFill/>
            <a:miter lim="800000"/>
            <a:headEnd/>
            <a:tailEnd/>
          </a:ln>
        </p:spPr>
        <p:txBody>
          <a:bodyPr>
            <a:spAutoFit/>
          </a:bodyPr>
          <a:lstStyle/>
          <a:p>
            <a:r>
              <a:rPr lang="en-US" sz="1100" b="1" dirty="0">
                <a:cs typeface="Arial" pitchFamily="34" charset="0"/>
              </a:rPr>
              <a:t>Hip-Hop </a:t>
            </a:r>
            <a:r>
              <a:rPr lang="en-US" sz="1100" dirty="0">
                <a:cs typeface="Arial" pitchFamily="34" charset="0"/>
              </a:rPr>
              <a:t>emerged in New York in the 1970’s.  DJ’s played </a:t>
            </a:r>
            <a:r>
              <a:rPr lang="en-US" sz="1100" b="1" dirty="0">
                <a:cs typeface="Arial" pitchFamily="34" charset="0"/>
              </a:rPr>
              <a:t>percussion loops </a:t>
            </a:r>
            <a:r>
              <a:rPr lang="en-US" sz="1100" dirty="0">
                <a:cs typeface="Arial" pitchFamily="34" charset="0"/>
              </a:rPr>
              <a:t>(drum samples of sound that were looped round again and again) to create a strong rhythmic beat.</a:t>
            </a:r>
          </a:p>
          <a:p>
            <a:r>
              <a:rPr lang="en-US" sz="1100" dirty="0">
                <a:cs typeface="Arial" pitchFamily="34" charset="0"/>
              </a:rPr>
              <a:t>You Tube Link: Hip Hop</a:t>
            </a:r>
          </a:p>
          <a:p>
            <a:r>
              <a:rPr lang="en-US" sz="1100" dirty="0">
                <a:cs typeface="Arial" pitchFamily="34" charset="0"/>
                <a:hlinkClick r:id="rId9"/>
              </a:rPr>
              <a:t>http://www.youtube.com/watch?v=Jn5RMwUyE3A&amp;feature=related</a:t>
            </a:r>
            <a:endParaRPr lang="en-US" sz="1100" dirty="0">
              <a:cs typeface="Arial" pitchFamily="34" charset="0"/>
            </a:endParaRPr>
          </a:p>
          <a:p>
            <a:endParaRPr lang="en-US" sz="1100" dirty="0">
              <a:cs typeface="Arial" pitchFamily="34" charset="0"/>
            </a:endParaRPr>
          </a:p>
          <a:p>
            <a:r>
              <a:rPr lang="en-US" sz="1100" dirty="0">
                <a:cs typeface="Arial" pitchFamily="34" charset="0"/>
              </a:rPr>
              <a:t>In Hip Hop everything is built up in layers.  There are </a:t>
            </a:r>
            <a:r>
              <a:rPr lang="en-US" sz="1100" b="1" dirty="0">
                <a:cs typeface="Arial" pitchFamily="34" charset="0"/>
              </a:rPr>
              <a:t>midi drum patterns </a:t>
            </a:r>
            <a:r>
              <a:rPr lang="en-US" sz="1100" dirty="0">
                <a:cs typeface="Arial" pitchFamily="34" charset="0"/>
              </a:rPr>
              <a:t>(computerized patterns) a bass line, </a:t>
            </a:r>
            <a:r>
              <a:rPr lang="en-US" sz="1100" b="1" dirty="0">
                <a:cs typeface="Arial" pitchFamily="34" charset="0"/>
              </a:rPr>
              <a:t>supporting orchestration </a:t>
            </a:r>
            <a:r>
              <a:rPr lang="en-US" sz="1100" dirty="0">
                <a:cs typeface="Arial" pitchFamily="34" charset="0"/>
              </a:rPr>
              <a:t>(synthesizer, strings, piano, </a:t>
            </a:r>
            <a:r>
              <a:rPr lang="en-US" sz="1100" dirty="0" err="1">
                <a:cs typeface="Arial" pitchFamily="34" charset="0"/>
              </a:rPr>
              <a:t>etc</a:t>
            </a:r>
            <a:r>
              <a:rPr lang="en-US" sz="1100" dirty="0">
                <a:cs typeface="Arial" pitchFamily="34" charset="0"/>
              </a:rPr>
              <a:t>).</a:t>
            </a:r>
          </a:p>
          <a:p>
            <a:endParaRPr lang="en-US" sz="1100" dirty="0">
              <a:cs typeface="Arial" pitchFamily="34" charset="0"/>
            </a:endParaRPr>
          </a:p>
          <a:p>
            <a:r>
              <a:rPr lang="en-US" sz="1100" dirty="0">
                <a:cs typeface="Arial" pitchFamily="34" charset="0"/>
              </a:rPr>
              <a:t>In the ‘</a:t>
            </a:r>
            <a:r>
              <a:rPr lang="en-US" sz="1100" b="1" dirty="0">
                <a:cs typeface="Arial" pitchFamily="34" charset="0"/>
              </a:rPr>
              <a:t>break</a:t>
            </a:r>
            <a:r>
              <a:rPr lang="en-US" sz="1100" dirty="0">
                <a:cs typeface="Arial" pitchFamily="34" charset="0"/>
              </a:rPr>
              <a:t>’ drums play a short solo.</a:t>
            </a:r>
          </a:p>
          <a:p>
            <a:r>
              <a:rPr lang="en-US" sz="1100" b="1" dirty="0">
                <a:cs typeface="Arial" pitchFamily="34" charset="0"/>
              </a:rPr>
              <a:t>Rapping</a:t>
            </a:r>
            <a:r>
              <a:rPr lang="en-US" sz="1100" dirty="0">
                <a:cs typeface="Arial" pitchFamily="34" charset="0"/>
              </a:rPr>
              <a:t> is also a feature of Hip Hop.</a:t>
            </a:r>
          </a:p>
          <a:p>
            <a:r>
              <a:rPr lang="en-US" sz="1100" dirty="0">
                <a:cs typeface="Arial" pitchFamily="34" charset="0"/>
              </a:rPr>
              <a:t>Loops were originally created on tape but nowadays musicians can create their own and add </a:t>
            </a:r>
            <a:r>
              <a:rPr lang="en-US" sz="1100" b="1" dirty="0">
                <a:cs typeface="Arial" pitchFamily="34" charset="0"/>
              </a:rPr>
              <a:t>samples</a:t>
            </a:r>
            <a:r>
              <a:rPr lang="en-US" sz="1100" dirty="0">
                <a:cs typeface="Arial" pitchFamily="34" charset="0"/>
              </a:rPr>
              <a:t> (sections of other songs pre-recorded) which are </a:t>
            </a:r>
            <a:r>
              <a:rPr lang="en-US" sz="1100" b="1" dirty="0">
                <a:cs typeface="Arial" pitchFamily="34" charset="0"/>
              </a:rPr>
              <a:t>looped</a:t>
            </a:r>
            <a:r>
              <a:rPr lang="en-US" sz="1100" dirty="0">
                <a:cs typeface="Arial" pitchFamily="34" charset="0"/>
              </a:rPr>
              <a:t> (played over and over again), </a:t>
            </a:r>
            <a:r>
              <a:rPr lang="en-US" sz="1100" b="1" dirty="0">
                <a:cs typeface="Arial" pitchFamily="34" charset="0"/>
              </a:rPr>
              <a:t>synthesized</a:t>
            </a:r>
            <a:r>
              <a:rPr lang="en-US" sz="1100" dirty="0">
                <a:cs typeface="Arial" pitchFamily="34" charset="0"/>
              </a:rPr>
              <a:t> (made electronic) and </a:t>
            </a:r>
            <a:r>
              <a:rPr lang="en-US" sz="1100" b="1" dirty="0">
                <a:cs typeface="Arial" pitchFamily="34" charset="0"/>
              </a:rPr>
              <a:t>modified</a:t>
            </a:r>
            <a:r>
              <a:rPr lang="en-US" sz="1100" dirty="0">
                <a:cs typeface="Arial" pitchFamily="34" charset="0"/>
              </a:rPr>
              <a:t> in many different ways</a:t>
            </a:r>
            <a:r>
              <a:rPr lang="en-US" sz="1100" dirty="0" smtClean="0">
                <a:cs typeface="Arial" pitchFamily="34" charset="0"/>
              </a:rPr>
              <a:t>.</a:t>
            </a:r>
          </a:p>
          <a:p>
            <a:r>
              <a:rPr lang="en-US" sz="1100" dirty="0" smtClean="0">
                <a:cs typeface="Arial" pitchFamily="34" charset="0"/>
                <a:hlinkClick r:id="rId10"/>
              </a:rPr>
              <a:t>HAPPY</a:t>
            </a:r>
            <a:endParaRPr lang="en-US" sz="1100" dirty="0">
              <a:cs typeface="Arial" pitchFamily="34" charset="0"/>
            </a:endParaRPr>
          </a:p>
          <a:p>
            <a:endParaRPr lang="en-US" sz="1100" dirty="0">
              <a:cs typeface="Arial" pitchFamily="34" charset="0"/>
            </a:endParaRPr>
          </a:p>
          <a:p>
            <a:r>
              <a:rPr lang="en-US" sz="1100" b="1" dirty="0">
                <a:cs typeface="Arial" pitchFamily="34" charset="0"/>
              </a:rPr>
              <a:t>Rhythm &amp; Bass </a:t>
            </a:r>
            <a:r>
              <a:rPr lang="en-US" sz="1100" dirty="0">
                <a:cs typeface="Arial" pitchFamily="34" charset="0"/>
              </a:rPr>
              <a:t>(R&amp;B) is a form of Hip Hop where there is an emphasis on a strong beat.  Lyrics often include urban, city issues.</a:t>
            </a:r>
          </a:p>
          <a:p>
            <a:r>
              <a:rPr lang="en-US" sz="1100" dirty="0">
                <a:cs typeface="Arial" pitchFamily="34" charset="0"/>
              </a:rPr>
              <a:t>You Tube Link:</a:t>
            </a:r>
          </a:p>
          <a:p>
            <a:r>
              <a:rPr lang="en-US" sz="1100" dirty="0">
                <a:cs typeface="Arial" pitchFamily="34" charset="0"/>
              </a:rPr>
              <a:t>Good Life – Kanye West</a:t>
            </a:r>
          </a:p>
          <a:p>
            <a:r>
              <a:rPr lang="en-US" sz="1100" dirty="0">
                <a:cs typeface="Arial" pitchFamily="34" charset="0"/>
                <a:hlinkClick r:id="rId11"/>
              </a:rPr>
              <a:t>http://www.youtube.com/watch?v=FEKEjpTzB0Q</a:t>
            </a:r>
            <a:endParaRPr lang="en-US" sz="1100" dirty="0">
              <a:cs typeface="Arial" pitchFamily="34" charset="0"/>
            </a:endParaRPr>
          </a:p>
          <a:p>
            <a:endParaRPr lang="en-US" sz="1100" dirty="0">
              <a:cs typeface="Arial" pitchFamily="34" charset="0"/>
            </a:endParaRPr>
          </a:p>
        </p:txBody>
      </p:sp>
      <p:grpSp>
        <p:nvGrpSpPr>
          <p:cNvPr id="4104" name="Group 1"/>
          <p:cNvGrpSpPr>
            <a:grpSpLocks/>
          </p:cNvGrpSpPr>
          <p:nvPr/>
        </p:nvGrpSpPr>
        <p:grpSpPr bwMode="auto">
          <a:xfrm>
            <a:off x="757238" y="1849438"/>
            <a:ext cx="1654175" cy="371475"/>
            <a:chOff x="755576" y="2319746"/>
            <a:chExt cx="1733431" cy="433374"/>
          </a:xfrm>
        </p:grpSpPr>
        <p:pic>
          <p:nvPicPr>
            <p:cNvPr id="4110" name="Picture 4" descr="http://miketilley.com/music/QuarterRest.gif"/>
            <p:cNvPicPr>
              <a:picLocks noChangeAspect="1" noChangeArrowheads="1"/>
            </p:cNvPicPr>
            <p:nvPr/>
          </p:nvPicPr>
          <p:blipFill>
            <a:blip r:embed="rId12" cstate="print"/>
            <a:srcRect/>
            <a:stretch>
              <a:fillRect/>
            </a:stretch>
          </p:blipFill>
          <p:spPr bwMode="auto">
            <a:xfrm>
              <a:off x="755576" y="2341337"/>
              <a:ext cx="411783" cy="411783"/>
            </a:xfrm>
            <a:prstGeom prst="rect">
              <a:avLst/>
            </a:prstGeom>
            <a:noFill/>
            <a:ln w="9525">
              <a:noFill/>
              <a:miter lim="800000"/>
              <a:headEnd/>
              <a:tailEnd/>
            </a:ln>
          </p:spPr>
        </p:pic>
        <p:pic>
          <p:nvPicPr>
            <p:cNvPr id="4111" name="Picture 6" descr="http://miketilley.com/music/QuarterNote.gif"/>
            <p:cNvPicPr>
              <a:picLocks noChangeAspect="1" noChangeArrowheads="1"/>
            </p:cNvPicPr>
            <p:nvPr/>
          </p:nvPicPr>
          <p:blipFill>
            <a:blip r:embed="rId13" cstate="print"/>
            <a:srcRect/>
            <a:stretch>
              <a:fillRect/>
            </a:stretch>
          </p:blipFill>
          <p:spPr bwMode="auto">
            <a:xfrm>
              <a:off x="1233405" y="2341337"/>
              <a:ext cx="390192" cy="390192"/>
            </a:xfrm>
            <a:prstGeom prst="rect">
              <a:avLst/>
            </a:prstGeom>
            <a:noFill/>
            <a:ln w="9525">
              <a:noFill/>
              <a:miter lim="800000"/>
              <a:headEnd/>
              <a:tailEnd/>
            </a:ln>
          </p:spPr>
        </p:pic>
        <p:pic>
          <p:nvPicPr>
            <p:cNvPr id="4112" name="Picture 4" descr="http://miketilley.com/music/QuarterRest.gif"/>
            <p:cNvPicPr>
              <a:picLocks noChangeAspect="1" noChangeArrowheads="1"/>
            </p:cNvPicPr>
            <p:nvPr/>
          </p:nvPicPr>
          <p:blipFill>
            <a:blip r:embed="rId12" cstate="print"/>
            <a:srcRect/>
            <a:stretch>
              <a:fillRect/>
            </a:stretch>
          </p:blipFill>
          <p:spPr bwMode="auto">
            <a:xfrm>
              <a:off x="1687032" y="2319746"/>
              <a:ext cx="411783" cy="411783"/>
            </a:xfrm>
            <a:prstGeom prst="rect">
              <a:avLst/>
            </a:prstGeom>
            <a:noFill/>
            <a:ln w="9525">
              <a:noFill/>
              <a:miter lim="800000"/>
              <a:headEnd/>
              <a:tailEnd/>
            </a:ln>
          </p:spPr>
        </p:pic>
        <p:pic>
          <p:nvPicPr>
            <p:cNvPr id="4113" name="Picture 6" descr="http://miketilley.com/music/QuarterNote.gif"/>
            <p:cNvPicPr>
              <a:picLocks noChangeAspect="1" noChangeArrowheads="1"/>
            </p:cNvPicPr>
            <p:nvPr/>
          </p:nvPicPr>
          <p:blipFill>
            <a:blip r:embed="rId13" cstate="print"/>
            <a:srcRect/>
            <a:stretch>
              <a:fillRect/>
            </a:stretch>
          </p:blipFill>
          <p:spPr bwMode="auto">
            <a:xfrm>
              <a:off x="2098815" y="2362928"/>
              <a:ext cx="390192" cy="390192"/>
            </a:xfrm>
            <a:prstGeom prst="rect">
              <a:avLst/>
            </a:prstGeom>
            <a:noFill/>
            <a:ln w="9525">
              <a:noFill/>
              <a:miter lim="800000"/>
              <a:headEnd/>
              <a:tailEnd/>
            </a:ln>
          </p:spPr>
        </p:pic>
      </p:grpSp>
      <p:pic>
        <p:nvPicPr>
          <p:cNvPr id="4105" name="Picture 8" descr="http://static.guim.co.uk/sys-images/Guardian/Pix/arts/2004/04/21/miserable372a.jpg"/>
          <p:cNvPicPr>
            <a:picLocks noChangeAspect="1" noChangeArrowheads="1"/>
          </p:cNvPicPr>
          <p:nvPr/>
        </p:nvPicPr>
        <p:blipFill>
          <a:blip r:embed="rId14" cstate="print"/>
          <a:srcRect/>
          <a:stretch>
            <a:fillRect/>
          </a:stretch>
        </p:blipFill>
        <p:spPr bwMode="auto">
          <a:xfrm>
            <a:off x="4016375" y="5827713"/>
            <a:ext cx="1800225" cy="928687"/>
          </a:xfrm>
          <a:prstGeom prst="rect">
            <a:avLst/>
          </a:prstGeom>
          <a:noFill/>
          <a:ln w="9525">
            <a:noFill/>
            <a:miter lim="800000"/>
            <a:headEnd/>
            <a:tailEnd/>
          </a:ln>
        </p:spPr>
      </p:pic>
      <p:pic>
        <p:nvPicPr>
          <p:cNvPr id="4106" name="Picture 2" descr="http://www.comparestoreprices.co.uk/images/ib/ibanez-rga42-electric-guitar-black.jpg"/>
          <p:cNvPicPr>
            <a:picLocks noChangeAspect="1" noChangeArrowheads="1"/>
          </p:cNvPicPr>
          <p:nvPr/>
        </p:nvPicPr>
        <p:blipFill>
          <a:blip r:embed="rId15" cstate="print"/>
          <a:srcRect l="31830" r="33719"/>
          <a:stretch>
            <a:fillRect/>
          </a:stretch>
        </p:blipFill>
        <p:spPr bwMode="auto">
          <a:xfrm>
            <a:off x="2851150" y="5013325"/>
            <a:ext cx="601663" cy="1743075"/>
          </a:xfrm>
          <a:prstGeom prst="rect">
            <a:avLst/>
          </a:prstGeom>
          <a:noFill/>
          <a:ln w="9525">
            <a:noFill/>
            <a:miter lim="800000"/>
            <a:headEnd/>
            <a:tailEnd/>
          </a:ln>
        </p:spPr>
      </p:pic>
      <p:pic>
        <p:nvPicPr>
          <p:cNvPr id="4107" name="Picture 4" descr="http://cdn.dipity.com/uploads/events/4113fc077008f6ecfdf562352f3d1a63.jpg"/>
          <p:cNvPicPr>
            <a:picLocks noChangeAspect="1" noChangeArrowheads="1"/>
          </p:cNvPicPr>
          <p:nvPr/>
        </p:nvPicPr>
        <p:blipFill>
          <a:blip r:embed="rId16" cstate="print"/>
          <a:srcRect/>
          <a:stretch>
            <a:fillRect/>
          </a:stretch>
        </p:blipFill>
        <p:spPr bwMode="auto">
          <a:xfrm>
            <a:off x="8388350" y="4365625"/>
            <a:ext cx="633413" cy="1039813"/>
          </a:xfrm>
          <a:prstGeom prst="rect">
            <a:avLst/>
          </a:prstGeom>
          <a:noFill/>
          <a:ln w="9525">
            <a:noFill/>
            <a:miter lim="800000"/>
            <a:headEnd/>
            <a:tailEnd/>
          </a:ln>
        </p:spPr>
      </p:pic>
      <p:pic>
        <p:nvPicPr>
          <p:cNvPr id="4108" name="Picture 6" descr="http://timmyt100.files.wordpress.com/2008/03/electric_guitar.jpg"/>
          <p:cNvPicPr>
            <a:picLocks noChangeAspect="1" noChangeArrowheads="1"/>
          </p:cNvPicPr>
          <p:nvPr/>
        </p:nvPicPr>
        <p:blipFill>
          <a:blip r:embed="rId17" cstate="print"/>
          <a:srcRect l="31738" r="34131"/>
          <a:stretch>
            <a:fillRect/>
          </a:stretch>
        </p:blipFill>
        <p:spPr bwMode="auto">
          <a:xfrm>
            <a:off x="2782888" y="790575"/>
            <a:ext cx="539750" cy="1584325"/>
          </a:xfrm>
          <a:prstGeom prst="rect">
            <a:avLst/>
          </a:prstGeom>
          <a:noFill/>
          <a:ln w="9525">
            <a:noFill/>
            <a:miter lim="800000"/>
            <a:headEnd/>
            <a:tailEnd/>
          </a:ln>
        </p:spPr>
      </p:pic>
      <p:pic>
        <p:nvPicPr>
          <p:cNvPr id="4109" name="Picture 8" descr="http://www.istockphoto.com/file_thumbview_approve/7428293/2/istockphoto_7428293-hip-hop-cartoon.jpg"/>
          <p:cNvPicPr>
            <a:picLocks noChangeAspect="1" noChangeArrowheads="1"/>
          </p:cNvPicPr>
          <p:nvPr/>
        </p:nvPicPr>
        <p:blipFill>
          <a:blip r:embed="rId18" cstate="print"/>
          <a:srcRect/>
          <a:stretch>
            <a:fillRect/>
          </a:stretch>
        </p:blipFill>
        <p:spPr bwMode="auto">
          <a:xfrm>
            <a:off x="8326438" y="2201863"/>
            <a:ext cx="620712" cy="623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27" y="174110"/>
            <a:ext cx="9135273" cy="707886"/>
          </a:xfrm>
          <a:prstGeom prst="rect">
            <a:avLst/>
          </a:prstGeom>
          <a:noFill/>
          <a:ln>
            <a:solidFill>
              <a:schemeClr val="tx2">
                <a:tint val="1000"/>
              </a:schemeClr>
            </a:solidFill>
          </a:ln>
        </p:spPr>
        <p:txBody>
          <a:bodyPr>
            <a:spAutoFit/>
          </a:bodyPr>
          <a:lstStyle/>
          <a:p>
            <a:pPr algn="ctr" fontAlgn="auto">
              <a:spcBef>
                <a:spcPts val="0"/>
              </a:spcBef>
              <a:spcAft>
                <a:spcPts val="0"/>
              </a:spcAft>
              <a:defRPr/>
            </a:pPr>
            <a:r>
              <a:rPr lang="en-US" sz="4000" b="1" dirty="0">
                <a:ln w="19050">
                  <a:solidFill>
                    <a:schemeClr val="tx2">
                      <a:tint val="1000"/>
                    </a:schemeClr>
                  </a:solidFill>
                  <a:prstDash val="solid"/>
                </a:ln>
                <a:solidFill>
                  <a:schemeClr val="accent3">
                    <a:lumMod val="75000"/>
                  </a:schemeClr>
                </a:solidFill>
                <a:effectLst>
                  <a:outerShdw blurRad="50000" dist="50800" dir="7500000" algn="tl">
                    <a:srgbClr val="000000">
                      <a:shade val="5000"/>
                      <a:alpha val="35000"/>
                    </a:srgbClr>
                  </a:outerShdw>
                </a:effectLst>
                <a:latin typeface="MV Boli" pitchFamily="2" charset="0"/>
                <a:cs typeface="MV Boli" pitchFamily="2" charset="0"/>
              </a:rPr>
              <a:t>Caribbean &amp; South American Music</a:t>
            </a:r>
          </a:p>
        </p:txBody>
      </p:sp>
      <p:sp>
        <p:nvSpPr>
          <p:cNvPr id="5123" name="TextBox 1"/>
          <p:cNvSpPr txBox="1">
            <a:spLocks noChangeArrowheads="1"/>
          </p:cNvSpPr>
          <p:nvPr/>
        </p:nvSpPr>
        <p:spPr bwMode="auto">
          <a:xfrm>
            <a:off x="166688" y="1011238"/>
            <a:ext cx="1597025" cy="765175"/>
          </a:xfrm>
          <a:prstGeom prst="rect">
            <a:avLst/>
          </a:prstGeom>
          <a:noFill/>
          <a:ln w="9525">
            <a:noFill/>
            <a:miter lim="800000"/>
            <a:headEnd/>
            <a:tailEnd/>
          </a:ln>
        </p:spPr>
        <p:txBody>
          <a:bodyPr>
            <a:spAutoFit/>
          </a:bodyPr>
          <a:lstStyle/>
          <a:p>
            <a:r>
              <a:rPr lang="en-US" sz="1100">
                <a:cs typeface="Arial" pitchFamily="34" charset="0"/>
              </a:rPr>
              <a:t>The Caribbean is a group of islands between the USA and South America.   </a:t>
            </a:r>
          </a:p>
        </p:txBody>
      </p:sp>
      <p:pic>
        <p:nvPicPr>
          <p:cNvPr id="5124" name="Picture 2" descr="http://www.undercurrent.org/UCnow/images/map_caribbean.gif"/>
          <p:cNvPicPr>
            <a:picLocks noChangeAspect="1" noChangeArrowheads="1"/>
          </p:cNvPicPr>
          <p:nvPr/>
        </p:nvPicPr>
        <p:blipFill>
          <a:blip r:embed="rId2" cstate="print"/>
          <a:srcRect/>
          <a:stretch>
            <a:fillRect/>
          </a:stretch>
        </p:blipFill>
        <p:spPr bwMode="auto">
          <a:xfrm>
            <a:off x="1763713" y="882650"/>
            <a:ext cx="1593850" cy="1060450"/>
          </a:xfrm>
          <a:prstGeom prst="rect">
            <a:avLst/>
          </a:prstGeom>
          <a:noFill/>
          <a:ln w="9525">
            <a:noFill/>
            <a:miter lim="800000"/>
            <a:headEnd/>
            <a:tailEnd/>
          </a:ln>
        </p:spPr>
      </p:pic>
      <p:sp>
        <p:nvSpPr>
          <p:cNvPr id="5125" name="TextBox 2"/>
          <p:cNvSpPr txBox="1">
            <a:spLocks noChangeArrowheads="1"/>
          </p:cNvSpPr>
          <p:nvPr/>
        </p:nvSpPr>
        <p:spPr bwMode="auto">
          <a:xfrm>
            <a:off x="166688" y="1963738"/>
            <a:ext cx="2965450" cy="3794125"/>
          </a:xfrm>
          <a:prstGeom prst="rect">
            <a:avLst/>
          </a:prstGeom>
          <a:noFill/>
          <a:ln w="9525">
            <a:noFill/>
            <a:miter lim="800000"/>
            <a:headEnd/>
            <a:tailEnd/>
          </a:ln>
        </p:spPr>
        <p:txBody>
          <a:bodyPr>
            <a:spAutoFit/>
          </a:bodyPr>
          <a:lstStyle/>
          <a:p>
            <a:r>
              <a:rPr lang="en-US" sz="1100" b="1" dirty="0">
                <a:cs typeface="Arial" pitchFamily="34" charset="0"/>
              </a:rPr>
              <a:t>Calypso</a:t>
            </a:r>
            <a:r>
              <a:rPr lang="en-US" sz="1100" dirty="0">
                <a:cs typeface="Arial" pitchFamily="34" charset="0"/>
              </a:rPr>
              <a:t> came from Trinidad and Tobago at the start of the 20</a:t>
            </a:r>
            <a:r>
              <a:rPr lang="en-US" sz="1100" baseline="30000" dirty="0">
                <a:cs typeface="Arial" pitchFamily="34" charset="0"/>
              </a:rPr>
              <a:t>th</a:t>
            </a:r>
            <a:r>
              <a:rPr lang="en-US" sz="1100" dirty="0">
                <a:cs typeface="Arial" pitchFamily="34" charset="0"/>
              </a:rPr>
              <a:t> Century.  Lyrics are about island life and can be political.  Calypso music is used in carnivals as celebratory music.  Instruments used are brass, saxophones, drums and electric guitars. Steel drums are also a feature of Calypso music. You Tube Link:</a:t>
            </a:r>
          </a:p>
          <a:p>
            <a:r>
              <a:rPr lang="en-US" sz="1100" dirty="0">
                <a:cs typeface="Arial" pitchFamily="34" charset="0"/>
                <a:hlinkClick r:id="rId3"/>
              </a:rPr>
              <a:t>http://www.youtube.com/watch?v=8xNyMrKYVkg&amp;feature=related</a:t>
            </a:r>
            <a:endParaRPr lang="en-US" sz="1100" dirty="0">
              <a:cs typeface="Arial" pitchFamily="34" charset="0"/>
            </a:endParaRPr>
          </a:p>
          <a:p>
            <a:endParaRPr lang="en-US" sz="1100" dirty="0">
              <a:cs typeface="Arial" pitchFamily="34" charset="0"/>
            </a:endParaRPr>
          </a:p>
          <a:p>
            <a:r>
              <a:rPr lang="en-US" sz="1100" b="1" dirty="0">
                <a:cs typeface="Arial" pitchFamily="34" charset="0"/>
              </a:rPr>
              <a:t>Salsa</a:t>
            </a:r>
            <a:r>
              <a:rPr lang="en-US" sz="1100" dirty="0">
                <a:cs typeface="Arial" pitchFamily="34" charset="0"/>
              </a:rPr>
              <a:t> means ‘sauce’ in Spanish.  It is a type of dance music associated with Cuba, South America (Latin America).  Salsa uses a 4/4 time signature and is based on a repeated rhythm called a clave (pronounced </a:t>
            </a:r>
            <a:r>
              <a:rPr lang="en-US" sz="1100" dirty="0" err="1">
                <a:cs typeface="Arial" pitchFamily="34" charset="0"/>
              </a:rPr>
              <a:t>Clar</a:t>
            </a:r>
            <a:r>
              <a:rPr lang="en-US" sz="1100" dirty="0">
                <a:cs typeface="Arial" pitchFamily="34" charset="0"/>
              </a:rPr>
              <a:t> – </a:t>
            </a:r>
            <a:r>
              <a:rPr lang="en-US" sz="1100" dirty="0" err="1">
                <a:cs typeface="Arial" pitchFamily="34" charset="0"/>
              </a:rPr>
              <a:t>vae</a:t>
            </a:r>
            <a:r>
              <a:rPr lang="en-US" sz="1100" dirty="0">
                <a:cs typeface="Arial" pitchFamily="34" charset="0"/>
              </a:rPr>
              <a:t>) around which musicians play different rhythmic accompaniments. You Tube Link: </a:t>
            </a:r>
            <a:r>
              <a:rPr lang="en-US" sz="1100" dirty="0">
                <a:cs typeface="Arial" pitchFamily="34" charset="0"/>
                <a:hlinkClick r:id="rId4"/>
              </a:rPr>
              <a:t>http://www.youtube.com/watch?v=pLqasxGYWX8</a:t>
            </a:r>
            <a:endParaRPr lang="en-US" sz="1100" dirty="0">
              <a:cs typeface="Arial" pitchFamily="34" charset="0"/>
            </a:endParaRPr>
          </a:p>
          <a:p>
            <a:endParaRPr lang="en-US" sz="1100" dirty="0">
              <a:cs typeface="Arial" pitchFamily="34" charset="0"/>
            </a:endParaRPr>
          </a:p>
          <a:p>
            <a:endParaRPr lang="en-US" sz="1100" dirty="0">
              <a:cs typeface="Arial" pitchFamily="34" charset="0"/>
            </a:endParaRPr>
          </a:p>
        </p:txBody>
      </p:sp>
      <p:pic>
        <p:nvPicPr>
          <p:cNvPr id="5126" name="Picture 4" descr="http://www.music.vt.edu/musicdictionary/textc/images/clavesrhythms.jpg"/>
          <p:cNvPicPr>
            <a:picLocks noChangeAspect="1" noChangeArrowheads="1"/>
          </p:cNvPicPr>
          <p:nvPr/>
        </p:nvPicPr>
        <p:blipFill>
          <a:blip r:embed="rId5" cstate="print"/>
          <a:srcRect/>
          <a:stretch>
            <a:fillRect/>
          </a:stretch>
        </p:blipFill>
        <p:spPr bwMode="auto">
          <a:xfrm>
            <a:off x="188913" y="5284788"/>
            <a:ext cx="2376487" cy="1416050"/>
          </a:xfrm>
          <a:prstGeom prst="rect">
            <a:avLst/>
          </a:prstGeom>
          <a:noFill/>
          <a:ln w="9525">
            <a:noFill/>
            <a:miter lim="800000"/>
            <a:headEnd/>
            <a:tailEnd/>
          </a:ln>
        </p:spPr>
      </p:pic>
      <p:pic>
        <p:nvPicPr>
          <p:cNvPr id="5127" name="Picture 6" descr="http://www.mojito-salsa.co.uk/wp-content/uploads/2010/09/the-salsa-band-together.png"/>
          <p:cNvPicPr>
            <a:picLocks noChangeAspect="1" noChangeArrowheads="1"/>
          </p:cNvPicPr>
          <p:nvPr/>
        </p:nvPicPr>
        <p:blipFill>
          <a:blip r:embed="rId6" cstate="print"/>
          <a:srcRect/>
          <a:stretch>
            <a:fillRect/>
          </a:stretch>
        </p:blipFill>
        <p:spPr bwMode="auto">
          <a:xfrm>
            <a:off x="3276600" y="3876675"/>
            <a:ext cx="2297113" cy="1222375"/>
          </a:xfrm>
          <a:prstGeom prst="rect">
            <a:avLst/>
          </a:prstGeom>
          <a:noFill/>
          <a:ln w="9525">
            <a:noFill/>
            <a:miter lim="800000"/>
            <a:headEnd/>
            <a:tailEnd/>
          </a:ln>
        </p:spPr>
      </p:pic>
      <p:pic>
        <p:nvPicPr>
          <p:cNvPr id="5128" name="Picture 10" descr="http://1dollar.yudo-games.com/wp-content/uploads/upload_images/2008/12/steeldrum_02.jpg"/>
          <p:cNvPicPr>
            <a:picLocks noChangeAspect="1" noChangeArrowheads="1"/>
          </p:cNvPicPr>
          <p:nvPr/>
        </p:nvPicPr>
        <p:blipFill>
          <a:blip r:embed="rId7" cstate="print"/>
          <a:srcRect/>
          <a:stretch>
            <a:fillRect/>
          </a:stretch>
        </p:blipFill>
        <p:spPr bwMode="auto">
          <a:xfrm>
            <a:off x="3233738" y="2205038"/>
            <a:ext cx="2339975" cy="1560512"/>
          </a:xfrm>
          <a:prstGeom prst="rect">
            <a:avLst/>
          </a:prstGeom>
          <a:noFill/>
          <a:ln w="9525">
            <a:noFill/>
            <a:miter lim="800000"/>
            <a:headEnd/>
            <a:tailEnd/>
          </a:ln>
        </p:spPr>
      </p:pic>
      <p:sp>
        <p:nvSpPr>
          <p:cNvPr id="5129" name="TextBox 5"/>
          <p:cNvSpPr txBox="1">
            <a:spLocks noChangeArrowheads="1"/>
          </p:cNvSpPr>
          <p:nvPr/>
        </p:nvSpPr>
        <p:spPr bwMode="auto">
          <a:xfrm>
            <a:off x="5795963" y="882650"/>
            <a:ext cx="3097212" cy="1270000"/>
          </a:xfrm>
          <a:prstGeom prst="rect">
            <a:avLst/>
          </a:prstGeom>
          <a:noFill/>
          <a:ln w="9525">
            <a:noFill/>
            <a:miter lim="800000"/>
            <a:headEnd/>
            <a:tailEnd/>
          </a:ln>
        </p:spPr>
        <p:txBody>
          <a:bodyPr>
            <a:spAutoFit/>
          </a:bodyPr>
          <a:lstStyle/>
          <a:p>
            <a:r>
              <a:rPr lang="en-US" sz="1100" b="1">
                <a:cs typeface="Arial" pitchFamily="34" charset="0"/>
              </a:rPr>
              <a:t>Reggae</a:t>
            </a:r>
            <a:r>
              <a:rPr lang="en-US" sz="1100">
                <a:cs typeface="Arial" pitchFamily="34" charset="0"/>
              </a:rPr>
              <a:t> music has it’s origins in Jamaica towards the end of the 1960’s.  It was built on riffs, syncopated rhythms and a strong backbeat played on the electric bass guitar with emphasis on beats 2 and 4 of the bar.  Lyrics were about love, peace, freedom and revolution.  </a:t>
            </a:r>
          </a:p>
        </p:txBody>
      </p:sp>
      <p:pic>
        <p:nvPicPr>
          <p:cNvPr id="5130" name="Picture 14" descr="Flag of Ethiopia (1897).svg">
            <a:hlinkClick r:id="rId8"/>
          </p:cNvPr>
          <p:cNvPicPr>
            <a:picLocks noChangeAspect="1" noChangeArrowheads="1"/>
          </p:cNvPicPr>
          <p:nvPr/>
        </p:nvPicPr>
        <p:blipFill>
          <a:blip r:embed="rId9" cstate="print"/>
          <a:srcRect/>
          <a:stretch>
            <a:fillRect/>
          </a:stretch>
        </p:blipFill>
        <p:spPr bwMode="auto">
          <a:xfrm>
            <a:off x="5870575" y="3473450"/>
            <a:ext cx="1189038" cy="796925"/>
          </a:xfrm>
          <a:prstGeom prst="rect">
            <a:avLst/>
          </a:prstGeom>
          <a:noFill/>
          <a:ln w="9525">
            <a:noFill/>
            <a:miter lim="800000"/>
            <a:headEnd/>
            <a:tailEnd/>
          </a:ln>
        </p:spPr>
      </p:pic>
      <p:pic>
        <p:nvPicPr>
          <p:cNvPr id="5131" name="Picture 16" descr="http://www.simplyartonline.net/BobMarley.jpg"/>
          <p:cNvPicPr>
            <a:picLocks noChangeAspect="1" noChangeArrowheads="1"/>
          </p:cNvPicPr>
          <p:nvPr/>
        </p:nvPicPr>
        <p:blipFill>
          <a:blip r:embed="rId10" cstate="print"/>
          <a:srcRect/>
          <a:stretch>
            <a:fillRect/>
          </a:stretch>
        </p:blipFill>
        <p:spPr bwMode="auto">
          <a:xfrm>
            <a:off x="7056438" y="3567113"/>
            <a:ext cx="1905000" cy="1562100"/>
          </a:xfrm>
          <a:prstGeom prst="rect">
            <a:avLst/>
          </a:prstGeom>
          <a:noFill/>
          <a:ln w="9525">
            <a:noFill/>
            <a:miter lim="800000"/>
            <a:headEnd/>
            <a:tailEnd/>
          </a:ln>
        </p:spPr>
      </p:pic>
      <p:sp>
        <p:nvSpPr>
          <p:cNvPr id="5132" name="TextBox 6"/>
          <p:cNvSpPr txBox="1">
            <a:spLocks noChangeArrowheads="1"/>
          </p:cNvSpPr>
          <p:nvPr/>
        </p:nvSpPr>
        <p:spPr bwMode="auto">
          <a:xfrm>
            <a:off x="5867400" y="5253038"/>
            <a:ext cx="3097213" cy="769441"/>
          </a:xfrm>
          <a:prstGeom prst="rect">
            <a:avLst/>
          </a:prstGeom>
          <a:noFill/>
          <a:ln w="9525">
            <a:noFill/>
            <a:miter lim="800000"/>
            <a:headEnd/>
            <a:tailEnd/>
          </a:ln>
        </p:spPr>
        <p:txBody>
          <a:bodyPr>
            <a:spAutoFit/>
          </a:bodyPr>
          <a:lstStyle/>
          <a:p>
            <a:r>
              <a:rPr lang="en-US" sz="1100" dirty="0" smtClean="0">
                <a:cs typeface="Arial" pitchFamily="34" charset="0"/>
                <a:hlinkClick r:id="rId11"/>
              </a:rPr>
              <a:t>ONE LOVE</a:t>
            </a:r>
            <a:endParaRPr lang="en-US" sz="1100" dirty="0">
              <a:cs typeface="Arial" pitchFamily="34" charset="0"/>
            </a:endParaRPr>
          </a:p>
          <a:p>
            <a:r>
              <a:rPr lang="en-US" sz="1100" dirty="0" smtClean="0">
                <a:cs typeface="Arial" pitchFamily="34" charset="0"/>
              </a:rPr>
              <a:t>Instruments </a:t>
            </a:r>
            <a:r>
              <a:rPr lang="en-US" sz="1100" dirty="0">
                <a:cs typeface="Arial" pitchFamily="34" charset="0"/>
              </a:rPr>
              <a:t>used in reggae music are electric guitars, synthesizers, piano, drum kit.</a:t>
            </a:r>
          </a:p>
          <a:p>
            <a:endParaRPr lang="en-US" sz="1100" dirty="0">
              <a:cs typeface="Arial" pitchFamily="34" charset="0"/>
            </a:endParaRPr>
          </a:p>
        </p:txBody>
      </p:sp>
      <p:pic>
        <p:nvPicPr>
          <p:cNvPr id="5133" name="Picture 18" descr="http://www.bobmarleyandthewailers.com/Bmw.jpg"/>
          <p:cNvPicPr>
            <a:picLocks noChangeAspect="1" noChangeArrowheads="1"/>
          </p:cNvPicPr>
          <p:nvPr/>
        </p:nvPicPr>
        <p:blipFill>
          <a:blip r:embed="rId12" cstate="print"/>
          <a:srcRect/>
          <a:stretch>
            <a:fillRect/>
          </a:stretch>
        </p:blipFill>
        <p:spPr bwMode="auto">
          <a:xfrm>
            <a:off x="5867400" y="4330700"/>
            <a:ext cx="1189038" cy="922338"/>
          </a:xfrm>
          <a:prstGeom prst="rect">
            <a:avLst/>
          </a:prstGeom>
          <a:noFill/>
          <a:ln w="9525">
            <a:noFill/>
            <a:miter lim="800000"/>
            <a:headEnd/>
            <a:tailEnd/>
          </a:ln>
        </p:spPr>
      </p:pic>
      <p:sp>
        <p:nvSpPr>
          <p:cNvPr id="5134" name="TextBox 7"/>
          <p:cNvSpPr txBox="1">
            <a:spLocks noChangeArrowheads="1"/>
          </p:cNvSpPr>
          <p:nvPr/>
        </p:nvSpPr>
        <p:spPr bwMode="auto">
          <a:xfrm>
            <a:off x="5795963" y="2649538"/>
            <a:ext cx="3097212" cy="765175"/>
          </a:xfrm>
          <a:prstGeom prst="rect">
            <a:avLst/>
          </a:prstGeom>
          <a:noFill/>
          <a:ln w="9525">
            <a:noFill/>
            <a:miter lim="800000"/>
            <a:headEnd/>
            <a:tailEnd/>
          </a:ln>
        </p:spPr>
        <p:txBody>
          <a:bodyPr>
            <a:spAutoFit/>
          </a:bodyPr>
          <a:lstStyle/>
          <a:p>
            <a:r>
              <a:rPr lang="en-US" sz="1100">
                <a:cs typeface="Arial" pitchFamily="34" charset="0"/>
              </a:rPr>
              <a:t>Jamaicans use their religion, Rastafarianism, to influence their lives and their music.  They wear dreadlocks in their hair and the green, red &amp; yellow colors of the Rastafarian flag.</a:t>
            </a:r>
          </a:p>
        </p:txBody>
      </p:sp>
      <p:pic>
        <p:nvPicPr>
          <p:cNvPr id="5135" name="Picture 20" descr="http://upload.wikimedia.org/wikipedia/commons/thumb/d/d8/Backbeat_chop.png/300px-Backbeat_chop.png"/>
          <p:cNvPicPr>
            <a:picLocks noChangeAspect="1" noChangeArrowheads="1"/>
          </p:cNvPicPr>
          <p:nvPr/>
        </p:nvPicPr>
        <p:blipFill>
          <a:blip r:embed="rId13" cstate="print"/>
          <a:srcRect/>
          <a:stretch>
            <a:fillRect/>
          </a:stretch>
        </p:blipFill>
        <p:spPr bwMode="auto">
          <a:xfrm>
            <a:off x="5915025" y="2078038"/>
            <a:ext cx="2857500" cy="571500"/>
          </a:xfrm>
          <a:prstGeom prst="rect">
            <a:avLst/>
          </a:prstGeom>
          <a:noFill/>
          <a:ln w="9525">
            <a:noFill/>
            <a:miter lim="800000"/>
            <a:headEnd/>
            <a:tailEnd/>
          </a:ln>
        </p:spPr>
      </p:pic>
      <p:sp>
        <p:nvSpPr>
          <p:cNvPr id="5136" name="TextBox 8"/>
          <p:cNvSpPr txBox="1">
            <a:spLocks noChangeArrowheads="1"/>
          </p:cNvSpPr>
          <p:nvPr/>
        </p:nvSpPr>
        <p:spPr bwMode="auto">
          <a:xfrm>
            <a:off x="2700338" y="5253038"/>
            <a:ext cx="3097212" cy="1270000"/>
          </a:xfrm>
          <a:prstGeom prst="rect">
            <a:avLst/>
          </a:prstGeom>
          <a:noFill/>
          <a:ln w="9525">
            <a:noFill/>
            <a:miter lim="800000"/>
            <a:headEnd/>
            <a:tailEnd/>
          </a:ln>
        </p:spPr>
        <p:txBody>
          <a:bodyPr>
            <a:spAutoFit/>
          </a:bodyPr>
          <a:lstStyle/>
          <a:p>
            <a:r>
              <a:rPr lang="en-US" sz="1100">
                <a:cs typeface="Arial" pitchFamily="34" charset="0"/>
              </a:rPr>
              <a:t>Instruments used in Salsa are Congas, Bongos, Claves, Maracas, Trumpet, Saxophone, Piano, </a:t>
            </a:r>
          </a:p>
          <a:p>
            <a:r>
              <a:rPr lang="en-US" sz="1100">
                <a:cs typeface="Arial" pitchFamily="34" charset="0"/>
              </a:rPr>
              <a:t>Timbales, Guiro, </a:t>
            </a:r>
          </a:p>
          <a:p>
            <a:r>
              <a:rPr lang="en-US" sz="1100">
                <a:cs typeface="Arial" pitchFamily="34" charset="0"/>
              </a:rPr>
              <a:t>Drum Kit, Cowbells, </a:t>
            </a:r>
          </a:p>
          <a:p>
            <a:r>
              <a:rPr lang="en-US" sz="1100">
                <a:cs typeface="Arial" pitchFamily="34" charset="0"/>
              </a:rPr>
              <a:t>Trombone, Cabasa, </a:t>
            </a:r>
          </a:p>
          <a:p>
            <a:r>
              <a:rPr lang="en-US" sz="1100">
                <a:cs typeface="Arial" pitchFamily="34" charset="0"/>
              </a:rPr>
              <a:t>String Bass, guitars!</a:t>
            </a:r>
          </a:p>
        </p:txBody>
      </p:sp>
      <p:pic>
        <p:nvPicPr>
          <p:cNvPr id="5137" name="Picture 22" descr="http://www.cbc.ca/radio2/blog/Rumba-Calzada-7-piece-hires-2008.jpg"/>
          <p:cNvPicPr>
            <a:picLocks noChangeAspect="1" noChangeArrowheads="1"/>
          </p:cNvPicPr>
          <p:nvPr/>
        </p:nvPicPr>
        <p:blipFill>
          <a:blip r:embed="rId14" cstate="print"/>
          <a:srcRect/>
          <a:stretch>
            <a:fillRect/>
          </a:stretch>
        </p:blipFill>
        <p:spPr bwMode="auto">
          <a:xfrm>
            <a:off x="4117975" y="5692775"/>
            <a:ext cx="1677988" cy="1117600"/>
          </a:xfrm>
          <a:prstGeom prst="rect">
            <a:avLst/>
          </a:prstGeom>
          <a:noFill/>
          <a:ln w="9525">
            <a:noFill/>
            <a:miter lim="800000"/>
            <a:headEnd/>
            <a:tailEnd/>
          </a:ln>
        </p:spPr>
      </p:pic>
      <p:pic>
        <p:nvPicPr>
          <p:cNvPr id="5138" name="Picture 24" descr="http://www.dynrec.com/stjohn/steelband02.jpg"/>
          <p:cNvPicPr>
            <a:picLocks noChangeAspect="1" noChangeArrowheads="1"/>
          </p:cNvPicPr>
          <p:nvPr/>
        </p:nvPicPr>
        <p:blipFill>
          <a:blip r:embed="rId15" cstate="print"/>
          <a:srcRect b="24500"/>
          <a:stretch>
            <a:fillRect/>
          </a:stretch>
        </p:blipFill>
        <p:spPr bwMode="auto">
          <a:xfrm>
            <a:off x="3506788" y="882650"/>
            <a:ext cx="2058987" cy="118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648" y="-105944"/>
            <a:ext cx="8047743" cy="1015663"/>
          </a:xfrm>
          <a:prstGeom prst="rect">
            <a:avLst/>
          </a:prstGeom>
          <a:noFill/>
        </p:spPr>
        <p:txBody>
          <a:bodyPr>
            <a:spAutoFit/>
          </a:bodyPr>
          <a:lstStyle/>
          <a:p>
            <a:pPr algn="ctr" fontAlgn="auto">
              <a:spcBef>
                <a:spcPts val="0"/>
              </a:spcBef>
              <a:spcAft>
                <a:spcPts val="0"/>
              </a:spcAft>
              <a:defRPr/>
            </a:pPr>
            <a:r>
              <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arkisim" pitchFamily="34" charset="-79"/>
                <a:cs typeface="Narkisim" pitchFamily="34" charset="-79"/>
              </a:rPr>
              <a:t>African Music</a:t>
            </a:r>
          </a:p>
        </p:txBody>
      </p:sp>
      <p:pic>
        <p:nvPicPr>
          <p:cNvPr id="6147" name="Picture 2" descr="C:\Users\Sarah\AppData\Local\Microsoft\Windows\Temporary Internet Files\Content.IE5\V8BFHME3\MC900088470[1].wmf"/>
          <p:cNvPicPr>
            <a:picLocks noChangeAspect="1" noChangeArrowheads="1"/>
          </p:cNvPicPr>
          <p:nvPr/>
        </p:nvPicPr>
        <p:blipFill>
          <a:blip r:embed="rId2" cstate="print"/>
          <a:srcRect/>
          <a:stretch>
            <a:fillRect/>
          </a:stretch>
        </p:blipFill>
        <p:spPr bwMode="auto">
          <a:xfrm>
            <a:off x="6577013" y="41275"/>
            <a:ext cx="893762" cy="869950"/>
          </a:xfrm>
          <a:prstGeom prst="rect">
            <a:avLst/>
          </a:prstGeom>
          <a:noFill/>
          <a:ln w="9525">
            <a:noFill/>
            <a:miter lim="800000"/>
            <a:headEnd/>
            <a:tailEnd/>
          </a:ln>
        </p:spPr>
      </p:pic>
      <p:sp>
        <p:nvSpPr>
          <p:cNvPr id="6148" name="TextBox 1"/>
          <p:cNvSpPr txBox="1">
            <a:spLocks noChangeArrowheads="1"/>
          </p:cNvSpPr>
          <p:nvPr/>
        </p:nvSpPr>
        <p:spPr bwMode="auto">
          <a:xfrm>
            <a:off x="192088" y="101600"/>
            <a:ext cx="1295400" cy="600075"/>
          </a:xfrm>
          <a:prstGeom prst="rect">
            <a:avLst/>
          </a:prstGeom>
          <a:noFill/>
          <a:ln w="9525">
            <a:noFill/>
            <a:miter lim="800000"/>
            <a:headEnd/>
            <a:tailEnd/>
          </a:ln>
        </p:spPr>
        <p:txBody>
          <a:bodyPr>
            <a:spAutoFit/>
          </a:bodyPr>
          <a:lstStyle/>
          <a:p>
            <a:pPr algn="ctr"/>
            <a:r>
              <a:rPr lang="en-GB" sz="1100">
                <a:latin typeface="Aharoni" pitchFamily="2" charset="-79"/>
                <a:cs typeface="Aharoni" pitchFamily="2" charset="-79"/>
              </a:rPr>
              <a:t>Call &amp; Response</a:t>
            </a:r>
          </a:p>
          <a:p>
            <a:pPr algn="ctr"/>
            <a:r>
              <a:rPr lang="en-GB" sz="1100">
                <a:latin typeface="Aharoni" pitchFamily="2" charset="-79"/>
                <a:cs typeface="Aharoni" pitchFamily="2" charset="-79"/>
              </a:rPr>
              <a:t>Djembe</a:t>
            </a:r>
          </a:p>
          <a:p>
            <a:pPr algn="ctr"/>
            <a:r>
              <a:rPr lang="en-GB" sz="1100">
                <a:latin typeface="Aharoni" pitchFamily="2" charset="-79"/>
                <a:cs typeface="Aharoni" pitchFamily="2" charset="-79"/>
              </a:rPr>
              <a:t>Kora</a:t>
            </a:r>
          </a:p>
        </p:txBody>
      </p:sp>
      <p:sp>
        <p:nvSpPr>
          <p:cNvPr id="6149" name="TextBox 4"/>
          <p:cNvSpPr txBox="1">
            <a:spLocks noChangeArrowheads="1"/>
          </p:cNvSpPr>
          <p:nvPr/>
        </p:nvSpPr>
        <p:spPr bwMode="auto">
          <a:xfrm>
            <a:off x="7694613" y="127000"/>
            <a:ext cx="1295400" cy="600075"/>
          </a:xfrm>
          <a:prstGeom prst="rect">
            <a:avLst/>
          </a:prstGeom>
          <a:noFill/>
          <a:ln w="9525">
            <a:noFill/>
            <a:miter lim="800000"/>
            <a:headEnd/>
            <a:tailEnd/>
          </a:ln>
        </p:spPr>
        <p:txBody>
          <a:bodyPr>
            <a:spAutoFit/>
          </a:bodyPr>
          <a:lstStyle/>
          <a:p>
            <a:pPr algn="ctr"/>
            <a:r>
              <a:rPr lang="en-GB" sz="1100">
                <a:latin typeface="Aharoni" pitchFamily="2" charset="-79"/>
                <a:cs typeface="Aharoni" pitchFamily="2" charset="-79"/>
              </a:rPr>
              <a:t>Choral Singing</a:t>
            </a:r>
          </a:p>
          <a:p>
            <a:pPr algn="ctr"/>
            <a:r>
              <a:rPr lang="en-GB" sz="1100">
                <a:latin typeface="Aharoni" pitchFamily="2" charset="-79"/>
                <a:cs typeface="Aharoni" pitchFamily="2" charset="-79"/>
              </a:rPr>
              <a:t>Rhythmic Cycle</a:t>
            </a:r>
          </a:p>
          <a:p>
            <a:pPr algn="ctr"/>
            <a:r>
              <a:rPr lang="en-GB" sz="1100">
                <a:latin typeface="Aharoni" pitchFamily="2" charset="-79"/>
                <a:cs typeface="Aharoni" pitchFamily="2" charset="-79"/>
              </a:rPr>
              <a:t>Mbira</a:t>
            </a:r>
          </a:p>
        </p:txBody>
      </p:sp>
      <p:sp>
        <p:nvSpPr>
          <p:cNvPr id="6150" name="TextBox 2"/>
          <p:cNvSpPr txBox="1">
            <a:spLocks noChangeArrowheads="1"/>
          </p:cNvSpPr>
          <p:nvPr/>
        </p:nvSpPr>
        <p:spPr bwMode="auto">
          <a:xfrm>
            <a:off x="179388" y="620713"/>
            <a:ext cx="3529012" cy="7032625"/>
          </a:xfrm>
          <a:prstGeom prst="rect">
            <a:avLst/>
          </a:prstGeom>
          <a:noFill/>
          <a:ln w="9525">
            <a:noFill/>
            <a:miter lim="800000"/>
            <a:headEnd/>
            <a:tailEnd/>
          </a:ln>
        </p:spPr>
        <p:txBody>
          <a:bodyPr>
            <a:spAutoFit/>
          </a:bodyPr>
          <a:lstStyle/>
          <a:p>
            <a:r>
              <a:rPr lang="en-GB" sz="1100" b="1">
                <a:cs typeface="Arial" pitchFamily="34" charset="0"/>
              </a:rPr>
              <a:t>African music </a:t>
            </a:r>
            <a:r>
              <a:rPr lang="en-GB" sz="1100">
                <a:cs typeface="Arial" pitchFamily="34" charset="0"/>
              </a:rPr>
              <a:t>has many functions: religious, ritualistic, folklore, myth.  Music is often combined with dance.  </a:t>
            </a:r>
          </a:p>
          <a:p>
            <a:endParaRPr lang="en-GB" sz="1100">
              <a:cs typeface="Arial" pitchFamily="34" charset="0"/>
            </a:endParaRPr>
          </a:p>
          <a:p>
            <a:r>
              <a:rPr lang="en-GB" sz="1100" b="1">
                <a:cs typeface="Arial" pitchFamily="34" charset="0"/>
              </a:rPr>
              <a:t>African choral </a:t>
            </a:r>
            <a:r>
              <a:rPr lang="en-GB" sz="1100">
                <a:cs typeface="Arial" pitchFamily="34" charset="0"/>
              </a:rPr>
              <a:t>music includes </a:t>
            </a:r>
            <a:r>
              <a:rPr lang="en-GB" sz="1100" b="1">
                <a:cs typeface="Arial" pitchFamily="34" charset="0"/>
              </a:rPr>
              <a:t>call and response</a:t>
            </a:r>
            <a:r>
              <a:rPr lang="en-GB" sz="1100">
                <a:cs typeface="Arial" pitchFamily="34" charset="0"/>
              </a:rPr>
              <a:t>.  The solo singer starts by singing a melody (call) which is repeated (response) by other singers.  It is common for different melodies to be sung at the same time producing </a:t>
            </a:r>
            <a:r>
              <a:rPr lang="en-GB" sz="1100" b="1">
                <a:cs typeface="Arial" pitchFamily="34" charset="0"/>
              </a:rPr>
              <a:t>polyphonic / contrapuntal </a:t>
            </a:r>
            <a:r>
              <a:rPr lang="en-GB" sz="1100">
                <a:cs typeface="Arial" pitchFamily="34" charset="0"/>
              </a:rPr>
              <a:t>textures.  At other times </a:t>
            </a:r>
            <a:r>
              <a:rPr lang="en-GB" sz="1100" b="1">
                <a:cs typeface="Arial" pitchFamily="34" charset="0"/>
              </a:rPr>
              <a:t>harmonic / homophonic </a:t>
            </a:r>
            <a:r>
              <a:rPr lang="en-GB" sz="1100">
                <a:cs typeface="Arial" pitchFamily="34" charset="0"/>
              </a:rPr>
              <a:t>texture may be used.  This is created by singing in thirds, fourths or fifths.  </a:t>
            </a:r>
            <a:r>
              <a:rPr lang="en-GB" sz="1100" b="1">
                <a:cs typeface="Arial" pitchFamily="34" charset="0"/>
              </a:rPr>
              <a:t>Unison</a:t>
            </a:r>
            <a:r>
              <a:rPr lang="en-GB" sz="1100">
                <a:cs typeface="Arial" pitchFamily="34" charset="0"/>
              </a:rPr>
              <a:t> (singing the same melody at the same time) and </a:t>
            </a:r>
            <a:r>
              <a:rPr lang="en-GB" sz="1100" b="1">
                <a:cs typeface="Arial" pitchFamily="34" charset="0"/>
              </a:rPr>
              <a:t>parallel motion </a:t>
            </a:r>
            <a:r>
              <a:rPr lang="en-GB" sz="1100">
                <a:cs typeface="Arial" pitchFamily="34" charset="0"/>
              </a:rPr>
              <a:t>(2 voices singing up or down in pitch but keeping the same interval between notes) are also used.</a:t>
            </a:r>
          </a:p>
          <a:p>
            <a:r>
              <a:rPr lang="en-GB" sz="1100">
                <a:cs typeface="Arial" pitchFamily="34" charset="0"/>
              </a:rPr>
              <a:t>You Tube Link: Circle of Life</a:t>
            </a:r>
          </a:p>
          <a:p>
            <a:r>
              <a:rPr lang="en-GB" sz="1100">
                <a:cs typeface="Arial" pitchFamily="34" charset="0"/>
                <a:hlinkClick r:id="rId3"/>
              </a:rPr>
              <a:t>http://www.youtube.com/watch?v=RXSyJ4CeUXo</a:t>
            </a:r>
            <a:endParaRPr lang="en-GB" sz="1100">
              <a:cs typeface="Arial" pitchFamily="34" charset="0"/>
            </a:endParaRPr>
          </a:p>
          <a:p>
            <a:endParaRPr lang="en-GB" sz="1100">
              <a:cs typeface="Arial" pitchFamily="34" charset="0"/>
            </a:endParaRPr>
          </a:p>
          <a:p>
            <a:r>
              <a:rPr lang="en-GB" sz="1100">
                <a:cs typeface="Arial" pitchFamily="34" charset="0"/>
              </a:rPr>
              <a:t>African music has had a major influence on the development of popular music contributing rhythms, structures, melodic features and the use of improvisation.</a:t>
            </a:r>
          </a:p>
          <a:p>
            <a:r>
              <a:rPr lang="en-GB" sz="1100">
                <a:cs typeface="Arial" pitchFamily="34" charset="0"/>
              </a:rPr>
              <a:t>You Tube Link: Paul Simon – You can call me Al</a:t>
            </a:r>
          </a:p>
          <a:p>
            <a:r>
              <a:rPr lang="en-GB" sz="1100">
                <a:cs typeface="Arial" pitchFamily="34" charset="0"/>
                <a:hlinkClick r:id="rId4"/>
              </a:rPr>
              <a:t>http://www.youtube.com/watch?v=HOiVaE-pKqM&amp;feature=related</a:t>
            </a:r>
            <a:endParaRPr lang="en-GB" sz="1100">
              <a:cs typeface="Arial" pitchFamily="34" charset="0"/>
            </a:endParaRPr>
          </a:p>
          <a:p>
            <a:endParaRPr lang="en-GB" sz="1100">
              <a:cs typeface="Arial" pitchFamily="34" charset="0"/>
            </a:endParaRPr>
          </a:p>
          <a:p>
            <a:r>
              <a:rPr lang="en-GB" sz="1100">
                <a:cs typeface="Arial" pitchFamily="34" charset="0"/>
              </a:rPr>
              <a:t>The roots of Gospel music are in African culture.  </a:t>
            </a:r>
          </a:p>
          <a:p>
            <a:r>
              <a:rPr lang="en-GB" sz="1100">
                <a:cs typeface="Arial" pitchFamily="34" charset="0"/>
              </a:rPr>
              <a:t>You Tube Link: Soweto Gospel Choir</a:t>
            </a:r>
          </a:p>
          <a:p>
            <a:r>
              <a:rPr lang="en-GB" sz="1100">
                <a:cs typeface="Arial" pitchFamily="34" charset="0"/>
                <a:hlinkClick r:id="rId5"/>
              </a:rPr>
              <a:t>http://www.youtube.com/watch?v=zd6sy5DKpxk</a:t>
            </a:r>
            <a:endParaRPr lang="en-GB" sz="1100">
              <a:cs typeface="Arial" pitchFamily="34" charset="0"/>
            </a:endParaRPr>
          </a:p>
          <a:p>
            <a:endParaRPr lang="en-GB" sz="1100">
              <a:cs typeface="Arial" pitchFamily="34" charset="0"/>
            </a:endParaRPr>
          </a:p>
          <a:p>
            <a:r>
              <a:rPr lang="en-GB" sz="1100">
                <a:cs typeface="Arial" pitchFamily="34" charset="0"/>
              </a:rPr>
              <a:t>South African Apartheid in the 1980’s separated black and white South Africans.  Labi Siffre wrote this song to express the emotions of the black South Africans.</a:t>
            </a:r>
          </a:p>
          <a:p>
            <a:r>
              <a:rPr lang="en-GB" sz="1100">
                <a:cs typeface="Arial" pitchFamily="34" charset="0"/>
              </a:rPr>
              <a:t>You Tube Link:  Something inside so Strong</a:t>
            </a:r>
          </a:p>
          <a:p>
            <a:r>
              <a:rPr lang="en-GB" sz="1100">
                <a:cs typeface="Arial" pitchFamily="34" charset="0"/>
                <a:hlinkClick r:id="rId6"/>
              </a:rPr>
              <a:t>http://www.youtube.com/watch?v=7B-4Lsrx8IA&amp;feature=fvst</a:t>
            </a:r>
            <a:endParaRPr lang="en-GB" sz="1100">
              <a:cs typeface="Arial" pitchFamily="34" charset="0"/>
            </a:endParaRPr>
          </a:p>
          <a:p>
            <a:endParaRPr lang="en-GB" sz="1100">
              <a:cs typeface="Arial" pitchFamily="34" charset="0"/>
            </a:endParaRPr>
          </a:p>
          <a:p>
            <a:endParaRPr lang="en-GB" sz="1100">
              <a:cs typeface="Arial" pitchFamily="34" charset="0"/>
            </a:endParaRPr>
          </a:p>
          <a:p>
            <a:endParaRPr lang="en-GB" sz="1100">
              <a:cs typeface="Arial" pitchFamily="34" charset="0"/>
            </a:endParaRPr>
          </a:p>
          <a:p>
            <a:endParaRPr lang="en-GB" sz="1100">
              <a:cs typeface="Arial" pitchFamily="34" charset="0"/>
            </a:endParaRPr>
          </a:p>
          <a:p>
            <a:endParaRPr lang="en-GB" sz="1100">
              <a:cs typeface="Arial" pitchFamily="34" charset="0"/>
            </a:endParaRPr>
          </a:p>
        </p:txBody>
      </p:sp>
      <p:pic>
        <p:nvPicPr>
          <p:cNvPr id="6151" name="Picture 2" descr="http://www.jimhillmedia.com/mb/images/upload/Lion-King-France-3-web.jpg"/>
          <p:cNvPicPr>
            <a:picLocks noChangeAspect="1" noChangeArrowheads="1"/>
          </p:cNvPicPr>
          <p:nvPr/>
        </p:nvPicPr>
        <p:blipFill>
          <a:blip r:embed="rId7" cstate="print"/>
          <a:srcRect/>
          <a:stretch>
            <a:fillRect/>
          </a:stretch>
        </p:blipFill>
        <p:spPr bwMode="auto">
          <a:xfrm>
            <a:off x="3676650" y="882650"/>
            <a:ext cx="2441575" cy="1601788"/>
          </a:xfrm>
          <a:prstGeom prst="rect">
            <a:avLst/>
          </a:prstGeom>
          <a:noFill/>
          <a:ln w="9525">
            <a:noFill/>
            <a:miter lim="800000"/>
            <a:headEnd/>
            <a:tailEnd/>
          </a:ln>
        </p:spPr>
      </p:pic>
      <p:sp>
        <p:nvSpPr>
          <p:cNvPr id="6152" name="TextBox 5"/>
          <p:cNvSpPr txBox="1">
            <a:spLocks noChangeArrowheads="1"/>
          </p:cNvSpPr>
          <p:nvPr/>
        </p:nvSpPr>
        <p:spPr bwMode="auto">
          <a:xfrm>
            <a:off x="3708400" y="2590800"/>
            <a:ext cx="5281613" cy="3289300"/>
          </a:xfrm>
          <a:prstGeom prst="rect">
            <a:avLst/>
          </a:prstGeom>
          <a:noFill/>
          <a:ln w="9525">
            <a:noFill/>
            <a:miter lim="800000"/>
            <a:headEnd/>
            <a:tailEnd/>
          </a:ln>
        </p:spPr>
        <p:txBody>
          <a:bodyPr>
            <a:spAutoFit/>
          </a:bodyPr>
          <a:lstStyle/>
          <a:p>
            <a:r>
              <a:rPr lang="en-GB" sz="1100" b="1">
                <a:cs typeface="Arial" pitchFamily="34" charset="0"/>
              </a:rPr>
              <a:t>African Drumming </a:t>
            </a:r>
            <a:r>
              <a:rPr lang="en-GB" sz="1100">
                <a:cs typeface="Arial" pitchFamily="34" charset="0"/>
              </a:rPr>
              <a:t>is important in African Culture.  It has been used for communication for hundreds of years.  There are </a:t>
            </a:r>
            <a:r>
              <a:rPr lang="en-GB" sz="1100" b="1">
                <a:cs typeface="Arial" pitchFamily="34" charset="0"/>
              </a:rPr>
              <a:t>tama</a:t>
            </a:r>
            <a:r>
              <a:rPr lang="en-GB" sz="1100">
                <a:cs typeface="Arial" pitchFamily="34" charset="0"/>
              </a:rPr>
              <a:t> (talking drums) and </a:t>
            </a:r>
            <a:r>
              <a:rPr lang="en-GB" sz="1100" b="1">
                <a:cs typeface="Arial" pitchFamily="34" charset="0"/>
              </a:rPr>
              <a:t>djembe </a:t>
            </a:r>
            <a:r>
              <a:rPr lang="en-GB" sz="1100">
                <a:cs typeface="Arial" pitchFamily="34" charset="0"/>
              </a:rPr>
              <a:t>(single headed drum).  They come in different sizes to produce different pitches.</a:t>
            </a:r>
          </a:p>
          <a:p>
            <a:r>
              <a:rPr lang="en-GB" sz="1100">
                <a:cs typeface="Arial" pitchFamily="34" charset="0"/>
              </a:rPr>
              <a:t>You Tube Link : </a:t>
            </a:r>
            <a:r>
              <a:rPr lang="en-US" sz="1100">
                <a:cs typeface="Arial" pitchFamily="34" charset="0"/>
              </a:rPr>
              <a:t>Tama</a:t>
            </a:r>
            <a:r>
              <a:rPr lang="en-GB" sz="1100">
                <a:cs typeface="Arial" pitchFamily="34" charset="0"/>
              </a:rPr>
              <a:t> </a:t>
            </a:r>
            <a:r>
              <a:rPr lang="en-GB" sz="1100">
                <a:cs typeface="Arial" pitchFamily="34" charset="0"/>
                <a:hlinkClick r:id="rId8"/>
              </a:rPr>
              <a:t>http://www.youtube.com/watch?v=nnNvZWmsnTg&amp;feature=related</a:t>
            </a:r>
            <a:endParaRPr lang="en-GB" sz="1100">
              <a:cs typeface="Arial" pitchFamily="34" charset="0"/>
            </a:endParaRPr>
          </a:p>
          <a:p>
            <a:r>
              <a:rPr lang="en-GB" sz="1100">
                <a:cs typeface="Arial" pitchFamily="34" charset="0"/>
              </a:rPr>
              <a:t>You Tube Link: Djembe </a:t>
            </a:r>
          </a:p>
          <a:p>
            <a:r>
              <a:rPr lang="en-GB" sz="1100">
                <a:cs typeface="Arial" pitchFamily="34" charset="0"/>
                <a:hlinkClick r:id="rId9"/>
              </a:rPr>
              <a:t>http://www.youtube.com/watch?v=VT2J1Ot9N5c</a:t>
            </a:r>
            <a:endParaRPr lang="en-GB" sz="1100">
              <a:cs typeface="Arial" pitchFamily="34" charset="0"/>
            </a:endParaRPr>
          </a:p>
          <a:p>
            <a:endParaRPr lang="en-GB" sz="1100">
              <a:cs typeface="Arial" pitchFamily="34" charset="0"/>
            </a:endParaRPr>
          </a:p>
          <a:p>
            <a:r>
              <a:rPr lang="en-GB" sz="1100">
                <a:cs typeface="Arial" pitchFamily="34" charset="0"/>
              </a:rPr>
              <a:t>African drumming and instrumental music makes use of </a:t>
            </a:r>
            <a:r>
              <a:rPr lang="en-GB" sz="1100" b="1">
                <a:cs typeface="Arial" pitchFamily="34" charset="0"/>
              </a:rPr>
              <a:t>repetition </a:t>
            </a:r>
            <a:r>
              <a:rPr lang="en-GB" sz="1100">
                <a:cs typeface="Arial" pitchFamily="34" charset="0"/>
              </a:rPr>
              <a:t>and </a:t>
            </a:r>
            <a:r>
              <a:rPr lang="en-GB" sz="1100" b="1">
                <a:cs typeface="Arial" pitchFamily="34" charset="0"/>
              </a:rPr>
              <a:t>ostinato</a:t>
            </a:r>
            <a:r>
              <a:rPr lang="en-GB" sz="1100">
                <a:cs typeface="Arial" pitchFamily="34" charset="0"/>
              </a:rPr>
              <a:t> (repeated pattern), </a:t>
            </a:r>
            <a:r>
              <a:rPr lang="en-GB" sz="1100" b="1">
                <a:cs typeface="Arial" pitchFamily="34" charset="0"/>
              </a:rPr>
              <a:t>cyclic structure </a:t>
            </a:r>
            <a:r>
              <a:rPr lang="en-GB" sz="1100">
                <a:cs typeface="Arial" pitchFamily="34" charset="0"/>
              </a:rPr>
              <a:t>(structures that go round and round like a loop), </a:t>
            </a:r>
            <a:r>
              <a:rPr lang="en-GB" sz="1100" b="1">
                <a:cs typeface="Arial" pitchFamily="34" charset="0"/>
              </a:rPr>
              <a:t>improvisation</a:t>
            </a:r>
            <a:r>
              <a:rPr lang="en-GB" sz="1100">
                <a:cs typeface="Arial" pitchFamily="34" charset="0"/>
              </a:rPr>
              <a:t> (making it up as you go along),</a:t>
            </a:r>
            <a:r>
              <a:rPr lang="en-GB" sz="1100" b="1">
                <a:cs typeface="Arial" pitchFamily="34" charset="0"/>
              </a:rPr>
              <a:t> polyrhythmic and polyphonic textures </a:t>
            </a:r>
            <a:r>
              <a:rPr lang="en-GB" sz="1100">
                <a:cs typeface="Arial" pitchFamily="34" charset="0"/>
              </a:rPr>
              <a:t>(rhythms and melodies that weave in and out of one another / cross over).</a:t>
            </a:r>
          </a:p>
          <a:p>
            <a:r>
              <a:rPr lang="en-GB" sz="1100">
                <a:cs typeface="Arial" pitchFamily="34" charset="0"/>
              </a:rPr>
              <a:t>Two examples of African melodic instruments are the </a:t>
            </a:r>
            <a:r>
              <a:rPr lang="en-GB" sz="1100" b="1">
                <a:cs typeface="Arial" pitchFamily="34" charset="0"/>
              </a:rPr>
              <a:t>Kora</a:t>
            </a:r>
            <a:r>
              <a:rPr lang="en-GB" sz="1100">
                <a:cs typeface="Arial" pitchFamily="34" charset="0"/>
              </a:rPr>
              <a:t> and the </a:t>
            </a:r>
            <a:r>
              <a:rPr lang="en-GB" sz="1100" b="1">
                <a:cs typeface="Arial" pitchFamily="34" charset="0"/>
              </a:rPr>
              <a:t>Mbira.</a:t>
            </a:r>
          </a:p>
          <a:p>
            <a:r>
              <a:rPr lang="en-GB" sz="1100">
                <a:cs typeface="Arial" pitchFamily="34" charset="0"/>
              </a:rPr>
              <a:t>You Tube Link: Kora </a:t>
            </a:r>
          </a:p>
          <a:p>
            <a:r>
              <a:rPr lang="en-GB" sz="1100">
                <a:cs typeface="Arial" pitchFamily="34" charset="0"/>
                <a:hlinkClick r:id="rId10"/>
              </a:rPr>
              <a:t>http://www.youtube.com/watch?v=clgFw3RbI-k&amp;feature=related</a:t>
            </a:r>
            <a:endParaRPr lang="en-GB" sz="1100">
              <a:cs typeface="Arial" pitchFamily="34" charset="0"/>
            </a:endParaRPr>
          </a:p>
          <a:p>
            <a:r>
              <a:rPr lang="en-GB" sz="1100">
                <a:cs typeface="Arial" pitchFamily="34" charset="0"/>
              </a:rPr>
              <a:t>You Tube Link: Mbira (Thumb Piano)</a:t>
            </a:r>
          </a:p>
          <a:p>
            <a:r>
              <a:rPr lang="en-GB" sz="1100">
                <a:cs typeface="Arial" pitchFamily="34" charset="0"/>
                <a:hlinkClick r:id="rId11"/>
              </a:rPr>
              <a:t>http://www.youtube.com/watch?v=YbPVFMMIvqM&amp;feature=related</a:t>
            </a:r>
            <a:endParaRPr lang="en-GB" sz="1100">
              <a:cs typeface="Arial" pitchFamily="34" charset="0"/>
            </a:endParaRPr>
          </a:p>
        </p:txBody>
      </p:sp>
      <p:pic>
        <p:nvPicPr>
          <p:cNvPr id="6153" name="Picture 4" descr="http://www.rebirth.co.za/images/Djembe_Ghana.jpg"/>
          <p:cNvPicPr>
            <a:picLocks noChangeAspect="1" noChangeArrowheads="1"/>
          </p:cNvPicPr>
          <p:nvPr/>
        </p:nvPicPr>
        <p:blipFill>
          <a:blip r:embed="rId12" cstate="print"/>
          <a:srcRect/>
          <a:stretch>
            <a:fillRect/>
          </a:stretch>
        </p:blipFill>
        <p:spPr bwMode="auto">
          <a:xfrm>
            <a:off x="7656513" y="860425"/>
            <a:ext cx="887412" cy="1468438"/>
          </a:xfrm>
          <a:prstGeom prst="rect">
            <a:avLst/>
          </a:prstGeom>
          <a:noFill/>
          <a:ln w="9525">
            <a:noFill/>
            <a:miter lim="800000"/>
            <a:headEnd/>
            <a:tailEnd/>
          </a:ln>
        </p:spPr>
      </p:pic>
      <p:sp>
        <p:nvSpPr>
          <p:cNvPr id="6154" name="TextBox 6"/>
          <p:cNvSpPr txBox="1">
            <a:spLocks noChangeArrowheads="1"/>
          </p:cNvSpPr>
          <p:nvPr/>
        </p:nvSpPr>
        <p:spPr bwMode="auto">
          <a:xfrm>
            <a:off x="7656513" y="2349500"/>
            <a:ext cx="887412" cy="260350"/>
          </a:xfrm>
          <a:prstGeom prst="rect">
            <a:avLst/>
          </a:prstGeom>
          <a:noFill/>
          <a:ln w="9525">
            <a:noFill/>
            <a:miter lim="800000"/>
            <a:headEnd/>
            <a:tailEnd/>
          </a:ln>
        </p:spPr>
        <p:txBody>
          <a:bodyPr>
            <a:spAutoFit/>
          </a:bodyPr>
          <a:lstStyle/>
          <a:p>
            <a:pPr algn="ctr"/>
            <a:r>
              <a:rPr lang="en-GB" sz="1100">
                <a:cs typeface="Arial" pitchFamily="34" charset="0"/>
              </a:rPr>
              <a:t>Djembe</a:t>
            </a:r>
          </a:p>
        </p:txBody>
      </p:sp>
      <p:pic>
        <p:nvPicPr>
          <p:cNvPr id="6155" name="Picture 6" descr="http://www.westsidedrumcircle.com/resources/Talking%20Drum%202.jpg"/>
          <p:cNvPicPr>
            <a:picLocks noChangeAspect="1" noChangeArrowheads="1"/>
          </p:cNvPicPr>
          <p:nvPr/>
        </p:nvPicPr>
        <p:blipFill>
          <a:blip r:embed="rId13" cstate="print"/>
          <a:srcRect/>
          <a:stretch>
            <a:fillRect/>
          </a:stretch>
        </p:blipFill>
        <p:spPr bwMode="auto">
          <a:xfrm>
            <a:off x="6164263" y="882650"/>
            <a:ext cx="1547812" cy="1446213"/>
          </a:xfrm>
          <a:prstGeom prst="rect">
            <a:avLst/>
          </a:prstGeom>
          <a:noFill/>
          <a:ln w="9525">
            <a:noFill/>
            <a:miter lim="800000"/>
            <a:headEnd/>
            <a:tailEnd/>
          </a:ln>
        </p:spPr>
      </p:pic>
      <p:sp>
        <p:nvSpPr>
          <p:cNvPr id="6156" name="TextBox 11"/>
          <p:cNvSpPr txBox="1">
            <a:spLocks noChangeArrowheads="1"/>
          </p:cNvSpPr>
          <p:nvPr/>
        </p:nvSpPr>
        <p:spPr bwMode="auto">
          <a:xfrm>
            <a:off x="6164263" y="2328863"/>
            <a:ext cx="1530350" cy="261937"/>
          </a:xfrm>
          <a:prstGeom prst="rect">
            <a:avLst/>
          </a:prstGeom>
          <a:noFill/>
          <a:ln w="9525">
            <a:noFill/>
            <a:miter lim="800000"/>
            <a:headEnd/>
            <a:tailEnd/>
          </a:ln>
        </p:spPr>
        <p:txBody>
          <a:bodyPr>
            <a:spAutoFit/>
          </a:bodyPr>
          <a:lstStyle/>
          <a:p>
            <a:pPr algn="ctr"/>
            <a:r>
              <a:rPr lang="en-GB" sz="1100">
                <a:cs typeface="Arial" pitchFamily="34" charset="0"/>
              </a:rPr>
              <a:t>Tama – Talking Drum</a:t>
            </a:r>
          </a:p>
        </p:txBody>
      </p:sp>
      <p:pic>
        <p:nvPicPr>
          <p:cNvPr id="6157" name="Picture 8" descr="http://nicolasroux.files.wordpress.com/2010/04/mbira_dzavadzimu.jpg"/>
          <p:cNvPicPr>
            <a:picLocks noChangeAspect="1" noChangeArrowheads="1"/>
          </p:cNvPicPr>
          <p:nvPr/>
        </p:nvPicPr>
        <p:blipFill>
          <a:blip r:embed="rId14" cstate="print"/>
          <a:srcRect/>
          <a:stretch>
            <a:fillRect/>
          </a:stretch>
        </p:blipFill>
        <p:spPr bwMode="auto">
          <a:xfrm>
            <a:off x="8166100" y="5721350"/>
            <a:ext cx="755650" cy="730250"/>
          </a:xfrm>
          <a:prstGeom prst="rect">
            <a:avLst/>
          </a:prstGeom>
          <a:noFill/>
          <a:ln w="9525">
            <a:noFill/>
            <a:miter lim="800000"/>
            <a:headEnd/>
            <a:tailEnd/>
          </a:ln>
        </p:spPr>
      </p:pic>
      <p:sp>
        <p:nvSpPr>
          <p:cNvPr id="6158" name="TextBox 13"/>
          <p:cNvSpPr txBox="1">
            <a:spLocks noChangeArrowheads="1"/>
          </p:cNvSpPr>
          <p:nvPr/>
        </p:nvSpPr>
        <p:spPr bwMode="auto">
          <a:xfrm>
            <a:off x="8089900" y="6451600"/>
            <a:ext cx="887413" cy="261938"/>
          </a:xfrm>
          <a:prstGeom prst="rect">
            <a:avLst/>
          </a:prstGeom>
          <a:noFill/>
          <a:ln w="9525">
            <a:noFill/>
            <a:miter lim="800000"/>
            <a:headEnd/>
            <a:tailEnd/>
          </a:ln>
        </p:spPr>
        <p:txBody>
          <a:bodyPr>
            <a:spAutoFit/>
          </a:bodyPr>
          <a:lstStyle/>
          <a:p>
            <a:pPr algn="ctr"/>
            <a:r>
              <a:rPr lang="en-GB" sz="1100">
                <a:cs typeface="Arial" pitchFamily="34" charset="0"/>
              </a:rPr>
              <a:t>Mbira</a:t>
            </a:r>
          </a:p>
        </p:txBody>
      </p:sp>
      <p:pic>
        <p:nvPicPr>
          <p:cNvPr id="6159" name="Picture 10" descr="http://3.bp.blogspot.com/_6M2E6dGLXfw/S6yuZH-YJLI/AAAAAAAAUaQ/ilqqWNfKZ_4/s1600/kora.f.jpg"/>
          <p:cNvPicPr>
            <a:picLocks noChangeAspect="1" noChangeArrowheads="1"/>
          </p:cNvPicPr>
          <p:nvPr/>
        </p:nvPicPr>
        <p:blipFill>
          <a:blip r:embed="rId15" cstate="print"/>
          <a:srcRect t="19701" b="14407"/>
          <a:stretch>
            <a:fillRect/>
          </a:stretch>
        </p:blipFill>
        <p:spPr bwMode="auto">
          <a:xfrm>
            <a:off x="6153150" y="5834063"/>
            <a:ext cx="1927225" cy="949325"/>
          </a:xfrm>
          <a:prstGeom prst="rect">
            <a:avLst/>
          </a:prstGeom>
          <a:noFill/>
          <a:ln w="9525">
            <a:noFill/>
            <a:miter lim="800000"/>
            <a:headEnd/>
            <a:tailEnd/>
          </a:ln>
        </p:spPr>
      </p:pic>
      <p:sp>
        <p:nvSpPr>
          <p:cNvPr id="6160" name="TextBox 15"/>
          <p:cNvSpPr txBox="1">
            <a:spLocks noChangeArrowheads="1"/>
          </p:cNvSpPr>
          <p:nvPr/>
        </p:nvSpPr>
        <p:spPr bwMode="auto">
          <a:xfrm>
            <a:off x="7116763" y="6437313"/>
            <a:ext cx="887412" cy="261937"/>
          </a:xfrm>
          <a:prstGeom prst="rect">
            <a:avLst/>
          </a:prstGeom>
          <a:noFill/>
          <a:ln w="9525">
            <a:noFill/>
            <a:miter lim="800000"/>
            <a:headEnd/>
            <a:tailEnd/>
          </a:ln>
        </p:spPr>
        <p:txBody>
          <a:bodyPr>
            <a:spAutoFit/>
          </a:bodyPr>
          <a:lstStyle/>
          <a:p>
            <a:pPr algn="ctr"/>
            <a:r>
              <a:rPr lang="en-GB" sz="1100">
                <a:cs typeface="Arial" pitchFamily="34" charset="0"/>
              </a:rPr>
              <a:t>Kora</a:t>
            </a:r>
          </a:p>
        </p:txBody>
      </p:sp>
      <p:pic>
        <p:nvPicPr>
          <p:cNvPr id="6161" name="Picture 12" descr="http://www.kalamu.com/bol/wp-content/content/images/soweto%20gospel%20choir%2002.jpeg"/>
          <p:cNvPicPr>
            <a:picLocks noChangeAspect="1" noChangeArrowheads="1"/>
          </p:cNvPicPr>
          <p:nvPr/>
        </p:nvPicPr>
        <p:blipFill>
          <a:blip r:embed="rId16" cstate="print"/>
          <a:srcRect t="22441" b="10680"/>
          <a:stretch>
            <a:fillRect/>
          </a:stretch>
        </p:blipFill>
        <p:spPr bwMode="auto">
          <a:xfrm>
            <a:off x="3621088" y="5957888"/>
            <a:ext cx="2555875" cy="700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pakrashi-harmonium.com/pcat-gifs/products-large1/professional-sitar.jpg"/>
          <p:cNvPicPr>
            <a:picLocks noChangeAspect="1" noChangeArrowheads="1"/>
          </p:cNvPicPr>
          <p:nvPr/>
        </p:nvPicPr>
        <p:blipFill>
          <a:blip r:embed="rId2" cstate="print"/>
          <a:srcRect/>
          <a:stretch>
            <a:fillRect/>
          </a:stretch>
        </p:blipFill>
        <p:spPr bwMode="auto">
          <a:xfrm>
            <a:off x="57150" y="1970088"/>
            <a:ext cx="1335088" cy="1000125"/>
          </a:xfrm>
          <a:prstGeom prst="rect">
            <a:avLst/>
          </a:prstGeom>
          <a:noFill/>
          <a:ln w="9525">
            <a:noFill/>
            <a:miter lim="800000"/>
            <a:headEnd/>
            <a:tailEnd/>
          </a:ln>
        </p:spPr>
      </p:pic>
      <p:sp>
        <p:nvSpPr>
          <p:cNvPr id="4" name="Rectangle 3"/>
          <p:cNvSpPr/>
          <p:nvPr/>
        </p:nvSpPr>
        <p:spPr>
          <a:xfrm>
            <a:off x="2040601" y="-14293"/>
            <a:ext cx="4860540" cy="1015663"/>
          </a:xfrm>
          <a:prstGeom prst="rect">
            <a:avLst/>
          </a:prstGeom>
          <a:noFill/>
        </p:spPr>
        <p:txBody>
          <a:bodyPr>
            <a:spAutoFit/>
          </a:bodyPr>
          <a:lstStyle/>
          <a:p>
            <a:pPr algn="ctr" fontAlgn="auto">
              <a:spcBef>
                <a:spcPts val="0"/>
              </a:spcBef>
              <a:spcAft>
                <a:spcPts val="0"/>
              </a:spcAft>
              <a:defRPr/>
            </a:pPr>
            <a:r>
              <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lonna MT" pitchFamily="82" charset="0"/>
                <a:cs typeface="Aharoni" pitchFamily="2" charset="-79"/>
              </a:rPr>
              <a:t>Indian Music</a:t>
            </a:r>
          </a:p>
        </p:txBody>
      </p:sp>
      <p:pic>
        <p:nvPicPr>
          <p:cNvPr id="7172" name="Picture 2" descr="C:\Users\Sarah\AppData\Local\Microsoft\Windows\Temporary Internet Files\Content.IE5\7TY088C8\MP900180001[1].jpg"/>
          <p:cNvPicPr>
            <a:picLocks noChangeAspect="1" noChangeArrowheads="1"/>
          </p:cNvPicPr>
          <p:nvPr/>
        </p:nvPicPr>
        <p:blipFill>
          <a:blip r:embed="rId3" cstate="print"/>
          <a:srcRect/>
          <a:stretch>
            <a:fillRect/>
          </a:stretch>
        </p:blipFill>
        <p:spPr bwMode="auto">
          <a:xfrm>
            <a:off x="1116013" y="131763"/>
            <a:ext cx="1181100" cy="776287"/>
          </a:xfrm>
          <a:prstGeom prst="rect">
            <a:avLst/>
          </a:prstGeom>
          <a:noFill/>
          <a:ln w="9525">
            <a:noFill/>
            <a:miter lim="800000"/>
            <a:headEnd/>
            <a:tailEnd/>
          </a:ln>
        </p:spPr>
      </p:pic>
      <p:sp>
        <p:nvSpPr>
          <p:cNvPr id="7173" name="TextBox 1"/>
          <p:cNvSpPr txBox="1">
            <a:spLocks noChangeArrowheads="1"/>
          </p:cNvSpPr>
          <p:nvPr/>
        </p:nvSpPr>
        <p:spPr bwMode="auto">
          <a:xfrm>
            <a:off x="93663" y="109538"/>
            <a:ext cx="1138237" cy="768350"/>
          </a:xfrm>
          <a:prstGeom prst="rect">
            <a:avLst/>
          </a:prstGeom>
          <a:noFill/>
          <a:ln w="9525">
            <a:noFill/>
            <a:miter lim="800000"/>
            <a:headEnd/>
            <a:tailEnd/>
          </a:ln>
        </p:spPr>
        <p:txBody>
          <a:bodyPr>
            <a:spAutoFit/>
          </a:bodyPr>
          <a:lstStyle/>
          <a:p>
            <a:pPr algn="ctr"/>
            <a:r>
              <a:rPr lang="en-GB" sz="1100" i="1">
                <a:latin typeface="Aharoni" pitchFamily="2" charset="-79"/>
                <a:cs typeface="Aharoni" pitchFamily="2" charset="-79"/>
              </a:rPr>
              <a:t>Raga</a:t>
            </a:r>
          </a:p>
          <a:p>
            <a:pPr algn="ctr"/>
            <a:r>
              <a:rPr lang="en-GB" sz="1100" i="1">
                <a:latin typeface="Aharoni" pitchFamily="2" charset="-79"/>
                <a:cs typeface="Aharoni" pitchFamily="2" charset="-79"/>
              </a:rPr>
              <a:t>Tala</a:t>
            </a:r>
          </a:p>
          <a:p>
            <a:pPr algn="ctr"/>
            <a:r>
              <a:rPr lang="en-GB" sz="1100" i="1">
                <a:latin typeface="Aharoni" pitchFamily="2" charset="-79"/>
                <a:cs typeface="Aharoni" pitchFamily="2" charset="-79"/>
              </a:rPr>
              <a:t>Drone</a:t>
            </a:r>
          </a:p>
          <a:p>
            <a:pPr algn="ctr"/>
            <a:r>
              <a:rPr lang="en-GB" sz="1100" i="1">
                <a:latin typeface="Aharoni" pitchFamily="2" charset="-79"/>
                <a:cs typeface="Aharoni" pitchFamily="2" charset="-79"/>
              </a:rPr>
              <a:t>Bollywood</a:t>
            </a:r>
          </a:p>
        </p:txBody>
      </p:sp>
      <p:sp>
        <p:nvSpPr>
          <p:cNvPr id="7174" name="TextBox 2"/>
          <p:cNvSpPr txBox="1">
            <a:spLocks noChangeArrowheads="1"/>
          </p:cNvSpPr>
          <p:nvPr/>
        </p:nvSpPr>
        <p:spPr bwMode="auto">
          <a:xfrm>
            <a:off x="57150" y="1063625"/>
            <a:ext cx="6335713" cy="1101725"/>
          </a:xfrm>
          <a:prstGeom prst="rect">
            <a:avLst/>
          </a:prstGeom>
          <a:noFill/>
          <a:ln w="9525">
            <a:noFill/>
            <a:miter lim="800000"/>
            <a:headEnd/>
            <a:tailEnd/>
          </a:ln>
        </p:spPr>
        <p:txBody>
          <a:bodyPr>
            <a:spAutoFit/>
          </a:bodyPr>
          <a:lstStyle/>
          <a:p>
            <a:r>
              <a:rPr lang="en-US" sz="1100">
                <a:cs typeface="Arial" pitchFamily="34" charset="0"/>
              </a:rPr>
              <a:t>There are three common elements in </a:t>
            </a:r>
            <a:r>
              <a:rPr lang="en-US" sz="1100" b="1">
                <a:cs typeface="Arial" pitchFamily="34" charset="0"/>
              </a:rPr>
              <a:t>Indian Music.  </a:t>
            </a:r>
            <a:r>
              <a:rPr lang="en-US" sz="1100">
                <a:cs typeface="Arial" pitchFamily="34" charset="0"/>
              </a:rPr>
              <a:t>The </a:t>
            </a:r>
            <a:r>
              <a:rPr lang="en-US" sz="1100" b="1">
                <a:cs typeface="Arial" pitchFamily="34" charset="0"/>
              </a:rPr>
              <a:t>melody (raga)</a:t>
            </a:r>
            <a:r>
              <a:rPr lang="en-US" sz="1100">
                <a:cs typeface="Arial" pitchFamily="34" charset="0"/>
              </a:rPr>
              <a:t> which is usually improvised from a scale called a </a:t>
            </a:r>
            <a:r>
              <a:rPr lang="en-US" sz="1100" b="1">
                <a:cs typeface="Arial" pitchFamily="34" charset="0"/>
              </a:rPr>
              <a:t>rag</a:t>
            </a:r>
            <a:r>
              <a:rPr lang="en-US" sz="1100">
                <a:cs typeface="Arial" pitchFamily="34" charset="0"/>
              </a:rPr>
              <a:t>, the </a:t>
            </a:r>
            <a:r>
              <a:rPr lang="en-US" sz="1100" b="1">
                <a:cs typeface="Arial" pitchFamily="34" charset="0"/>
              </a:rPr>
              <a:t>drone</a:t>
            </a:r>
            <a:r>
              <a:rPr lang="en-US" sz="1100">
                <a:cs typeface="Arial" pitchFamily="34" charset="0"/>
              </a:rPr>
              <a:t> </a:t>
            </a:r>
            <a:r>
              <a:rPr lang="en-US" sz="1100" b="1">
                <a:cs typeface="Arial" pitchFamily="34" charset="0"/>
              </a:rPr>
              <a:t>(kharaja) </a:t>
            </a:r>
            <a:r>
              <a:rPr lang="en-US" sz="1100">
                <a:cs typeface="Arial" pitchFamily="34" charset="0"/>
              </a:rPr>
              <a:t>which is usually an accompaniment of two notes a fifth apart in the bass and the </a:t>
            </a:r>
            <a:r>
              <a:rPr lang="en-US" sz="1100" b="1">
                <a:cs typeface="Arial" pitchFamily="34" charset="0"/>
              </a:rPr>
              <a:t>rhythm (tala) </a:t>
            </a:r>
            <a:r>
              <a:rPr lang="en-US" sz="1100">
                <a:cs typeface="Arial" pitchFamily="34" charset="0"/>
              </a:rPr>
              <a:t>which is organized into repeated cycles.</a:t>
            </a:r>
          </a:p>
          <a:p>
            <a:endParaRPr lang="en-US" sz="1100">
              <a:cs typeface="Arial" pitchFamily="34" charset="0"/>
            </a:endParaRPr>
          </a:p>
          <a:p>
            <a:r>
              <a:rPr lang="en-US" sz="1100">
                <a:cs typeface="Arial" pitchFamily="34" charset="0"/>
              </a:rPr>
              <a:t>Apart from the human voice, some of the common instruments found in classical Indian Music are:</a:t>
            </a:r>
          </a:p>
          <a:p>
            <a:endParaRPr lang="en-US" sz="1100">
              <a:cs typeface="Arial" pitchFamily="34" charset="0"/>
            </a:endParaRPr>
          </a:p>
        </p:txBody>
      </p:sp>
      <p:sp>
        <p:nvSpPr>
          <p:cNvPr id="7175" name="TextBox 4"/>
          <p:cNvSpPr txBox="1">
            <a:spLocks noChangeArrowheads="1"/>
          </p:cNvSpPr>
          <p:nvPr/>
        </p:nvSpPr>
        <p:spPr bwMode="auto">
          <a:xfrm>
            <a:off x="409575" y="2489200"/>
            <a:ext cx="1008063" cy="765175"/>
          </a:xfrm>
          <a:prstGeom prst="rect">
            <a:avLst/>
          </a:prstGeom>
          <a:noFill/>
          <a:ln w="9525">
            <a:noFill/>
            <a:miter lim="800000"/>
            <a:headEnd/>
            <a:tailEnd/>
          </a:ln>
        </p:spPr>
        <p:txBody>
          <a:bodyPr>
            <a:spAutoFit/>
          </a:bodyPr>
          <a:lstStyle/>
          <a:p>
            <a:pPr algn="ctr"/>
            <a:r>
              <a:rPr lang="en-US" sz="1100">
                <a:cs typeface="Arial" pitchFamily="34" charset="0"/>
              </a:rPr>
              <a:t>Sitar</a:t>
            </a:r>
          </a:p>
          <a:p>
            <a:pPr algn="ctr"/>
            <a:r>
              <a:rPr lang="en-US" sz="1100">
                <a:cs typeface="Arial" pitchFamily="34" charset="0"/>
              </a:rPr>
              <a:t>(plucked string instrument)</a:t>
            </a:r>
          </a:p>
        </p:txBody>
      </p:sp>
      <p:pic>
        <p:nvPicPr>
          <p:cNvPr id="7176" name="Picture 4" descr="http://www.artdrum.com/IMAGES/PHOTOSDRUMSINSTRUMENTS/TABLA_DRUMS_COPPER_SAJID_PRO.jpg"/>
          <p:cNvPicPr>
            <a:picLocks noChangeAspect="1" noChangeArrowheads="1"/>
          </p:cNvPicPr>
          <p:nvPr/>
        </p:nvPicPr>
        <p:blipFill>
          <a:blip r:embed="rId4" cstate="print"/>
          <a:srcRect/>
          <a:stretch>
            <a:fillRect/>
          </a:stretch>
        </p:blipFill>
        <p:spPr bwMode="auto">
          <a:xfrm>
            <a:off x="1258888" y="1989138"/>
            <a:ext cx="1377950" cy="1044575"/>
          </a:xfrm>
          <a:prstGeom prst="rect">
            <a:avLst/>
          </a:prstGeom>
          <a:noFill/>
          <a:ln w="9525">
            <a:noFill/>
            <a:miter lim="800000"/>
            <a:headEnd/>
            <a:tailEnd/>
          </a:ln>
        </p:spPr>
      </p:pic>
      <p:sp>
        <p:nvSpPr>
          <p:cNvPr id="7177" name="TextBox 8"/>
          <p:cNvSpPr txBox="1">
            <a:spLocks noChangeArrowheads="1"/>
          </p:cNvSpPr>
          <p:nvPr/>
        </p:nvSpPr>
        <p:spPr bwMode="auto">
          <a:xfrm>
            <a:off x="1395413" y="2970213"/>
            <a:ext cx="1189037" cy="261937"/>
          </a:xfrm>
          <a:prstGeom prst="rect">
            <a:avLst/>
          </a:prstGeom>
          <a:noFill/>
          <a:ln w="9525">
            <a:noFill/>
            <a:miter lim="800000"/>
            <a:headEnd/>
            <a:tailEnd/>
          </a:ln>
        </p:spPr>
        <p:txBody>
          <a:bodyPr>
            <a:spAutoFit/>
          </a:bodyPr>
          <a:lstStyle/>
          <a:p>
            <a:pPr algn="ctr"/>
            <a:r>
              <a:rPr lang="en-US" sz="1100">
                <a:cs typeface="Arial" pitchFamily="34" charset="0"/>
              </a:rPr>
              <a:t>Tabla (2 drums)</a:t>
            </a:r>
          </a:p>
        </p:txBody>
      </p:sp>
      <p:sp>
        <p:nvSpPr>
          <p:cNvPr id="7178" name="TextBox 5"/>
          <p:cNvSpPr txBox="1">
            <a:spLocks noChangeArrowheads="1"/>
          </p:cNvSpPr>
          <p:nvPr/>
        </p:nvSpPr>
        <p:spPr bwMode="auto">
          <a:xfrm>
            <a:off x="6300788" y="1365250"/>
            <a:ext cx="2725737" cy="2279650"/>
          </a:xfrm>
          <a:prstGeom prst="rect">
            <a:avLst/>
          </a:prstGeom>
          <a:noFill/>
          <a:ln w="9525">
            <a:noFill/>
            <a:miter lim="800000"/>
            <a:headEnd/>
            <a:tailEnd/>
          </a:ln>
        </p:spPr>
        <p:txBody>
          <a:bodyPr>
            <a:spAutoFit/>
          </a:bodyPr>
          <a:lstStyle/>
          <a:p>
            <a:r>
              <a:rPr lang="en-US" sz="1100">
                <a:cs typeface="Arial" pitchFamily="34" charset="0"/>
              </a:rPr>
              <a:t>Indian Instruments You Tube Links:</a:t>
            </a:r>
          </a:p>
          <a:p>
            <a:r>
              <a:rPr lang="en-US" sz="1100">
                <a:cs typeface="Arial" pitchFamily="34" charset="0"/>
              </a:rPr>
              <a:t>Sitar &amp; Tabla</a:t>
            </a:r>
          </a:p>
          <a:p>
            <a:r>
              <a:rPr lang="en-US" sz="1100">
                <a:cs typeface="Arial" pitchFamily="34" charset="0"/>
                <a:hlinkClick r:id="rId5"/>
              </a:rPr>
              <a:t>http://www.youtube.com/watch?v=hTPxqUtlLdo</a:t>
            </a:r>
            <a:endParaRPr lang="en-US" sz="1100">
              <a:cs typeface="Arial" pitchFamily="34" charset="0"/>
            </a:endParaRPr>
          </a:p>
          <a:p>
            <a:r>
              <a:rPr lang="en-US" sz="1100">
                <a:cs typeface="Arial" pitchFamily="34" charset="0"/>
              </a:rPr>
              <a:t>Sarangi &amp; Table</a:t>
            </a:r>
          </a:p>
          <a:p>
            <a:r>
              <a:rPr lang="en-US" sz="1100">
                <a:cs typeface="Arial" pitchFamily="34" charset="0"/>
                <a:hlinkClick r:id="rId6"/>
              </a:rPr>
              <a:t>http://www.youtube.com/watch?v=1PmMSDFyuAw&amp;feature=related</a:t>
            </a:r>
            <a:endParaRPr lang="en-US" sz="1100">
              <a:cs typeface="Arial" pitchFamily="34" charset="0"/>
            </a:endParaRPr>
          </a:p>
          <a:p>
            <a:r>
              <a:rPr lang="en-US" sz="1100">
                <a:cs typeface="Arial" pitchFamily="34" charset="0"/>
              </a:rPr>
              <a:t>Bansuri</a:t>
            </a:r>
          </a:p>
          <a:p>
            <a:r>
              <a:rPr lang="en-US" sz="1100">
                <a:cs typeface="Arial" pitchFamily="34" charset="0"/>
                <a:hlinkClick r:id="rId7"/>
              </a:rPr>
              <a:t>http://www.youtube.com/watch?v=7QuDEx3_Ygo</a:t>
            </a:r>
            <a:endParaRPr lang="en-US" sz="1100">
              <a:cs typeface="Arial" pitchFamily="34" charset="0"/>
            </a:endParaRPr>
          </a:p>
          <a:p>
            <a:r>
              <a:rPr lang="en-US" sz="1100">
                <a:cs typeface="Arial" pitchFamily="34" charset="0"/>
              </a:rPr>
              <a:t>Shenai &amp; Tabla</a:t>
            </a:r>
          </a:p>
          <a:p>
            <a:r>
              <a:rPr lang="en-US" sz="1100">
                <a:cs typeface="Arial" pitchFamily="34" charset="0"/>
                <a:hlinkClick r:id="rId8"/>
              </a:rPr>
              <a:t>http://www.youtube.com/watch?v=WKG5QCuap5E&amp;feature=related</a:t>
            </a:r>
            <a:endParaRPr lang="en-US" sz="1100">
              <a:cs typeface="Arial" pitchFamily="34" charset="0"/>
            </a:endParaRPr>
          </a:p>
        </p:txBody>
      </p:sp>
      <p:pic>
        <p:nvPicPr>
          <p:cNvPr id="7179" name="Picture 6" descr="http://guitarkadia.com/wp-content/uploads/2009/08/sarangi.jpg"/>
          <p:cNvPicPr>
            <a:picLocks noChangeAspect="1" noChangeArrowheads="1"/>
          </p:cNvPicPr>
          <p:nvPr/>
        </p:nvPicPr>
        <p:blipFill>
          <a:blip r:embed="rId9" cstate="print"/>
          <a:srcRect/>
          <a:stretch>
            <a:fillRect/>
          </a:stretch>
        </p:blipFill>
        <p:spPr bwMode="auto">
          <a:xfrm>
            <a:off x="2535238" y="2349500"/>
            <a:ext cx="1184275" cy="985838"/>
          </a:xfrm>
          <a:prstGeom prst="rect">
            <a:avLst/>
          </a:prstGeom>
          <a:noFill/>
          <a:ln w="9525">
            <a:noFill/>
            <a:miter lim="800000"/>
            <a:headEnd/>
            <a:tailEnd/>
          </a:ln>
        </p:spPr>
      </p:pic>
      <p:sp>
        <p:nvSpPr>
          <p:cNvPr id="7180" name="TextBox 11"/>
          <p:cNvSpPr txBox="1">
            <a:spLocks noChangeArrowheads="1"/>
          </p:cNvSpPr>
          <p:nvPr/>
        </p:nvSpPr>
        <p:spPr bwMode="auto">
          <a:xfrm>
            <a:off x="2916238" y="1970088"/>
            <a:ext cx="1189037" cy="765175"/>
          </a:xfrm>
          <a:prstGeom prst="rect">
            <a:avLst/>
          </a:prstGeom>
          <a:noFill/>
          <a:ln w="9525">
            <a:noFill/>
            <a:miter lim="800000"/>
            <a:headEnd/>
            <a:tailEnd/>
          </a:ln>
        </p:spPr>
        <p:txBody>
          <a:bodyPr>
            <a:spAutoFit/>
          </a:bodyPr>
          <a:lstStyle/>
          <a:p>
            <a:pPr algn="ctr"/>
            <a:r>
              <a:rPr lang="en-US" sz="1100">
                <a:cs typeface="Arial" pitchFamily="34" charset="0"/>
              </a:rPr>
              <a:t>Sarangi (plucked and bowed string instrument)</a:t>
            </a:r>
          </a:p>
        </p:txBody>
      </p:sp>
      <p:sp>
        <p:nvSpPr>
          <p:cNvPr id="7181" name="TextBox 12"/>
          <p:cNvSpPr txBox="1">
            <a:spLocks noChangeArrowheads="1"/>
          </p:cNvSpPr>
          <p:nvPr/>
        </p:nvSpPr>
        <p:spPr bwMode="auto">
          <a:xfrm>
            <a:off x="3925888" y="2511425"/>
            <a:ext cx="1189037" cy="430213"/>
          </a:xfrm>
          <a:prstGeom prst="rect">
            <a:avLst/>
          </a:prstGeom>
          <a:noFill/>
          <a:ln w="9525">
            <a:noFill/>
            <a:miter lim="800000"/>
            <a:headEnd/>
            <a:tailEnd/>
          </a:ln>
        </p:spPr>
        <p:txBody>
          <a:bodyPr>
            <a:spAutoFit/>
          </a:bodyPr>
          <a:lstStyle/>
          <a:p>
            <a:pPr algn="ctr"/>
            <a:r>
              <a:rPr lang="en-US" sz="1100">
                <a:cs typeface="Arial" pitchFamily="34" charset="0"/>
              </a:rPr>
              <a:t>Bansuri (Indian bamboo flute)</a:t>
            </a:r>
          </a:p>
        </p:txBody>
      </p:sp>
      <p:pic>
        <p:nvPicPr>
          <p:cNvPr id="7182" name="Picture 8" descr="http://www.wildartisans.com/wild_images/2_Bansuri_1000.jpg"/>
          <p:cNvPicPr>
            <a:picLocks noChangeAspect="1" noChangeArrowheads="1"/>
          </p:cNvPicPr>
          <p:nvPr/>
        </p:nvPicPr>
        <p:blipFill>
          <a:blip r:embed="rId10" cstate="print"/>
          <a:srcRect b="17735"/>
          <a:stretch>
            <a:fillRect/>
          </a:stretch>
        </p:blipFill>
        <p:spPr bwMode="auto">
          <a:xfrm>
            <a:off x="3925888" y="1989138"/>
            <a:ext cx="1652587" cy="500062"/>
          </a:xfrm>
          <a:prstGeom prst="rect">
            <a:avLst/>
          </a:prstGeom>
          <a:noFill/>
          <a:ln w="9525">
            <a:noFill/>
            <a:miter lim="800000"/>
            <a:headEnd/>
            <a:tailEnd/>
          </a:ln>
        </p:spPr>
      </p:pic>
      <p:pic>
        <p:nvPicPr>
          <p:cNvPr id="7183" name="Picture 10" descr="http://www.spiritguidemusicalinstruments.com/image_manager/attributes/image/image_2/_6903871_thumbnail.jpg"/>
          <p:cNvPicPr>
            <a:picLocks noChangeAspect="1" noChangeArrowheads="1"/>
          </p:cNvPicPr>
          <p:nvPr/>
        </p:nvPicPr>
        <p:blipFill>
          <a:blip r:embed="rId11" cstate="print"/>
          <a:srcRect l="69818" r="6532"/>
          <a:stretch>
            <a:fillRect/>
          </a:stretch>
        </p:blipFill>
        <p:spPr bwMode="auto">
          <a:xfrm>
            <a:off x="6056313" y="1946275"/>
            <a:ext cx="285750" cy="1560513"/>
          </a:xfrm>
          <a:prstGeom prst="rect">
            <a:avLst/>
          </a:prstGeom>
          <a:noFill/>
          <a:ln w="9525">
            <a:noFill/>
            <a:miter lim="800000"/>
            <a:headEnd/>
            <a:tailEnd/>
          </a:ln>
        </p:spPr>
      </p:pic>
      <p:sp>
        <p:nvSpPr>
          <p:cNvPr id="7184" name="TextBox 15"/>
          <p:cNvSpPr txBox="1">
            <a:spLocks noChangeArrowheads="1"/>
          </p:cNvSpPr>
          <p:nvPr/>
        </p:nvSpPr>
        <p:spPr bwMode="auto">
          <a:xfrm>
            <a:off x="5233988" y="2520950"/>
            <a:ext cx="942975" cy="765175"/>
          </a:xfrm>
          <a:prstGeom prst="rect">
            <a:avLst/>
          </a:prstGeom>
          <a:noFill/>
          <a:ln w="9525">
            <a:noFill/>
            <a:miter lim="800000"/>
            <a:headEnd/>
            <a:tailEnd/>
          </a:ln>
        </p:spPr>
        <p:txBody>
          <a:bodyPr>
            <a:spAutoFit/>
          </a:bodyPr>
          <a:lstStyle/>
          <a:p>
            <a:pPr algn="ctr"/>
            <a:r>
              <a:rPr lang="en-US" sz="1100">
                <a:cs typeface="Arial" pitchFamily="34" charset="0"/>
              </a:rPr>
              <a:t>Shenai (Indian oboe style instrument)</a:t>
            </a:r>
          </a:p>
        </p:txBody>
      </p:sp>
      <p:sp>
        <p:nvSpPr>
          <p:cNvPr id="7185" name="TextBox 7"/>
          <p:cNvSpPr txBox="1">
            <a:spLocks noChangeArrowheads="1"/>
          </p:cNvSpPr>
          <p:nvPr/>
        </p:nvSpPr>
        <p:spPr bwMode="auto">
          <a:xfrm>
            <a:off x="98425" y="3362325"/>
            <a:ext cx="6119813" cy="3962400"/>
          </a:xfrm>
          <a:prstGeom prst="rect">
            <a:avLst/>
          </a:prstGeom>
          <a:noFill/>
          <a:ln w="9525">
            <a:noFill/>
            <a:miter lim="800000"/>
            <a:headEnd/>
            <a:tailEnd/>
          </a:ln>
        </p:spPr>
        <p:txBody>
          <a:bodyPr>
            <a:spAutoFit/>
          </a:bodyPr>
          <a:lstStyle/>
          <a:p>
            <a:r>
              <a:rPr lang="en-US" sz="1100">
                <a:cs typeface="Arial" pitchFamily="34" charset="0"/>
              </a:rPr>
              <a:t>A </a:t>
            </a:r>
            <a:r>
              <a:rPr lang="en-US" sz="1100" b="1">
                <a:cs typeface="Arial" pitchFamily="34" charset="0"/>
              </a:rPr>
              <a:t>rag</a:t>
            </a:r>
            <a:r>
              <a:rPr lang="en-US" sz="1100">
                <a:cs typeface="Arial" pitchFamily="34" charset="0"/>
              </a:rPr>
              <a:t> (pronounced with a long ‘a’) is a scale that a melody can be improvised from.  Rags are associated with different occasions even times of day.  Marwa is an evening rag consisting of C, Db, E, F#, G, A, B, C (look at the Indian names for the notes:</a:t>
            </a:r>
          </a:p>
          <a:p>
            <a:endParaRPr lang="en-US" sz="1100">
              <a:cs typeface="Arial" pitchFamily="34" charset="0"/>
            </a:endParaRPr>
          </a:p>
          <a:p>
            <a:r>
              <a:rPr lang="en-US" sz="1100">
                <a:cs typeface="Arial" pitchFamily="34" charset="0"/>
              </a:rPr>
              <a:t>The </a:t>
            </a:r>
            <a:r>
              <a:rPr lang="en-US" sz="1100" b="1">
                <a:cs typeface="Arial" pitchFamily="34" charset="0"/>
              </a:rPr>
              <a:t>tala</a:t>
            </a:r>
            <a:r>
              <a:rPr lang="en-US" sz="1100">
                <a:cs typeface="Arial" pitchFamily="34" charset="0"/>
              </a:rPr>
              <a:t> is a rhythmic pattern that forms a basis for a set of </a:t>
            </a:r>
          </a:p>
          <a:p>
            <a:r>
              <a:rPr lang="en-US" sz="1100">
                <a:cs typeface="Arial" pitchFamily="34" charset="0"/>
              </a:rPr>
              <a:t>repeating cycles.  </a:t>
            </a:r>
            <a:r>
              <a:rPr lang="en-US" sz="1100" b="1">
                <a:cs typeface="Arial" pitchFamily="34" charset="0"/>
              </a:rPr>
              <a:t>Sam </a:t>
            </a:r>
            <a:r>
              <a:rPr lang="en-US" sz="1100">
                <a:cs typeface="Arial" pitchFamily="34" charset="0"/>
              </a:rPr>
              <a:t>is the first beat of the cycle, </a:t>
            </a:r>
            <a:r>
              <a:rPr lang="en-US" sz="1100" b="1">
                <a:cs typeface="Arial" pitchFamily="34" charset="0"/>
              </a:rPr>
              <a:t>Matras</a:t>
            </a:r>
            <a:r>
              <a:rPr lang="en-US" sz="1100">
                <a:cs typeface="Arial" pitchFamily="34" charset="0"/>
              </a:rPr>
              <a:t> </a:t>
            </a:r>
          </a:p>
          <a:p>
            <a:r>
              <a:rPr lang="en-US" sz="1100">
                <a:cs typeface="Arial" pitchFamily="34" charset="0"/>
              </a:rPr>
              <a:t>are the individual beats in the cycle and </a:t>
            </a:r>
            <a:r>
              <a:rPr lang="en-US" sz="1100" b="1">
                <a:cs typeface="Arial" pitchFamily="34" charset="0"/>
              </a:rPr>
              <a:t>Bols</a:t>
            </a:r>
            <a:r>
              <a:rPr lang="en-US" sz="1100">
                <a:cs typeface="Arial" pitchFamily="34" charset="0"/>
              </a:rPr>
              <a:t> are improvised </a:t>
            </a:r>
          </a:p>
          <a:p>
            <a:r>
              <a:rPr lang="en-US" sz="1100">
                <a:cs typeface="Arial" pitchFamily="34" charset="0"/>
              </a:rPr>
              <a:t>rhythms which contrast the main beat. You Tube Link: Tabla</a:t>
            </a:r>
          </a:p>
          <a:p>
            <a:r>
              <a:rPr lang="en-US" sz="1100">
                <a:cs typeface="Arial" pitchFamily="34" charset="0"/>
                <a:hlinkClick r:id="rId12"/>
              </a:rPr>
              <a:t>http://www.youtube.com/watch?v=DrLN36uyZJ0&amp;feature=related</a:t>
            </a:r>
            <a:endParaRPr lang="en-US" sz="1100">
              <a:cs typeface="Arial" pitchFamily="34" charset="0"/>
            </a:endParaRPr>
          </a:p>
          <a:p>
            <a:endParaRPr lang="en-US" sz="1100">
              <a:cs typeface="Arial" pitchFamily="34" charset="0"/>
            </a:endParaRPr>
          </a:p>
          <a:p>
            <a:r>
              <a:rPr lang="en-US" sz="1100">
                <a:cs typeface="Arial" pitchFamily="34" charset="0"/>
              </a:rPr>
              <a:t>A </a:t>
            </a:r>
            <a:r>
              <a:rPr lang="en-US" sz="1100" b="1">
                <a:cs typeface="Arial" pitchFamily="34" charset="0"/>
              </a:rPr>
              <a:t>raga performance </a:t>
            </a:r>
            <a:r>
              <a:rPr lang="en-US" sz="1100">
                <a:cs typeface="Arial" pitchFamily="34" charset="0"/>
              </a:rPr>
              <a:t>contains  all three of the elements: melody (based on a rag e.g. the Marwa rag), tala (rhythm played on the tabla drums) and drone (played on the lower strings of the sitar).  The opening section is called the </a:t>
            </a:r>
            <a:r>
              <a:rPr lang="en-US" sz="1100" b="1">
                <a:cs typeface="Arial" pitchFamily="34" charset="0"/>
              </a:rPr>
              <a:t>Alap</a:t>
            </a:r>
            <a:r>
              <a:rPr lang="en-US" sz="1100">
                <a:cs typeface="Arial" pitchFamily="34" charset="0"/>
              </a:rPr>
              <a:t> and the final section is called the </a:t>
            </a:r>
            <a:r>
              <a:rPr lang="en-US" sz="1100" b="1">
                <a:cs typeface="Arial" pitchFamily="34" charset="0"/>
              </a:rPr>
              <a:t>Gat. </a:t>
            </a:r>
          </a:p>
          <a:p>
            <a:endParaRPr lang="en-US" sz="1100" b="1">
              <a:cs typeface="Arial" pitchFamily="34" charset="0"/>
            </a:endParaRPr>
          </a:p>
          <a:p>
            <a:r>
              <a:rPr lang="en-US" sz="1100" b="1">
                <a:cs typeface="Arial" pitchFamily="34" charset="0"/>
              </a:rPr>
              <a:t>Bhangra </a:t>
            </a:r>
            <a:r>
              <a:rPr lang="en-US" sz="1100">
                <a:cs typeface="Arial" pitchFamily="34" charset="0"/>
              </a:rPr>
              <a:t>is traditionally a kind of folk music and dance.  It is now associated with a fusion (mixture) between Western popular music styles and features of Indian Classical Music.  Bhangra is characterized by the use of Indian Instruments such as the dhol (an Indian drum), repetitive rhythms and the Punjabi language (with typical shouts of ‘hoi’ mixed with Western instruments such as the synthesizer.  You Tube Link: Dhol </a:t>
            </a:r>
            <a:r>
              <a:rPr lang="en-US" sz="1100">
                <a:cs typeface="Arial" pitchFamily="34" charset="0"/>
                <a:hlinkClick r:id="rId13"/>
              </a:rPr>
              <a:t>http://www.youtube.com/watch?v=QmTFXzkD32s&amp;feature=fvwrel</a:t>
            </a:r>
            <a:endParaRPr lang="en-US" sz="1100">
              <a:cs typeface="Arial" pitchFamily="34" charset="0"/>
            </a:endParaRPr>
          </a:p>
          <a:p>
            <a:endParaRPr lang="en-US" sz="1100">
              <a:cs typeface="Arial" pitchFamily="34" charset="0"/>
            </a:endParaRPr>
          </a:p>
          <a:p>
            <a:endParaRPr lang="en-US" sz="1100">
              <a:cs typeface="Arial" pitchFamily="34" charset="0"/>
            </a:endParaRPr>
          </a:p>
          <a:p>
            <a:endParaRPr lang="en-US" sz="1100">
              <a:cs typeface="Arial" pitchFamily="34" charset="0"/>
            </a:endParaRPr>
          </a:p>
        </p:txBody>
      </p:sp>
      <p:pic>
        <p:nvPicPr>
          <p:cNvPr id="7186" name="Picture 12" descr="http://chandrakantha.com/articles/indian_music/that_media/that_marw.jpg"/>
          <p:cNvPicPr>
            <a:picLocks noChangeAspect="1" noChangeArrowheads="1"/>
          </p:cNvPicPr>
          <p:nvPr/>
        </p:nvPicPr>
        <p:blipFill>
          <a:blip r:embed="rId14" cstate="print"/>
          <a:srcRect l="38004" r="9782"/>
          <a:stretch>
            <a:fillRect/>
          </a:stretch>
        </p:blipFill>
        <p:spPr bwMode="auto">
          <a:xfrm>
            <a:off x="4105275" y="3986213"/>
            <a:ext cx="2346325" cy="833437"/>
          </a:xfrm>
          <a:prstGeom prst="rect">
            <a:avLst/>
          </a:prstGeom>
          <a:noFill/>
          <a:ln w="9525">
            <a:noFill/>
            <a:miter lim="800000"/>
            <a:headEnd/>
            <a:tailEnd/>
          </a:ln>
        </p:spPr>
      </p:pic>
      <p:pic>
        <p:nvPicPr>
          <p:cNvPr id="7187" name="Picture 14" descr="http://www.saagarmandaps.com/Images/64.jpg"/>
          <p:cNvPicPr>
            <a:picLocks noChangeAspect="1" noChangeArrowheads="1"/>
          </p:cNvPicPr>
          <p:nvPr/>
        </p:nvPicPr>
        <p:blipFill>
          <a:blip r:embed="rId15" cstate="print"/>
          <a:srcRect/>
          <a:stretch>
            <a:fillRect/>
          </a:stretch>
        </p:blipFill>
        <p:spPr bwMode="auto">
          <a:xfrm>
            <a:off x="5908675" y="5445125"/>
            <a:ext cx="874713" cy="723900"/>
          </a:xfrm>
          <a:prstGeom prst="rect">
            <a:avLst/>
          </a:prstGeom>
          <a:noFill/>
          <a:ln w="9525">
            <a:noFill/>
            <a:miter lim="800000"/>
            <a:headEnd/>
            <a:tailEnd/>
          </a:ln>
        </p:spPr>
      </p:pic>
      <p:sp>
        <p:nvSpPr>
          <p:cNvPr id="7188" name="TextBox 20"/>
          <p:cNvSpPr txBox="1">
            <a:spLocks noChangeArrowheads="1"/>
          </p:cNvSpPr>
          <p:nvPr/>
        </p:nvSpPr>
        <p:spPr bwMode="auto">
          <a:xfrm>
            <a:off x="5959475" y="6186488"/>
            <a:ext cx="941388" cy="431800"/>
          </a:xfrm>
          <a:prstGeom prst="rect">
            <a:avLst/>
          </a:prstGeom>
          <a:noFill/>
          <a:ln w="9525">
            <a:noFill/>
            <a:miter lim="800000"/>
            <a:headEnd/>
            <a:tailEnd/>
          </a:ln>
        </p:spPr>
        <p:txBody>
          <a:bodyPr>
            <a:spAutoFit/>
          </a:bodyPr>
          <a:lstStyle/>
          <a:p>
            <a:pPr algn="ctr"/>
            <a:r>
              <a:rPr lang="en-GB" sz="1100">
                <a:cs typeface="Arial" pitchFamily="34" charset="0"/>
              </a:rPr>
              <a:t>Dhol (Indian drum)</a:t>
            </a:r>
          </a:p>
        </p:txBody>
      </p:sp>
      <p:sp>
        <p:nvSpPr>
          <p:cNvPr id="7189" name="TextBox 9"/>
          <p:cNvSpPr txBox="1">
            <a:spLocks noChangeArrowheads="1"/>
          </p:cNvSpPr>
          <p:nvPr/>
        </p:nvSpPr>
        <p:spPr bwMode="auto">
          <a:xfrm>
            <a:off x="6451600" y="3670300"/>
            <a:ext cx="2441575" cy="1606550"/>
          </a:xfrm>
          <a:prstGeom prst="rect">
            <a:avLst/>
          </a:prstGeom>
          <a:noFill/>
          <a:ln w="9525">
            <a:noFill/>
            <a:miter lim="800000"/>
            <a:headEnd/>
            <a:tailEnd/>
          </a:ln>
        </p:spPr>
        <p:txBody>
          <a:bodyPr>
            <a:spAutoFit/>
          </a:bodyPr>
          <a:lstStyle/>
          <a:p>
            <a:r>
              <a:rPr lang="en-US" sz="1100" b="1">
                <a:cs typeface="Arial" pitchFamily="34" charset="0"/>
              </a:rPr>
              <a:t>Bollywood</a:t>
            </a:r>
            <a:r>
              <a:rPr lang="en-US" sz="1100">
                <a:cs typeface="Arial" pitchFamily="34" charset="0"/>
              </a:rPr>
              <a:t> is the Indian Hollywood.  Indian movies incorporate all types of Indian culture with expressive and flamboyant dances and music.  One of the most famous Western films based around an Indian family is ‘Slumdog  Millionaire’ with it’s catchy soundtrack.  You Tube Link: Jai Ho</a:t>
            </a:r>
          </a:p>
        </p:txBody>
      </p:sp>
      <p:sp>
        <p:nvSpPr>
          <p:cNvPr id="7190" name="TextBox 10"/>
          <p:cNvSpPr txBox="1">
            <a:spLocks noChangeArrowheads="1"/>
          </p:cNvSpPr>
          <p:nvPr/>
        </p:nvSpPr>
        <p:spPr bwMode="auto">
          <a:xfrm>
            <a:off x="7027863" y="5054600"/>
            <a:ext cx="1990725" cy="600075"/>
          </a:xfrm>
          <a:prstGeom prst="rect">
            <a:avLst/>
          </a:prstGeom>
          <a:noFill/>
          <a:ln w="9525">
            <a:noFill/>
            <a:miter lim="800000"/>
            <a:headEnd/>
            <a:tailEnd/>
          </a:ln>
        </p:spPr>
        <p:txBody>
          <a:bodyPr>
            <a:spAutoFit/>
          </a:bodyPr>
          <a:lstStyle/>
          <a:p>
            <a:r>
              <a:rPr lang="en-GB" sz="1100">
                <a:cs typeface="Arial" pitchFamily="34" charset="0"/>
                <a:hlinkClick r:id="rId16"/>
              </a:rPr>
              <a:t>http://www.youtube.com/watch?v=vRC4QrUwo9o</a:t>
            </a:r>
            <a:endParaRPr lang="en-GB" sz="1100">
              <a:cs typeface="Arial" pitchFamily="34" charset="0"/>
            </a:endParaRPr>
          </a:p>
          <a:p>
            <a:endParaRPr lang="en-GB" sz="1100">
              <a:cs typeface="Arial" pitchFamily="34" charset="0"/>
            </a:endParaRPr>
          </a:p>
        </p:txBody>
      </p:sp>
      <p:pic>
        <p:nvPicPr>
          <p:cNvPr id="7191" name="Picture 16" descr="http://unrealitymag.com/wp-content/uploads/2009/07/slumdog-millionaire-jai-ho-dance.jpg"/>
          <p:cNvPicPr>
            <a:picLocks noChangeAspect="1" noChangeArrowheads="1"/>
          </p:cNvPicPr>
          <p:nvPr/>
        </p:nvPicPr>
        <p:blipFill>
          <a:blip r:embed="rId17" cstate="print"/>
          <a:srcRect/>
          <a:stretch>
            <a:fillRect/>
          </a:stretch>
        </p:blipFill>
        <p:spPr bwMode="auto">
          <a:xfrm>
            <a:off x="6899275" y="5516563"/>
            <a:ext cx="2124075" cy="1268412"/>
          </a:xfrm>
          <a:prstGeom prst="rect">
            <a:avLst/>
          </a:prstGeom>
          <a:noFill/>
          <a:ln w="9525">
            <a:noFill/>
            <a:miter lim="800000"/>
            <a:headEnd/>
            <a:tailEnd/>
          </a:ln>
        </p:spPr>
      </p:pic>
      <p:pic>
        <p:nvPicPr>
          <p:cNvPr id="7192" name="Picture 18" descr="http://1.bp.blogspot.com/_8T41bELLinI/TMheEzj-L0I/AAAAAAAABsI/DsyjdHAVx1A/s1600/Bollywood_Show1_big.jpg"/>
          <p:cNvPicPr>
            <a:picLocks noChangeAspect="1" noChangeArrowheads="1"/>
          </p:cNvPicPr>
          <p:nvPr/>
        </p:nvPicPr>
        <p:blipFill>
          <a:blip r:embed="rId18" cstate="print"/>
          <a:srcRect b="21503"/>
          <a:stretch>
            <a:fillRect/>
          </a:stretch>
        </p:blipFill>
        <p:spPr bwMode="auto">
          <a:xfrm>
            <a:off x="6575425" y="109538"/>
            <a:ext cx="2317750" cy="1271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2131</TotalTime>
  <Words>2939</Words>
  <Application>Microsoft Office PowerPoint</Application>
  <PresentationFormat>On-screen Show (4:3)</PresentationFormat>
  <Paragraphs>222</Paragraphs>
  <Slides>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Aharoni</vt:lpstr>
      <vt:lpstr>Arial</vt:lpstr>
      <vt:lpstr>Broadway</vt:lpstr>
      <vt:lpstr>Calibri</vt:lpstr>
      <vt:lpstr>Chiller</vt:lpstr>
      <vt:lpstr>Colonna MT</vt:lpstr>
      <vt:lpstr>Jokerman</vt:lpstr>
      <vt:lpstr>MV Boli</vt:lpstr>
      <vt:lpstr>Narkisim</vt:lpstr>
      <vt:lpstr>Reprise Stamp</vt:lpstr>
      <vt:lpstr>Office Theme</vt:lpstr>
      <vt:lpstr>Blue Notes 12 Bar Blues Slavery</vt:lpstr>
      <vt:lpstr>MOTOWN </vt:lpstr>
      <vt:lpstr>Rhythm and Blues developed through dance halls in Chicago.  It mixed the Gospel style of music with blues instrumentation.  It was much faster and louder than the blues. Delta Rhythm Boys - Taking the'A' Train Blues Brothers – Shake a Tail Feather: http://www.youtube.com/watch?v=rN5V-6yCbpg </vt:lpstr>
      <vt:lpstr>Country Music</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Notes 12 Bar Blues Slavery</dc:title>
  <dc:creator>Sarah</dc:creator>
  <cp:lastModifiedBy>Lewis, Jane</cp:lastModifiedBy>
  <cp:revision>82</cp:revision>
  <dcterms:created xsi:type="dcterms:W3CDTF">2011-03-24T17:33:13Z</dcterms:created>
  <dcterms:modified xsi:type="dcterms:W3CDTF">2014-08-22T18:54:32Z</dcterms:modified>
</cp:coreProperties>
</file>