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214502E-629A-4C81-A1F4-727461BB3C9D}" type="datetimeFigureOut">
              <a:rPr lang="en-US" smtClean="0"/>
              <a:t>10/25/2012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4502E-629A-4C81-A1F4-727461BB3C9D}"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14502E-629A-4C81-A1F4-727461BB3C9D}"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14502E-629A-4C81-A1F4-727461BB3C9D}"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663E-BDBD-434A-AA34-36C9D0B847FB}"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14502E-629A-4C81-A1F4-727461BB3C9D}" type="datetimeFigureOut">
              <a:rPr lang="en-US" smtClean="0"/>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663E-BDBD-434A-AA34-36C9D0B847F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14502E-629A-4C81-A1F4-727461BB3C9D}"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663E-BDBD-434A-AA34-36C9D0B847FB}"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214502E-629A-4C81-A1F4-727461BB3C9D}" type="datetimeFigureOut">
              <a:rPr lang="en-US" smtClean="0"/>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4502E-629A-4C81-A1F4-727461BB3C9D}" type="datetimeFigureOut">
              <a:rPr lang="en-US" smtClean="0"/>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663E-BDBD-434A-AA34-36C9D0B847F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14502E-629A-4C81-A1F4-727461BB3C9D}"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4502E-629A-4C81-A1F4-727461BB3C9D}"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663E-BDBD-434A-AA34-36C9D0B847FB}"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4502E-629A-4C81-A1F4-727461BB3C9D}" type="datetimeFigureOut">
              <a:rPr lang="en-US" smtClean="0"/>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663E-BDBD-434A-AA34-36C9D0B847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214502E-629A-4C81-A1F4-727461BB3C9D}" type="datetimeFigureOut">
              <a:rPr lang="en-US" smtClean="0"/>
              <a:t>10/25/2012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2DF663E-BDBD-434A-AA34-36C9D0B847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latin typeface="Chiller" pitchFamily="82" charset="0"/>
              </a:rPr>
              <a:t>History of Halloween Presentation</a:t>
            </a:r>
            <a:r>
              <a:rPr lang="en-US" dirty="0" smtClean="0">
                <a:solidFill>
                  <a:srgbClr val="FF0000"/>
                </a:solidFill>
                <a:latin typeface="Baveuse" pitchFamily="2" charset="0"/>
              </a:rPr>
              <a:t/>
            </a:r>
            <a:br>
              <a:rPr lang="en-US" dirty="0" smtClean="0">
                <a:solidFill>
                  <a:srgbClr val="FF0000"/>
                </a:solidFill>
                <a:latin typeface="Baveuse" pitchFamily="2" charset="0"/>
              </a:rPr>
            </a:br>
            <a:endParaRPr lang="en-US" dirty="0">
              <a:solidFill>
                <a:srgbClr val="FF0000"/>
              </a:solidFill>
              <a:latin typeface="Baveuse" pitchFamily="2" charset="0"/>
            </a:endParaRPr>
          </a:p>
        </p:txBody>
      </p:sp>
      <p:sp>
        <p:nvSpPr>
          <p:cNvPr id="3" name="Subtitle 2"/>
          <p:cNvSpPr>
            <a:spLocks noGrp="1"/>
          </p:cNvSpPr>
          <p:nvPr>
            <p:ph type="subTitle" idx="1"/>
          </p:nvPr>
        </p:nvSpPr>
        <p:spPr>
          <a:xfrm>
            <a:off x="1371600" y="3886200"/>
            <a:ext cx="6400800" cy="2819400"/>
          </a:xfrm>
        </p:spPr>
        <p:txBody>
          <a:bodyPr/>
          <a:lstStyle/>
          <a:p>
            <a:r>
              <a:rPr lang="en-US" smtClean="0">
                <a:solidFill>
                  <a:srgbClr val="FF0000"/>
                </a:solidFill>
                <a:latin typeface="Chiller" pitchFamily="82" charset="0"/>
              </a:rPr>
              <a:t>Reginald</a:t>
            </a:r>
            <a:r>
              <a:rPr lang="en-US" dirty="0" smtClean="0">
                <a:solidFill>
                  <a:srgbClr val="FF0000"/>
                </a:solidFill>
                <a:latin typeface="Chiller" pitchFamily="82" charset="0"/>
              </a:rPr>
              <a:t/>
            </a:r>
            <a:br>
              <a:rPr lang="en-US" dirty="0" smtClean="0">
                <a:solidFill>
                  <a:srgbClr val="FF0000"/>
                </a:solidFill>
                <a:latin typeface="Chiller" pitchFamily="82" charset="0"/>
              </a:rPr>
            </a:br>
            <a:r>
              <a:rPr lang="en-US" dirty="0" smtClean="0">
                <a:solidFill>
                  <a:srgbClr val="FF0000"/>
                </a:solidFill>
                <a:latin typeface="Chiller" pitchFamily="82" charset="0"/>
              </a:rPr>
              <a:t>Multimedia Design</a:t>
            </a:r>
            <a:br>
              <a:rPr lang="en-US" dirty="0" smtClean="0">
                <a:solidFill>
                  <a:srgbClr val="FF0000"/>
                </a:solidFill>
                <a:latin typeface="Chiller" pitchFamily="82" charset="0"/>
              </a:rPr>
            </a:br>
            <a:r>
              <a:rPr lang="en-US" dirty="0" smtClean="0">
                <a:solidFill>
                  <a:srgbClr val="FF0000"/>
                </a:solidFill>
                <a:latin typeface="Chiller" pitchFamily="82" charset="0"/>
              </a:rPr>
              <a:t>3rd period</a:t>
            </a:r>
            <a:br>
              <a:rPr lang="en-US" dirty="0" smtClean="0">
                <a:solidFill>
                  <a:srgbClr val="FF0000"/>
                </a:solidFill>
                <a:latin typeface="Chiller" pitchFamily="82" charset="0"/>
              </a:rPr>
            </a:br>
            <a:r>
              <a:rPr lang="en-US" dirty="0" smtClean="0">
                <a:solidFill>
                  <a:srgbClr val="FF0000"/>
                </a:solidFill>
                <a:latin typeface="Chiller" pitchFamily="82" charset="0"/>
              </a:rPr>
              <a:t>10/26/2012</a:t>
            </a:r>
            <a:endParaRPr lang="en-US" dirty="0">
              <a:solidFill>
                <a:srgbClr val="FF0000"/>
              </a:solidFill>
              <a:latin typeface="Chiller" pitchFamily="82" charset="0"/>
            </a:endParaRPr>
          </a:p>
        </p:txBody>
      </p:sp>
    </p:spTree>
    <p:extLst>
      <p:ext uri="{BB962C8B-B14F-4D97-AF65-F5344CB8AC3E}">
        <p14:creationId xmlns:p14="http://schemas.microsoft.com/office/powerpoint/2010/main" val="198392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rgbClr val="FF0000"/>
                </a:solidFill>
                <a:latin typeface="Chiller" pitchFamily="82" charset="0"/>
              </a:rPr>
              <a:t>What vegetable was originally used for jack-o-lanterns?</a:t>
            </a:r>
          </a:p>
        </p:txBody>
      </p:sp>
      <p:sp>
        <p:nvSpPr>
          <p:cNvPr id="3" name="Content Placeholder 2"/>
          <p:cNvSpPr>
            <a:spLocks noGrp="1"/>
          </p:cNvSpPr>
          <p:nvPr>
            <p:ph idx="1"/>
          </p:nvPr>
        </p:nvSpPr>
        <p:spPr/>
        <p:txBody>
          <a:bodyPr>
            <a:normAutofit lnSpcReduction="10000"/>
          </a:bodyPr>
          <a:lstStyle/>
          <a:p>
            <a:r>
              <a:rPr lang="en-US" dirty="0">
                <a:solidFill>
                  <a:srgbClr val="FF0000"/>
                </a:solidFill>
                <a:latin typeface="Chiller" pitchFamily="82" charset="0"/>
              </a:rPr>
              <a:t>Turnips were originally used. They were used because they looked like skeletons head. These were considered to contain (the heads) wisdom and the spirit and were stuck to the door to scare away the demons by the Celts. The Irish did it to remember Stingy Jack who wandered the earth with a turnip with a light in it because he either</a:t>
            </a:r>
          </a:p>
          <a:p>
            <a:endParaRPr lang="en-US" dirty="0">
              <a:solidFill>
                <a:srgbClr val="FF0000"/>
              </a:solidFill>
              <a:latin typeface="Chiller" pitchFamily="82" charset="0"/>
            </a:endParaRPr>
          </a:p>
          <a:p>
            <a:r>
              <a:rPr lang="en-US" dirty="0">
                <a:latin typeface="Chiller" pitchFamily="82" charset="0"/>
              </a:rPr>
              <a:t>http://wiki.answers.com/Q/What_vegetable_was_originally_used_to_make_a_Jack_o_lantern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91100"/>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66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hiller" pitchFamily="82" charset="0"/>
              </a:rPr>
              <a:t>How did Halloween get its name? </a:t>
            </a:r>
          </a:p>
        </p:txBody>
      </p:sp>
      <p:sp>
        <p:nvSpPr>
          <p:cNvPr id="3" name="Content Placeholder 2"/>
          <p:cNvSpPr>
            <a:spLocks noGrp="1"/>
          </p:cNvSpPr>
          <p:nvPr>
            <p:ph idx="1"/>
          </p:nvPr>
        </p:nvSpPr>
        <p:spPr/>
        <p:txBody>
          <a:bodyPr/>
          <a:lstStyle/>
          <a:p>
            <a:r>
              <a:rPr lang="en-US" dirty="0">
                <a:solidFill>
                  <a:srgbClr val="FF0000"/>
                </a:solidFill>
                <a:latin typeface="Chiller" pitchFamily="82" charset="0"/>
              </a:rPr>
              <a:t>Halloween was originally called All Hallows' Eve which means the evening before All Saints' Day. "Hallow" is an Old English word for "saint". This was shortened to Hallowe'en and finally to Halloween. Satanists have adopted Hallowe'en as one of their three main seasonal days of celebration. The others are Walpurgus Nacht on MAY-1 and the Satanist's birthday. All-Saints-Day and All-Hallows-Eve were never celebrated together. it has always been the day after.</a:t>
            </a:r>
          </a:p>
          <a:p>
            <a:r>
              <a:rPr lang="en-US" dirty="0">
                <a:latin typeface="+mj-lt"/>
              </a:rPr>
              <a:t>http://wiki.answers.com/Q/How_did_Halloween_get_its_name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244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76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400800" cy="1447800"/>
          </a:xfrm>
        </p:spPr>
        <p:txBody>
          <a:bodyPr>
            <a:normAutofit/>
          </a:bodyPr>
          <a:lstStyle/>
          <a:p>
            <a:r>
              <a:rPr lang="en-US" sz="1800" dirty="0">
                <a:solidFill>
                  <a:srgbClr val="FF0000"/>
                </a:solidFill>
                <a:latin typeface="Chiller" pitchFamily="82" charset="0"/>
              </a:rPr>
              <a:t>When did Halloween start to be celebrated? </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latin typeface="Chiller" pitchFamily="82" charset="0"/>
              </a:rPr>
              <a:t>The many customs we have today in relation to Halloween have their origins in the religious practices of the Romans and the Druids, therefore dating back many centuries. The Romans worshiped various gods and on October 31, a special feast was held in honor of Pomona, goddess of the fruit trees. Later, the Druids, an ancient order of Celtic priests in Britain, made this feast an even more extensive celebration by also honoring Samhain, lord of the dead. This was normally done on November 1 and it was therefore decided to conveniently honor both Pomona and Samhain on October 31 and November 1</a:t>
            </a:r>
            <a:r>
              <a:rPr lang="en-US" dirty="0"/>
              <a:t>. www.holybible.com/resources/halloween.htm</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5526024"/>
            <a:ext cx="518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44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FF0000"/>
                </a:solidFill>
                <a:latin typeface="Chiller" pitchFamily="82" charset="0"/>
              </a:rPr>
              <a:t>What is the connection between Salem and Halloween</a:t>
            </a:r>
            <a:r>
              <a:rPr lang="en-US" dirty="0">
                <a:solidFill>
                  <a:srgbClr val="FF0000"/>
                </a:solidFill>
                <a:latin typeface="Chiller" pitchFamily="82" charset="0"/>
              </a:rPr>
              <a:t>?</a:t>
            </a:r>
            <a:r>
              <a:rPr lang="en-US" dirty="0">
                <a:latin typeface="Chiller" pitchFamily="82" charset="0"/>
              </a:rPr>
              <a:t> </a:t>
            </a:r>
          </a:p>
        </p:txBody>
      </p:sp>
      <p:sp>
        <p:nvSpPr>
          <p:cNvPr id="3" name="Content Placeholder 2"/>
          <p:cNvSpPr>
            <a:spLocks noGrp="1"/>
          </p:cNvSpPr>
          <p:nvPr>
            <p:ph idx="1"/>
          </p:nvPr>
        </p:nvSpPr>
        <p:spPr/>
        <p:txBody>
          <a:bodyPr/>
          <a:lstStyle/>
          <a:p>
            <a:r>
              <a:rPr lang="en-US" dirty="0">
                <a:solidFill>
                  <a:srgbClr val="FF0000"/>
                </a:solidFill>
                <a:latin typeface="Chiller" pitchFamily="82" charset="0"/>
              </a:rPr>
              <a:t>The City of Salem, Massachusetts celebrates Halloween with a month-long series of “Haunted Happenings,” culminating on Halloween Night with a citywide costume party and fireworks over the harbor. It seems appropriate; everyone knows the story of the Salem girls whose accusations of witchcraft, in 1692, sent a score of their neighbors to the gallows. Salem has long been known as the “Witch City.” But is this nickname justified. </a:t>
            </a:r>
            <a:r>
              <a:rPr lang="en-US" dirty="0">
                <a:latin typeface="+mj-lt"/>
              </a:rPr>
              <a:t>http://www.historypressblog.net/2012/10/03/five-surprising-facts-about-salem-witchcraft</a:t>
            </a:r>
            <a:r>
              <a:rPr lang="en-US" dirty="0">
                <a:solidFill>
                  <a:srgbClr val="FF0000"/>
                </a:solidFill>
                <a:latin typeface="Chiller" pitchFamily="82"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53000"/>
            <a:ext cx="5105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77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609600"/>
          </a:xfrm>
        </p:spPr>
        <p:txBody>
          <a:bodyPr>
            <a:normAutofit/>
          </a:bodyPr>
          <a:lstStyle/>
          <a:p>
            <a:r>
              <a:rPr lang="en-US" sz="1800" dirty="0">
                <a:solidFill>
                  <a:srgbClr val="FF0000"/>
                </a:solidFill>
                <a:latin typeface="Chiller" pitchFamily="82" charset="0"/>
              </a:rPr>
              <a:t>How old is too old to go trick-or-treating?</a:t>
            </a:r>
            <a:r>
              <a:rPr lang="en-US" sz="1800" dirty="0">
                <a:latin typeface="Chiller" pitchFamily="82" charset="0"/>
              </a:rPr>
              <a:t> </a:t>
            </a:r>
          </a:p>
        </p:txBody>
      </p:sp>
      <p:sp>
        <p:nvSpPr>
          <p:cNvPr id="3" name="Content Placeholder 2"/>
          <p:cNvSpPr>
            <a:spLocks noGrp="1"/>
          </p:cNvSpPr>
          <p:nvPr>
            <p:ph idx="1"/>
          </p:nvPr>
        </p:nvSpPr>
        <p:spPr>
          <a:xfrm>
            <a:off x="1371600" y="1905000"/>
            <a:ext cx="6400800" cy="4495800"/>
          </a:xfrm>
        </p:spPr>
        <p:txBody>
          <a:bodyPr>
            <a:normAutofit fontScale="62500" lnSpcReduction="20000"/>
          </a:bodyPr>
          <a:lstStyle/>
          <a:p>
            <a:endParaRPr lang="en-US" dirty="0">
              <a:solidFill>
                <a:srgbClr val="FF0000"/>
              </a:solidFill>
              <a:latin typeface="Chiller" pitchFamily="82" charset="0"/>
            </a:endParaRPr>
          </a:p>
          <a:p>
            <a:r>
              <a:rPr lang="en-US" sz="2600" dirty="0">
                <a:solidFill>
                  <a:srgbClr val="FF0000"/>
                </a:solidFill>
                <a:latin typeface="Chiller" pitchFamily="82" charset="0"/>
              </a:rPr>
              <a:t>In Belleville, Ill., if your kid goes trick-or-treating after the age of 13, you could be slapped with a $25 fine.</a:t>
            </a:r>
          </a:p>
          <a:p>
            <a:endParaRPr lang="en-US" sz="2600" dirty="0">
              <a:solidFill>
                <a:srgbClr val="FF0000"/>
              </a:solidFill>
              <a:latin typeface="Chiller" pitchFamily="82" charset="0"/>
            </a:endParaRPr>
          </a:p>
          <a:p>
            <a:r>
              <a:rPr lang="en-US" sz="2600" dirty="0">
                <a:solidFill>
                  <a:srgbClr val="FF0000"/>
                </a:solidFill>
                <a:latin typeface="Chiller" pitchFamily="82" charset="0"/>
              </a:rPr>
              <a:t>In Newport News, Va., parents could be fined up to $250.</a:t>
            </a:r>
          </a:p>
          <a:p>
            <a:endParaRPr lang="en-US" sz="2600" dirty="0">
              <a:solidFill>
                <a:srgbClr val="FF0000"/>
              </a:solidFill>
              <a:latin typeface="Chiller" pitchFamily="82" charset="0"/>
            </a:endParaRPr>
          </a:p>
          <a:p>
            <a:r>
              <a:rPr lang="en-US" sz="2600" dirty="0">
                <a:solidFill>
                  <a:srgbClr val="FF0000"/>
                </a:solidFill>
                <a:latin typeface="Chiller" pitchFamily="82" charset="0"/>
              </a:rPr>
              <a:t>Here, in Lancaster County, there are no such ordinances governing the Halloween tradition.</a:t>
            </a:r>
          </a:p>
          <a:p>
            <a:endParaRPr lang="en-US" sz="2600" dirty="0">
              <a:solidFill>
                <a:srgbClr val="FF0000"/>
              </a:solidFill>
              <a:latin typeface="Chiller" pitchFamily="82" charset="0"/>
            </a:endParaRPr>
          </a:p>
          <a:p>
            <a:r>
              <a:rPr lang="en-US" sz="2600" dirty="0">
                <a:solidFill>
                  <a:srgbClr val="FF0000"/>
                </a:solidFill>
                <a:latin typeface="Chiller" pitchFamily="82" charset="0"/>
              </a:rPr>
              <a:t>Instead, police count on parents and kids to use common sense when deciding what age is too old for trick-or-treat night, which is Friday from 6 p.m. to 8 p.m. </a:t>
            </a:r>
            <a:r>
              <a:rPr lang="en-US" sz="2600" dirty="0">
                <a:latin typeface="+mj-lt"/>
              </a:rPr>
              <a:t>http://lancasteronline.com/article/local/304705_How-old-is-too-old-to-go-trick-or-treating-.html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4581525"/>
            <a:ext cx="15049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66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066800"/>
          </a:xfrm>
        </p:spPr>
        <p:txBody>
          <a:bodyPr>
            <a:normAutofit/>
          </a:bodyPr>
          <a:lstStyle/>
          <a:p>
            <a:r>
              <a:rPr lang="en-US" sz="2000" i="1" dirty="0">
                <a:solidFill>
                  <a:srgbClr val="FF0000"/>
                </a:solidFill>
                <a:latin typeface="Chiller" pitchFamily="82" charset="0"/>
              </a:rPr>
              <a:t>Why are black and orange the colors that are used to represent Halloween?</a:t>
            </a:r>
            <a:r>
              <a:rPr lang="en-US" sz="2000" i="1" dirty="0">
                <a:latin typeface="Chiller" pitchFamily="82" charset="0"/>
              </a:rPr>
              <a:t> </a:t>
            </a:r>
          </a:p>
        </p:txBody>
      </p:sp>
      <p:sp>
        <p:nvSpPr>
          <p:cNvPr id="3" name="Content Placeholder 2"/>
          <p:cNvSpPr>
            <a:spLocks noGrp="1"/>
          </p:cNvSpPr>
          <p:nvPr>
            <p:ph idx="1"/>
          </p:nvPr>
        </p:nvSpPr>
        <p:spPr/>
        <p:txBody>
          <a:bodyPr/>
          <a:lstStyle/>
          <a:p>
            <a:r>
              <a:rPr lang="en-US" sz="2400" dirty="0">
                <a:solidFill>
                  <a:srgbClr val="FF0000"/>
                </a:solidFill>
                <a:latin typeface="Chiller" pitchFamily="82" charset="0"/>
              </a:rPr>
              <a:t>Because it resembles the orange light of the lantern and the black of the night it was used in.</a:t>
            </a:r>
          </a:p>
          <a:p>
            <a:r>
              <a:rPr lang="en-US" dirty="0"/>
              <a:t>http://wiki.answers.com/Q/Why_are_the_colors_orange_and_black_used_to_represent_Halloween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42576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63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FF0000"/>
                </a:solidFill>
                <a:latin typeface="Chiller" pitchFamily="82" charset="0"/>
              </a:rPr>
              <a:t>What do pumpkins have to do with Halloween</a:t>
            </a:r>
            <a:r>
              <a:rPr lang="en-US" dirty="0">
                <a:solidFill>
                  <a:srgbClr val="FF0000"/>
                </a:solidFill>
              </a:rPr>
              <a:t>?</a:t>
            </a:r>
            <a:r>
              <a:rPr lang="en-US" dirty="0"/>
              <a:t> </a:t>
            </a:r>
          </a:p>
        </p:txBody>
      </p:sp>
      <p:sp>
        <p:nvSpPr>
          <p:cNvPr id="3" name="Content Placeholder 2"/>
          <p:cNvSpPr>
            <a:spLocks noGrp="1"/>
          </p:cNvSpPr>
          <p:nvPr>
            <p:ph idx="1"/>
          </p:nvPr>
        </p:nvSpPr>
        <p:spPr/>
        <p:txBody>
          <a:bodyPr/>
          <a:lstStyle/>
          <a:p>
            <a:r>
              <a:rPr lang="en-US" sz="2400" dirty="0">
                <a:solidFill>
                  <a:srgbClr val="FF0000"/>
                </a:solidFill>
                <a:latin typeface="Chiller" pitchFamily="82" charset="0"/>
              </a:rPr>
              <a:t>They are supposed to warn away evil spirits!</a:t>
            </a:r>
          </a:p>
          <a:p>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smtClean="0"/>
              <a:t>http://wiki.answers.com/Q/What_do_pumpkins_have_to_do_with_Halloween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752166"/>
            <a:ext cx="5267325" cy="30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1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rgbClr val="FF0000"/>
                </a:solidFill>
                <a:latin typeface="Chiller" pitchFamily="82" charset="0"/>
              </a:rPr>
              <a:t>What is the story behind the legend of Jack-o-lantern and where did it get its name? </a:t>
            </a:r>
          </a:p>
        </p:txBody>
      </p:sp>
      <p:sp>
        <p:nvSpPr>
          <p:cNvPr id="3" name="Content Placeholder 2"/>
          <p:cNvSpPr>
            <a:spLocks noGrp="1"/>
          </p:cNvSpPr>
          <p:nvPr>
            <p:ph idx="1"/>
          </p:nvPr>
        </p:nvSpPr>
        <p:spPr/>
        <p:txBody>
          <a:bodyPr>
            <a:normAutofit fontScale="77500" lnSpcReduction="20000"/>
          </a:bodyPr>
          <a:lstStyle/>
          <a:p>
            <a:r>
              <a:rPr lang="en-US" sz="2400" dirty="0">
                <a:solidFill>
                  <a:srgbClr val="FF0000"/>
                </a:solidFill>
                <a:latin typeface="Chiller" pitchFamily="82" charset="0"/>
              </a:rPr>
              <a:t>A modern jack o' lantern is typically a carved pumpkin, although originally typically large turnips. It is associated chiefly with the holiday of Samhain and Halloween and was named after the phenomenon of strange light flickering over peat bogs, called ignis fatuus or jack o' lantern. In a jack o' lantern, typically the top is cut off, and the inside flesh then scooped out; an image, usually a monstrous face, is carved out, and the lid replaced. It is typically seen during Halloween.</a:t>
            </a:r>
          </a:p>
          <a:p>
            <a:r>
              <a:rPr lang="en-US" dirty="0"/>
              <a:t>http://en.wikipedia.org/wiki/Jack-o'-lantern</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029200"/>
            <a:ext cx="6019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2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nodeType="clickEffect">
                                  <p:stCondLst>
                                    <p:cond delay="0"/>
                                  </p:stCondLst>
                                  <p:childTnLst>
                                    <p:animMotion origin="layout" path="M 0 0 L 0.091 -0.034 L 0.125 -0.125 L 0.158 -0.034 L 0.249 0 L 0.158 0.034 L 0.125 0.125 L 0.091 0.034 L 0 0 Z" pathEditMode="relative" ptsTypes="">
                                      <p:cBhvr>
                                        <p:cTn id="6" dur="2000" fill="hold"/>
                                        <p:tgtEl>
                                          <p:spTgt spid="7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FF0000"/>
                </a:solidFill>
                <a:latin typeface="Chiller" pitchFamily="82" charset="0"/>
              </a:rPr>
              <a:t>Why couldn’t carved pumpkins be used for Halloween in Ireland in the 14th century</a:t>
            </a:r>
            <a:r>
              <a:rPr lang="en-US" dirty="0">
                <a:solidFill>
                  <a:srgbClr val="FF0000"/>
                </a:solidFill>
                <a:latin typeface="Chiller" pitchFamily="82" charset="0"/>
              </a:rPr>
              <a:t>?</a:t>
            </a:r>
            <a:r>
              <a:rPr lang="en-US" dirty="0"/>
              <a:t> </a:t>
            </a:r>
          </a:p>
        </p:txBody>
      </p:sp>
      <p:sp>
        <p:nvSpPr>
          <p:cNvPr id="3" name="Content Placeholder 2"/>
          <p:cNvSpPr>
            <a:spLocks noGrp="1"/>
          </p:cNvSpPr>
          <p:nvPr>
            <p:ph idx="1"/>
          </p:nvPr>
        </p:nvSpPr>
        <p:spPr/>
        <p:txBody>
          <a:bodyPr>
            <a:normAutofit fontScale="70000" lnSpcReduction="20000"/>
          </a:bodyPr>
          <a:lstStyle/>
          <a:p>
            <a:r>
              <a:rPr lang="en-US" sz="1900" dirty="0">
                <a:solidFill>
                  <a:srgbClr val="FF0000"/>
                </a:solidFill>
                <a:latin typeface="Chiller" pitchFamily="82" charset="0"/>
              </a:rPr>
              <a:t>Believe </a:t>
            </a:r>
            <a:r>
              <a:rPr lang="en-US" sz="1900" dirty="0" err="1">
                <a:solidFill>
                  <a:srgbClr val="FF0000"/>
                </a:solidFill>
                <a:latin typeface="Chiller" pitchFamily="82" charset="0"/>
              </a:rPr>
              <a:t>ot</a:t>
            </a:r>
            <a:r>
              <a:rPr lang="en-US" sz="1900" dirty="0">
                <a:solidFill>
                  <a:srgbClr val="FF0000"/>
                </a:solidFill>
                <a:latin typeface="Chiller" pitchFamily="82" charset="0"/>
              </a:rPr>
              <a:t> or not, original jack-o'-lanterns were carved from potatoes and turnips. Pumpkins, indigenous to the Americas, were not used for carving until much later.</a:t>
            </a:r>
          </a:p>
          <a:p>
            <a:endParaRPr lang="en-US" sz="1900" dirty="0">
              <a:solidFill>
                <a:srgbClr val="FF0000"/>
              </a:solidFill>
              <a:latin typeface="Chiller" pitchFamily="82" charset="0"/>
            </a:endParaRPr>
          </a:p>
          <a:p>
            <a:r>
              <a:rPr lang="en-US" sz="1900" dirty="0">
                <a:solidFill>
                  <a:srgbClr val="FF0000"/>
                </a:solidFill>
                <a:latin typeface="Chiller" pitchFamily="82" charset="0"/>
              </a:rPr>
              <a:t>The legend of the first jack-o'-lantern comes from Ireland and involves a man called Stingy Jack. The legend has it that Stingy Jack had a drink with the Devil. Jack, being stingy, didn't want to pay for the drinks, so he tricked the Devil into turning into a coin. Jack put the coin inside his pocket next to a sliver cross that prohibited the Devil from changing back. Stingy Jack was able to get the Devil to promise him that he would be left alone for a year, and that when Jack died, the Devil would not claim his soul</a:t>
            </a:r>
            <a:r>
              <a:rPr lang="en-US" dirty="0"/>
              <a:t>. http://lacrossetribune.com/news/local/article_0777df1c-0377-11e1-9951-001cc4c002e0.html</a:t>
            </a:r>
          </a:p>
          <a:p>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24400"/>
            <a:ext cx="59436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866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99</TotalTime>
  <Words>835</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History of Halloween Presentation </vt:lpstr>
      <vt:lpstr>How did Halloween get its name? </vt:lpstr>
      <vt:lpstr>When did Halloween start to be celebrated? </vt:lpstr>
      <vt:lpstr>What is the connection between Salem and Halloween? </vt:lpstr>
      <vt:lpstr>How old is too old to go trick-or-treating? </vt:lpstr>
      <vt:lpstr>Why are black and orange the colors that are used to represent Halloween? </vt:lpstr>
      <vt:lpstr>What do pumpkins have to do with Halloween? </vt:lpstr>
      <vt:lpstr>What is the story behind the legend of Jack-o-lantern and where did it get its name? </vt:lpstr>
      <vt:lpstr>Why couldn’t carved pumpkins be used for Halloween in Ireland in the 14th century? </vt:lpstr>
      <vt:lpstr>What vegetable was originally used for jack-o-lanterns?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Halloween Presentation</dc:title>
  <dc:creator>user</dc:creator>
  <cp:lastModifiedBy>Leigh Harrell</cp:lastModifiedBy>
  <cp:revision>10</cp:revision>
  <dcterms:created xsi:type="dcterms:W3CDTF">2012-10-25T16:22:47Z</dcterms:created>
  <dcterms:modified xsi:type="dcterms:W3CDTF">2012-10-25T19:02:30Z</dcterms:modified>
</cp:coreProperties>
</file>