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0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viewProps" Target="viewProps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slideMaster" Target="slideMasters/slideMaster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4-05-21T16:35:46.3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16637 3260</inkml:trace>
  <inkml:trace contextRef="#ctx0" brushRef="#br0" timeOffset="4656">16658 3281,'0'0,"-21"0,0 0,21 0,0 0,21 21,-21 0,21-21,-21 0,0 0,0-21,0 21,-21 0,0 0,21 0,0 0,0 0,21 0,0 0</inkml:trace>
  <inkml:trace contextRef="#ctx0" brushRef="#br0" timeOffset="25967">17166 3281,'0'0,"-21"0,21 0,-21 0,-1 0,22 0,0 21,0 0,22-21,-22 0,21 0,-21 0,21 0,0 0,0 0,0 43,-21-43,0-22,0 1,0 21,0-21</inkml:trace>
  <inkml:trace contextRef="#ctx0" brushRef="#br0" timeOffset="29678">16679 3323,'0'0,"0"0,0 0,0 21,0-21,21 22,0-1,-21-21,22 0,-22 0,0-21,0-1,0 1,0 21,0-21,-43-21,43 42,0 0,0 42,0-21,21 0,1-21,-22 0</inkml:trace>
  <inkml:trace contextRef="#ctx0" brushRef="#br0" timeOffset="31838">17187 3344,'0'0,"0"0,0 0,0 43,0-43,0 21,0-21,0 0,0 0,0 0,0-21</inkml:trace>
  <inkml:trace contextRef="#ctx0" brushRef="#br0" timeOffset="38270">18013 3831,'0'0,"21"0,0 0,0 0,-21 21,21-21,0 0,1 0,-22-21,0 21,0-21,0 0,-22 0,22 21,-21 0,0 0,21 0,0 21,0-21,0 21,21-21,-21 21,0 0,21-21,-21 0,22 0,-22 0</inkml:trace>
  <inkml:trace contextRef="#ctx0" brushRef="#br0" timeOffset="41862">18118 4360,'0'0,"0"0,0 0,0 22,0-1,22 21,-1-42,0 0,0 0,-21 0,21 0,0 0,1 0,-22 0,21 0,-21 0,0 0,0 0,-21-21,21 21,-22-21,1 21</inkml:trace>
  <inkml:trace contextRef="#ctx0" brushRef="#br0" timeOffset="44222">18203 4360,'21'0,"-21"43,0-43,0 21,0 0,0 0,0-21,0 0,0 0,0-21,0 0,0 21,0-21,0 0,0-1,21 22,1-21,-1 21</inkml:trace>
  <inkml:trace contextRef="#ctx0" brushRef="#br0" timeOffset="52797">18245 4403,'0'-21,"0"21,-21 0,21 0,-42 0,42 0,-21 0,21 0</inkml:trace>
  <inkml:trace contextRef="#ctx0" brushRef="#br0" timeOffset="58205">16637 5038,'0'-21,"0"-1,0 1,0 21,0 21,21 1,-21-1,21-21,-21 0,0 0,-42 0,42 0,-21 0,21 42,21-42,-21 0,21 0,0 0,0 0,-21-42</inkml:trace>
  <inkml:trace contextRef="#ctx0" brushRef="#br0" timeOffset="61357">17251 4995,'0'0,"0"0,0 22,0-1,0 0,0-21,0 21,0 0,0-21,0 21,21-21,0 0,0 0,-21 0,21 0,0 0,-21-42,0 42,0-21,0 0,0 0,-21 21,21 0,-21 0,21 0,0 21,0 0,21-21,0 21,-21-21,0 0</inkml:trace>
  <inkml:trace contextRef="#ctx0" brushRef="#br0" timeOffset="71324">16679 5122,'0'0,"-21"0,21 22,-21-22,21 0,-21 0,21 21,0-21,21 0,0 0,0 0,-21 0,21 0,-21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0FAD7-CB10-4DC3-9767-CE7801854D50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4B0A0-F63F-4EDD-950D-3370E74D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4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6227B3-8532-4036-AA17-58468A6A2DBD}" type="slidenum">
              <a:rPr lang="en-US" altLang="en-US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59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051C3A-7C07-4F9E-A616-A4EBA28CC688}" type="slidenum">
              <a:rPr lang="en-US" altLang="en-US">
                <a:solidFill>
                  <a:srgbClr val="000000"/>
                </a:solidFill>
              </a:rPr>
              <a:pPr eaLnBrk="1" hangingPunct="1"/>
              <a:t>75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0C5B-66F5-4948-99BD-92E1979BBC72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D4B3-03F7-42D6-887C-CF8C454D5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0C5B-66F5-4948-99BD-92E1979BBC72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D4B3-03F7-42D6-887C-CF8C454D5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0C5B-66F5-4948-99BD-92E1979BBC72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D4B3-03F7-42D6-887C-CF8C454D5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3790A-01A2-4643-AB07-7EDF19A17A3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0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1E255-E1C5-40B9-8A9D-D0647AC3715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97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101B2-CA7B-4052-9CCD-4713B63B130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49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CF0B7-BB91-4494-8BD7-5B657A92718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76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D7B48-A5B0-45A0-B59B-CAB77B8F3C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53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F8C2E-3DA0-4B35-8551-0C34D1AC33D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592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76BD7-1BF5-4E4A-B119-FC86C02573B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40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0ED4A-A61D-4144-B9AE-073E9A1A99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4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0C5B-66F5-4948-99BD-92E1979BBC72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D4B3-03F7-42D6-887C-CF8C454D5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9633A-3388-495D-B0DB-B264F6CE54F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34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9D06-595D-45D9-B8A9-7FE48ADC96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78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7DFA0-A5B8-4A65-BFEC-99C02CA67F1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026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ACBABD3-5C5F-4F3D-A7CC-004874BBDE57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B27A56B-31E6-4EEE-AF37-7F91DFF87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2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33AEF79-08DF-4E92-8D56-E9DCC07D4E67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334EC70-1479-4A5B-AD99-F9306173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05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E54122B-5DFF-4CAF-9BA9-3CA23C795866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06453C3-DF7B-4A92-AEC1-1440BEBBD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050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9E68712-BA4E-4111-874B-99EE295F28E7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FBB860D-A1A2-4618-BD49-74D275DF3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04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B2DECC1-FA1A-4A89-8019-6721E3B22489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5A792EB-F5C4-4455-880B-1FBEB1EFA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21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C269142-4465-4FEC-A183-6C5F34B9DD6B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DA02562-BA6D-41D0-AA9F-F260C12EC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48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27DF49D-4E4C-4717-8538-000BA20791FF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22BD788-3B2C-4AEE-A61D-7ECCC50D8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3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0C5B-66F5-4948-99BD-92E1979BBC72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D4B3-03F7-42D6-887C-CF8C454D5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4D3453-176D-4FDB-9E1B-D5B0277B2BCB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E08A14A-930D-483A-9404-84CE8FCBA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38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9F92C13-590A-4156-AE22-C2BBA76B355F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810D7DE-2C48-4B39-B3D7-BD4E7BD53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690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E39FD84-4018-4B90-BC60-37C3F461FB11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7B4DBE6-EC08-4654-8C93-DCC43416E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21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861F580-B6FD-499E-B165-FD0DF375A55F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A2F4F5A-4B42-4E41-9885-918377C2B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557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5781018-69FD-4166-9ACF-1032D58AED8A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29CD805-F70B-4568-853C-336B75803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462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307B513-392A-455A-979D-0E9EC8C0581A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BF02C22-3B16-47A5-A1A8-CDDCAB8DE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840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85050A4-D328-4CCA-BD07-1BF108E2DBF9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7764A1F-59C6-49E5-8A1B-0A3A367C2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386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0FD0DF9-FE1E-47AC-AD27-C05642D5B1DE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4384BC1-3D29-4933-A24F-1846DB3D9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860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7A8E3EC-D37F-4F87-8BD1-EFB4B9BE1ED7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AA15600-909C-496F-A597-D71C27779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123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5F1FD54-DE66-4B71-AF4F-9DB1B79A25FC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93AD505-F10B-4A32-8E6F-A0449E5C5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3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0C5B-66F5-4948-99BD-92E1979BBC72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D4B3-03F7-42D6-887C-CF8C454D5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9EC568E-EDB5-46C8-A511-C58350A2BA21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070388D-7EA4-4389-82F5-BF6DF9D4A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153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7AD74DF-1E60-4205-9782-EDA7D9BD8A8C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3EFCEF1-2CFF-4850-BCAF-3354A69E9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887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861C436-8C03-4789-8734-ECCECDCFE56B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3A17780-A16E-47B5-AA4D-AC7BF81EC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5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676CB65-58F1-4628-AFEB-A7B7EC5C4F00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EC23D77-283D-480E-8534-7CC101BF0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503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983251A-1B2C-4A42-84BF-BD9CF4A160C4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7EB139D-0152-412B-9942-1B31D776B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3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0C5B-66F5-4948-99BD-92E1979BBC72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D4B3-03F7-42D6-887C-CF8C454D5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0C5B-66F5-4948-99BD-92E1979BBC72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D4B3-03F7-42D6-887C-CF8C454D5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0C5B-66F5-4948-99BD-92E1979BBC72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D4B3-03F7-42D6-887C-CF8C454D5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0C5B-66F5-4948-99BD-92E1979BBC72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D4B3-03F7-42D6-887C-CF8C454D5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0C5B-66F5-4948-99BD-92E1979BBC72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D4B3-03F7-42D6-887C-CF8C454D5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0C5B-66F5-4948-99BD-92E1979BBC72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FD4B3-03F7-42D6-887C-CF8C454D5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737A18-FCEE-41FF-8882-EDD97F8AC700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6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EBC9CCF-1121-48A5-B99F-DD75AB258A0C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BB48678-32D7-4A97-8F53-B871EAA72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8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9DA5AD3-17BC-4483-A496-C4222604B077}" type="datetimeFigureOut">
              <a:rPr lang="en-US"/>
              <a:pPr>
                <a:defRPr/>
              </a:pPr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847DE1D-3D80-4EFB-B5F8-523A2AD97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7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686800" cy="39624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haroni" pitchFamily="2" charset="-79"/>
                <a:cs typeface="Aharoni" pitchFamily="2" charset="-79"/>
              </a:rPr>
              <a:t>···Chemistry Exam Study Guide···</a:t>
            </a:r>
            <a:endParaRPr lang="en-US" sz="8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6482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Chapters 1-3</a:t>
            </a:r>
          </a:p>
          <a:p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May</a:t>
            </a:r>
          </a:p>
          <a:p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2014</a:t>
            </a:r>
            <a:endParaRPr lang="en-US" sz="6000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library08_chs\AppData\Local\Microsoft\Windows\Temporary Internet Files\Content.IE5\CTK7APR3\MC9003519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75365">
            <a:off x="6933453" y="2905261"/>
            <a:ext cx="1404931" cy="2297749"/>
          </a:xfrm>
          <a:prstGeom prst="rect">
            <a:avLst/>
          </a:prstGeom>
          <a:noFill/>
        </p:spPr>
      </p:pic>
      <p:pic>
        <p:nvPicPr>
          <p:cNvPr id="1027" name="Picture 3" descr="C:\Users\library08_chs\AppData\Local\Microsoft\Windows\Temporary Internet Files\Content.IE5\4GT16GO8\MC9003519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31315">
            <a:off x="482032" y="3055406"/>
            <a:ext cx="2246229" cy="2675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 b="1" dirty="0" smtClean="0"/>
              <a:t>Two features that distinguish matter are…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A. mass and velocity.</a:t>
            </a:r>
          </a:p>
          <a:p>
            <a:pPr algn="ctr">
              <a:buNone/>
            </a:pPr>
            <a:r>
              <a:rPr lang="en-US" sz="4000" dirty="0" smtClean="0"/>
              <a:t>B. weight and velocity.</a:t>
            </a:r>
          </a:p>
          <a:p>
            <a:pPr algn="ctr">
              <a:buNone/>
            </a:pPr>
            <a:r>
              <a:rPr lang="en-US" sz="4000" dirty="0" smtClean="0"/>
              <a:t>C. mass and volume. </a:t>
            </a:r>
          </a:p>
          <a:p>
            <a:pPr algn="ctr">
              <a:buNone/>
            </a:pPr>
            <a:r>
              <a:rPr lang="en-US" sz="4000" dirty="0" smtClean="0"/>
              <a:t>D. weight and volume.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melting of the candle wax is classified as a physical change because it…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r>
              <a:rPr lang="en-US" sz="3600" dirty="0" smtClean="0"/>
              <a:t>A. produces no new substances.</a:t>
            </a:r>
          </a:p>
          <a:p>
            <a:pPr algn="ctr">
              <a:buNone/>
            </a:pPr>
            <a:r>
              <a:rPr lang="en-US" sz="3600" dirty="0" smtClean="0"/>
              <a:t>B. transfers energy.</a:t>
            </a:r>
          </a:p>
          <a:p>
            <a:pPr algn="ctr">
              <a:buNone/>
            </a:pPr>
            <a:r>
              <a:rPr lang="en-US" sz="3600" dirty="0" smtClean="0"/>
              <a:t>C. absorbs heat.</a:t>
            </a:r>
          </a:p>
          <a:p>
            <a:pPr algn="ctr">
              <a:buNone/>
            </a:pPr>
            <a:r>
              <a:rPr lang="en-US" sz="3600" dirty="0" smtClean="0"/>
              <a:t>D. changes the chemical properties of wax.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b="1" dirty="0" smtClean="0"/>
              <a:t>An example of a chemical change is…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A. sanding wood.</a:t>
            </a:r>
          </a:p>
          <a:p>
            <a:pPr algn="ctr">
              <a:buNone/>
            </a:pPr>
            <a:r>
              <a:rPr lang="en-US" sz="4000" dirty="0" smtClean="0"/>
              <a:t>B. melting ice. </a:t>
            </a:r>
          </a:p>
          <a:p>
            <a:pPr algn="ctr">
              <a:buNone/>
            </a:pPr>
            <a:r>
              <a:rPr lang="en-US" sz="4000" dirty="0" smtClean="0"/>
              <a:t>C. Milk going sour.</a:t>
            </a:r>
          </a:p>
          <a:p>
            <a:pPr algn="ctr">
              <a:buNone/>
            </a:pPr>
            <a:r>
              <a:rPr lang="en-US" sz="4000" dirty="0" smtClean="0"/>
              <a:t>D. vaporizing gasoline.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physical change occurs when a…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A. peach spoils.</a:t>
            </a:r>
          </a:p>
          <a:p>
            <a:pPr algn="ctr">
              <a:buNone/>
            </a:pPr>
            <a:r>
              <a:rPr lang="en-US" sz="4000" dirty="0" smtClean="0"/>
              <a:t>B. copper bowl tarnishes.</a:t>
            </a:r>
          </a:p>
          <a:p>
            <a:pPr algn="ctr">
              <a:buNone/>
            </a:pPr>
            <a:r>
              <a:rPr lang="en-US" sz="4000" dirty="0" smtClean="0"/>
              <a:t>C. bracelet turns your wrist green.</a:t>
            </a:r>
          </a:p>
          <a:p>
            <a:pPr algn="ctr">
              <a:buNone/>
            </a:pPr>
            <a:r>
              <a:rPr lang="en-US" sz="4000" dirty="0" smtClean="0"/>
              <a:t>D. glue gun melts a glue stick.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b="1" dirty="0" smtClean="0"/>
              <a:t>The particles in a solid state are…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A.  packed closely together.</a:t>
            </a:r>
          </a:p>
          <a:p>
            <a:pPr algn="ctr">
              <a:buNone/>
            </a:pPr>
            <a:r>
              <a:rPr lang="en-US" sz="3600" dirty="0" smtClean="0"/>
              <a:t>B.  Very far apart.</a:t>
            </a:r>
          </a:p>
          <a:p>
            <a:pPr algn="ctr">
              <a:buNone/>
            </a:pPr>
            <a:r>
              <a:rPr lang="en-US" sz="3600" dirty="0" smtClean="0"/>
              <a:t>C. constantly in motion.</a:t>
            </a:r>
          </a:p>
          <a:p>
            <a:pPr algn="ctr">
              <a:buNone/>
            </a:pPr>
            <a:r>
              <a:rPr lang="en-US" sz="3600" dirty="0" smtClean="0"/>
              <a:t>D. able to slide past each other.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935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state of matter in which a material is most likely to resist compression is the…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A. solid state.</a:t>
            </a:r>
          </a:p>
          <a:p>
            <a:pPr algn="ctr">
              <a:buNone/>
            </a:pPr>
            <a:r>
              <a:rPr lang="en-US" sz="4400" dirty="0" smtClean="0"/>
              <a:t>B. liquid state.</a:t>
            </a:r>
          </a:p>
          <a:p>
            <a:pPr algn="ctr">
              <a:buNone/>
            </a:pPr>
            <a:r>
              <a:rPr lang="en-US" sz="4400" dirty="0" smtClean="0"/>
              <a:t>C. gaseous state.</a:t>
            </a:r>
          </a:p>
          <a:p>
            <a:pPr algn="ctr">
              <a:buNone/>
            </a:pPr>
            <a:r>
              <a:rPr lang="en-US" sz="4400" dirty="0" smtClean="0"/>
              <a:t>D. vaporous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Elements in a group in the periodic table can be expected to have similar…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163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A. atomic masses. </a:t>
            </a:r>
          </a:p>
          <a:p>
            <a:pPr algn="ctr">
              <a:buNone/>
            </a:pPr>
            <a:r>
              <a:rPr lang="en-US" sz="4400" dirty="0" smtClean="0"/>
              <a:t>B. atomic numbers.</a:t>
            </a:r>
          </a:p>
          <a:p>
            <a:pPr algn="ctr">
              <a:buNone/>
            </a:pPr>
            <a:r>
              <a:rPr lang="en-US" sz="4400" dirty="0" smtClean="0"/>
              <a:t>C. numbers of neutrons.</a:t>
            </a:r>
          </a:p>
          <a:p>
            <a:pPr algn="ctr">
              <a:buNone/>
            </a:pPr>
            <a:r>
              <a:rPr lang="en-US" sz="4400" dirty="0" smtClean="0"/>
              <a:t>D. properties.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 vertical column of blocks in the periodic table is called a(n)…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A. group.</a:t>
            </a:r>
          </a:p>
          <a:p>
            <a:pPr algn="ctr">
              <a:buNone/>
            </a:pPr>
            <a:r>
              <a:rPr lang="en-US" sz="4400" dirty="0" smtClean="0"/>
              <a:t>B. period.</a:t>
            </a:r>
          </a:p>
          <a:p>
            <a:pPr algn="ctr">
              <a:buNone/>
            </a:pPr>
            <a:r>
              <a:rPr lang="en-US" sz="4400" dirty="0" smtClean="0"/>
              <a:t>C. property.</a:t>
            </a:r>
          </a:p>
          <a:p>
            <a:pPr algn="ctr">
              <a:buNone/>
            </a:pPr>
            <a:r>
              <a:rPr lang="en-US" sz="4400" dirty="0" smtClean="0"/>
              <a:t>D. octet.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457200"/>
            <a:ext cx="74676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Chapter 2</a:t>
            </a:r>
            <a:endParaRPr lang="en-US" sz="138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0008" y="3047999"/>
            <a:ext cx="52419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Measurement </a:t>
            </a:r>
          </a:p>
          <a:p>
            <a:pPr algn="ctr"/>
            <a:r>
              <a:rPr lang="en-US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 </a:t>
            </a:r>
          </a:p>
          <a:p>
            <a:pPr algn="ctr"/>
            <a:r>
              <a:rPr lang="en-US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Calculations</a:t>
            </a:r>
            <a:endParaRPr lang="en-US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3" descr="C:\Users\library08_chs\AppData\Local\Microsoft\Windows\Temporary Internet Files\Content.IE5\4GT16GO8\MC9003519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31315">
            <a:off x="482032" y="3055406"/>
            <a:ext cx="2246229" cy="2675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n-US" b="1" dirty="0" smtClean="0"/>
              <a:t>All of the following are steps in the scientific method EXCEPT…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A. observing and recording data.</a:t>
            </a:r>
          </a:p>
          <a:p>
            <a:pPr algn="ctr">
              <a:buNone/>
            </a:pPr>
            <a:r>
              <a:rPr lang="en-US" sz="3600" dirty="0" smtClean="0"/>
              <a:t>B. forming a hypothesis.</a:t>
            </a:r>
          </a:p>
          <a:p>
            <a:pPr algn="ctr">
              <a:buNone/>
            </a:pPr>
            <a:r>
              <a:rPr lang="en-US" sz="3600" dirty="0" smtClean="0"/>
              <a:t>C. discarding data inconsistent with the hypothesis. </a:t>
            </a:r>
          </a:p>
          <a:p>
            <a:pPr algn="ctr">
              <a:buNone/>
            </a:pPr>
            <a:r>
              <a:rPr lang="en-US" sz="3600" dirty="0" smtClean="0"/>
              <a:t>D. developing a model.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381000"/>
            <a:ext cx="75438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Chapter 1</a:t>
            </a:r>
            <a:endParaRPr lang="en-US" sz="138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29293" y="2596991"/>
            <a:ext cx="64674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Matter</a:t>
            </a:r>
          </a:p>
          <a:p>
            <a:pPr algn="ctr"/>
            <a:r>
              <a:rPr lang="en-US" sz="72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 </a:t>
            </a:r>
          </a:p>
          <a:p>
            <a:pPr algn="ctr"/>
            <a:r>
              <a:rPr lang="en-US" sz="72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Change</a:t>
            </a:r>
            <a:endParaRPr lang="en-US" sz="72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3" descr="C:\Users\library08_chs\AppData\Local\Microsoft\Windows\Temporary Internet Files\Content.IE5\4GT16GO8\MC9003519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31315">
            <a:off x="482032" y="3055406"/>
            <a:ext cx="2246229" cy="2675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reason for organizing, analyzing, and classifying data is…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A. so that computers can be used.</a:t>
            </a:r>
          </a:p>
          <a:p>
            <a:pPr algn="ctr">
              <a:buNone/>
            </a:pPr>
            <a:r>
              <a:rPr lang="en-US" dirty="0" smtClean="0"/>
              <a:t>B. to prove a law.</a:t>
            </a:r>
          </a:p>
          <a:p>
            <a:pPr algn="ctr">
              <a:buNone/>
            </a:pPr>
            <a:r>
              <a:rPr lang="en-US" dirty="0" smtClean="0"/>
              <a:t>C. to find relationship among the data.</a:t>
            </a:r>
          </a:p>
          <a:p>
            <a:pPr algn="ctr">
              <a:buNone/>
            </a:pPr>
            <a:r>
              <a:rPr lang="en-US" dirty="0" smtClean="0"/>
              <a:t>D. to separate qualitative and quantitative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Quantitative observation are recorded using…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A. numerical information.</a:t>
            </a:r>
          </a:p>
          <a:p>
            <a:pPr algn="ctr">
              <a:buNone/>
            </a:pPr>
            <a:r>
              <a:rPr lang="en-US" sz="4000" dirty="0" smtClean="0"/>
              <a:t>B. a control.</a:t>
            </a:r>
          </a:p>
          <a:p>
            <a:pPr algn="ctr">
              <a:buNone/>
            </a:pPr>
            <a:r>
              <a:rPr lang="en-US" sz="4000" dirty="0" smtClean="0"/>
              <a:t>C. non-numerical information.</a:t>
            </a:r>
          </a:p>
          <a:p>
            <a:pPr algn="ctr">
              <a:buNone/>
            </a:pPr>
            <a:r>
              <a:rPr lang="en-US" sz="4000" dirty="0" smtClean="0"/>
              <a:t>D. a system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theory is best described as a…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A. series of experimental observations. </a:t>
            </a:r>
          </a:p>
          <a:p>
            <a:pPr algn="ctr">
              <a:buNone/>
            </a:pPr>
            <a:r>
              <a:rPr lang="en-US" sz="3600" dirty="0" smtClean="0"/>
              <a:t>B.  Generalization that explains a body of known facts or phenomena. </a:t>
            </a:r>
          </a:p>
          <a:p>
            <a:pPr algn="ctr">
              <a:buNone/>
            </a:pPr>
            <a:r>
              <a:rPr lang="en-US" sz="3600" dirty="0" smtClean="0"/>
              <a:t>C. scientifically proven fact. </a:t>
            </a:r>
          </a:p>
          <a:p>
            <a:pPr algn="ctr">
              <a:buNone/>
            </a:pPr>
            <a:r>
              <a:rPr lang="en-US" sz="3600" dirty="0" smtClean="0"/>
              <a:t>D. testable statement.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validity of scientific concepts is evaluated by…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A. Collecting facts.</a:t>
            </a:r>
          </a:p>
          <a:p>
            <a:pPr algn="ctr">
              <a:buNone/>
            </a:pPr>
            <a:r>
              <a:rPr lang="en-US" sz="4400" dirty="0" smtClean="0"/>
              <a:t>B. providing explanations.</a:t>
            </a:r>
          </a:p>
          <a:p>
            <a:pPr algn="ctr">
              <a:buNone/>
            </a:pPr>
            <a:r>
              <a:rPr lang="en-US" sz="4400" dirty="0" smtClean="0"/>
              <a:t>C. voting by scientists.</a:t>
            </a:r>
          </a:p>
          <a:p>
            <a:pPr algn="ctr">
              <a:buNone/>
            </a:pPr>
            <a:r>
              <a:rPr lang="en-US" sz="4400" dirty="0" smtClean="0"/>
              <a:t>D. testing hypothesis.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SI standard unit for length and mass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A. centimeter and gram.</a:t>
            </a:r>
          </a:p>
          <a:p>
            <a:pPr algn="ctr">
              <a:buNone/>
            </a:pPr>
            <a:r>
              <a:rPr lang="en-US" sz="4000" dirty="0" smtClean="0"/>
              <a:t>B. meter and gram. </a:t>
            </a:r>
          </a:p>
          <a:p>
            <a:pPr algn="ctr">
              <a:buNone/>
            </a:pPr>
            <a:r>
              <a:rPr lang="en-US" sz="4000" dirty="0" smtClean="0"/>
              <a:t>C. centimeter and kilogram.</a:t>
            </a:r>
          </a:p>
          <a:p>
            <a:pPr algn="ctr">
              <a:buNone/>
            </a:pPr>
            <a:r>
              <a:rPr lang="en-US" sz="4000" dirty="0" smtClean="0"/>
              <a:t>D. meter and kilogram.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symbols for units of length in order from smallest to largest are…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A. m, cm, mm, km.</a:t>
            </a:r>
          </a:p>
          <a:p>
            <a:pPr algn="ctr">
              <a:buNone/>
            </a:pPr>
            <a:r>
              <a:rPr lang="en-US" sz="4400" dirty="0" smtClean="0"/>
              <a:t>B. mm, m, cm, km.</a:t>
            </a:r>
          </a:p>
          <a:p>
            <a:pPr algn="ctr">
              <a:buNone/>
            </a:pPr>
            <a:r>
              <a:rPr lang="en-US" sz="4400" dirty="0" smtClean="0"/>
              <a:t>C. km, mm, cm, m.</a:t>
            </a:r>
          </a:p>
          <a:p>
            <a:pPr algn="ctr">
              <a:buNone/>
            </a:pPr>
            <a:r>
              <a:rPr lang="en-US" sz="4400" dirty="0" smtClean="0"/>
              <a:t>D. mm, cm, m, km.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quantity of matter per unit volume is…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A. mass.</a:t>
            </a:r>
          </a:p>
          <a:p>
            <a:pPr algn="ctr">
              <a:buNone/>
            </a:pPr>
            <a:r>
              <a:rPr lang="en-US" sz="4800" dirty="0" smtClean="0"/>
              <a:t>B. weight.</a:t>
            </a:r>
          </a:p>
          <a:p>
            <a:pPr algn="ctr">
              <a:buNone/>
            </a:pPr>
            <a:r>
              <a:rPr lang="en-US" sz="4800" dirty="0" smtClean="0"/>
              <a:t>C. inertia.</a:t>
            </a:r>
          </a:p>
          <a:p>
            <a:pPr algn="ctr">
              <a:buNone/>
            </a:pPr>
            <a:r>
              <a:rPr lang="en-US" sz="4800" dirty="0" smtClean="0"/>
              <a:t>D. density.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volume of 1 cubic centimeter is equivalent to….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5800" dirty="0" smtClean="0"/>
              <a:t>A. 1 millimeter.</a:t>
            </a:r>
          </a:p>
          <a:p>
            <a:pPr algn="ctr">
              <a:buNone/>
            </a:pPr>
            <a:r>
              <a:rPr lang="en-US" sz="5800" dirty="0" smtClean="0"/>
              <a:t>B. 1 gram. </a:t>
            </a:r>
          </a:p>
          <a:p>
            <a:pPr algn="ctr">
              <a:buNone/>
            </a:pPr>
            <a:r>
              <a:rPr lang="en-US" sz="5800" dirty="0" smtClean="0"/>
              <a:t>C. 1 liter.</a:t>
            </a:r>
          </a:p>
          <a:p>
            <a:pPr algn="ctr">
              <a:buNone/>
            </a:pPr>
            <a:r>
              <a:rPr lang="en-US" sz="5800" dirty="0" smtClean="0"/>
              <a:t>10 (-1).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 Change in the force of Earth’s gravity on an object will affect its…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A. mass.</a:t>
            </a:r>
          </a:p>
          <a:p>
            <a:pPr algn="ctr">
              <a:buNone/>
            </a:pPr>
            <a:r>
              <a:rPr lang="en-US" sz="4800" dirty="0" smtClean="0"/>
              <a:t>B. density.</a:t>
            </a:r>
          </a:p>
          <a:p>
            <a:pPr algn="ctr">
              <a:buNone/>
            </a:pPr>
            <a:r>
              <a:rPr lang="en-US" sz="4800" dirty="0" smtClean="0"/>
              <a:t>C. weight. </a:t>
            </a:r>
          </a:p>
          <a:p>
            <a:pPr algn="ctr">
              <a:buNone/>
            </a:pPr>
            <a:r>
              <a:rPr lang="en-US" sz="4800" dirty="0" smtClean="0"/>
              <a:t>D. kinetic energy.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measurement is said to have a good precision if it…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6482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A. precise.</a:t>
            </a:r>
          </a:p>
          <a:p>
            <a:pPr algn="ctr">
              <a:buNone/>
            </a:pPr>
            <a:r>
              <a:rPr lang="en-US" sz="5400" dirty="0" smtClean="0"/>
              <a:t>B. reliable.</a:t>
            </a:r>
          </a:p>
          <a:p>
            <a:pPr algn="ctr">
              <a:buNone/>
            </a:pPr>
            <a:r>
              <a:rPr lang="en-US" sz="5400" dirty="0" smtClean="0"/>
              <a:t>C. significant. </a:t>
            </a:r>
          </a:p>
          <a:p>
            <a:pPr algn="ctr">
              <a:buNone/>
            </a:pPr>
            <a:r>
              <a:rPr lang="en-US" sz="5400" dirty="0" smtClean="0"/>
              <a:t>D. accurate.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Chemistry is defined as the study of the composition and structure of materials and….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>
              <a:buNone/>
            </a:pPr>
            <a:r>
              <a:rPr lang="en-US" sz="4400" dirty="0" smtClean="0"/>
              <a:t>A. the categories of matter.</a:t>
            </a:r>
          </a:p>
          <a:p>
            <a:pPr algn="ctr">
              <a:buNone/>
            </a:pPr>
            <a:r>
              <a:rPr lang="en-US" sz="4400" dirty="0" smtClean="0"/>
              <a:t>B. the changes in matter.</a:t>
            </a:r>
          </a:p>
          <a:p>
            <a:pPr algn="ctr">
              <a:buNone/>
            </a:pPr>
            <a:r>
              <a:rPr lang="en-US" sz="4400" dirty="0" smtClean="0"/>
              <a:t>C. the electrical currents in matter.</a:t>
            </a:r>
          </a:p>
          <a:p>
            <a:pPr algn="ctr">
              <a:buNone/>
            </a:pPr>
            <a:r>
              <a:rPr lang="en-US" sz="4400" dirty="0" smtClean="0"/>
              <a:t>D. molecules in living things.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 measurement is said to have a good precision if it…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A. agrees closely with an accepted standard. </a:t>
            </a:r>
          </a:p>
          <a:p>
            <a:pPr algn="ctr">
              <a:buNone/>
            </a:pPr>
            <a:r>
              <a:rPr lang="en-US" dirty="0" smtClean="0"/>
              <a:t>B. number in the calculation with most significant figures.</a:t>
            </a:r>
          </a:p>
          <a:p>
            <a:pPr algn="ctr">
              <a:buNone/>
            </a:pPr>
            <a:r>
              <a:rPr lang="en-US" dirty="0" smtClean="0"/>
              <a:t>C. average number of significant figures in the calculation. </a:t>
            </a:r>
          </a:p>
          <a:p>
            <a:pPr algn="ctr">
              <a:buNone/>
            </a:pPr>
            <a:r>
              <a:rPr lang="en-US" dirty="0" smtClean="0"/>
              <a:t>D. total number of significant figures in the calculation.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 division and multiplication, the answer must not have more significant figures than the…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A.  Number in the calculation with fewest significant figures. </a:t>
            </a:r>
          </a:p>
          <a:p>
            <a:pPr algn="ctr">
              <a:buNone/>
            </a:pPr>
            <a:r>
              <a:rPr lang="en-US" dirty="0" smtClean="0"/>
              <a:t>B. number in the calculation with most significant figures. </a:t>
            </a:r>
          </a:p>
          <a:p>
            <a:pPr algn="ctr">
              <a:buNone/>
            </a:pPr>
            <a:r>
              <a:rPr lang="en-US" dirty="0" smtClean="0"/>
              <a:t>C. Average number of significant figures in the calculation.</a:t>
            </a:r>
          </a:p>
          <a:p>
            <a:pPr algn="ctr">
              <a:buNone/>
            </a:pPr>
            <a:r>
              <a:rPr lang="en-US" dirty="0" smtClean="0"/>
              <a:t>D. total number of significant figures in the calculation.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speed of light is 300,000 km/s. In scientific notation, this speed is…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A. 3 x 10(5) km/s. </a:t>
            </a:r>
          </a:p>
          <a:p>
            <a:pPr algn="ctr">
              <a:buNone/>
            </a:pPr>
            <a:r>
              <a:rPr lang="en-US" sz="4400" dirty="0" smtClean="0"/>
              <a:t>B. 3.00 x 10(5) km/s. </a:t>
            </a:r>
          </a:p>
          <a:p>
            <a:pPr algn="ctr">
              <a:buNone/>
            </a:pPr>
            <a:r>
              <a:rPr lang="en-US" sz="4400" dirty="0" smtClean="0"/>
              <a:t>C. 3.0 x 10(6) km/s.</a:t>
            </a:r>
          </a:p>
          <a:p>
            <a:pPr algn="ctr">
              <a:buNone/>
            </a:pPr>
            <a:r>
              <a:rPr lang="en-US" sz="4400" dirty="0" smtClean="0"/>
              <a:t>D. 3.00 x 10(6) km/s.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382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Chapter 3</a:t>
            </a:r>
            <a:endParaRPr lang="en-US" sz="138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2823637"/>
            <a:ext cx="499981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Building </a:t>
            </a:r>
          </a:p>
          <a:p>
            <a:pPr algn="ctr"/>
            <a:r>
              <a:rPr lang="en-US" sz="72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Blocks</a:t>
            </a:r>
          </a:p>
          <a:p>
            <a:pPr algn="ctr"/>
            <a:r>
              <a:rPr lang="en-US" sz="72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 Matter</a:t>
            </a:r>
            <a:endParaRPr lang="en-US" sz="72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3" descr="C:\Users\library08_chs\AppData\Local\Microsoft\Windows\Temporary Internet Files\Content.IE5\4GT16GO8\MC9003519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31315">
            <a:off x="482032" y="3055406"/>
            <a:ext cx="2246229" cy="2675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31543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If two or more compounds are composed of the same two elements, the ratio of the masses of one element that combine with a fixed mass of the other element is a simple whole number.  This is a statement of the law of…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971800"/>
            <a:ext cx="6858000" cy="2971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smtClean="0"/>
              <a:t>A. conservation of mass.</a:t>
            </a:r>
          </a:p>
          <a:p>
            <a:pPr algn="ctr">
              <a:buNone/>
            </a:pPr>
            <a:r>
              <a:rPr lang="en-US" sz="3600" dirty="0" smtClean="0"/>
              <a:t>B. mass action.</a:t>
            </a:r>
          </a:p>
          <a:p>
            <a:pPr algn="ctr">
              <a:buNone/>
            </a:pPr>
            <a:r>
              <a:rPr lang="en-US" sz="3600" dirty="0" smtClean="0"/>
              <a:t>C. multiple proportions.</a:t>
            </a:r>
          </a:p>
          <a:p>
            <a:pPr algn="ctr">
              <a:buNone/>
            </a:pPr>
            <a:r>
              <a:rPr lang="en-US" sz="3600" dirty="0" smtClean="0"/>
              <a:t>D. definite composition.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706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According to the law of definite proportions, any two samples of </a:t>
            </a:r>
            <a:r>
              <a:rPr lang="en-US" b="1" dirty="0" err="1" smtClean="0"/>
              <a:t>KCl</a:t>
            </a:r>
            <a:r>
              <a:rPr lang="en-US" b="1" dirty="0" smtClean="0"/>
              <a:t> have…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A. the same mass. </a:t>
            </a:r>
          </a:p>
          <a:p>
            <a:pPr marL="0" indent="0" algn="ctr">
              <a:buNone/>
            </a:pPr>
            <a:r>
              <a:rPr lang="en-US" sz="3600" dirty="0" smtClean="0"/>
              <a:t>B. slightly different molecular structures.</a:t>
            </a:r>
          </a:p>
          <a:p>
            <a:pPr marL="0" indent="0" algn="ctr">
              <a:buNone/>
            </a:pPr>
            <a:r>
              <a:rPr lang="en-US" sz="3600" dirty="0" smtClean="0"/>
              <a:t>C.</a:t>
            </a:r>
            <a:r>
              <a:rPr lang="en-US" sz="3600" dirty="0"/>
              <a:t> </a:t>
            </a:r>
            <a:r>
              <a:rPr lang="en-US" sz="3600" dirty="0" smtClean="0"/>
              <a:t>the same melting point.</a:t>
            </a:r>
          </a:p>
          <a:p>
            <a:pPr marL="0" indent="0" algn="ctr">
              <a:buNone/>
            </a:pPr>
            <a:r>
              <a:rPr lang="en-US" sz="3600" dirty="0" smtClean="0"/>
              <a:t>D. the same ratio of elements.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2362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According to the law of conservation of mass, when sodium, hydrogen, and oxygen react to form a compound, the mass of the compound is …. The sum of the masses of the individual elements.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A</a:t>
            </a:r>
            <a:r>
              <a:rPr lang="en-US" sz="4000" dirty="0" smtClean="0"/>
              <a:t>. Equal to.</a:t>
            </a:r>
          </a:p>
          <a:p>
            <a:pPr marL="0" indent="0" algn="ctr">
              <a:buNone/>
            </a:pPr>
            <a:r>
              <a:rPr lang="en-US" sz="4000" dirty="0" smtClean="0"/>
              <a:t>B. Greater than. </a:t>
            </a:r>
          </a:p>
          <a:p>
            <a:pPr marL="0" indent="0" algn="ctr">
              <a:buNone/>
            </a:pPr>
            <a:r>
              <a:rPr lang="en-US" sz="4000" dirty="0" smtClean="0"/>
              <a:t>C. less than.</a:t>
            </a:r>
          </a:p>
          <a:p>
            <a:pPr marL="0" indent="0" algn="ctr">
              <a:buNone/>
            </a:pPr>
            <a:r>
              <a:rPr lang="en-US" sz="4000" dirty="0" smtClean="0"/>
              <a:t>D. either greater than or less than.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5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was the schoolmaster who studied chemistry and proposed an atomic theory?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A. John Dalton</a:t>
            </a:r>
          </a:p>
          <a:p>
            <a:pPr marL="0" indent="0" algn="ctr">
              <a:buNone/>
            </a:pPr>
            <a:r>
              <a:rPr lang="en-US" sz="4400" dirty="0" smtClean="0"/>
              <a:t>B. </a:t>
            </a:r>
            <a:r>
              <a:rPr lang="en-US" sz="4400" dirty="0" err="1" smtClean="0"/>
              <a:t>Jons</a:t>
            </a:r>
            <a:r>
              <a:rPr lang="en-US" sz="4400" dirty="0" smtClean="0"/>
              <a:t> Berzelius </a:t>
            </a:r>
          </a:p>
          <a:p>
            <a:pPr marL="0" indent="0" algn="ctr">
              <a:buNone/>
            </a:pPr>
            <a:r>
              <a:rPr lang="en-US" sz="4400" dirty="0" smtClean="0"/>
              <a:t>C. Robert Brown</a:t>
            </a:r>
          </a:p>
          <a:p>
            <a:pPr marL="0" indent="0" algn="ctr">
              <a:buNone/>
            </a:pPr>
            <a:r>
              <a:rPr lang="en-US" sz="4400" dirty="0" smtClean="0"/>
              <a:t>D. Dmitri Mendeleev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6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concept in Dalton's atomic theory has been modified?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A. all matter is composed of atoms.</a:t>
            </a:r>
          </a:p>
          <a:p>
            <a:pPr marL="0" indent="0" algn="ctr">
              <a:buNone/>
            </a:pPr>
            <a:r>
              <a:rPr lang="en-US" dirty="0" smtClean="0"/>
              <a:t>B. atoms of different elements have different properties and masses </a:t>
            </a:r>
          </a:p>
          <a:p>
            <a:pPr marL="0" indent="0" algn="ctr">
              <a:buNone/>
            </a:pPr>
            <a:r>
              <a:rPr lang="en-US" dirty="0" smtClean="0"/>
              <a:t>C. atoms can combine in chemical reactions. </a:t>
            </a:r>
          </a:p>
          <a:p>
            <a:pPr marL="0" indent="0" algn="ctr">
              <a:buNone/>
            </a:pPr>
            <a:r>
              <a:rPr lang="en-US" dirty="0" smtClean="0"/>
              <a:t>D. atoms cannot be divided.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6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Rutherford conclude about the structure of the atom?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Font typeface="+mj-lt"/>
              <a:buAutoNum type="alphaUcPeriod"/>
            </a:pPr>
            <a:endParaRPr lang="en-US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An atom is indivisible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Electrons make up the center of an atom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An atom carries a positive charge. 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An atom contains a small, dense, positively charged central region.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7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011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branch of chemistry that includes the study of materials and processes that occur in living things is…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A. organic chemistry.</a:t>
            </a:r>
          </a:p>
          <a:p>
            <a:pPr algn="ctr">
              <a:buNone/>
            </a:pPr>
            <a:r>
              <a:rPr lang="en-US" sz="4800" dirty="0" smtClean="0"/>
              <a:t>B. physical chemistry.</a:t>
            </a:r>
          </a:p>
          <a:p>
            <a:pPr algn="ctr">
              <a:buNone/>
            </a:pPr>
            <a:r>
              <a:rPr lang="en-US" sz="4800" dirty="0" smtClean="0"/>
              <a:t>C. analytical chemistry.</a:t>
            </a:r>
          </a:p>
          <a:p>
            <a:pPr algn="ctr">
              <a:buNone/>
            </a:pPr>
            <a:r>
              <a:rPr lang="en-US" sz="4800" dirty="0" smtClean="0"/>
              <a:t>D. biochemistry.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positively charged particle with mass 1.673 x 10(24)g is a(n)..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lphaUcPeriod"/>
            </a:pPr>
            <a:endParaRPr lang="en-US" sz="4400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Proton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Neutron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Electron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Positron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8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nucleus of an atom has all the following characteristics EXCEPT that 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lphaUcPeriod"/>
            </a:pPr>
            <a:endParaRPr lang="en-US" sz="3600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3600" dirty="0" smtClean="0"/>
              <a:t>Is positively charged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3600" dirty="0" smtClean="0"/>
              <a:t>Is very dense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3600" dirty="0" smtClean="0"/>
              <a:t>Contains nearly all of the atom’s mass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3600" dirty="0" smtClean="0"/>
              <a:t>Contains nearly all of the atom’s volume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163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part of an atom has a mass approximately equal to 1/2000 of the mass of a common hydrogen atom?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ctr">
              <a:buFont typeface="+mj-lt"/>
              <a:buAutoNum type="alphaUcPeriod"/>
            </a:pPr>
            <a:endParaRPr lang="en-US" sz="5400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5400" dirty="0" smtClean="0"/>
              <a:t>Nucleus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5400" dirty="0" smtClean="0"/>
              <a:t>Electron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5400" dirty="0" smtClean="0"/>
              <a:t>Proton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5400" dirty="0" smtClean="0"/>
              <a:t>Electron cloud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mass of a neutron 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lphaUcPeriod"/>
            </a:pPr>
            <a:endParaRPr lang="en-US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About the same as that of a proton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About the same as that of an electron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Double that of a proton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Double that of a electron</a:t>
            </a:r>
          </a:p>
          <a:p>
            <a:pPr marL="514350" indent="-514350" algn="ctr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01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Protons and neutrons strongly attract when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Font typeface="+mj-lt"/>
              <a:buAutoNum type="alphaUcPeriod"/>
            </a:pPr>
            <a:endParaRPr lang="en-US" sz="3600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3600" dirty="0" smtClean="0"/>
              <a:t>Are moving fast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3600" dirty="0" smtClean="0"/>
              <a:t>Are very close together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3600" dirty="0" smtClean="0"/>
              <a:t>Are at high energies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3600" dirty="0" smtClean="0"/>
              <a:t>Have opposite charges</a:t>
            </a:r>
          </a:p>
          <a:p>
            <a:pPr marL="514350" indent="-514350" algn="ctr">
              <a:buFont typeface="+mj-lt"/>
              <a:buAutoNum type="alphaU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773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atom of the same element that have different masses are called?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lphaUcPeriod"/>
            </a:pPr>
            <a:endParaRPr lang="en-US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4800" dirty="0" smtClean="0"/>
              <a:t>Moles 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800" dirty="0" smtClean="0"/>
              <a:t>Isotopes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800" dirty="0" smtClean="0"/>
              <a:t>Nuclides 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800" dirty="0" smtClean="0"/>
              <a:t>Neutrons</a:t>
            </a:r>
          </a:p>
          <a:p>
            <a:pPr marL="514350" indent="-514350" algn="ctr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8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Isotopes of an element contain different numbers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ctr">
              <a:buFont typeface="+mj-lt"/>
              <a:buAutoNum type="alphaUcPeriod"/>
            </a:pPr>
            <a:endParaRPr lang="en-US" dirty="0"/>
          </a:p>
          <a:p>
            <a:pPr marL="514350" indent="-514350" algn="ctr">
              <a:buFont typeface="+mj-lt"/>
              <a:buAutoNum type="alphaUcPeriod"/>
            </a:pPr>
            <a:endParaRPr lang="en-US" sz="4800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4800" dirty="0" smtClean="0"/>
              <a:t>Electrons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800" dirty="0" smtClean="0"/>
              <a:t>Protons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800" dirty="0"/>
              <a:t>Neutrons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800" dirty="0" smtClean="0"/>
              <a:t>Nuclides</a:t>
            </a:r>
          </a:p>
          <a:p>
            <a:pPr marL="514350" indent="-514350" algn="ctr">
              <a:buFont typeface="+mj-lt"/>
              <a:buAutoNum type="alphaU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100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Helium -4 and helium -3 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lphaUcPeriod"/>
            </a:pPr>
            <a:endParaRPr lang="en-US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Isotopes 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Different elements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Compounds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nuclei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2441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 of each element differ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lphaUcPeriod"/>
            </a:pPr>
            <a:endParaRPr lang="en-US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The number of the neutrons in the nucleus 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Atomic number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The number of electrons in the highest energy level 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The total number of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atomic number of oxygen, 8, indicates that there are eight?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lphaUcPeriod"/>
            </a:pPr>
            <a:endParaRPr lang="en-US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Protons in the nucleus of an oxygen atom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Oxygen nuclides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Neutrons outside the oxygen atom’s nucleus 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dirty="0" smtClean="0"/>
              <a:t>Energy levels in the oxygen atom’s nucleus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8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branch of chemistry that is concerned with the identification and composition of materials is…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A. analytical chemistry.</a:t>
            </a:r>
          </a:p>
          <a:p>
            <a:pPr algn="ctr">
              <a:buNone/>
            </a:pPr>
            <a:r>
              <a:rPr lang="en-US" sz="4000" dirty="0" smtClean="0"/>
              <a:t>B. inorganic chemistry.</a:t>
            </a:r>
          </a:p>
          <a:p>
            <a:pPr algn="ctr">
              <a:buNone/>
            </a:pPr>
            <a:r>
              <a:rPr lang="en-US" sz="4000" dirty="0" smtClean="0"/>
              <a:t>C. physical chemistry.</a:t>
            </a:r>
          </a:p>
          <a:p>
            <a:pPr algn="ctr">
              <a:buNone/>
            </a:pPr>
            <a:r>
              <a:rPr lang="en-US" sz="4000" dirty="0" smtClean="0"/>
              <a:t>D. organic chemistry.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number of protons and neutrons in the nucleus of an atom is 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lphaUcPeriod"/>
            </a:pPr>
            <a:endParaRPr lang="en-US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4000" dirty="0" smtClean="0"/>
              <a:t>Atomic number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000" dirty="0" smtClean="0"/>
              <a:t>Avogadro constant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000" dirty="0" smtClean="0"/>
              <a:t>Mass number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000" dirty="0" smtClean="0"/>
              <a:t>Number of neutrons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402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determining atomic mass units, the standard is the?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Font typeface="+mj-lt"/>
              <a:buAutoNum type="alphaUcPeriod"/>
            </a:pPr>
            <a:endParaRPr lang="en-US" sz="4400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C-12 atom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C-14 atom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H-1 atom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O-19 atom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2762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carbon-12 atom is assigned a relative mass of exactly?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lphaUcPeriod"/>
            </a:pPr>
            <a:endParaRPr lang="en-US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1 </a:t>
            </a:r>
            <a:r>
              <a:rPr lang="en-US" sz="4400" dirty="0" err="1" smtClean="0"/>
              <a:t>amu</a:t>
            </a:r>
            <a:endParaRPr lang="en-US" sz="4400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6amu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12 </a:t>
            </a:r>
            <a:r>
              <a:rPr lang="en-US" sz="4400" dirty="0" err="1" smtClean="0"/>
              <a:t>amu</a:t>
            </a:r>
            <a:endParaRPr lang="en-US" sz="4400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4400" dirty="0" smtClean="0"/>
              <a:t>100 </a:t>
            </a:r>
            <a:r>
              <a:rPr lang="en-US" sz="4400" dirty="0" err="1" smtClean="0"/>
              <a:t>amu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6316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Ag-109 has 62 neutrons. The neutral atom has?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Font typeface="+mj-lt"/>
              <a:buAutoNum type="alphaUcPeriod"/>
            </a:pPr>
            <a:endParaRPr lang="en-US" sz="4000" dirty="0" smtClean="0"/>
          </a:p>
          <a:p>
            <a:pPr marL="514350" indent="-514350" algn="ctr">
              <a:buFont typeface="+mj-lt"/>
              <a:buAutoNum type="alphaUcPeriod"/>
            </a:pPr>
            <a:r>
              <a:rPr lang="en-US" sz="4000" dirty="0" smtClean="0"/>
              <a:t>40 electrons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000" dirty="0" smtClean="0"/>
              <a:t>47 electrons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000" dirty="0" smtClean="0"/>
              <a:t>53 electrons</a:t>
            </a:r>
          </a:p>
          <a:p>
            <a:pPr marL="514350" indent="-514350" algn="ctr">
              <a:buFont typeface="+mj-lt"/>
              <a:buAutoNum type="alphaUcPeriod"/>
            </a:pPr>
            <a:r>
              <a:rPr lang="en-US" sz="4000" dirty="0" smtClean="0"/>
              <a:t>62 electrons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46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	Chemistry Exam Study Guide  # 34-101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Marisa Zellers</a:t>
            </a:r>
          </a:p>
        </p:txBody>
      </p:sp>
    </p:spTree>
    <p:extLst>
      <p:ext uri="{BB962C8B-B14F-4D97-AF65-F5344CB8AC3E}">
        <p14:creationId xmlns:p14="http://schemas.microsoft.com/office/powerpoint/2010/main" val="538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3: Atoms 	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According to the law of conservation of mass, when sodium, hydrogen, and oxygen react to form a compound, the mass of the compounds is ________the sum of the masses of the individual elements.             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                                                             </a:t>
            </a:r>
            <a:r>
              <a:rPr lang="en-US" altLang="en-US" sz="2400" smtClean="0">
                <a:solidFill>
                  <a:schemeClr val="folHlink"/>
                </a:solidFill>
              </a:rPr>
              <a:t>Equal to</a:t>
            </a:r>
          </a:p>
          <a:p>
            <a:pPr eaLnBrk="1" hangingPunct="1"/>
            <a:r>
              <a:rPr lang="en-US" altLang="en-US" sz="2000" smtClean="0"/>
              <a:t>Who was the schoolmaster who studied chemistry and proposed an atomic theory?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                                                 </a:t>
            </a:r>
            <a:r>
              <a:rPr lang="en-US" altLang="en-US" sz="2400" smtClean="0">
                <a:solidFill>
                  <a:schemeClr val="folHlink"/>
                </a:solidFill>
              </a:rPr>
              <a:t>John Dalton</a:t>
            </a:r>
          </a:p>
          <a:p>
            <a:pPr eaLnBrk="1" hangingPunct="1"/>
            <a:r>
              <a:rPr lang="en-US" altLang="en-US" sz="2000" smtClean="0"/>
              <a:t>Which of the following is NOT part of Dalton’s atomic theory?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solidFill>
                  <a:schemeClr val="folHlink"/>
                </a:solidFill>
              </a:rPr>
              <a:t>                The number of protons in an atom is its atomic number.</a:t>
            </a:r>
          </a:p>
        </p:txBody>
      </p:sp>
    </p:spTree>
    <p:extLst>
      <p:ext uri="{BB962C8B-B14F-4D97-AF65-F5344CB8AC3E}">
        <p14:creationId xmlns:p14="http://schemas.microsoft.com/office/powerpoint/2010/main" val="3546812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3: Atoms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Which concept in Dalton’s atomic theory has been modified?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                                                       </a:t>
            </a:r>
            <a:r>
              <a:rPr lang="en-US" altLang="en-US" sz="2000" smtClean="0">
                <a:solidFill>
                  <a:schemeClr val="folHlink"/>
                </a:solidFill>
              </a:rPr>
              <a:t>Atoms cannot be divided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What did Rutherford conclude about the structure of the atom?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             An atom contains a small, dense, positively charged central region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A positively charged particle was mass 1.673 x </a:t>
            </a:r>
            <a:r>
              <a:rPr lang="en-US" altLang="en-US" sz="2000" b="1" smtClean="0"/>
              <a:t>10(-24) </a:t>
            </a:r>
            <a:r>
              <a:rPr lang="en-US" altLang="en-US" sz="2000" smtClean="0"/>
              <a:t>g is a(n)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                                                                </a:t>
            </a:r>
            <a:r>
              <a:rPr lang="en-US" altLang="en-US" sz="2000" smtClean="0">
                <a:solidFill>
                  <a:schemeClr val="folHlink"/>
                </a:solidFill>
              </a:rPr>
              <a:t>Proton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nucleus of an atom has all of the following characteristics EXCEPT that it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                                          </a:t>
            </a:r>
            <a:r>
              <a:rPr lang="en-US" altLang="en-US" sz="2000" smtClean="0">
                <a:solidFill>
                  <a:schemeClr val="folHlink"/>
                </a:solidFill>
              </a:rPr>
              <a:t>contains nearly all of the atom’s volume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Which part of an atom has a mass approximately equal to 1/2000 of the mass of a common hydrogen atom?    </a:t>
            </a:r>
            <a:endParaRPr lang="en-US" altLang="en-US" sz="20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	                                                                      Electron</a:t>
            </a:r>
          </a:p>
        </p:txBody>
      </p:sp>
    </p:spTree>
    <p:extLst>
      <p:ext uri="{BB962C8B-B14F-4D97-AF65-F5344CB8AC3E}">
        <p14:creationId xmlns:p14="http://schemas.microsoft.com/office/powerpoint/2010/main" val="227447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3: Atoms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The mass of a neutron 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                                         </a:t>
            </a:r>
            <a:r>
              <a:rPr lang="en-US" altLang="en-US" sz="1800" smtClean="0">
                <a:solidFill>
                  <a:schemeClr val="folHlink"/>
                </a:solidFill>
              </a:rPr>
              <a:t>about the same as that of a proton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Protons and neutrons strongly attract when they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                                             </a:t>
            </a:r>
            <a:r>
              <a:rPr lang="en-US" altLang="en-US" sz="1800" smtClean="0">
                <a:solidFill>
                  <a:schemeClr val="folHlink"/>
                </a:solidFill>
              </a:rPr>
              <a:t>are very close together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An atom is electrically neutral because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                                </a:t>
            </a:r>
            <a:r>
              <a:rPr lang="en-US" altLang="en-US" sz="1800" smtClean="0">
                <a:solidFill>
                  <a:schemeClr val="folHlink"/>
                </a:solidFill>
              </a:rPr>
              <a:t>the number of protons and electrons are equal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Most of the volume of an atom is occupied by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                                               </a:t>
            </a:r>
            <a:r>
              <a:rPr lang="en-US" altLang="en-US" sz="1800" smtClean="0">
                <a:solidFill>
                  <a:schemeClr val="folHlink"/>
                </a:solidFill>
              </a:rPr>
              <a:t>Electron cloud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Atoms of the same element that have different masses are called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solidFill>
                  <a:schemeClr val="folHlink"/>
                </a:solidFill>
              </a:rPr>
              <a:t>                                                              Isotopes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Isotopes of an element contain different numbers of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                                                               </a:t>
            </a:r>
            <a:r>
              <a:rPr lang="en-US" altLang="en-US" sz="1800" smtClean="0">
                <a:solidFill>
                  <a:schemeClr val="folHlink"/>
                </a:solidFill>
              </a:rPr>
              <a:t>neutrons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Helium-4 and helium-3 are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                                                         </a:t>
            </a:r>
            <a:r>
              <a:rPr lang="en-US" altLang="en-US" sz="1800" smtClean="0">
                <a:solidFill>
                  <a:schemeClr val="folHlink"/>
                </a:solidFill>
              </a:rPr>
              <a:t>isotopes</a:t>
            </a:r>
            <a:endParaRPr lang="en-US" altLang="en-US" sz="280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8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3: Atoms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000" dirty="0" smtClean="0"/>
              <a:t>Isotopes of each elements differ in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dirty="0" smtClean="0"/>
              <a:t>                                                    </a:t>
            </a:r>
            <a:r>
              <a:rPr lang="en-US" altLang="en-US" sz="2000" dirty="0" smtClean="0">
                <a:solidFill>
                  <a:schemeClr val="folHlink"/>
                </a:solidFill>
              </a:rPr>
              <a:t>the number of neutrons in the nucleus</a:t>
            </a:r>
          </a:p>
          <a:p>
            <a:pPr eaLnBrk="1" hangingPunct="1">
              <a:defRPr/>
            </a:pPr>
            <a:r>
              <a:rPr lang="en-US" altLang="en-US" sz="2000" dirty="0" smtClean="0"/>
              <a:t>The atomic number of oxygen, 8, indicates that there are eight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dirty="0" smtClean="0"/>
              <a:t>                               </a:t>
            </a:r>
            <a:r>
              <a:rPr lang="en-US" altLang="en-US" sz="2000" dirty="0" smtClean="0">
                <a:solidFill>
                  <a:schemeClr val="folHlink"/>
                </a:solidFill>
              </a:rPr>
              <a:t>protons in the nucleus of an oxygen atom</a:t>
            </a:r>
          </a:p>
          <a:p>
            <a:pPr eaLnBrk="1" hangingPunct="1">
              <a:defRPr/>
            </a:pPr>
            <a:r>
              <a:rPr lang="en-US" altLang="en-US" sz="2000" dirty="0" smtClean="0"/>
              <a:t>The total number of protons and neutrons in the nucleus of an atom is its                                          </a:t>
            </a:r>
            <a:r>
              <a:rPr lang="en-US" altLang="en-US" sz="2000" dirty="0" smtClean="0">
                <a:solidFill>
                  <a:srgbClr val="92D050"/>
                </a:solidFill>
              </a:rPr>
              <a:t>Mass Number</a:t>
            </a:r>
          </a:p>
          <a:p>
            <a:pPr eaLnBrk="1" hangingPunct="1">
              <a:defRPr/>
            </a:pPr>
            <a:r>
              <a:rPr lang="en-US" altLang="en-US" sz="2000" dirty="0" smtClean="0"/>
              <a:t>In determining atomic mass units, the standard is the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000" dirty="0" smtClean="0">
                <a:solidFill>
                  <a:srgbClr val="92D050"/>
                </a:solidFill>
              </a:rPr>
              <a:t>                                                    C-12 atom</a:t>
            </a:r>
          </a:p>
          <a:p>
            <a:pPr eaLnBrk="1" hangingPunct="1">
              <a:defRPr/>
            </a:pPr>
            <a:r>
              <a:rPr lang="en-US" altLang="en-US" sz="2000" dirty="0" smtClean="0"/>
              <a:t>The Carbon – 12 atom is assigned a relative mass of exactly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000" dirty="0" smtClean="0">
                <a:solidFill>
                  <a:srgbClr val="92D050"/>
                </a:solidFill>
              </a:rPr>
              <a:t>                                                      12 </a:t>
            </a:r>
            <a:r>
              <a:rPr lang="en-US" altLang="en-US" sz="2000" dirty="0" err="1" smtClean="0">
                <a:solidFill>
                  <a:srgbClr val="92D050"/>
                </a:solidFill>
              </a:rPr>
              <a:t>amu</a:t>
            </a:r>
            <a:endParaRPr lang="en-US" altLang="en-US" sz="2000" dirty="0" smtClean="0">
              <a:solidFill>
                <a:srgbClr val="92D050"/>
              </a:solidFill>
            </a:endParaRPr>
          </a:p>
          <a:p>
            <a:pPr eaLnBrk="1" hangingPunct="1">
              <a:defRPr/>
            </a:pPr>
            <a:r>
              <a:rPr lang="en-US" altLang="en-US" sz="2000" dirty="0" smtClean="0"/>
              <a:t>The Atomic mass listed in the periodic table is the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000" dirty="0" smtClean="0">
                <a:solidFill>
                  <a:srgbClr val="92D050"/>
                </a:solidFill>
              </a:rPr>
              <a:t>                                                  Average Atomic Mass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000" dirty="0" smtClean="0">
              <a:solidFill>
                <a:srgbClr val="92D05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sz="2000" dirty="0" smtClean="0">
              <a:solidFill>
                <a:srgbClr val="92D050"/>
              </a:solidFill>
            </a:endParaRPr>
          </a:p>
          <a:p>
            <a:pPr eaLnBrk="1" hangingPunct="1">
              <a:defRPr/>
            </a:pPr>
            <a:endParaRPr lang="en-US" altLang="en-US" sz="2000" dirty="0" smtClean="0"/>
          </a:p>
          <a:p>
            <a:pPr eaLnBrk="1" hangingPunct="1">
              <a:buFontTx/>
              <a:buNone/>
              <a:defRPr/>
            </a:pPr>
            <a:endParaRPr lang="en-US" altLang="en-US" sz="2000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3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3: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Ag- 109 has 62 neutrons. The Neutral atom has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                                                            </a:t>
            </a:r>
            <a:r>
              <a:rPr lang="en-US" sz="2000" dirty="0" smtClean="0">
                <a:solidFill>
                  <a:srgbClr val="92D050"/>
                </a:solidFill>
              </a:rPr>
              <a:t>47 electrons</a:t>
            </a:r>
          </a:p>
          <a:p>
            <a:pPr eaLnBrk="1" hangingPunct="1">
              <a:defRPr/>
            </a:pPr>
            <a:r>
              <a:rPr lang="en-US" sz="2000" dirty="0" smtClean="0"/>
              <a:t>The number of atoms in 1 </a:t>
            </a:r>
            <a:r>
              <a:rPr lang="en-US" sz="2000" dirty="0" err="1" smtClean="0"/>
              <a:t>mol</a:t>
            </a:r>
            <a:r>
              <a:rPr lang="en-US" sz="2000" dirty="0" smtClean="0"/>
              <a:t> of carbon is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92D050"/>
                </a:solidFill>
              </a:rPr>
              <a:t>                                                          6.022 x 10(22)</a:t>
            </a:r>
          </a:p>
          <a:p>
            <a:pPr eaLnBrk="1" hangingPunct="1">
              <a:defRPr/>
            </a:pPr>
            <a:r>
              <a:rPr lang="en-US" sz="2000" dirty="0" smtClean="0"/>
              <a:t>To determine the molar mass of an element, one must know the elements                                  </a:t>
            </a:r>
            <a:r>
              <a:rPr lang="en-US" sz="2000" dirty="0" smtClean="0">
                <a:solidFill>
                  <a:srgbClr val="92D050"/>
                </a:solidFill>
              </a:rPr>
              <a:t>Average atomic mass</a:t>
            </a:r>
          </a:p>
          <a:p>
            <a:pPr eaLnBrk="1" hangingPunct="1">
              <a:defRPr/>
            </a:pPr>
            <a:r>
              <a:rPr lang="en-US" sz="2000" dirty="0" smtClean="0"/>
              <a:t>An Avogadro’s constant amount of any element is equivalent to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92D050"/>
                </a:solidFill>
              </a:rPr>
              <a:t>                                               6.022 x 10(23) particles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7111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study of substances containing carbon is…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A. organic chemistry.</a:t>
            </a:r>
          </a:p>
          <a:p>
            <a:pPr algn="ctr">
              <a:buNone/>
            </a:pPr>
            <a:r>
              <a:rPr lang="en-US" sz="3600" dirty="0" smtClean="0"/>
              <a:t>B. inorganic chemistry.</a:t>
            </a:r>
          </a:p>
          <a:p>
            <a:pPr algn="ctr">
              <a:buNone/>
            </a:pPr>
            <a:r>
              <a:rPr lang="en-US" sz="3600" dirty="0" smtClean="0"/>
              <a:t>C. nuclear chemistry. </a:t>
            </a:r>
          </a:p>
          <a:p>
            <a:pPr algn="ctr">
              <a:buNone/>
            </a:pPr>
            <a:r>
              <a:rPr lang="en-US" sz="3600" dirty="0" smtClean="0"/>
              <a:t>D. analytical chemistry.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Visible light, X rays, infrared radiation, and radio waves all have the same                                                </a:t>
            </a:r>
            <a:r>
              <a:rPr lang="en-US" sz="2000" dirty="0" smtClean="0">
                <a:solidFill>
                  <a:srgbClr val="92D050"/>
                </a:solidFill>
              </a:rPr>
              <a:t>Speed</a:t>
            </a:r>
          </a:p>
          <a:p>
            <a:pPr eaLnBrk="1" hangingPunct="1">
              <a:defRPr/>
            </a:pPr>
            <a:r>
              <a:rPr lang="en-US" sz="2000" dirty="0" smtClean="0"/>
              <a:t>The distance between two successive peaks on a wave is its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                                                              </a:t>
            </a:r>
            <a:r>
              <a:rPr lang="en-US" sz="2000" dirty="0" smtClean="0">
                <a:solidFill>
                  <a:srgbClr val="92D050"/>
                </a:solidFill>
              </a:rPr>
              <a:t>Wavelength</a:t>
            </a:r>
          </a:p>
          <a:p>
            <a:pPr eaLnBrk="1" hangingPunct="1">
              <a:defRPr/>
            </a:pPr>
            <a:r>
              <a:rPr lang="en-US" sz="2000" dirty="0" smtClean="0"/>
              <a:t>A quantum of electromagnetic energy is called a(n)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92D050"/>
                </a:solidFill>
              </a:rPr>
              <a:t>                                                                Photon</a:t>
            </a:r>
          </a:p>
          <a:p>
            <a:pPr eaLnBrk="1" hangingPunct="1">
              <a:defRPr/>
            </a:pPr>
            <a:r>
              <a:rPr lang="en-US" sz="2000" dirty="0" smtClean="0"/>
              <a:t>The wave model of light did not explain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92D050"/>
                </a:solidFill>
              </a:rPr>
              <a:t>                                                        the photoelectric effect</a:t>
            </a:r>
          </a:p>
          <a:p>
            <a:pPr eaLnBrk="1" hangingPunct="1">
              <a:defRPr/>
            </a:pPr>
            <a:r>
              <a:rPr lang="en-US" sz="2000" dirty="0" smtClean="0"/>
              <a:t>Planck’s constant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                                     </a:t>
            </a:r>
            <a:r>
              <a:rPr lang="en-US" sz="2000" dirty="0" smtClean="0">
                <a:solidFill>
                  <a:srgbClr val="92D050"/>
                </a:solidFill>
              </a:rPr>
              <a:t>is the same for all forms of radiation</a:t>
            </a:r>
          </a:p>
        </p:txBody>
      </p:sp>
    </p:spTree>
    <p:extLst>
      <p:ext uri="{BB962C8B-B14F-4D97-AF65-F5344CB8AC3E}">
        <p14:creationId xmlns:p14="http://schemas.microsoft.com/office/powerpoint/2010/main" val="259262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For an electron in an atom to change from the ground state to an excited state,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                                                       </a:t>
            </a:r>
            <a:r>
              <a:rPr lang="en-US" sz="2000" dirty="0" smtClean="0">
                <a:solidFill>
                  <a:srgbClr val="92D050"/>
                </a:solidFill>
              </a:rPr>
              <a:t>Energy must be absorbed</a:t>
            </a:r>
          </a:p>
          <a:p>
            <a:pPr eaLnBrk="1" hangingPunct="1">
              <a:defRPr/>
            </a:pPr>
            <a:r>
              <a:rPr lang="en-US" sz="2000" dirty="0" smtClean="0"/>
              <a:t>Bohr’s theory helped explain why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92D050"/>
                </a:solidFill>
              </a:rPr>
              <a:t>                             Excited hydrogen gas gives off certain colors of light</a:t>
            </a:r>
          </a:p>
          <a:p>
            <a:pPr eaLnBrk="1" hangingPunct="1">
              <a:defRPr/>
            </a:pPr>
            <a:r>
              <a:rPr lang="en-US" sz="2000" dirty="0" smtClean="0"/>
              <a:t>The region outside the nucleus where an electron can most probably be found is the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92D050"/>
                </a:solidFill>
              </a:rPr>
              <a:t>                                                            Electron Cloud</a:t>
            </a:r>
          </a:p>
          <a:p>
            <a:pPr eaLnBrk="1" hangingPunct="1">
              <a:defRPr/>
            </a:pPr>
            <a:r>
              <a:rPr lang="en-US" sz="2000" dirty="0" smtClean="0"/>
              <a:t>The size and shape of an electron cloud are most closely related to the electron’s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92D050"/>
                </a:solidFill>
              </a:rPr>
              <a:t>                                                           Energy</a:t>
            </a:r>
          </a:p>
        </p:txBody>
      </p:sp>
    </p:spTree>
    <p:extLst>
      <p:ext uri="{BB962C8B-B14F-4D97-AF65-F5344CB8AC3E}">
        <p14:creationId xmlns:p14="http://schemas.microsoft.com/office/powerpoint/2010/main" val="273223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With the quantum model of the atom, scientists have come to believe that determining an electron’s exact location around the nucleus                                       </a:t>
            </a:r>
            <a:r>
              <a:rPr lang="en-US" sz="2000" dirty="0" smtClean="0">
                <a:solidFill>
                  <a:srgbClr val="92D050"/>
                </a:solidFill>
              </a:rPr>
              <a:t>is impossible</a:t>
            </a:r>
          </a:p>
          <a:p>
            <a:pPr eaLnBrk="1" hangingPunct="1">
              <a:defRPr/>
            </a:pPr>
            <a:r>
              <a:rPr lang="en-US" sz="2000" dirty="0" smtClean="0"/>
              <a:t>Both the Heisenberg uncertainly principle and the Schrodinger wave equation                                     </a:t>
            </a:r>
            <a:r>
              <a:rPr lang="en-US" sz="2000" dirty="0" smtClean="0">
                <a:solidFill>
                  <a:srgbClr val="92D050"/>
                </a:solidFill>
              </a:rPr>
              <a:t>led to the concept of atomic orbitals</a:t>
            </a:r>
          </a:p>
          <a:p>
            <a:pPr eaLnBrk="1" hangingPunct="1">
              <a:defRPr/>
            </a:pPr>
            <a:r>
              <a:rPr lang="en-US" sz="2000" dirty="0" smtClean="0"/>
              <a:t>A three- dimensional region around a nucleus where an electron may be found is called a(n)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92D050"/>
                </a:solidFill>
              </a:rPr>
              <a:t>                                                           Orbital</a:t>
            </a:r>
          </a:p>
          <a:p>
            <a:pPr eaLnBrk="1" hangingPunct="1">
              <a:defRPr/>
            </a:pPr>
            <a:r>
              <a:rPr lang="en-US" sz="2000" dirty="0" smtClean="0"/>
              <a:t>Unlike in a orbit, in an orbital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92D050"/>
                </a:solidFill>
              </a:rPr>
              <a:t>                                     an electron’s position cannot be known precisely</a:t>
            </a:r>
          </a:p>
          <a:p>
            <a:pPr eaLnBrk="1" hangingPunct="1">
              <a:defRPr/>
            </a:pPr>
            <a:r>
              <a:rPr lang="en-US" sz="2000" dirty="0" smtClean="0"/>
              <a:t>The quantum number that indicates the position of an orbital about the three axes in space is the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92D050"/>
                </a:solidFill>
              </a:rPr>
              <a:t>                                                     Magnetic quantum number</a:t>
            </a:r>
          </a:p>
        </p:txBody>
      </p:sp>
    </p:spTree>
    <p:extLst>
      <p:ext uri="{BB962C8B-B14F-4D97-AF65-F5344CB8AC3E}">
        <p14:creationId xmlns:p14="http://schemas.microsoft.com/office/powerpoint/2010/main" val="57797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How many quantum numbers are needed to describe the energy state of an electron in an atom?          </a:t>
            </a:r>
            <a:r>
              <a:rPr lang="en-US" altLang="en-US" sz="2000" smtClean="0">
                <a:solidFill>
                  <a:srgbClr val="92D050"/>
                </a:solidFill>
              </a:rPr>
              <a:t>4</a:t>
            </a:r>
          </a:p>
          <a:p>
            <a:pPr eaLnBrk="1" hangingPunct="1"/>
            <a:r>
              <a:rPr lang="en-US" altLang="en-US" sz="2000" smtClean="0"/>
              <a:t>Quantum numbers are sets of numbers that describe the properties of                                                 </a:t>
            </a:r>
            <a:r>
              <a:rPr lang="en-US" altLang="en-US" sz="2000" smtClean="0">
                <a:solidFill>
                  <a:srgbClr val="92D050"/>
                </a:solidFill>
              </a:rPr>
              <a:t>atomic orbital</a:t>
            </a:r>
          </a:p>
          <a:p>
            <a:pPr eaLnBrk="1" hangingPunct="1"/>
            <a:r>
              <a:rPr lang="en-US" altLang="en-US" sz="2000" smtClean="0"/>
              <a:t>The main energy level of an atoms are indicated by the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olidFill>
                  <a:srgbClr val="92D050"/>
                </a:solidFill>
              </a:rPr>
              <a:t>                                                                     principal quantum numbers</a:t>
            </a:r>
          </a:p>
          <a:p>
            <a:pPr eaLnBrk="1" hangingPunct="1"/>
            <a:r>
              <a:rPr lang="en-US" altLang="en-US" sz="2000" smtClean="0"/>
              <a:t>A spherical electron cloud surrounding an atomic nucleus would represent</a:t>
            </a:r>
            <a:r>
              <a:rPr lang="en-US" altLang="en-US" sz="2000" smtClean="0">
                <a:solidFill>
                  <a:srgbClr val="92D050"/>
                </a:solidFill>
              </a:rPr>
              <a:t>                                          An s orbital</a:t>
            </a:r>
          </a:p>
          <a:p>
            <a:pPr eaLnBrk="1" hangingPunct="1"/>
            <a:r>
              <a:rPr lang="en-US" altLang="en-US" sz="2000" smtClean="0"/>
              <a:t>The major difference between a 1s orbital and a 2s orbital is that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olidFill>
                  <a:srgbClr val="92D050"/>
                </a:solidFill>
              </a:rPr>
              <a:t>                                                 the 2s orbital is at a higher energy level</a:t>
            </a:r>
          </a:p>
          <a:p>
            <a:pPr eaLnBrk="1" hangingPunct="1"/>
            <a:r>
              <a:rPr lang="en-US" altLang="en-US" sz="2000" smtClean="0"/>
              <a:t>The p orbital are shaped like</a:t>
            </a:r>
            <a:r>
              <a:rPr lang="en-US" altLang="en-US" sz="2000" smtClean="0">
                <a:solidFill>
                  <a:srgbClr val="92D05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olidFill>
                  <a:srgbClr val="92D050"/>
                </a:solidFill>
              </a:rPr>
              <a:t>                                                  dumbbells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54905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4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How many electrons are needed to completely fill the fourth energy level?                                                          </a:t>
            </a:r>
            <a:r>
              <a:rPr lang="en-US" altLang="en-US" sz="2000" smtClean="0">
                <a:solidFill>
                  <a:schemeClr val="folHlink"/>
                </a:solidFill>
              </a:rPr>
              <a:t>32</a:t>
            </a:r>
          </a:p>
          <a:p>
            <a:r>
              <a:rPr lang="en-US" altLang="en-US" sz="2000" smtClean="0"/>
              <a:t>The main energy level that can hold only two electrons is the</a:t>
            </a:r>
            <a:r>
              <a:rPr lang="en-US" altLang="en-US" sz="2000" smtClean="0">
                <a:solidFill>
                  <a:schemeClr val="folHlink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                                                                         First</a:t>
            </a:r>
          </a:p>
          <a:p>
            <a:r>
              <a:rPr lang="en-US" altLang="en-US" sz="2000" smtClean="0"/>
              <a:t>A single orbital in the 3d level can hold____ electrons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                                                                           2</a:t>
            </a:r>
          </a:p>
          <a:p>
            <a:r>
              <a:rPr lang="en-US" altLang="en-US" sz="2000" smtClean="0"/>
              <a:t>The element with electron configuration 1s(2)2s(2)2p(6)3s(2)3p(2) is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                                                                       Si ( Z= 14)</a:t>
            </a:r>
          </a:p>
          <a:p>
            <a:r>
              <a:rPr lang="en-US" altLang="en-US" sz="2000" smtClean="0"/>
              <a:t>The electron configuration for the carbon atom (C) is 1s(2)2s(2)2p(2). The atomic number of carbon is 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                                                                                 6</a:t>
            </a:r>
          </a:p>
        </p:txBody>
      </p:sp>
    </p:spTree>
    <p:extLst>
      <p:ext uri="{BB962C8B-B14F-4D97-AF65-F5344CB8AC3E}">
        <p14:creationId xmlns:p14="http://schemas.microsoft.com/office/powerpoint/2010/main" val="189926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4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What is the electron configuration for nitrogen, atomic number 7?</a:t>
            </a:r>
          </a:p>
          <a:p>
            <a:pPr>
              <a:buFontTx/>
              <a:buNone/>
            </a:pPr>
            <a:r>
              <a:rPr lang="en-US" altLang="en-US" sz="2000" smtClean="0"/>
              <a:t>                                                                   </a:t>
            </a:r>
            <a:r>
              <a:rPr lang="en-US" altLang="en-US" sz="2000" smtClean="0">
                <a:solidFill>
                  <a:schemeClr val="folHlink"/>
                </a:solidFill>
              </a:rPr>
              <a:t>1s(2)2s(2)2p(3)</a:t>
            </a:r>
          </a:p>
          <a:p>
            <a:r>
              <a:rPr lang="en-US" altLang="en-US" sz="2000" smtClean="0"/>
              <a:t>The electron notation for aluminum (atomic number 13) is </a:t>
            </a:r>
          </a:p>
          <a:p>
            <a:pPr>
              <a:buFontTx/>
              <a:buNone/>
            </a:pPr>
            <a:r>
              <a:rPr lang="en-US" altLang="en-US" sz="2000" smtClean="0"/>
              <a:t>                                                                 </a:t>
            </a:r>
            <a:r>
              <a:rPr lang="en-US" altLang="en-US" sz="2000" smtClean="0">
                <a:solidFill>
                  <a:schemeClr val="folHlink"/>
                </a:solidFill>
              </a:rPr>
              <a:t>1s(2)2s(2)2p(6)3s(2)3p(1)</a:t>
            </a:r>
          </a:p>
        </p:txBody>
      </p:sp>
    </p:spTree>
    <p:extLst>
      <p:ext uri="{BB962C8B-B14F-4D97-AF65-F5344CB8AC3E}">
        <p14:creationId xmlns:p14="http://schemas.microsoft.com/office/powerpoint/2010/main" val="112255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The idea of arranging the elements in the periodic table according to their chemical and physical properties is attributed to</a:t>
            </a:r>
          </a:p>
          <a:p>
            <a:pPr>
              <a:buFontTx/>
              <a:buNone/>
            </a:pPr>
            <a:r>
              <a:rPr lang="en-US" altLang="en-US" sz="2000" smtClean="0"/>
              <a:t>                                                                                </a:t>
            </a:r>
            <a:r>
              <a:rPr lang="en-US" altLang="en-US" sz="2000" smtClean="0">
                <a:solidFill>
                  <a:schemeClr val="folHlink"/>
                </a:solidFill>
              </a:rPr>
              <a:t>Mendeleev</a:t>
            </a:r>
          </a:p>
          <a:p>
            <a:r>
              <a:rPr lang="en-US" altLang="en-US" sz="2000" smtClean="0"/>
              <a:t>Mendeleev left spaces in his periodic table and predicted several elements and their                            </a:t>
            </a:r>
            <a:r>
              <a:rPr lang="en-US" altLang="en-US" sz="2000" smtClean="0">
                <a:solidFill>
                  <a:schemeClr val="folHlink"/>
                </a:solidFill>
              </a:rPr>
              <a:t>Properties</a:t>
            </a:r>
          </a:p>
          <a:p>
            <a:r>
              <a:rPr lang="en-US" altLang="en-US" sz="2000" smtClean="0"/>
              <a:t>Mendeleev noticed that properties if elements usually repeated at regular intervals when the elements were arranged in order of increasing                                         </a:t>
            </a:r>
            <a:r>
              <a:rPr lang="en-US" altLang="en-US" sz="2000" smtClean="0">
                <a:solidFill>
                  <a:schemeClr val="folHlink"/>
                </a:solidFill>
              </a:rPr>
              <a:t>atomic mass</a:t>
            </a:r>
          </a:p>
          <a:p>
            <a:r>
              <a:rPr lang="en-US" altLang="en-US" sz="2000" smtClean="0"/>
              <a:t>Mendeleev’s table was called periodic because the properties of the elements                       </a:t>
            </a:r>
            <a:r>
              <a:rPr lang="en-US" altLang="en-US" sz="2000" smtClean="0">
                <a:solidFill>
                  <a:schemeClr val="folHlink"/>
                </a:solidFill>
              </a:rPr>
              <a:t>occurred at repeated intervals called periods</a:t>
            </a:r>
          </a:p>
          <a:p>
            <a:r>
              <a:rPr lang="en-US" altLang="en-US" sz="2000" smtClean="0"/>
              <a:t>The person whose work led to a periodic table based on increasing atomic number was</a:t>
            </a:r>
            <a:r>
              <a:rPr lang="en-US" altLang="en-US" sz="2000" smtClean="0">
                <a:solidFill>
                  <a:schemeClr val="folHlink"/>
                </a:solidFill>
              </a:rPr>
              <a:t>                 Moseley</a:t>
            </a:r>
          </a:p>
        </p:txBody>
      </p:sp>
    </p:spTree>
    <p:extLst>
      <p:ext uri="{BB962C8B-B14F-4D97-AF65-F5344CB8AC3E}">
        <p14:creationId xmlns:p14="http://schemas.microsoft.com/office/powerpoint/2010/main" val="310177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5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Who used his experimental evidence to determine the order of the elements according to atomic number?          </a:t>
            </a:r>
            <a:r>
              <a:rPr lang="en-US" altLang="en-US" sz="2000" smtClean="0">
                <a:solidFill>
                  <a:schemeClr val="folHlink"/>
                </a:solidFill>
              </a:rPr>
              <a:t>Moseley</a:t>
            </a:r>
          </a:p>
          <a:p>
            <a:r>
              <a:rPr lang="en-US" altLang="en-US" sz="2000" smtClean="0"/>
              <a:t>What are the elements who discovery added an entirely new row to mendeleev’s periodic table?</a:t>
            </a:r>
            <a:r>
              <a:rPr lang="en-US" altLang="en-US" sz="2000" smtClean="0">
                <a:solidFill>
                  <a:schemeClr val="folHlink"/>
                </a:solidFill>
              </a:rPr>
              <a:t>                     Noble Gases</a:t>
            </a:r>
          </a:p>
          <a:p>
            <a:r>
              <a:rPr lang="en-US" altLang="en-US" sz="2000" smtClean="0"/>
              <a:t>What are the radioactive elements with atomic numbers from 90 to 103 in the periodic table called?</a:t>
            </a:r>
            <a:r>
              <a:rPr lang="en-US" altLang="en-US" sz="2000" smtClean="0">
                <a:solidFill>
                  <a:schemeClr val="folHlink"/>
                </a:solidFill>
              </a:rPr>
              <a:t>             The actinides</a:t>
            </a:r>
          </a:p>
          <a:p>
            <a:r>
              <a:rPr lang="en-US" altLang="en-US" sz="2000" smtClean="0"/>
              <a:t>What are the elements with atomic numbers from 58 to 71 in the periodic tables called?</a:t>
            </a:r>
            <a:r>
              <a:rPr lang="en-US" altLang="en-US" sz="2000" smtClean="0">
                <a:solidFill>
                  <a:schemeClr val="folHlink"/>
                </a:solidFill>
              </a:rPr>
              <a:t>                    The lanthanide elements</a:t>
            </a:r>
          </a:p>
          <a:p>
            <a:r>
              <a:rPr lang="en-US" altLang="en-US" sz="2000" smtClean="0"/>
              <a:t>The length of each period in the periodic table is determined by the</a:t>
            </a:r>
            <a:r>
              <a:rPr lang="en-US" altLang="en-US" sz="2000" smtClean="0">
                <a:solidFill>
                  <a:schemeClr val="folHlink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                                                        Sublevels being filled with electrons</a:t>
            </a:r>
          </a:p>
          <a:p>
            <a:r>
              <a:rPr lang="en-US" altLang="en-US" sz="2000" smtClean="0"/>
              <a:t>The period of an element can be determined from its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                                                                      electron configuration</a:t>
            </a:r>
          </a:p>
          <a:p>
            <a:endParaRPr lang="en-US" altLang="en-US" sz="200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7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Chapter 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Hydrogen is placed separately from other elements in the periodic table because it                        </a:t>
            </a:r>
            <a:r>
              <a:rPr lang="en-US" altLang="en-US" sz="2000" smtClean="0">
                <a:solidFill>
                  <a:schemeClr val="folHlink"/>
                </a:solidFill>
              </a:rPr>
              <a:t>has many unique properties</a:t>
            </a:r>
          </a:p>
          <a:p>
            <a:r>
              <a:rPr lang="en-US" altLang="en-US" sz="2000" smtClean="0"/>
              <a:t>In nature, the alkali metals occur as</a:t>
            </a:r>
            <a:r>
              <a:rPr lang="en-US" altLang="en-US" sz="2000" smtClean="0">
                <a:solidFill>
                  <a:schemeClr val="folHlink"/>
                </a:solidFill>
              </a:rPr>
              <a:t>   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                                                                 compounds</a:t>
            </a:r>
          </a:p>
          <a:p>
            <a:r>
              <a:rPr lang="en-US" altLang="en-US" sz="2000" smtClean="0"/>
              <a:t>The elements in group 1 are also known as the</a:t>
            </a:r>
            <a:r>
              <a:rPr lang="en-US" altLang="en-US" sz="2000" smtClean="0">
                <a:solidFill>
                  <a:schemeClr val="folHlink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                                                                            alkali metals</a:t>
            </a:r>
          </a:p>
          <a:p>
            <a:r>
              <a:rPr lang="en-US" altLang="en-US" sz="2000" smtClean="0"/>
              <a:t>The most reactive group of nonmetals are the</a:t>
            </a:r>
            <a:r>
              <a:rPr lang="en-US" altLang="en-US" sz="2000" smtClean="0">
                <a:solidFill>
                  <a:schemeClr val="folHlink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                                                                            Halogens</a:t>
            </a:r>
          </a:p>
          <a:p>
            <a:r>
              <a:rPr lang="en-US" altLang="en-US" sz="2000" smtClean="0"/>
              <a:t>The energy required to remove an electron from an atom is the atom’s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                                                    ionization energy</a:t>
            </a:r>
          </a:p>
        </p:txBody>
      </p:sp>
    </p:spTree>
    <p:extLst>
      <p:ext uri="{BB962C8B-B14F-4D97-AF65-F5344CB8AC3E}">
        <p14:creationId xmlns:p14="http://schemas.microsoft.com/office/powerpoint/2010/main" val="292502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b="1" i="1" smtClean="0"/>
              <a:t>STUDY GUIDE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000" smtClean="0"/>
              <a:t>(Pg.7-10)</a:t>
            </a:r>
            <a:endParaRPr lang="en-US" altLang="en-US" smtClean="0"/>
          </a:p>
        </p:txBody>
      </p:sp>
      <p:sp>
        <p:nvSpPr>
          <p:cNvPr id="419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By. Cindy Harrison and Tomekah Pride</a:t>
            </a:r>
          </a:p>
        </p:txBody>
      </p:sp>
    </p:spTree>
    <p:extLst>
      <p:ext uri="{BB962C8B-B14F-4D97-AF65-F5344CB8AC3E}">
        <p14:creationId xmlns:p14="http://schemas.microsoft.com/office/powerpoint/2010/main" val="32553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Technology is the…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915400" cy="38401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A. application of chemical principles to predict events.</a:t>
            </a:r>
          </a:p>
          <a:p>
            <a:pPr algn="ctr">
              <a:buNone/>
            </a:pPr>
            <a:r>
              <a:rPr lang="en-US" dirty="0" smtClean="0"/>
              <a:t>B. application of scientific knowledge to solve problems.</a:t>
            </a:r>
          </a:p>
          <a:p>
            <a:pPr algn="ctr">
              <a:buNone/>
            </a:pPr>
            <a:r>
              <a:rPr lang="en-US" dirty="0" smtClean="0"/>
              <a:t>C. study of scientific processes.</a:t>
            </a:r>
          </a:p>
          <a:p>
            <a:pPr algn="ctr">
              <a:buNone/>
            </a:pPr>
            <a:r>
              <a:rPr lang="en-US" dirty="0" smtClean="0"/>
              <a:t>D. analysis of chemical behavior.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2286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measure of the ability of an atom in a chemical compound too attract electrons is called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81400" y="1676400"/>
            <a:ext cx="42592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Electronegativity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289560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element that has the greatest electronegativity is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24400" y="3581400"/>
            <a:ext cx="21510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Chlorine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44958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One-half the distance between the nuclei of identical atoms that are bonded together is called the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76800" y="5867400"/>
            <a:ext cx="33972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Atomic radius</a:t>
            </a:r>
          </a:p>
        </p:txBody>
      </p:sp>
    </p:spTree>
    <p:extLst>
      <p:ext uri="{BB962C8B-B14F-4D97-AF65-F5344CB8AC3E}">
        <p14:creationId xmlns:p14="http://schemas.microsoft.com/office/powerpoint/2010/main" val="355848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Ionization energy is the energy required to remove _____ from an atom of an element.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05200" y="1371600"/>
            <a:ext cx="28940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An electron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2362200"/>
            <a:ext cx="90995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When an electron is acquired by a neutral atom, the energy change is called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29225" y="3733800"/>
            <a:ext cx="39147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Electron affinity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6482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positive ion is know as a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5791200"/>
            <a:ext cx="16954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Cation</a:t>
            </a:r>
          </a:p>
        </p:txBody>
      </p:sp>
    </p:spTree>
    <p:extLst>
      <p:ext uri="{BB962C8B-B14F-4D97-AF65-F5344CB8AC3E}">
        <p14:creationId xmlns:p14="http://schemas.microsoft.com/office/powerpoint/2010/main" val="52028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2286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negative ion is known as a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943600" y="1306513"/>
            <a:ext cx="15732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Anion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071688"/>
            <a:ext cx="91440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electron available to be lost, gained, or shared when atoms form molecules are called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19600" y="3446463"/>
            <a:ext cx="42989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Valence electrons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42863" y="4495800"/>
            <a:ext cx="9220201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When chemical compounds form, valence electrons are those that may be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83000" y="5943600"/>
            <a:ext cx="54721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Lost, gained, or shared</a:t>
            </a:r>
          </a:p>
        </p:txBody>
      </p:sp>
    </p:spTree>
    <p:extLst>
      <p:ext uri="{BB962C8B-B14F-4D97-AF65-F5344CB8AC3E}">
        <p14:creationId xmlns:p14="http://schemas.microsoft.com/office/powerpoint/2010/main" val="355741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591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Valence electrons are those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98763" y="981075"/>
            <a:ext cx="63452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In the highest energy level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" y="2057400"/>
            <a:ext cx="9067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number of valence electrons in group 1 elements is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05400" y="2895600"/>
            <a:ext cx="6207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1.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00" y="3654425"/>
            <a:ext cx="91059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mutual electrical attraction between the nuclei and valence electrons of different atoms that binds the atoms together is called 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19600" y="5743575"/>
            <a:ext cx="36544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Chemical bond</a:t>
            </a:r>
          </a:p>
        </p:txBody>
      </p:sp>
    </p:spTree>
    <p:extLst>
      <p:ext uri="{BB962C8B-B14F-4D97-AF65-F5344CB8AC3E}">
        <p14:creationId xmlns:p14="http://schemas.microsoft.com/office/powerpoint/2010/main" val="334664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225" y="22225"/>
            <a:ext cx="9121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Atoms are ____ when they are combined.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86400" y="730250"/>
            <a:ext cx="29987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More stable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213" y="1498600"/>
            <a:ext cx="9144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smtClean="0">
                <a:solidFill>
                  <a:srgbClr val="000000"/>
                </a:solidFill>
                <a:latin typeface="Calibri" pitchFamily="34" charset="0"/>
              </a:rPr>
              <a:t>A chemical bond resulting from the electrostatic attraction between positive and negative ions is called 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57738" y="3622675"/>
            <a:ext cx="28051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Ionic bond.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410075"/>
            <a:ext cx="9067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 The chemical bond formed when two atoms are identical, the bond is called 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24400" y="5943600"/>
            <a:ext cx="3578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Covalent bond</a:t>
            </a:r>
          </a:p>
        </p:txBody>
      </p:sp>
    </p:spTree>
    <p:extLst>
      <p:ext uri="{BB962C8B-B14F-4D97-AF65-F5344CB8AC3E}">
        <p14:creationId xmlns:p14="http://schemas.microsoft.com/office/powerpoint/2010/main" val="75203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If two covalently bonded atoms are identical, the bond is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1000" y="1143000"/>
            <a:ext cx="4651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Nonpolar covalent.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19050" y="2362200"/>
            <a:ext cx="90725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If the atoms that share electrons have an unequal attraction for the electrons, the bond is called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00600" y="3733800"/>
            <a:ext cx="13954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Polar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19050" y="4903788"/>
            <a:ext cx="908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Most chemical bonds are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03350" y="5788025"/>
            <a:ext cx="74390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Partly ionic and partly covalent</a:t>
            </a:r>
          </a:p>
        </p:txBody>
      </p:sp>
    </p:spTree>
    <p:extLst>
      <p:ext uri="{BB962C8B-B14F-4D97-AF65-F5344CB8AC3E}">
        <p14:creationId xmlns:p14="http://schemas.microsoft.com/office/powerpoint/2010/main" val="306215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1113" y="0"/>
            <a:ext cx="91551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neutral group of atoms held together by covalent bonds is 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29200" y="758825"/>
            <a:ext cx="23637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Molecule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225" y="16764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___ shows the types and numbers of atoms joined in a single molecule of a molecular compound.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27563" y="3505200"/>
            <a:ext cx="45386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Molecular formula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225" y="4252913"/>
            <a:ext cx="91217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octet rule states that chemical compounds tend to form so that each atom has an octet of electrons in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09675" y="6088063"/>
            <a:ext cx="79343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Its highest occupied energy level.</a:t>
            </a:r>
          </a:p>
        </p:txBody>
      </p:sp>
    </p:spTree>
    <p:extLst>
      <p:ext uri="{BB962C8B-B14F-4D97-AF65-F5344CB8AC3E}">
        <p14:creationId xmlns:p14="http://schemas.microsoft.com/office/powerpoint/2010/main" val="26951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What is the Lewis structure for hydrogen chloride, HCL?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13350" y="1066800"/>
            <a:ext cx="12509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H-CL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5981760" y="1173600"/>
              <a:ext cx="602280" cy="6861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72400" y="1164240"/>
                <a:ext cx="621000" cy="70488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2155825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 formula that shows the types and numbers of atoms combined in a single molecule is called a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14825" y="3581400"/>
            <a:ext cx="45386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Molecular formula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4522788"/>
            <a:ext cx="9129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formula unit of an ionic compound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17650" y="5230813"/>
            <a:ext cx="89281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Is the simplest ratio of ions that balances total charge.</a:t>
            </a:r>
          </a:p>
        </p:txBody>
      </p:sp>
    </p:spTree>
    <p:extLst>
      <p:ext uri="{BB962C8B-B14F-4D97-AF65-F5344CB8AC3E}">
        <p14:creationId xmlns:p14="http://schemas.microsoft.com/office/powerpoint/2010/main" val="324429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energy released when 1 mole of an ionic crystalline compound is formed from gaseous ions is called the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0200" y="1676400"/>
            <a:ext cx="3467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Lattice energy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2514600"/>
            <a:ext cx="9067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chemical bond formed by the attraction between positive ions and surrounding mobile electrons is 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24400" y="3871913"/>
            <a:ext cx="34163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Metallic bond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12700" y="4640263"/>
            <a:ext cx="9156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Compared with nonmetals, the number of valence electrons in metals is generally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0" y="5964238"/>
            <a:ext cx="19065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smaller</a:t>
            </a:r>
          </a:p>
        </p:txBody>
      </p:sp>
    </p:spTree>
    <p:extLst>
      <p:ext uri="{BB962C8B-B14F-4D97-AF65-F5344CB8AC3E}">
        <p14:creationId xmlns:p14="http://schemas.microsoft.com/office/powerpoint/2010/main" val="37792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If a material can be shaped or extended by physical pressure, such as hammering, which property does the material have?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67400" y="1906588"/>
            <a:ext cx="29400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malleability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700" y="2676525"/>
            <a:ext cx="91313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Metals are malleable because the metallic bonding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66938" y="3359150"/>
            <a:ext cx="67056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Allows one plane of ions to slide past another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225" y="4953000"/>
            <a:ext cx="8156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VSEPR theory is a model for predicting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84538" y="5791200"/>
            <a:ext cx="58277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The shape of molecules.</a:t>
            </a:r>
          </a:p>
        </p:txBody>
      </p:sp>
    </p:spTree>
    <p:extLst>
      <p:ext uri="{BB962C8B-B14F-4D97-AF65-F5344CB8AC3E}">
        <p14:creationId xmlns:p14="http://schemas.microsoft.com/office/powerpoint/2010/main" val="185590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Basic research is…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696200" cy="4495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/>
              <a:t>A. the production and use of products that improve our quality of life.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B. carried out to solve a problem.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C. the identification of the components and composition of materials.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D. carried out for the sake of increasing knowledge.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22225"/>
            <a:ext cx="9067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According to VSEPR theory, the electrostatic repulsion between electron pairs surrounding an atom causes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66800" y="1828800"/>
            <a:ext cx="8077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These pairs to be separated as far as possible.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312420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According to VSEPR theory, the structure of the ammonia molecule, NH</a:t>
            </a:r>
            <a:r>
              <a:rPr lang="en-US" altLang="en-US" sz="2800" smtClean="0">
                <a:solidFill>
                  <a:srgbClr val="000000"/>
                </a:solidFill>
                <a:latin typeface="Calibri" pitchFamily="34" charset="0"/>
              </a:rPr>
              <a:t>3</a:t>
            </a: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, is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91200" y="4178300"/>
            <a:ext cx="25352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pyramidal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513" y="4919663"/>
            <a:ext cx="910748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following molecules contain polar bonds. The only nonpolar molecule is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78575" y="6172200"/>
            <a:ext cx="11112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CO</a:t>
            </a:r>
            <a:r>
              <a:rPr lang="en-US" altLang="en-US" sz="2400" b="1" smtClean="0">
                <a:solidFill>
                  <a:srgbClr val="7030A0"/>
                </a:solidFill>
                <a:latin typeface="Calibri" pitchFamily="34" charset="0"/>
              </a:rPr>
              <a:t>2-</a:t>
            </a:r>
          </a:p>
        </p:txBody>
      </p:sp>
    </p:spTree>
    <p:extLst>
      <p:ext uri="{BB962C8B-B14F-4D97-AF65-F5344CB8AC3E}">
        <p14:creationId xmlns:p14="http://schemas.microsoft.com/office/powerpoint/2010/main" val="359341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 polar molecule contains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708025"/>
            <a:ext cx="7543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A region of positive charge and a region of negative charge.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2174875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molecule of hydrogen chloride is polar because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00400" y="2833688"/>
            <a:ext cx="544830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The chlorine attracts the shared electrons more strongly than does the hydrogen atom</a:t>
            </a:r>
          </a:p>
        </p:txBody>
      </p:sp>
    </p:spTree>
    <p:extLst>
      <p:ext uri="{BB962C8B-B14F-4D97-AF65-F5344CB8AC3E}">
        <p14:creationId xmlns:p14="http://schemas.microsoft.com/office/powerpoint/2010/main" val="339578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3338"/>
            <a:ext cx="9144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What is the formula for carbon disulfide?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0" y="1143000"/>
            <a:ext cx="9318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7030A0"/>
                </a:solidFill>
                <a:latin typeface="Calibri" pitchFamily="34" charset="0"/>
              </a:rPr>
              <a:t>CS</a:t>
            </a:r>
            <a:r>
              <a:rPr lang="en-US" altLang="en-US" sz="2800" b="1" smtClean="0">
                <a:solidFill>
                  <a:srgbClr val="7030A0"/>
                </a:solidFill>
                <a:latin typeface="Calibri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8862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6200" y="152400"/>
            <a:ext cx="8991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What is the oxidation number of oxygen in most compounds?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00800" y="1219200"/>
            <a:ext cx="2743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-2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2880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In a compound, the algebraic sum of the oxidation numbers of all atoms equals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3025" y="3048000"/>
            <a:ext cx="2743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3817938"/>
            <a:ext cx="9144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In a polyatomic ion, the algebraic sum of the oxidation numbers of all atoms is equal to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89388" y="5372100"/>
            <a:ext cx="50434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the charge of the ion</a:t>
            </a:r>
          </a:p>
        </p:txBody>
      </p:sp>
    </p:spTree>
    <p:extLst>
      <p:ext uri="{BB962C8B-B14F-4D97-AF65-F5344CB8AC3E}">
        <p14:creationId xmlns:p14="http://schemas.microsoft.com/office/powerpoint/2010/main" val="247418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9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3175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What is the oxidation number of hydrogen in H</a:t>
            </a:r>
            <a:r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00" y="838200"/>
            <a:ext cx="2286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+1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588" y="1760538"/>
            <a:ext cx="9220201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molar mass of NO</a:t>
            </a:r>
            <a:r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 is 46.01 g/mol. How many moles of NO</a:t>
            </a:r>
            <a:r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 are present in 114.95 g?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640513" y="3429000"/>
            <a:ext cx="25034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2.498 mol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4198938"/>
            <a:ext cx="91122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formula that shows the simplest whole-number ratio of the atoms in a compound is the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56188" y="5783263"/>
            <a:ext cx="4078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smtClean="0">
                <a:solidFill>
                  <a:srgbClr val="CC66FF"/>
                </a:solidFill>
                <a:latin typeface="Calibri" pitchFamily="34" charset="0"/>
              </a:rPr>
              <a:t>empirical formula </a:t>
            </a:r>
          </a:p>
        </p:txBody>
      </p:sp>
    </p:spTree>
    <p:extLst>
      <p:ext uri="{BB962C8B-B14F-4D97-AF65-F5344CB8AC3E}">
        <p14:creationId xmlns:p14="http://schemas.microsoft.com/office/powerpoint/2010/main" val="399156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22225"/>
            <a:ext cx="9144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empirical formula is always the accepted formula for a(n)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800600" y="1344613"/>
            <a:ext cx="434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ionic compound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00025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solid produced by a chemical reaction in solution that separates from the solution is called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42025" y="3352800"/>
            <a:ext cx="3124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a precipitate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4176713"/>
            <a:ext cx="91662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To balance a chemical equation, it may be necessary to adjust the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75388" y="5114925"/>
            <a:ext cx="28686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coefficients</a:t>
            </a:r>
          </a:p>
        </p:txBody>
      </p:sp>
    </p:spTree>
    <p:extLst>
      <p:ext uri="{BB962C8B-B14F-4D97-AF65-F5344CB8AC3E}">
        <p14:creationId xmlns:p14="http://schemas.microsoft.com/office/powerpoint/2010/main" val="129595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What is the balanced equation for the combustion of sulfur?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022725" y="1143000"/>
            <a:ext cx="4784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S(s) + O</a:t>
            </a:r>
            <a:r>
              <a:rPr lang="en-US" altLang="en-US" b="1" smtClean="0">
                <a:solidFill>
                  <a:srgbClr val="CC66FF"/>
                </a:solidFill>
                <a:latin typeface="Calibri" pitchFamily="34" charset="0"/>
              </a:rPr>
              <a:t>2</a:t>
            </a: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(g) -&gt; SO</a:t>
            </a:r>
            <a:r>
              <a:rPr lang="en-US" altLang="en-US" b="1" smtClean="0">
                <a:solidFill>
                  <a:srgbClr val="CC66FF"/>
                </a:solidFill>
                <a:latin typeface="Calibri" pitchFamily="34" charset="0"/>
              </a:rPr>
              <a:t>2</a:t>
            </a: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(g)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912938"/>
            <a:ext cx="9144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In what kind of reaction do two or more substances combine to form a new compound?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49800" y="3276600"/>
            <a:ext cx="4394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synthesis reaction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434340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equation AX -&gt; A + X is the general equation for a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57563" y="5410200"/>
            <a:ext cx="57864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Decomposition reaction</a:t>
            </a:r>
          </a:p>
        </p:txBody>
      </p:sp>
    </p:spTree>
    <p:extLst>
      <p:ext uri="{BB962C8B-B14F-4D97-AF65-F5344CB8AC3E}">
        <p14:creationId xmlns:p14="http://schemas.microsoft.com/office/powerpoint/2010/main" val="297882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-3175" y="0"/>
            <a:ext cx="91471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equation AX + BY -&gt; AY + BX is the general form equation for a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39950" y="1447800"/>
            <a:ext cx="70040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double-replacement reaction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36220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equation A + X -&gt; AX is the general equation for a(n)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49800" y="3300413"/>
            <a:ext cx="4394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synthesis reaction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" y="4187825"/>
            <a:ext cx="9067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+ BX -&gt; AX + B is the general equation for a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90763" y="5126038"/>
            <a:ext cx="68532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single-replacement reaction </a:t>
            </a:r>
          </a:p>
        </p:txBody>
      </p:sp>
    </p:spTree>
    <p:extLst>
      <p:ext uri="{BB962C8B-B14F-4D97-AF65-F5344CB8AC3E}">
        <p14:creationId xmlns:p14="http://schemas.microsoft.com/office/powerpoint/2010/main" val="128142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938" y="6350"/>
            <a:ext cx="91582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decomposition of a substance by an electric current is called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288088" y="944563"/>
            <a:ext cx="28590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electrolysis</a:t>
            </a:r>
            <a:r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163" y="1524000"/>
            <a:ext cx="91360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An active metal and a halogen react to form a(n)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085138" y="2239963"/>
            <a:ext cx="10223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salt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38" y="2870200"/>
            <a:ext cx="9134475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Which branch of chemistry deals with the mass relationships of elements in compounds and the mass relationships among reactants and products in chemical reactions?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37213" y="5661025"/>
            <a:ext cx="34702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stoichiometry</a:t>
            </a:r>
            <a:r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790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-42863" y="228600"/>
            <a:ext cx="9144001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What is the study of the mass relationships among reactants and products in a chemical reaction?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22675" y="2341563"/>
            <a:ext cx="54784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reaction stoichiometry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76200" y="3276600"/>
            <a:ext cx="91440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determination of the masses and number of moles of sulfur and oxygen in the compound sulfur dioxide would be studied in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60638" y="5943600"/>
            <a:ext cx="65754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composition stoichiometry </a:t>
            </a:r>
          </a:p>
        </p:txBody>
      </p:sp>
    </p:spTree>
    <p:extLst>
      <p:ext uri="{BB962C8B-B14F-4D97-AF65-F5344CB8AC3E}">
        <p14:creationId xmlns:p14="http://schemas.microsoft.com/office/powerpoint/2010/main" val="381991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b="1" dirty="0" smtClean="0"/>
              <a:t>Matter includes all the following EXCEPT…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A. air.</a:t>
            </a:r>
          </a:p>
          <a:p>
            <a:pPr algn="ctr">
              <a:buNone/>
            </a:pPr>
            <a:r>
              <a:rPr lang="en-US" sz="4800" dirty="0" smtClean="0"/>
              <a:t>B. light.</a:t>
            </a:r>
          </a:p>
          <a:p>
            <a:pPr algn="ctr">
              <a:buNone/>
            </a:pPr>
            <a:r>
              <a:rPr lang="en-US" sz="4800" dirty="0" smtClean="0"/>
              <a:t>C. smoke. </a:t>
            </a:r>
          </a:p>
          <a:p>
            <a:pPr algn="ctr">
              <a:buNone/>
            </a:pPr>
            <a:r>
              <a:rPr lang="en-US" sz="4800" dirty="0" smtClean="0"/>
              <a:t>D. water vapor.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7938"/>
            <a:ext cx="9136063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coefficients in a chemical equation represent the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62200" y="990600"/>
            <a:ext cx="67849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relative numbers of moles of reactants and products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225" y="2436813"/>
            <a:ext cx="9136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Each of the four types of reactions stoichiometry problems requires using a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10313" y="3887788"/>
            <a:ext cx="25939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mole ratio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8425" y="4657725"/>
            <a:ext cx="91138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In the reaction N</a:t>
            </a:r>
            <a:r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 + 3H</a:t>
            </a:r>
            <a:r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 -&gt; 2NH</a:t>
            </a:r>
            <a:r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t>3</a:t>
            </a: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, what is the mole ratio of nitrogen to ammonia?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07300" y="5956300"/>
            <a:ext cx="15938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1:2</a:t>
            </a:r>
          </a:p>
        </p:txBody>
      </p:sp>
    </p:spTree>
    <p:extLst>
      <p:ext uri="{BB962C8B-B14F-4D97-AF65-F5344CB8AC3E}">
        <p14:creationId xmlns:p14="http://schemas.microsoft.com/office/powerpoint/2010/main" val="205627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3338" y="30480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In the reaction 2Al</a:t>
            </a:r>
            <a:r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O</a:t>
            </a:r>
            <a:r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t>3</a:t>
            </a: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 -&gt; 4Al + 3O</a:t>
            </a:r>
            <a:r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, what is the mole ratio of aluminum to oxygen?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010400" y="1881188"/>
            <a:ext cx="1905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4:3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338" y="320040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balanced chemical equation allows one to determine the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4657725"/>
            <a:ext cx="7924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Mole ratio of any two substances in the reaction </a:t>
            </a:r>
          </a:p>
        </p:txBody>
      </p:sp>
    </p:spTree>
    <p:extLst>
      <p:ext uri="{BB962C8B-B14F-4D97-AF65-F5344CB8AC3E}">
        <p14:creationId xmlns:p14="http://schemas.microsoft.com/office/powerpoint/2010/main" val="318902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If one knows the mole ratio of a reactant and product in a chemical reaction, one can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57400" y="1425575"/>
            <a:ext cx="691673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Calculate the mass of the product produced from a known mass of reactant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17463" y="3886200"/>
            <a:ext cx="8991601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In the reaction C + 2H2 -&gt; CH4, what is the mole ratio of hydrogen to methane?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40600" y="5486400"/>
            <a:ext cx="18145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2:1</a:t>
            </a:r>
          </a:p>
        </p:txBody>
      </p:sp>
    </p:spTree>
    <p:extLst>
      <p:ext uri="{BB962C8B-B14F-4D97-AF65-F5344CB8AC3E}">
        <p14:creationId xmlns:p14="http://schemas.microsoft.com/office/powerpoint/2010/main" val="79373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What is the measured amount of a product obtained from a chemical reaction?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10288" y="1323975"/>
            <a:ext cx="30003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actual yield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092325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In most chemical reactions the amount of product obtained is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41513" y="3416300"/>
            <a:ext cx="72310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less than the theoretical yield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434340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What is the maximum possible amount of product obtained in a chemical reaction?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06988" y="5705475"/>
            <a:ext cx="40370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theoretical yield</a:t>
            </a:r>
            <a:r>
              <a:rPr lang="en-US" altLang="en-US" smtClean="0">
                <a:solidFill>
                  <a:srgbClr val="CC66FF"/>
                </a:solidFill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668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 chemist interested in the efficiency of a chemical reaction would calculate the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81675" y="1143000"/>
            <a:ext cx="3362325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percent yield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189163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According to the kinetic-molecular theory, particles of matter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35375" y="3352800"/>
            <a:ext cx="5486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are in constant motion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4267200"/>
            <a:ext cx="97647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kinetic-molecular theory explains the behavior of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30563" y="5486400"/>
            <a:ext cx="5892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solids, liquids, and gases</a:t>
            </a:r>
          </a:p>
        </p:txBody>
      </p:sp>
    </p:spTree>
    <p:extLst>
      <p:ext uri="{BB962C8B-B14F-4D97-AF65-F5344CB8AC3E}">
        <p14:creationId xmlns:p14="http://schemas.microsoft.com/office/powerpoint/2010/main" val="351059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-3175" y="0"/>
            <a:ext cx="91471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  <a:latin typeface="Calibri" pitchFamily="34" charset="0"/>
              </a:rPr>
              <a:t>The kinetic-molecular theory explains the properties of solids, liquids, and gases in terms of the energy of the particles and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55775" y="2133600"/>
            <a:ext cx="73882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smtClean="0">
                <a:solidFill>
                  <a:srgbClr val="CC66FF"/>
                </a:solidFill>
                <a:latin typeface="Calibri" pitchFamily="34" charset="0"/>
              </a:rPr>
              <a:t>the forces that act between the particles</a:t>
            </a:r>
          </a:p>
        </p:txBody>
      </p:sp>
    </p:spTree>
    <p:extLst>
      <p:ext uri="{BB962C8B-B14F-4D97-AF65-F5344CB8AC3E}">
        <p14:creationId xmlns:p14="http://schemas.microsoft.com/office/powerpoint/2010/main" val="8438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4066</Words>
  <Application>Microsoft Office PowerPoint</Application>
  <PresentationFormat>On-screen Show (4:3)</PresentationFormat>
  <Paragraphs>586</Paragraphs>
  <Slides>95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95</vt:i4>
      </vt:variant>
    </vt:vector>
  </HeadingPairs>
  <TitlesOfParts>
    <vt:vector size="99" baseType="lpstr">
      <vt:lpstr>Office Theme</vt:lpstr>
      <vt:lpstr>Default Design</vt:lpstr>
      <vt:lpstr>1_Office Theme</vt:lpstr>
      <vt:lpstr>2_Office Theme</vt:lpstr>
      <vt:lpstr>···Chemistry Exam Study Guide···</vt:lpstr>
      <vt:lpstr>PowerPoint Presentation</vt:lpstr>
      <vt:lpstr>Chemistry is defined as the study of the composition and structure of materials and….</vt:lpstr>
      <vt:lpstr>The branch of chemistry that includes the study of materials and processes that occur in living things is…</vt:lpstr>
      <vt:lpstr>The branch of chemistry that is concerned with the identification and composition of materials is…</vt:lpstr>
      <vt:lpstr>The study of substances containing carbon is…</vt:lpstr>
      <vt:lpstr>Technology is the… </vt:lpstr>
      <vt:lpstr>Basic research is…</vt:lpstr>
      <vt:lpstr>Matter includes all the following EXCEPT…</vt:lpstr>
      <vt:lpstr>Two features that distinguish matter are…</vt:lpstr>
      <vt:lpstr>The melting of the candle wax is classified as a physical change because it…</vt:lpstr>
      <vt:lpstr>An example of a chemical change is…</vt:lpstr>
      <vt:lpstr>A physical change occurs when a…</vt:lpstr>
      <vt:lpstr>The particles in a solid state are…</vt:lpstr>
      <vt:lpstr>The state of matter in which a material is most likely to resist compression is the…</vt:lpstr>
      <vt:lpstr>Elements in a group in the periodic table can be expected to have similar…</vt:lpstr>
      <vt:lpstr>A vertical column of blocks in the periodic table is called a(n)…</vt:lpstr>
      <vt:lpstr>PowerPoint Presentation</vt:lpstr>
      <vt:lpstr>All of the following are steps in the scientific method EXCEPT…</vt:lpstr>
      <vt:lpstr>The reason for organizing, analyzing, and classifying data is…</vt:lpstr>
      <vt:lpstr>Quantitative observation are recorded using…</vt:lpstr>
      <vt:lpstr>A theory is best described as a… </vt:lpstr>
      <vt:lpstr>The validity of scientific concepts is evaluated by…</vt:lpstr>
      <vt:lpstr>The SI standard unit for length and mass are…</vt:lpstr>
      <vt:lpstr>The symbols for units of length in order from smallest to largest are…</vt:lpstr>
      <vt:lpstr>The quantity of matter per unit volume is…</vt:lpstr>
      <vt:lpstr>A volume of 1 cubic centimeter is equivalent to….</vt:lpstr>
      <vt:lpstr>A Change in the force of Earth’s gravity on an object will affect its…</vt:lpstr>
      <vt:lpstr>A measurement is said to have a good precision if it…</vt:lpstr>
      <vt:lpstr>A measurement is said to have a good precision if it…</vt:lpstr>
      <vt:lpstr>In division and multiplication, the answer must not have more significant figures than the…</vt:lpstr>
      <vt:lpstr>The speed of light is 300,000 km/s. In scientific notation, this speed is…</vt:lpstr>
      <vt:lpstr>PowerPoint Presentation</vt:lpstr>
      <vt:lpstr>If two or more compounds are composed of the same two elements, the ratio of the masses of one element that combine with a fixed mass of the other element is a simple whole number.  This is a statement of the law of…</vt:lpstr>
      <vt:lpstr>According to the law of definite proportions, any two samples of KCl have…</vt:lpstr>
      <vt:lpstr>According to the law of conservation of mass, when sodium, hydrogen, and oxygen react to form a compound, the mass of the compound is …. The sum of the masses of the individual elements. </vt:lpstr>
      <vt:lpstr>Who was the schoolmaster who studied chemistry and proposed an atomic theory? </vt:lpstr>
      <vt:lpstr>Which concept in Dalton's atomic theory has been modified?</vt:lpstr>
      <vt:lpstr>What did Rutherford conclude about the structure of the atom?</vt:lpstr>
      <vt:lpstr>A positively charged particle with mass 1.673 x 10(24)g is a(n)..</vt:lpstr>
      <vt:lpstr>The nucleus of an atom has all the following characteristics EXCEPT that it…</vt:lpstr>
      <vt:lpstr>Which part of an atom has a mass approximately equal to 1/2000 of the mass of a common hydrogen atom? </vt:lpstr>
      <vt:lpstr>The mass of a neutron is </vt:lpstr>
      <vt:lpstr>Protons and neutrons strongly attract when they?</vt:lpstr>
      <vt:lpstr>An atom of the same element that have different masses are called?</vt:lpstr>
      <vt:lpstr>Isotopes of an element contain different numbers of?</vt:lpstr>
      <vt:lpstr>Helium -4 and helium -3 are?</vt:lpstr>
      <vt:lpstr>Isotopes of each element differ in?</vt:lpstr>
      <vt:lpstr>The atomic number of oxygen, 8, indicates that there are eight?</vt:lpstr>
      <vt:lpstr>Total number of protons and neutrons in the nucleus of an atom is its?</vt:lpstr>
      <vt:lpstr>In determining atomic mass units, the standard is the?</vt:lpstr>
      <vt:lpstr>The carbon-12 atom is assigned a relative mass of exactly?</vt:lpstr>
      <vt:lpstr>Ag-109 has 62 neutrons. The neutral atom has?</vt:lpstr>
      <vt:lpstr> Chemistry Exam Study Guide  # 34-101</vt:lpstr>
      <vt:lpstr>Chapter 3: Atoms  </vt:lpstr>
      <vt:lpstr>Chapter 3: Atoms</vt:lpstr>
      <vt:lpstr>Chapter 3: Atoms</vt:lpstr>
      <vt:lpstr>Chapter 3: Atoms</vt:lpstr>
      <vt:lpstr>Chapter 3: Atoms</vt:lpstr>
      <vt:lpstr>Chapter 4</vt:lpstr>
      <vt:lpstr>Chapter 4</vt:lpstr>
      <vt:lpstr>Chapter 4</vt:lpstr>
      <vt:lpstr>Chapter 4</vt:lpstr>
      <vt:lpstr>Chapter 4</vt:lpstr>
      <vt:lpstr>Chapter 4</vt:lpstr>
      <vt:lpstr>Chapter 5</vt:lpstr>
      <vt:lpstr>Chapter 5</vt:lpstr>
      <vt:lpstr>Chapter 5</vt:lpstr>
      <vt:lpstr>STUDY GUIDE (Pg.7-10)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···Chemistry Exam Study Guide···</dc:title>
  <dc:creator>library08_chs</dc:creator>
  <cp:lastModifiedBy>Andrea Booker</cp:lastModifiedBy>
  <cp:revision>17</cp:revision>
  <dcterms:created xsi:type="dcterms:W3CDTF">2014-05-20T14:42:08Z</dcterms:created>
  <dcterms:modified xsi:type="dcterms:W3CDTF">2014-05-23T19:18:59Z</dcterms:modified>
</cp:coreProperties>
</file>