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6" r:id="rId2"/>
    <p:sldId id="257" r:id="rId3"/>
    <p:sldId id="276" r:id="rId4"/>
    <p:sldId id="258" r:id="rId5"/>
    <p:sldId id="259" r:id="rId6"/>
    <p:sldId id="261" r:id="rId7"/>
    <p:sldId id="260" r:id="rId8"/>
    <p:sldId id="264" r:id="rId9"/>
    <p:sldId id="263" r:id="rId10"/>
    <p:sldId id="266" r:id="rId11"/>
    <p:sldId id="265" r:id="rId12"/>
    <p:sldId id="262" r:id="rId13"/>
    <p:sldId id="267" r:id="rId14"/>
    <p:sldId id="268" r:id="rId15"/>
    <p:sldId id="289" r:id="rId16"/>
    <p:sldId id="270" r:id="rId17"/>
    <p:sldId id="269" r:id="rId18"/>
    <p:sldId id="284" r:id="rId19"/>
    <p:sldId id="272" r:id="rId20"/>
    <p:sldId id="271" r:id="rId21"/>
    <p:sldId id="274" r:id="rId22"/>
    <p:sldId id="273" r:id="rId23"/>
    <p:sldId id="275" r:id="rId24"/>
    <p:sldId id="277" r:id="rId25"/>
    <p:sldId id="278" r:id="rId26"/>
    <p:sldId id="279" r:id="rId27"/>
    <p:sldId id="282" r:id="rId28"/>
    <p:sldId id="280" r:id="rId29"/>
    <p:sldId id="283" r:id="rId30"/>
    <p:sldId id="281" r:id="rId31"/>
    <p:sldId id="286" r:id="rId32"/>
    <p:sldId id="287" r:id="rId33"/>
    <p:sldId id="288" r:id="rId34"/>
    <p:sldId id="290" r:id="rId35"/>
    <p:sldId id="293" r:id="rId36"/>
    <p:sldId id="292" r:id="rId37"/>
    <p:sldId id="291" r:id="rId38"/>
    <p:sldId id="294" r:id="rId39"/>
    <p:sldId id="295" r:id="rId40"/>
    <p:sldId id="297" r:id="rId41"/>
    <p:sldId id="298" r:id="rId42"/>
    <p:sldId id="296" r:id="rId43"/>
    <p:sldId id="299" r:id="rId44"/>
    <p:sldId id="300" r:id="rId45"/>
    <p:sldId id="301" r:id="rId46"/>
    <p:sldId id="302" r:id="rId47"/>
    <p:sldId id="304" r:id="rId48"/>
    <p:sldId id="285" r:id="rId49"/>
    <p:sldId id="303" r:id="rId50"/>
    <p:sldId id="305" r:id="rId51"/>
    <p:sldId id="306" r:id="rId52"/>
    <p:sldId id="307" r:id="rId53"/>
    <p:sldId id="308" r:id="rId54"/>
    <p:sldId id="309" r:id="rId55"/>
    <p:sldId id="311" r:id="rId56"/>
    <p:sldId id="312" r:id="rId57"/>
    <p:sldId id="313" r:id="rId58"/>
    <p:sldId id="310" r:id="rId59"/>
    <p:sldId id="314" r:id="rId60"/>
    <p:sldId id="331" r:id="rId61"/>
    <p:sldId id="315" r:id="rId62"/>
    <p:sldId id="316" r:id="rId63"/>
    <p:sldId id="317" r:id="rId64"/>
    <p:sldId id="319" r:id="rId65"/>
    <p:sldId id="318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30" r:id="rId76"/>
    <p:sldId id="329" r:id="rId77"/>
    <p:sldId id="332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BDBA4-E5F5-4449-A5A9-58518A0BA24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E1368-B4E0-47A8-BEE9-F69F7F319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698DD-A78B-4088-AF36-1EFB8B7B258C}" type="slidenum">
              <a:rPr lang="en-US"/>
              <a:pPr/>
              <a:t>18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886D930-4A0A-4D13-BDEC-34F1D5A381B5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64753FB-51D4-49A7-9980-46BFC1F2F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hyperlink" Target="Presentation%20Plus!%20TAV:Extras:PPlus!%20TAV%20Hel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fscstart%20/TAV%20/3%20101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andora.com/" TargetMode="Externa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andora.com/" TargetMode="External"/><Relationship Id="rId4" Type="http://schemas.openxmlformats.org/officeDocument/2006/relationships/image" Target="../media/image6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History 2</a:t>
            </a:r>
            <a:br>
              <a:rPr lang="en-US" dirty="0" smtClean="0"/>
            </a:br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V A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917092"/>
            <a:ext cx="2895600" cy="3712308"/>
          </a:xfrm>
          <a:prstGeom prst="rect">
            <a:avLst/>
          </a:prstGeom>
        </p:spPr>
      </p:pic>
      <p:pic>
        <p:nvPicPr>
          <p:cNvPr id="5" name="Picture 4" descr="statue of libe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819400"/>
            <a:ext cx="2857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800600" cy="452628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Additional Activity:</a:t>
            </a:r>
            <a:br>
              <a:rPr lang="en-US" sz="4000" dirty="0" smtClean="0"/>
            </a:br>
            <a:r>
              <a:rPr lang="en-US" sz="4000" dirty="0" smtClean="0"/>
              <a:t>Read about Vincent </a:t>
            </a:r>
            <a:r>
              <a:rPr lang="en-US" sz="4000" dirty="0" err="1" smtClean="0"/>
              <a:t>Scilipoti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" name="Content Placeholder 4" descr="madon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228" r="19333" b="8139"/>
          <a:stretch>
            <a:fillRect/>
          </a:stretch>
        </p:blipFill>
        <p:spPr>
          <a:xfrm>
            <a:off x="5638800" y="1600200"/>
            <a:ext cx="3048000" cy="4484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European Immigrants:</a:t>
            </a:r>
            <a:br>
              <a:rPr lang="en-US" dirty="0" smtClean="0"/>
            </a:br>
            <a:r>
              <a:rPr lang="en-US" dirty="0" smtClean="0"/>
              <a:t>Discussion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4800600" cy="498348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What helped immigrants adjust to living in the United States?</a:t>
            </a:r>
          </a:p>
          <a:p>
            <a:endParaRPr lang="en-US" sz="3200" dirty="0" smtClean="0"/>
          </a:p>
          <a:p>
            <a:r>
              <a:rPr lang="en-US" sz="3200" dirty="0" smtClean="0"/>
              <a:t>Learning English </a:t>
            </a:r>
          </a:p>
          <a:p>
            <a:r>
              <a:rPr lang="en-US" sz="3200" dirty="0" smtClean="0"/>
              <a:t>Adapting to the American culture. </a:t>
            </a:r>
          </a:p>
          <a:p>
            <a:r>
              <a:rPr lang="en-US" sz="3200" dirty="0" smtClean="0"/>
              <a:t>Learning skills</a:t>
            </a:r>
          </a:p>
          <a:p>
            <a:r>
              <a:rPr lang="en-US" sz="3200" dirty="0" smtClean="0"/>
              <a:t>Earning money</a:t>
            </a:r>
          </a:p>
          <a:p>
            <a:r>
              <a:rPr lang="en-US" sz="3200" dirty="0" smtClean="0"/>
              <a:t>Living among their own ethnic group</a:t>
            </a:r>
            <a:endParaRPr lang="en-US" dirty="0"/>
          </a:p>
        </p:txBody>
      </p:sp>
      <p:pic>
        <p:nvPicPr>
          <p:cNvPr id="5" name="Content Placeholder 4" descr="immigrants at ellis is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585581"/>
            <a:ext cx="3886200" cy="2647276"/>
          </a:xfrm>
        </p:spPr>
      </p:pic>
      <p:sp>
        <p:nvSpPr>
          <p:cNvPr id="6" name="TextBox 5"/>
          <p:cNvSpPr txBox="1"/>
          <p:nvPr/>
        </p:nvSpPr>
        <p:spPr>
          <a:xfrm>
            <a:off x="5181600" y="563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Immigrants at Ellis Island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Asian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4724400" cy="48310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Chinese immigrants were lured to the U.S. by</a:t>
            </a:r>
          </a:p>
          <a:p>
            <a:pPr lvl="1"/>
            <a:r>
              <a:rPr lang="en-US" sz="2800" dirty="0" smtClean="0"/>
              <a:t>Severe unemployment</a:t>
            </a:r>
          </a:p>
          <a:p>
            <a:pPr lvl="1"/>
            <a:r>
              <a:rPr lang="en-US" sz="2800" dirty="0" smtClean="0"/>
              <a:t>poverty</a:t>
            </a:r>
          </a:p>
          <a:p>
            <a:pPr lvl="1"/>
            <a:r>
              <a:rPr lang="en-US" sz="2800" dirty="0" smtClean="0"/>
              <a:t>famine</a:t>
            </a:r>
          </a:p>
          <a:p>
            <a:pPr lvl="1"/>
            <a:r>
              <a:rPr lang="en-US" sz="2800" dirty="0" smtClean="0"/>
              <a:t>California Gold Rush</a:t>
            </a:r>
          </a:p>
          <a:p>
            <a:pPr lvl="1"/>
            <a:r>
              <a:rPr lang="en-US" sz="2800" dirty="0" err="1" smtClean="0"/>
              <a:t>Taiping</a:t>
            </a:r>
            <a:r>
              <a:rPr lang="en-US" sz="2800" dirty="0" smtClean="0"/>
              <a:t> Rebellion in China</a:t>
            </a:r>
          </a:p>
          <a:p>
            <a:pPr lvl="1"/>
            <a:r>
              <a:rPr lang="en-US" sz="2800" dirty="0" smtClean="0"/>
              <a:t>demand for railroad workers in the U.S.</a:t>
            </a:r>
          </a:p>
        </p:txBody>
      </p:sp>
      <p:pic>
        <p:nvPicPr>
          <p:cNvPr id="5" name="Content Placeholder 4" descr="angel island immigrant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4" y="2209800"/>
            <a:ext cx="3919893" cy="29567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Asian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181600" cy="52120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They worked as laborers, servants, skilled tradesmen, and merchants.</a:t>
            </a:r>
          </a:p>
          <a:p>
            <a:pPr lvl="0"/>
            <a:r>
              <a:rPr lang="en-US" dirty="0" smtClean="0"/>
              <a:t>Japanese immigrants also cross the Pacific.</a:t>
            </a:r>
          </a:p>
          <a:p>
            <a:pPr lvl="0"/>
            <a:r>
              <a:rPr lang="en-US" dirty="0" smtClean="0"/>
              <a:t>In 1910 a barracks was opened on </a:t>
            </a:r>
            <a:r>
              <a:rPr lang="en-US" b="1" dirty="0" smtClean="0"/>
              <a:t>Angel Island</a:t>
            </a:r>
            <a:r>
              <a:rPr lang="en-US" dirty="0" smtClean="0"/>
              <a:t> in California.</a:t>
            </a:r>
          </a:p>
          <a:p>
            <a:pPr lvl="0"/>
            <a:r>
              <a:rPr lang="en-US" dirty="0" smtClean="0"/>
              <a:t>Asian immigrants waited sometimes for months for the results of immigration hearings.</a:t>
            </a:r>
          </a:p>
          <a:p>
            <a:endParaRPr lang="en-US" dirty="0"/>
          </a:p>
        </p:txBody>
      </p:sp>
      <p:pic>
        <p:nvPicPr>
          <p:cNvPr id="5" name="Content Placeholder 4" descr="angel island immigrant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4818" y="1894696"/>
            <a:ext cx="3288181" cy="32718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ngel island physica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4038600" cy="45262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Physicals at Angel Island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 you think caused the large changes in immigration?</a:t>
            </a:r>
            <a:endParaRPr lang="en-US" dirty="0"/>
          </a:p>
        </p:txBody>
      </p:sp>
      <p:pic>
        <p:nvPicPr>
          <p:cNvPr id="5" name="Content Placeholder 4" descr="immigrati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0730" y="1828800"/>
            <a:ext cx="8625345" cy="4419600"/>
          </a:xfrm>
        </p:spPr>
      </p:pic>
      <p:pic>
        <p:nvPicPr>
          <p:cNvPr id="6" name="Content Placeholder 5" descr="chinese exclustion ac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05586" y="1828800"/>
            <a:ext cx="3033614" cy="2066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Resurgence of </a:t>
            </a:r>
            <a:r>
              <a:rPr lang="en-US" b="1" dirty="0" err="1" smtClean="0"/>
              <a:t>Nativism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irish nativis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600200"/>
            <a:ext cx="3096387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645920"/>
            <a:ext cx="5334000" cy="49834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increase in immigration led to </a:t>
            </a:r>
            <a:r>
              <a:rPr lang="en-US" b="1" dirty="0" err="1" smtClean="0"/>
              <a:t>nativism</a:t>
            </a:r>
            <a:r>
              <a:rPr lang="en-US" b="1" dirty="0" smtClean="0"/>
              <a:t>,</a:t>
            </a:r>
            <a:r>
              <a:rPr lang="en-US" dirty="0" smtClean="0"/>
              <a:t> an extreme dislike for foreigners by native-born people and the desire to limit immigration. </a:t>
            </a:r>
          </a:p>
          <a:p>
            <a:pPr lvl="0"/>
            <a:r>
              <a:rPr lang="en-US" dirty="0" smtClean="0"/>
              <a:t>The Irish faced discrimination in the 1840s and 1850s. </a:t>
            </a:r>
          </a:p>
          <a:p>
            <a:pPr lvl="0"/>
            <a:r>
              <a:rPr lang="en-US" dirty="0" smtClean="0"/>
              <a:t>In the early 1900s, the Asians, Jews, and eastern Europeans were the focus of </a:t>
            </a:r>
            <a:r>
              <a:rPr lang="en-US" dirty="0" err="1" smtClean="0"/>
              <a:t>nativism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Resurgence of </a:t>
            </a:r>
            <a:r>
              <a:rPr lang="en-US" b="1" dirty="0" err="1" smtClean="0"/>
              <a:t>Nativism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american protective association joke pos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996" y="1705917"/>
            <a:ext cx="3813950" cy="41614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447800"/>
            <a:ext cx="4876800" cy="5212080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Nativism</a:t>
            </a:r>
            <a:r>
              <a:rPr lang="en-US" dirty="0" smtClean="0"/>
              <a:t> led to the forming of two anti-immigrant groups: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American Protective Association</a:t>
            </a:r>
            <a:r>
              <a:rPr lang="en-US" dirty="0" smtClean="0"/>
              <a:t> had 500,000 members by 1887. </a:t>
            </a:r>
          </a:p>
          <a:p>
            <a:pPr lvl="1"/>
            <a:r>
              <a:rPr lang="en-US" dirty="0" smtClean="0"/>
              <a:t>The founder, Henry Bowers, wanted to stop immigration, especially </a:t>
            </a:r>
            <a:r>
              <a:rPr lang="en-US" dirty="0" err="1" smtClean="0"/>
              <a:t>catholics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the 1870s, Denis Kearny organized the W</a:t>
            </a:r>
            <a:r>
              <a:rPr lang="en-US" b="1" dirty="0" smtClean="0"/>
              <a:t>orkingman’s Party of California </a:t>
            </a:r>
            <a:r>
              <a:rPr lang="en-US" dirty="0" smtClean="0"/>
              <a:t>to stop Chinese immigration.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015" name="Picture 47" descr="DF1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36005" name="Picture 37" descr="double back bb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434138"/>
            <a:ext cx="357187" cy="357187"/>
          </a:xfrm>
          <a:prstGeom prst="rect">
            <a:avLst/>
          </a:prstGeom>
          <a:noFill/>
        </p:spPr>
      </p:pic>
      <p:sp>
        <p:nvSpPr>
          <p:cNvPr id="1236008" name="Text Box 40"/>
          <p:cNvSpPr txBox="1">
            <a:spLocks noChangeArrowheads="1"/>
          </p:cNvSpPr>
          <p:nvPr/>
        </p:nvSpPr>
        <p:spPr bwMode="black">
          <a:xfrm>
            <a:off x="2209800" y="6327775"/>
            <a:ext cx="438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423" dir="9200147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</a:pPr>
            <a:r>
              <a:rPr lang="en-US" sz="1200" b="0"/>
              <a:t>Click the mouse button or press the </a:t>
            </a:r>
            <a:br>
              <a:rPr lang="en-US" sz="1200" b="0"/>
            </a:br>
            <a:r>
              <a:rPr lang="en-US" sz="1200" b="0"/>
              <a:t>Space Bar to display the answer.</a:t>
            </a:r>
          </a:p>
        </p:txBody>
      </p:sp>
      <p:sp>
        <p:nvSpPr>
          <p:cNvPr id="1236011" name="Oval 43"/>
          <p:cNvSpPr>
            <a:spLocks noChangeArrowheads="1"/>
          </p:cNvSpPr>
          <p:nvPr/>
        </p:nvSpPr>
        <p:spPr bwMode="auto">
          <a:xfrm>
            <a:off x="5997575" y="5124450"/>
            <a:ext cx="304800" cy="304800"/>
          </a:xfrm>
          <a:prstGeom prst="ellipse">
            <a:avLst/>
          </a:prstGeom>
          <a:noFill/>
          <a:ln w="38100">
            <a:solidFill>
              <a:srgbClr val="EDDEA7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6016" name="Picture 48" descr="windows_help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2763" y="64341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36017" name="Picture 49" descr="apple_help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3663" y="64341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0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Resurgence of </a:t>
            </a:r>
            <a:r>
              <a:rPr lang="en-US" b="1" dirty="0" err="1" smtClean="0"/>
              <a:t>Nativism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american protective association joke pos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657600" cy="49133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45920"/>
            <a:ext cx="47244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1882 Congress passed the </a:t>
            </a:r>
            <a:r>
              <a:rPr lang="en-US" b="1" dirty="0" smtClean="0"/>
              <a:t>Chinese Exclusion Act.</a:t>
            </a:r>
          </a:p>
          <a:p>
            <a:pPr lvl="0"/>
            <a:r>
              <a:rPr lang="en-US" dirty="0" smtClean="0"/>
              <a:t>It barred Chinese immigration for 10 years.</a:t>
            </a:r>
          </a:p>
          <a:p>
            <a:pPr lvl="0"/>
            <a:r>
              <a:rPr lang="en-US" dirty="0" smtClean="0"/>
              <a:t>It also prevented the Chinese already in America from becoming citizens.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15.1 Immigration</a:t>
            </a:r>
          </a:p>
          <a:p>
            <a:r>
              <a:rPr lang="en-US" dirty="0" smtClean="0"/>
              <a:t>15.2 Urbanization</a:t>
            </a:r>
          </a:p>
          <a:p>
            <a:r>
              <a:rPr lang="en-US" dirty="0" smtClean="0"/>
              <a:t>15.3 The Gilded Age</a:t>
            </a:r>
          </a:p>
          <a:p>
            <a:r>
              <a:rPr lang="en-US" dirty="0" smtClean="0"/>
              <a:t>15.4 The Birth of Reform</a:t>
            </a:r>
            <a:endParaRPr lang="en-US" dirty="0"/>
          </a:p>
        </p:txBody>
      </p:sp>
      <p:pic>
        <p:nvPicPr>
          <p:cNvPr id="4" name="Picture 3" descr="Urban immigr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714336"/>
            <a:ext cx="4191000" cy="28549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Resurgence of </a:t>
            </a:r>
            <a:r>
              <a:rPr lang="en-US" b="1" dirty="0" err="1" smtClean="0"/>
              <a:t>Nativism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american protective association joke pos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743200"/>
            <a:ext cx="6477000" cy="377174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45920"/>
            <a:ext cx="81534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This act was renewed by Congress in 1892, made permanent in 1902, and not repealed until 1943.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hisory of nativis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4167" b="333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Turn to page 466 in </a:t>
            </a:r>
            <a:r>
              <a:rPr lang="en-US" i="1" dirty="0" smtClean="0"/>
              <a:t>The American Vision.</a:t>
            </a:r>
            <a:endParaRPr lang="en-US" dirty="0"/>
          </a:p>
        </p:txBody>
      </p:sp>
      <p:pic>
        <p:nvPicPr>
          <p:cNvPr id="7" name="Content Placeholder 6" descr="TAV AL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3862148" cy="4951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15.2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4038600" cy="4526280"/>
          </a:xfrm>
        </p:spPr>
        <p:txBody>
          <a:bodyPr/>
          <a:lstStyle/>
          <a:p>
            <a:r>
              <a:rPr lang="en-US" dirty="0" smtClean="0"/>
              <a:t>Americans Migrate to the Cities</a:t>
            </a:r>
          </a:p>
          <a:p>
            <a:r>
              <a:rPr lang="en-US" dirty="0" smtClean="0"/>
              <a:t>The New Urban Environment</a:t>
            </a:r>
          </a:p>
          <a:p>
            <a:r>
              <a:rPr lang="en-US" dirty="0" smtClean="0"/>
              <a:t>Separation by Class</a:t>
            </a:r>
          </a:p>
          <a:p>
            <a:r>
              <a:rPr lang="en-US" dirty="0" smtClean="0"/>
              <a:t>Urban Problems</a:t>
            </a:r>
          </a:p>
          <a:p>
            <a:r>
              <a:rPr lang="en-US" dirty="0" smtClean="0"/>
              <a:t>Urban Politics</a:t>
            </a:r>
            <a:endParaRPr lang="en-US" dirty="0"/>
          </a:p>
        </p:txBody>
      </p:sp>
      <p:pic>
        <p:nvPicPr>
          <p:cNvPr id="5" name="Content Placeholder 4" descr="Mobile_Alabama_skyline_2007_narrow_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62400" y="2438400"/>
            <a:ext cx="4876976" cy="2721880"/>
          </a:xfrm>
        </p:spPr>
      </p:pic>
      <p:sp>
        <p:nvSpPr>
          <p:cNvPr id="6" name="TextBox 5"/>
          <p:cNvSpPr txBox="1"/>
          <p:nvPr/>
        </p:nvSpPr>
        <p:spPr>
          <a:xfrm>
            <a:off x="4343400" y="53340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Mobile, Alabama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Alabama Standards</a:t>
            </a:r>
            <a:endParaRPr lang="en-US" dirty="0"/>
          </a:p>
        </p:txBody>
      </p:sp>
      <p:pic>
        <p:nvPicPr>
          <p:cNvPr id="7" name="Content Placeholder 6" descr="The Year of Alabama History 200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41710"/>
            <a:ext cx="3190875" cy="269143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29000" y="1524000"/>
            <a:ext cx="5486400" cy="495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ACOS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1.) Explain the transition of the United States from an agrarian society to an industrial nation prior to World War I.</a:t>
            </a:r>
          </a:p>
          <a:p>
            <a:r>
              <a:rPr lang="en-US" b="1" dirty="0" err="1" smtClean="0"/>
              <a:t>AHSGE</a:t>
            </a:r>
            <a:r>
              <a:rPr lang="en-US" b="1" dirty="0" smtClean="0"/>
              <a:t> Standard V:</a:t>
            </a:r>
            <a:br>
              <a:rPr lang="en-US" b="1" dirty="0" smtClean="0"/>
            </a:br>
            <a:r>
              <a:rPr lang="en-US" dirty="0" smtClean="0"/>
              <a:t>2. Evaluate the concepts, developments, and consequences of industrialization and urbanization.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Americans Migrate to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267200" cy="452628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Urbanization increased in the late 1800’s.</a:t>
            </a:r>
          </a:p>
          <a:p>
            <a:pPr lvl="0"/>
            <a:r>
              <a:rPr lang="en-US" dirty="0" smtClean="0"/>
              <a:t>Immigrants stayed in the cities</a:t>
            </a:r>
          </a:p>
          <a:p>
            <a:pPr lvl="1"/>
            <a:r>
              <a:rPr lang="en-US" sz="3000" dirty="0" smtClean="0"/>
              <a:t>They worked long hours for little pay.</a:t>
            </a:r>
          </a:p>
          <a:p>
            <a:pPr lvl="1"/>
            <a:r>
              <a:rPr lang="en-US" sz="3000" dirty="0" smtClean="0"/>
              <a:t>Many believed their standard of living had improved in the U.S. </a:t>
            </a:r>
          </a:p>
        </p:txBody>
      </p:sp>
      <p:pic>
        <p:nvPicPr>
          <p:cNvPr id="5" name="Content Placeholder 4" descr="Urban immigra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533673"/>
            <a:ext cx="4038600" cy="27510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Americans Migrate to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9530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Farmers began moving to cities because of:</a:t>
            </a:r>
          </a:p>
          <a:p>
            <a:pPr lvl="1"/>
            <a:r>
              <a:rPr lang="en-US" sz="2800" dirty="0" smtClean="0"/>
              <a:t>better paying jobs</a:t>
            </a:r>
          </a:p>
          <a:p>
            <a:pPr lvl="1"/>
            <a:r>
              <a:rPr lang="en-US" sz="2800" dirty="0" smtClean="0"/>
              <a:t>electricity</a:t>
            </a:r>
          </a:p>
          <a:p>
            <a:pPr lvl="1"/>
            <a:r>
              <a:rPr lang="en-US" sz="2800" dirty="0" smtClean="0"/>
              <a:t>running water</a:t>
            </a:r>
          </a:p>
          <a:p>
            <a:pPr lvl="1"/>
            <a:r>
              <a:rPr lang="en-US" sz="2800" dirty="0" smtClean="0"/>
              <a:t>plumbing</a:t>
            </a:r>
          </a:p>
          <a:p>
            <a:pPr lvl="1"/>
            <a:r>
              <a:rPr lang="en-US" sz="2800" dirty="0" smtClean="0"/>
              <a:t>entertainment.</a:t>
            </a:r>
          </a:p>
          <a:p>
            <a:endParaRPr lang="en-US" dirty="0"/>
          </a:p>
        </p:txBody>
      </p:sp>
      <p:pic>
        <p:nvPicPr>
          <p:cNvPr id="5" name="Content Placeholder 4" descr="Wheat Fie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30264" y="2286000"/>
            <a:ext cx="4478777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New Urban Environment</a:t>
            </a:r>
            <a:endParaRPr lang="en-US" dirty="0"/>
          </a:p>
        </p:txBody>
      </p:sp>
      <p:pic>
        <p:nvPicPr>
          <p:cNvPr id="5" name="Content Placeholder 4" descr="Prudential_buffalo_louis_sulliv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46238"/>
            <a:ext cx="3218798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645920"/>
            <a:ext cx="50292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Housing and transportation needs changed as more people moved to the cities.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As the price of land increased, building owners began to build </a:t>
            </a:r>
            <a:r>
              <a:rPr lang="en-US" b="1" dirty="0" smtClean="0"/>
              <a:t>skyscrapers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New Urban Environment</a:t>
            </a:r>
            <a:endParaRPr lang="en-US" dirty="0"/>
          </a:p>
        </p:txBody>
      </p:sp>
      <p:pic>
        <p:nvPicPr>
          <p:cNvPr id="5" name="Content Placeholder 4" descr="Prudential_buffalo_louis_sulliv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3434" y="1646238"/>
            <a:ext cx="2881529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45920"/>
            <a:ext cx="47244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Chicagoan </a:t>
            </a:r>
            <a:r>
              <a:rPr lang="en-US" b="1" dirty="0" smtClean="0"/>
              <a:t>Louis Sullivan</a:t>
            </a:r>
            <a:r>
              <a:rPr lang="en-US" dirty="0" smtClean="0"/>
              <a:t> contributed to the design of skyscrapers.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In the late 1800s, various kinds of mass transit developed like </a:t>
            </a:r>
            <a:r>
              <a:rPr lang="en-US" dirty="0" err="1" smtClean="0"/>
              <a:t>horsecars</a:t>
            </a:r>
            <a:r>
              <a:rPr lang="en-US" dirty="0" smtClean="0"/>
              <a:t>  and electric trolley cars.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y_last_horsecar_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Alabama Standards</a:t>
            </a:r>
            <a:endParaRPr lang="en-US" dirty="0"/>
          </a:p>
        </p:txBody>
      </p:sp>
      <p:pic>
        <p:nvPicPr>
          <p:cNvPr id="7" name="Content Placeholder 6" descr="The Year of Alabama History 200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41710"/>
            <a:ext cx="3190875" cy="269143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29000" y="1524000"/>
            <a:ext cx="5486400" cy="495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ACOS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mtClean="0"/>
              <a:t>1</a:t>
            </a:r>
            <a:r>
              <a:rPr lang="en-US" smtClean="0"/>
              <a:t>. </a:t>
            </a:r>
            <a:r>
              <a:rPr lang="en-US" dirty="0" smtClean="0"/>
              <a:t>Explain the transition of the United States from an agrarian society to an industrial nation prior to World War I.</a:t>
            </a:r>
          </a:p>
          <a:p>
            <a:r>
              <a:rPr lang="en-US" b="1" dirty="0" err="1" smtClean="0"/>
              <a:t>AHSGE</a:t>
            </a:r>
            <a:r>
              <a:rPr lang="en-US" b="1" dirty="0" smtClean="0"/>
              <a:t> Standard V:</a:t>
            </a:r>
            <a:br>
              <a:rPr lang="en-US" b="1" dirty="0" smtClean="0"/>
            </a:br>
            <a:r>
              <a:rPr lang="en-US" dirty="0" smtClean="0"/>
              <a:t>2. Evaluate the concepts, developments, and consequences of industrialization and urbanization.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Separation by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2672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It was easy to tell where the wealthy, middle class, and working class people lived.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Wealthy families built fancy houses in the heart of the city. </a:t>
            </a:r>
          </a:p>
          <a:p>
            <a:endParaRPr lang="en-US" dirty="0"/>
          </a:p>
        </p:txBody>
      </p:sp>
      <p:pic>
        <p:nvPicPr>
          <p:cNvPr id="6" name="Content Placeholder 5" descr="horseca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89296"/>
            <a:ext cx="4267200" cy="26954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Separation by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4267200" cy="50596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middle class, which included doctors, lawyers, engineers, and teachers, tended to live away from the city.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Most of the working class lived in city </a:t>
            </a:r>
            <a:r>
              <a:rPr lang="en-US" b="1" dirty="0" smtClean="0"/>
              <a:t>tenements,</a:t>
            </a:r>
            <a:r>
              <a:rPr lang="en-US" dirty="0" smtClean="0"/>
              <a:t> or dark and crowded multi-family apartments.</a:t>
            </a:r>
          </a:p>
          <a:p>
            <a:endParaRPr lang="en-US" dirty="0"/>
          </a:p>
        </p:txBody>
      </p:sp>
      <p:pic>
        <p:nvPicPr>
          <p:cNvPr id="5" name="Content Placeholder 4" descr="teneme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6290"/>
            <a:ext cx="4038600" cy="31458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Urban Problems</a:t>
            </a:r>
            <a:endParaRPr lang="en-US" dirty="0"/>
          </a:p>
        </p:txBody>
      </p:sp>
      <p:pic>
        <p:nvPicPr>
          <p:cNvPr id="5" name="Content Placeholder 4" descr="chicago skyl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438400"/>
            <a:ext cx="4038600" cy="29053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8006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growth of cities resulted in an increase in crime, fire, disease, and pollution.</a:t>
            </a:r>
          </a:p>
          <a:p>
            <a:pPr lvl="0"/>
            <a:r>
              <a:rPr lang="en-US" dirty="0" smtClean="0"/>
              <a:t>Native-born Americans blamed immigrants for the increase in crime.</a:t>
            </a:r>
          </a:p>
          <a:p>
            <a:pPr lvl="0"/>
            <a:r>
              <a:rPr lang="en-US" dirty="0" smtClean="0"/>
              <a:t>Alcohol contributed to crime in the late 1800s.</a:t>
            </a:r>
          </a:p>
          <a:p>
            <a:pPr lvl="0"/>
            <a:r>
              <a:rPr lang="en-US" dirty="0" smtClean="0"/>
              <a:t>Contaminated drinking water from improper sewage disposal resulted in epidemics of typhoid fever and cholera.</a:t>
            </a:r>
            <a:r>
              <a:rPr lang="en-US" b="1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Urban Problems</a:t>
            </a:r>
            <a:br>
              <a:rPr lang="en-US" b="1" dirty="0" smtClean="0"/>
            </a:br>
            <a:r>
              <a:rPr lang="en-US" dirty="0" smtClean="0"/>
              <a:t>Discussion Question: </a:t>
            </a:r>
            <a:endParaRPr lang="en-US" dirty="0"/>
          </a:p>
        </p:txBody>
      </p:sp>
      <p:pic>
        <p:nvPicPr>
          <p:cNvPr id="5" name="Content Placeholder 4" descr="chinese immigrants 1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3483" y="2209800"/>
            <a:ext cx="4343976" cy="3276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Were native-born Americans correct in blaming immigrants for the increase in crime and violence?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Why or why not?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Urban Politics</a:t>
            </a:r>
            <a:endParaRPr lang="en-US" dirty="0"/>
          </a:p>
        </p:txBody>
      </p:sp>
      <p:pic>
        <p:nvPicPr>
          <p:cNvPr id="5" name="Content Placeholder 4" descr="George Plunket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295603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645920"/>
            <a:ext cx="5029200" cy="452628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</a:t>
            </a:r>
            <a:r>
              <a:rPr lang="en-US" b="1" dirty="0" smtClean="0"/>
              <a:t>political machine,</a:t>
            </a:r>
            <a:r>
              <a:rPr lang="en-US" dirty="0" smtClean="0"/>
              <a:t> an informal political group designed to gain and keep power, provided benefits in exchange for votes. </a:t>
            </a:r>
          </a:p>
          <a:p>
            <a:pPr lvl="0"/>
            <a:r>
              <a:rPr lang="en-US" b="1" dirty="0" smtClean="0"/>
              <a:t>Party bosses</a:t>
            </a:r>
            <a:r>
              <a:rPr lang="en-US" dirty="0" smtClean="0"/>
              <a:t> ran the political machines and controlled the city’s money. </a:t>
            </a:r>
          </a:p>
          <a:p>
            <a:pPr lvl="0"/>
            <a:r>
              <a:rPr lang="en-US" b="1" dirty="0" smtClean="0"/>
              <a:t>George </a:t>
            </a:r>
            <a:r>
              <a:rPr lang="en-US" b="1" dirty="0" err="1" smtClean="0"/>
              <a:t>Plunket</a:t>
            </a:r>
            <a:r>
              <a:rPr lang="en-US" b="1" dirty="0" smtClean="0"/>
              <a:t> </a:t>
            </a:r>
            <a:r>
              <a:rPr lang="en-US" dirty="0" smtClean="0"/>
              <a:t>was one of New York City’s most powerful party bosses.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Urban Politics</a:t>
            </a:r>
            <a:endParaRPr lang="en-US" dirty="0"/>
          </a:p>
        </p:txBody>
      </p:sp>
      <p:pic>
        <p:nvPicPr>
          <p:cNvPr id="5" name="Content Placeholder 4" descr="George Plunket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3880"/>
            <a:ext cx="3295603" cy="45110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645920"/>
            <a:ext cx="4876800" cy="45262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Many of the politicians became wealthy due to fraud or </a:t>
            </a:r>
            <a:r>
              <a:rPr lang="en-US" b="1" dirty="0" smtClean="0"/>
              <a:t>graft</a:t>
            </a:r>
            <a:r>
              <a:rPr lang="en-US" dirty="0" smtClean="0"/>
              <a:t>–getting money through dishonest or questionable means.</a:t>
            </a:r>
          </a:p>
          <a:p>
            <a:pPr lvl="0"/>
            <a:r>
              <a:rPr lang="en-US" dirty="0" smtClean="0"/>
              <a:t>The most famous New York Democratic political machine was Tammany Hall.</a:t>
            </a:r>
          </a:p>
          <a:p>
            <a:pPr lvl="0"/>
            <a:r>
              <a:rPr lang="en-US" b="1" dirty="0" smtClean="0"/>
              <a:t>William M. Tweed </a:t>
            </a:r>
            <a:r>
              <a:rPr lang="en-US" dirty="0" smtClean="0"/>
              <a:t>ran the Tammany Hall machine until he was arrested for corruption in 1874.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66086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Who stole the People’s Money…</a:t>
            </a:r>
            <a:r>
              <a:rPr lang="en-US" sz="3200" dirty="0" err="1" smtClean="0"/>
              <a:t>’Twas</a:t>
            </a:r>
            <a:r>
              <a:rPr lang="en-US" sz="3200" dirty="0" smtClean="0"/>
              <a:t> him!</a:t>
            </a:r>
            <a:endParaRPr lang="en-US" sz="3200" dirty="0"/>
          </a:p>
        </p:txBody>
      </p:sp>
      <p:pic>
        <p:nvPicPr>
          <p:cNvPr id="5" name="Content Placeholder 4" descr="Tammany_Ring,_Nast_cr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Urban Politics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645920"/>
            <a:ext cx="48768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Thomas and James </a:t>
            </a:r>
            <a:r>
              <a:rPr lang="en-US" dirty="0" err="1" smtClean="0"/>
              <a:t>Pendergast</a:t>
            </a:r>
            <a:r>
              <a:rPr lang="en-US" dirty="0" smtClean="0"/>
              <a:t> ran state and city politics in Kansas City, Missouri from the 1890s to the 1930s.</a:t>
            </a:r>
          </a:p>
          <a:p>
            <a:endParaRPr lang="en-US" dirty="0"/>
          </a:p>
        </p:txBody>
      </p:sp>
      <p:pic>
        <p:nvPicPr>
          <p:cNvPr id="7" name="Content Placeholder 6" descr="Tom_Pendergast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" y="1524000"/>
            <a:ext cx="3171013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for fun…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young politician did Tom </a:t>
            </a:r>
            <a:r>
              <a:rPr lang="en-US" dirty="0" err="1" smtClean="0"/>
              <a:t>Pendergast</a:t>
            </a:r>
            <a:r>
              <a:rPr lang="en-US" dirty="0" smtClean="0"/>
              <a:t> help get started in politics?</a:t>
            </a:r>
          </a:p>
          <a:p>
            <a:endParaRPr lang="en-US" dirty="0" smtClean="0"/>
          </a:p>
          <a:p>
            <a:r>
              <a:rPr lang="en-US" dirty="0" smtClean="0"/>
              <a:t>Hint:  He later became a U.S. President!</a:t>
            </a:r>
            <a:endParaRPr lang="en-US" dirty="0"/>
          </a:p>
        </p:txBody>
      </p:sp>
      <p:pic>
        <p:nvPicPr>
          <p:cNvPr id="5" name="Content Placeholder 4" descr="HarryTru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462" y="1646238"/>
            <a:ext cx="358207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15.3 The Gilded Age </a:t>
            </a:r>
            <a:endParaRPr lang="en-US" dirty="0"/>
          </a:p>
        </p:txBody>
      </p:sp>
      <p:pic>
        <p:nvPicPr>
          <p:cNvPr id="5" name="Content Placeholder 4" descr="tw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9612" y="1766094"/>
            <a:ext cx="3533775" cy="42862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Changing Culture</a:t>
            </a:r>
          </a:p>
          <a:p>
            <a:r>
              <a:rPr lang="en-US" dirty="0" smtClean="0"/>
              <a:t>Social Darwinism</a:t>
            </a:r>
          </a:p>
          <a:p>
            <a:r>
              <a:rPr lang="en-US" dirty="0" smtClean="0"/>
              <a:t>Realism</a:t>
            </a:r>
          </a:p>
          <a:p>
            <a:r>
              <a:rPr lang="en-US" dirty="0" smtClean="0"/>
              <a:t>Popular Culture</a:t>
            </a:r>
          </a:p>
          <a:p>
            <a:endParaRPr lang="en-US" dirty="0"/>
          </a:p>
        </p:txBody>
      </p:sp>
      <p:pic>
        <p:nvPicPr>
          <p:cNvPr id="6" name="Picture 5" descr="pandora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4267200"/>
            <a:ext cx="1371600" cy="1330036"/>
          </a:xfrm>
          <a:prstGeom prst="rect">
            <a:avLst/>
          </a:prstGeom>
        </p:spPr>
      </p:pic>
      <p:pic>
        <p:nvPicPr>
          <p:cNvPr id="7" name="Picture 6" descr="Scott_Jopl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5584" y="4191000"/>
            <a:ext cx="1836615" cy="238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Scott Joplin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www.pandora.com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15.1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Immigrants</a:t>
            </a:r>
          </a:p>
          <a:p>
            <a:r>
              <a:rPr lang="en-US" dirty="0" smtClean="0"/>
              <a:t>Asian Immigration</a:t>
            </a:r>
          </a:p>
          <a:p>
            <a:r>
              <a:rPr lang="en-US" dirty="0" smtClean="0"/>
              <a:t>Resurgence of </a:t>
            </a:r>
            <a:r>
              <a:rPr lang="en-US" dirty="0" err="1" smtClean="0"/>
              <a:t>Nativism</a:t>
            </a:r>
            <a:endParaRPr lang="en-US" dirty="0" smtClean="0"/>
          </a:p>
          <a:p>
            <a:r>
              <a:rPr lang="en-US" dirty="0" smtClean="0"/>
              <a:t>Additional Activities</a:t>
            </a:r>
            <a:endParaRPr lang="en-US" dirty="0"/>
          </a:p>
        </p:txBody>
      </p:sp>
      <p:pic>
        <p:nvPicPr>
          <p:cNvPr id="4" name="Picture 3" descr="ellis is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676719"/>
            <a:ext cx="4629150" cy="303840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Alabama Standards</a:t>
            </a:r>
            <a:endParaRPr lang="en-US" dirty="0"/>
          </a:p>
        </p:txBody>
      </p:sp>
      <p:pic>
        <p:nvPicPr>
          <p:cNvPr id="7" name="Content Placeholder 6" descr="The Year of Alabama History 200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41710"/>
            <a:ext cx="3190875" cy="269143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29000" y="1524000"/>
            <a:ext cx="5486400" cy="495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ACOS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1.) Explain the transition of the United States from an agrarian society to an industrial nation prior to World War I.</a:t>
            </a:r>
          </a:p>
          <a:p>
            <a:r>
              <a:rPr lang="en-US" b="1" dirty="0" err="1" smtClean="0"/>
              <a:t>AHSGE</a:t>
            </a:r>
            <a:r>
              <a:rPr lang="en-US" b="1" dirty="0" smtClean="0"/>
              <a:t> Standard V:</a:t>
            </a:r>
            <a:br>
              <a:rPr lang="en-US" b="1" dirty="0" smtClean="0"/>
            </a:br>
            <a:r>
              <a:rPr lang="en-US" dirty="0" smtClean="0"/>
              <a:t>2. Evaluate the concepts, developments, and consequences of industrialization and urbanization.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Changing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5562600" cy="498348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In 1873 Mark Twain and Charles Warner co-wrote the novel, </a:t>
            </a:r>
            <a:r>
              <a:rPr lang="en-US" b="1" i="1" dirty="0" smtClean="0"/>
              <a:t>The Gilded Age.</a:t>
            </a:r>
            <a:endParaRPr lang="en-US" dirty="0" smtClean="0"/>
          </a:p>
          <a:p>
            <a:pPr lvl="0"/>
            <a:r>
              <a:rPr lang="en-US" dirty="0" smtClean="0"/>
              <a:t>Historians use this term to refer to the time between 1870 and 1900.</a:t>
            </a:r>
          </a:p>
          <a:p>
            <a:pPr lvl="0"/>
            <a:r>
              <a:rPr lang="en-US" dirty="0" smtClean="0"/>
              <a:t>The term “gilded” refers to something being gold on the outside while the inside is made of cheaper material.</a:t>
            </a:r>
          </a:p>
          <a:p>
            <a:pPr lvl="0"/>
            <a:r>
              <a:rPr lang="en-US" dirty="0" smtClean="0"/>
              <a:t>This was a time of growth, but corruption and poverty also increased.</a:t>
            </a:r>
          </a:p>
          <a:p>
            <a:endParaRPr lang="en-US" dirty="0"/>
          </a:p>
        </p:txBody>
      </p:sp>
      <p:pic>
        <p:nvPicPr>
          <p:cNvPr id="5" name="Content Placeholder 4" descr="guilded 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647031"/>
            <a:ext cx="2971800" cy="4524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Changing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867400" cy="52120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Industrialization and urbanization gave way to new values, art, and forms of entertainment.</a:t>
            </a:r>
          </a:p>
          <a:p>
            <a:pPr lvl="0"/>
            <a:r>
              <a:rPr lang="en-US" dirty="0" smtClean="0"/>
              <a:t>A strong belief during the Gilded Age was the idea of </a:t>
            </a:r>
            <a:r>
              <a:rPr lang="en-US" b="1" dirty="0" smtClean="0"/>
              <a:t>individualism.</a:t>
            </a:r>
            <a:endParaRPr lang="en-US" dirty="0" smtClean="0"/>
          </a:p>
          <a:p>
            <a:pPr lvl="0"/>
            <a:r>
              <a:rPr lang="en-US" dirty="0" smtClean="0"/>
              <a:t>This is the belief that regardless of your background, you could still rise in society. </a:t>
            </a:r>
          </a:p>
          <a:p>
            <a:pPr lvl="0"/>
            <a:r>
              <a:rPr lang="en-US" dirty="0" smtClean="0"/>
              <a:t>Horatio Alger, a minister, left the clergy and wrote over 100 novels about rags-to-riches stories.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guilded 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4372" y="1867810"/>
            <a:ext cx="2744828" cy="377099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Social Darwinism</a:t>
            </a:r>
            <a:endParaRPr lang="en-US" dirty="0"/>
          </a:p>
        </p:txBody>
      </p:sp>
      <p:pic>
        <p:nvPicPr>
          <p:cNvPr id="5" name="Content Placeholder 4" descr="herbert spenc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2695575" cy="3886200"/>
          </a:xfrm>
          <a:prstGeom prst="ellipse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0"/>
            <a:ext cx="5715000" cy="521208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Herbert Spencer</a:t>
            </a:r>
            <a:r>
              <a:rPr lang="en-US" dirty="0" smtClean="0"/>
              <a:t> first proposed the idea of </a:t>
            </a:r>
            <a:r>
              <a:rPr lang="en-US" b="1" dirty="0" smtClean="0"/>
              <a:t>Social Darwinism.</a:t>
            </a:r>
            <a:endParaRPr lang="en-US" dirty="0" smtClean="0"/>
          </a:p>
          <a:p>
            <a:pPr lvl="0"/>
            <a:r>
              <a:rPr lang="en-US" dirty="0" smtClean="0"/>
              <a:t>Spencer took </a:t>
            </a:r>
            <a:r>
              <a:rPr lang="en-US" b="1" dirty="0" smtClean="0"/>
              <a:t>Charles Darwin’s</a:t>
            </a:r>
            <a:r>
              <a:rPr lang="en-US" dirty="0" smtClean="0"/>
              <a:t> theory of evolution and natural selection and applied it to human society.</a:t>
            </a:r>
          </a:p>
          <a:p>
            <a:pPr lvl="0"/>
            <a:r>
              <a:rPr lang="en-US" dirty="0" smtClean="0"/>
              <a:t>Spencer supported the idea of the survival of the fittest.</a:t>
            </a:r>
          </a:p>
          <a:p>
            <a:pPr lvl="0"/>
            <a:r>
              <a:rPr lang="en-US" dirty="0" smtClean="0"/>
              <a:t>He concluded that society progressed and became better because only the fittest people adapted and survived.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Herbert Spencer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Social Darwinism</a:t>
            </a:r>
            <a:endParaRPr lang="en-US" dirty="0"/>
          </a:p>
        </p:txBody>
      </p:sp>
      <p:pic>
        <p:nvPicPr>
          <p:cNvPr id="5" name="Content Placeholder 4" descr="herbert spenc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1320"/>
            <a:ext cx="2695575" cy="3548680"/>
          </a:xfrm>
          <a:prstGeom prst="ellipse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45920"/>
            <a:ext cx="5562600" cy="52120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Industrial leaders agreed with Social Darwinism.  </a:t>
            </a:r>
          </a:p>
          <a:p>
            <a:pPr lvl="0"/>
            <a:r>
              <a:rPr lang="en-US" dirty="0" smtClean="0"/>
              <a:t>Social Darwinism paralleled laissez-faire.</a:t>
            </a:r>
          </a:p>
          <a:p>
            <a:pPr lvl="0"/>
            <a:r>
              <a:rPr lang="en-US" dirty="0" smtClean="0"/>
              <a:t>Many opposed the idea of Darwin’s conclusions about the origin of new species.</a:t>
            </a:r>
          </a:p>
          <a:p>
            <a:pPr lvl="0"/>
            <a:r>
              <a:rPr lang="en-US" dirty="0" smtClean="0"/>
              <a:t>They rejected the theory of evolution because it went against the Bible’s account of creation.</a:t>
            </a:r>
          </a:p>
          <a:p>
            <a:endParaRPr lang="en-US" dirty="0"/>
          </a:p>
        </p:txBody>
      </p:sp>
      <p:pic>
        <p:nvPicPr>
          <p:cNvPr id="6" name="Picture 5" descr="laissez-faire hands of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4267200"/>
            <a:ext cx="2641600" cy="1981200"/>
          </a:xfrm>
          <a:prstGeom prst="flowChartMagneticDisk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Social Darwinism</a:t>
            </a:r>
            <a:endParaRPr lang="en-US" dirty="0"/>
          </a:p>
        </p:txBody>
      </p:sp>
      <p:pic>
        <p:nvPicPr>
          <p:cNvPr id="5" name="Content Placeholder 4" descr="herbert spenc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5072" y="2388449"/>
            <a:ext cx="3081528" cy="3859951"/>
          </a:xfrm>
          <a:prstGeom prst="ellipse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45920"/>
            <a:ext cx="5638800" cy="52120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Andrew Carnegie believed in Social Darwinism and laissez-faire.</a:t>
            </a:r>
          </a:p>
          <a:p>
            <a:pPr lvl="0"/>
            <a:r>
              <a:rPr lang="en-US" dirty="0" smtClean="0"/>
              <a:t>He softened Social Darwinism with his </a:t>
            </a:r>
            <a:r>
              <a:rPr lang="en-US" b="1" dirty="0" smtClean="0"/>
              <a:t>Gospel of Wealth. </a:t>
            </a:r>
            <a:endParaRPr lang="en-US" dirty="0" smtClean="0"/>
          </a:p>
          <a:p>
            <a:pPr lvl="0"/>
            <a:r>
              <a:rPr lang="en-US" dirty="0" smtClean="0"/>
              <a:t>This philosophy stated that wealthy Americans should engage in </a:t>
            </a:r>
            <a:r>
              <a:rPr lang="en-US" b="1" dirty="0" smtClean="0"/>
              <a:t>philanthropy,</a:t>
            </a:r>
            <a:r>
              <a:rPr lang="en-US" dirty="0" smtClean="0"/>
              <a:t> using great fortunes to further social progress.</a:t>
            </a:r>
          </a:p>
        </p:txBody>
      </p:sp>
      <p:pic>
        <p:nvPicPr>
          <p:cNvPr id="6" name="Picture 5" descr="laissez-faire hands of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2641600" cy="1981200"/>
          </a:xfrm>
          <a:prstGeom prst="flowChartMagneticDisk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4800600" cy="52120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Realism portrayed people in realistic situations instead of idealizing them like the romantic artists did.</a:t>
            </a:r>
          </a:p>
          <a:p>
            <a:pPr lvl="0"/>
            <a:r>
              <a:rPr lang="en-US" b="1" dirty="0" smtClean="0"/>
              <a:t>Thomas Eakins </a:t>
            </a:r>
            <a:r>
              <a:rPr lang="en-US" dirty="0" smtClean="0"/>
              <a:t>painted ordinary living in a realistic fashion. </a:t>
            </a:r>
          </a:p>
          <a:p>
            <a:pPr lvl="0"/>
            <a:r>
              <a:rPr lang="en-US" dirty="0" smtClean="0"/>
              <a:t>He used realistic detail and precise lighting.</a:t>
            </a:r>
          </a:p>
        </p:txBody>
      </p:sp>
      <p:pic>
        <p:nvPicPr>
          <p:cNvPr id="5" name="Content Placeholder 4" descr="Eakins_selfportra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31045" y="1646238"/>
            <a:ext cx="3808155" cy="4525962"/>
          </a:xfrm>
        </p:spPr>
      </p:pic>
      <p:sp>
        <p:nvSpPr>
          <p:cNvPr id="6" name="TextBox 5"/>
          <p:cNvSpPr txBox="1"/>
          <p:nvPr/>
        </p:nvSpPr>
        <p:spPr>
          <a:xfrm>
            <a:off x="5181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Self-Portrait of Thomas Eakins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x_Schmitt_in_a_Single_Scull by Eaki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784" cy="68580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7" descr="DF15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45920"/>
            <a:ext cx="5029200" cy="483108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William Dean Howells</a:t>
            </a:r>
            <a:r>
              <a:rPr lang="en-US" sz="3200" dirty="0" smtClean="0"/>
              <a:t> wrote realistically about American life.</a:t>
            </a:r>
          </a:p>
          <a:p>
            <a:pPr lvl="0"/>
            <a:r>
              <a:rPr lang="en-US" sz="3200" dirty="0" smtClean="0"/>
              <a:t>Mark Twain wrote </a:t>
            </a:r>
            <a:r>
              <a:rPr lang="en-US" sz="3200" i="1" dirty="0" smtClean="0"/>
              <a:t>Adventures of Huckleberry Finn</a:t>
            </a:r>
            <a:r>
              <a:rPr lang="en-US" sz="3200" dirty="0" smtClean="0"/>
              <a:t> in 1884.</a:t>
            </a:r>
          </a:p>
          <a:p>
            <a:pPr lvl="0"/>
            <a:r>
              <a:rPr lang="en-US" sz="3200" dirty="0" smtClean="0"/>
              <a:t>Twain is thought to have written the first true American novel.</a:t>
            </a:r>
          </a:p>
        </p:txBody>
      </p:sp>
      <p:pic>
        <p:nvPicPr>
          <p:cNvPr id="5" name="Content Placeholder 4" descr="Eakins_selfportra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82249" y="1646238"/>
            <a:ext cx="3105746" cy="4525962"/>
          </a:xfrm>
        </p:spPr>
      </p:pic>
      <p:sp>
        <p:nvSpPr>
          <p:cNvPr id="6" name="TextBox 5"/>
          <p:cNvSpPr txBox="1"/>
          <p:nvPr/>
        </p:nvSpPr>
        <p:spPr>
          <a:xfrm>
            <a:off x="5181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 Twain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4648200" cy="49834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Most of the “New” immigrants came from southern and eastern Europe.</a:t>
            </a:r>
          </a:p>
          <a:p>
            <a:pPr lvl="0"/>
            <a:r>
              <a:rPr lang="en-US" dirty="0" smtClean="0"/>
              <a:t>America offered immigrants:</a:t>
            </a:r>
          </a:p>
          <a:p>
            <a:pPr lvl="1"/>
            <a:r>
              <a:rPr lang="en-US" sz="3000" dirty="0" smtClean="0"/>
              <a:t>Employment</a:t>
            </a:r>
          </a:p>
          <a:p>
            <a:pPr lvl="1"/>
            <a:r>
              <a:rPr lang="en-US" sz="3000" dirty="0" smtClean="0"/>
              <a:t>few immigration restrictions</a:t>
            </a:r>
          </a:p>
          <a:p>
            <a:pPr lvl="1"/>
            <a:r>
              <a:rPr lang="en-US" sz="3000" dirty="0" smtClean="0"/>
              <a:t>avoidance of military service</a:t>
            </a:r>
          </a:p>
          <a:p>
            <a:pPr lvl="1"/>
            <a:r>
              <a:rPr lang="en-US" sz="3000" dirty="0" smtClean="0"/>
              <a:t>religious freedom</a:t>
            </a:r>
          </a:p>
          <a:p>
            <a:pPr lvl="1"/>
            <a:r>
              <a:rPr lang="en-US" sz="3000" dirty="0" smtClean="0"/>
              <a:t>chance to move up the social ladder. </a:t>
            </a:r>
          </a:p>
        </p:txBody>
      </p:sp>
      <p:pic>
        <p:nvPicPr>
          <p:cNvPr id="5" name="Content Placeholder 4" descr="Old and New Immigra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7132" y="2230007"/>
            <a:ext cx="4256868" cy="31926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45920"/>
            <a:ext cx="5791200" cy="483108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Henry James</a:t>
            </a:r>
            <a:r>
              <a:rPr lang="en-US" sz="3200" dirty="0" smtClean="0"/>
              <a:t> portrayed the lives of the upper class in his 1881 novel, </a:t>
            </a:r>
            <a:r>
              <a:rPr lang="en-US" sz="3200" i="1" dirty="0" smtClean="0"/>
              <a:t>Portrait of a Lady.</a:t>
            </a:r>
            <a:endParaRPr lang="en-US" sz="3200" dirty="0" smtClean="0"/>
          </a:p>
          <a:p>
            <a:pPr lvl="0"/>
            <a:r>
              <a:rPr lang="en-US" sz="3200" b="1" dirty="0" smtClean="0"/>
              <a:t>Edith Wharton</a:t>
            </a:r>
            <a:r>
              <a:rPr lang="en-US" sz="3200" dirty="0" smtClean="0"/>
              <a:t> won a Pulitzer Prize for the novel </a:t>
            </a:r>
            <a:r>
              <a:rPr lang="en-US" sz="3200" i="1" dirty="0" smtClean="0"/>
              <a:t>The Age of Innocence.</a:t>
            </a:r>
            <a:endParaRPr lang="en-US" sz="3200" dirty="0" smtClean="0"/>
          </a:p>
          <a:p>
            <a:pPr lvl="0"/>
            <a:r>
              <a:rPr lang="en-US" sz="3200" dirty="0" smtClean="0"/>
              <a:t>He portrayed the complicated lives of the upper-class in New York in the 1870s.</a:t>
            </a:r>
            <a:r>
              <a:rPr lang="en-US" sz="3200" b="1" dirty="0" smtClean="0"/>
              <a:t> </a:t>
            </a:r>
            <a:endParaRPr lang="en-US" sz="3200" dirty="0" smtClean="0"/>
          </a:p>
        </p:txBody>
      </p:sp>
      <p:pic>
        <p:nvPicPr>
          <p:cNvPr id="5" name="Content Placeholder 4" descr="Eakins_selfportra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56952" y="1646238"/>
            <a:ext cx="2706048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Popular Culture</a:t>
            </a:r>
            <a:endParaRPr lang="en-US" dirty="0"/>
          </a:p>
        </p:txBody>
      </p:sp>
      <p:pic>
        <p:nvPicPr>
          <p:cNvPr id="5" name="Content Placeholder 4" descr="coneyisland postca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962400"/>
            <a:ext cx="4038600" cy="24675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45920"/>
            <a:ext cx="4495800" cy="505968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 the late 1800s, people had more money to spend on entertainment.</a:t>
            </a:r>
          </a:p>
          <a:p>
            <a:pPr lvl="0"/>
            <a:r>
              <a:rPr lang="en-US" dirty="0" smtClean="0"/>
              <a:t>Work became separate from home.</a:t>
            </a:r>
          </a:p>
          <a:p>
            <a:pPr lvl="0"/>
            <a:r>
              <a:rPr lang="en-US" dirty="0" smtClean="0"/>
              <a:t>People started “going out” to public entertainment.</a:t>
            </a:r>
          </a:p>
          <a:p>
            <a:pPr lvl="0"/>
            <a:r>
              <a:rPr lang="en-US" dirty="0" smtClean="0"/>
              <a:t>During the 1800s, the saloon acted like a community and political center for male workers.</a:t>
            </a:r>
          </a:p>
        </p:txBody>
      </p:sp>
      <p:pic>
        <p:nvPicPr>
          <p:cNvPr id="6" name="Picture 5" descr="WonderWhe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09600"/>
            <a:ext cx="3568861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Popular Culture</a:t>
            </a:r>
            <a:endParaRPr lang="en-US" dirty="0"/>
          </a:p>
        </p:txBody>
      </p:sp>
      <p:pic>
        <p:nvPicPr>
          <p:cNvPr id="5" name="Content Placeholder 4" descr="coneyisland postca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3962400"/>
            <a:ext cx="3282249" cy="26284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45920"/>
            <a:ext cx="8153400" cy="490728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Coney Island</a:t>
            </a:r>
            <a:r>
              <a:rPr lang="en-US" dirty="0" smtClean="0"/>
              <a:t> in New York was an amusement park that attracted working class families and single adults.</a:t>
            </a:r>
          </a:p>
          <a:p>
            <a:pPr lvl="0"/>
            <a:r>
              <a:rPr lang="en-US" dirty="0" smtClean="0"/>
              <a:t>It offered amusements such as water slides and railroad rides.</a:t>
            </a:r>
          </a:p>
        </p:txBody>
      </p:sp>
      <p:pic>
        <p:nvPicPr>
          <p:cNvPr id="6" name="Picture 5" descr="coneyi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962400"/>
            <a:ext cx="2743200" cy="2649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Popular Culture</a:t>
            </a:r>
            <a:endParaRPr lang="en-US" dirty="0"/>
          </a:p>
        </p:txBody>
      </p:sp>
      <p:pic>
        <p:nvPicPr>
          <p:cNvPr id="5" name="Content Placeholder 4" descr="coneyisland postca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596766"/>
            <a:ext cx="4724400" cy="29094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5920"/>
            <a:ext cx="82296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Baseball appeared in the U.S. in the early 1800s.</a:t>
            </a:r>
          </a:p>
          <a:p>
            <a:pPr lvl="0"/>
            <a:r>
              <a:rPr lang="en-US" dirty="0" smtClean="0"/>
              <a:t>In 1869 the first salaried team, the Cincinnati Red Stockings, was formed.</a:t>
            </a:r>
          </a:p>
          <a:p>
            <a:pPr lvl="0"/>
            <a:r>
              <a:rPr lang="en-US" dirty="0" smtClean="0"/>
              <a:t>Football and basketball also became popular.</a:t>
            </a:r>
          </a:p>
          <a:p>
            <a:endParaRPr lang="en-US" dirty="0"/>
          </a:p>
        </p:txBody>
      </p:sp>
      <p:pic>
        <p:nvPicPr>
          <p:cNvPr id="6" name="Picture 5" descr="CinciRedStockings1869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559946"/>
            <a:ext cx="2438400" cy="2840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Popular Culture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45920"/>
            <a:ext cx="47244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the early 1880s,</a:t>
            </a:r>
            <a:r>
              <a:rPr lang="en-US" b="1" dirty="0" smtClean="0"/>
              <a:t> vaudeville</a:t>
            </a:r>
            <a:r>
              <a:rPr lang="en-US" dirty="0" smtClean="0"/>
              <a:t> became popular.</a:t>
            </a:r>
          </a:p>
          <a:p>
            <a:pPr lvl="0"/>
            <a:r>
              <a:rPr lang="en-US" dirty="0" smtClean="0"/>
              <a:t>It was adapted from the French theater and combined animal acts, acrobats, gymnasts, and dancers in its performance.</a:t>
            </a:r>
          </a:p>
        </p:txBody>
      </p:sp>
      <p:pic>
        <p:nvPicPr>
          <p:cNvPr id="8" name="Content Placeholder 7" descr="CinciRedStockings18698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73465"/>
            <a:ext cx="3810000" cy="5232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vaudville 7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84075" cy="6858000"/>
          </a:xfrm>
        </p:spPr>
      </p:pic>
      <p:pic>
        <p:nvPicPr>
          <p:cNvPr id="6" name="Content Placeholder 5" descr="vaudville 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648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vaudville 7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4584075" cy="6858000"/>
          </a:xfrm>
        </p:spPr>
      </p:pic>
      <p:pic>
        <p:nvPicPr>
          <p:cNvPr id="6" name="Content Placeholder 5" descr="vaudville 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"/>
            <a:ext cx="4648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vaudville 7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243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Popular Culture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645920"/>
            <a:ext cx="51816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People also began enjoying </a:t>
            </a:r>
            <a:r>
              <a:rPr lang="en-US" b="1" dirty="0" smtClean="0"/>
              <a:t>ragtime</a:t>
            </a:r>
            <a:r>
              <a:rPr lang="en-US" dirty="0" smtClean="0"/>
              <a:t> music.</a:t>
            </a:r>
          </a:p>
          <a:p>
            <a:pPr lvl="0"/>
            <a:r>
              <a:rPr lang="en-US" dirty="0" smtClean="0"/>
              <a:t>The most famous African American ragtime composer was </a:t>
            </a:r>
            <a:r>
              <a:rPr lang="en-US" b="1" dirty="0" smtClean="0"/>
              <a:t>Scott Joplin,</a:t>
            </a:r>
            <a:r>
              <a:rPr lang="en-US" dirty="0" smtClean="0"/>
              <a:t> the King of Ragtime.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CinciRedStockings18698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50077"/>
            <a:ext cx="3429000" cy="4453246"/>
          </a:xfrm>
          <a:prstGeom prst="ellipse">
            <a:avLst/>
          </a:prstGeom>
        </p:spPr>
      </p:pic>
      <p:pic>
        <p:nvPicPr>
          <p:cNvPr id="5" name="Picture 4" descr="pandor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28600"/>
            <a:ext cx="1143000" cy="1143000"/>
          </a:xfrm>
          <a:prstGeom prst="roundRect">
            <a:avLst/>
          </a:prstGeom>
        </p:spPr>
      </p:pic>
      <p:pic>
        <p:nvPicPr>
          <p:cNvPr id="6" name="Picture 5" descr="Scott-Joplin ragti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20286"/>
            <a:ext cx="2609850" cy="2547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594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www.pandora.com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15.4 The Birth of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648200" cy="4526280"/>
          </a:xfrm>
        </p:spPr>
        <p:txBody>
          <a:bodyPr/>
          <a:lstStyle/>
          <a:p>
            <a:r>
              <a:rPr lang="en-US" dirty="0" smtClean="0"/>
              <a:t>Social Criticism</a:t>
            </a:r>
          </a:p>
          <a:p>
            <a:r>
              <a:rPr lang="en-US" dirty="0" smtClean="0"/>
              <a:t>Naturalism in Literature</a:t>
            </a:r>
          </a:p>
          <a:p>
            <a:r>
              <a:rPr lang="en-US" dirty="0" smtClean="0"/>
              <a:t>Helping the Urban Poor</a:t>
            </a:r>
          </a:p>
          <a:p>
            <a:r>
              <a:rPr lang="en-US" dirty="0" smtClean="0"/>
              <a:t>Public Education</a:t>
            </a:r>
            <a:endParaRPr lang="en-US" dirty="0"/>
          </a:p>
        </p:txBody>
      </p:sp>
      <p:pic>
        <p:nvPicPr>
          <p:cNvPr id="5" name="Content Placeholder 4" descr="Booker_T_Washington_retouched_flattened-cro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5657" y="1646238"/>
            <a:ext cx="3203686" cy="4525962"/>
          </a:xfrm>
        </p:spPr>
      </p:pic>
      <p:sp>
        <p:nvSpPr>
          <p:cNvPr id="6" name="TextBox 5"/>
          <p:cNvSpPr txBox="1"/>
          <p:nvPr/>
        </p:nvSpPr>
        <p:spPr>
          <a:xfrm>
            <a:off x="53340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Booker T. Washington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Old and New Immigran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48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Alabama Standards</a:t>
            </a:r>
            <a:endParaRPr lang="en-US" dirty="0"/>
          </a:p>
        </p:txBody>
      </p:sp>
      <p:pic>
        <p:nvPicPr>
          <p:cNvPr id="7" name="Content Placeholder 6" descr="The Year of Alabama History 200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41710"/>
            <a:ext cx="3190875" cy="269143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29000" y="1524000"/>
            <a:ext cx="5486400" cy="495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ACOS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1.) Explain the transition of the United States from an agrarian society to an industrial nation prior to World War I.</a:t>
            </a:r>
          </a:p>
          <a:p>
            <a:r>
              <a:rPr lang="en-US" b="1" dirty="0" err="1" smtClean="0"/>
              <a:t>AHSGE</a:t>
            </a:r>
            <a:r>
              <a:rPr lang="en-US" b="1" dirty="0" smtClean="0"/>
              <a:t> Standard V:</a:t>
            </a:r>
            <a:br>
              <a:rPr lang="en-US" b="1" dirty="0" smtClean="0"/>
            </a:br>
            <a:r>
              <a:rPr lang="en-US" dirty="0" smtClean="0"/>
              <a:t>2. Evaluate the concepts, developments, and consequences of industrialization and urbanization.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Social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5029200" cy="452628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In 1879, </a:t>
            </a:r>
            <a:r>
              <a:rPr lang="en-US" sz="3200" b="1" dirty="0" smtClean="0"/>
              <a:t>Henry George</a:t>
            </a:r>
            <a:r>
              <a:rPr lang="en-US" sz="3200" dirty="0" smtClean="0"/>
              <a:t> wrote a book called </a:t>
            </a:r>
            <a:r>
              <a:rPr lang="en-US" sz="3200" i="1" dirty="0" smtClean="0"/>
              <a:t>Progress and Poverty.</a:t>
            </a:r>
            <a:r>
              <a:rPr lang="en-US" sz="3200" dirty="0" smtClean="0"/>
              <a:t> 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It challenged the ideas of Social Darwinism and laissez-faire economics.</a:t>
            </a:r>
          </a:p>
          <a:p>
            <a:endParaRPr lang="en-US" dirty="0"/>
          </a:p>
        </p:txBody>
      </p:sp>
      <p:pic>
        <p:nvPicPr>
          <p:cNvPr id="5" name="Content Placeholder 4" descr="Henry_Geo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1282" y="1646238"/>
            <a:ext cx="3437918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Social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5257800" cy="4907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1883 </a:t>
            </a:r>
            <a:r>
              <a:rPr lang="en-US" b="1" dirty="0" smtClean="0"/>
              <a:t>Lester Frank Ward’s</a:t>
            </a:r>
            <a:r>
              <a:rPr lang="en-US" dirty="0" smtClean="0"/>
              <a:t> </a:t>
            </a:r>
            <a:r>
              <a:rPr lang="en-US" i="1" dirty="0" smtClean="0"/>
              <a:t>Dynamic Sociology</a:t>
            </a:r>
            <a:r>
              <a:rPr lang="en-US" dirty="0" smtClean="0"/>
              <a:t> argued that humans were unlike animals because they could think and plan ahead. </a:t>
            </a:r>
          </a:p>
          <a:p>
            <a:pPr lvl="0"/>
            <a:r>
              <a:rPr lang="en-US" dirty="0" smtClean="0"/>
              <a:t>He concluded that it was cooperation and not competition that caused people to succeed.</a:t>
            </a:r>
          </a:p>
          <a:p>
            <a:pPr lvl="0"/>
            <a:r>
              <a:rPr lang="en-US" dirty="0" smtClean="0"/>
              <a:t>He wanted government to help solve societal problems.</a:t>
            </a:r>
          </a:p>
        </p:txBody>
      </p:sp>
      <p:pic>
        <p:nvPicPr>
          <p:cNvPr id="5" name="Content Placeholder 4" descr="Henry_Geo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7482" y="1894217"/>
            <a:ext cx="3437918" cy="40300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Social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953000" cy="452628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These ideas became known as </a:t>
            </a:r>
            <a:r>
              <a:rPr lang="en-US" sz="3200" b="1" dirty="0" smtClean="0"/>
              <a:t>Reform Darwinism</a:t>
            </a:r>
            <a:r>
              <a:rPr lang="en-US" sz="3200" dirty="0" smtClean="0"/>
              <a:t>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In 1888 </a:t>
            </a:r>
            <a:r>
              <a:rPr lang="en-US" sz="3200" b="1" dirty="0" smtClean="0"/>
              <a:t>Edward Bellamy’s</a:t>
            </a:r>
            <a:r>
              <a:rPr lang="en-US" sz="3200" dirty="0" smtClean="0"/>
              <a:t> </a:t>
            </a:r>
            <a:r>
              <a:rPr lang="en-US" sz="3200" i="1" dirty="0" smtClean="0"/>
              <a:t>Looking Backward 2000–1887</a:t>
            </a:r>
            <a:r>
              <a:rPr lang="en-US" sz="3200" dirty="0" smtClean="0"/>
              <a:t> tells the story of a perfect society in the year 2000.</a:t>
            </a:r>
            <a:r>
              <a:rPr lang="en-US" sz="3200" b="1" dirty="0" smtClean="0"/>
              <a:t> 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5" name="Content Placeholder 4" descr="Henry_Geo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1834" y="1600200"/>
            <a:ext cx="3389375" cy="48767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Naturalism in Literature</a:t>
            </a:r>
            <a:endParaRPr lang="en-US" dirty="0"/>
          </a:p>
        </p:txBody>
      </p:sp>
      <p:pic>
        <p:nvPicPr>
          <p:cNvPr id="6" name="Content Placeholder 5" descr="Jack Lond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46238"/>
            <a:ext cx="3437918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45920"/>
            <a:ext cx="5105400" cy="505968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Realists argued that people could make choices to improve their situation.</a:t>
            </a:r>
          </a:p>
          <a:p>
            <a:pPr lvl="0"/>
            <a:r>
              <a:rPr lang="en-US" sz="3200" dirty="0" smtClean="0"/>
              <a:t>In </a:t>
            </a:r>
            <a:r>
              <a:rPr lang="en-US" sz="3200" b="1" dirty="0" smtClean="0"/>
              <a:t>naturalism,</a:t>
            </a:r>
            <a:r>
              <a:rPr lang="en-US" sz="3200" dirty="0" smtClean="0"/>
              <a:t> writers criticized industrial society.</a:t>
            </a:r>
          </a:p>
          <a:p>
            <a:pPr lvl="0"/>
            <a:r>
              <a:rPr lang="en-US" sz="3200" dirty="0" smtClean="0"/>
              <a:t>They suggested that some people failed in life due to circumstances they could not control.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4284" y="61722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Jack London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Naturalism in Literature</a:t>
            </a:r>
            <a:endParaRPr lang="en-US" dirty="0"/>
          </a:p>
        </p:txBody>
      </p:sp>
      <p:pic>
        <p:nvPicPr>
          <p:cNvPr id="6" name="Content Placeholder 5" descr="Jack Lond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46238"/>
            <a:ext cx="3437918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45920"/>
            <a:ext cx="5105400" cy="50596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Prominent naturalist writers included Stephan Crane, Frank Norris, Jack London, and Theodore Dreiser.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All wrote stories of characters caught up in situations they could not control.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4284" y="61722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Jack London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Helping the Urban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5715000" cy="505968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Several organizations formed to help the needy:</a:t>
            </a:r>
          </a:p>
          <a:p>
            <a:pPr lvl="1"/>
            <a:r>
              <a:rPr lang="en-US" sz="3200" dirty="0" smtClean="0"/>
              <a:t>The Social Gospel movement</a:t>
            </a:r>
          </a:p>
          <a:p>
            <a:pPr lvl="1"/>
            <a:r>
              <a:rPr lang="en-US" sz="3200" dirty="0" smtClean="0"/>
              <a:t>Salvation Army</a:t>
            </a:r>
          </a:p>
          <a:p>
            <a:pPr lvl="1"/>
            <a:r>
              <a:rPr lang="en-US" sz="3200" dirty="0" smtClean="0"/>
              <a:t>YMCA</a:t>
            </a:r>
          </a:p>
          <a:p>
            <a:pPr lvl="1"/>
            <a:r>
              <a:rPr lang="en-US" sz="3200" dirty="0" smtClean="0"/>
              <a:t>women’s clubs</a:t>
            </a:r>
          </a:p>
          <a:p>
            <a:pPr lvl="1"/>
            <a:r>
              <a:rPr lang="en-US" sz="3200" dirty="0" smtClean="0"/>
              <a:t>settlement houses</a:t>
            </a:r>
          </a:p>
          <a:p>
            <a:pPr lvl="1"/>
            <a:r>
              <a:rPr lang="en-US" sz="3200" dirty="0" smtClean="0"/>
              <a:t>temperance movements </a:t>
            </a:r>
          </a:p>
          <a:p>
            <a:endParaRPr lang="en-US" dirty="0"/>
          </a:p>
        </p:txBody>
      </p:sp>
      <p:pic>
        <p:nvPicPr>
          <p:cNvPr id="5" name="Content Placeholder 4" descr="ym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3962400"/>
            <a:ext cx="2322533" cy="2510846"/>
          </a:xfrm>
        </p:spPr>
      </p:pic>
      <p:pic>
        <p:nvPicPr>
          <p:cNvPr id="6" name="Picture 5" descr="salvation ar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600200"/>
            <a:ext cx="1885950" cy="203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Urban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45920"/>
            <a:ext cx="52578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Minister </a:t>
            </a:r>
            <a:r>
              <a:rPr lang="en-US" b="1" dirty="0" smtClean="0"/>
              <a:t>Washington Gladden</a:t>
            </a:r>
            <a:r>
              <a:rPr lang="en-US" dirty="0" smtClean="0"/>
              <a:t> was an early supporter of the Social Gospel movement. </a:t>
            </a:r>
          </a:p>
          <a:p>
            <a:pPr lvl="0"/>
            <a:r>
              <a:rPr lang="en-US" dirty="0" smtClean="0"/>
              <a:t>He wanted to apply “Christian Law” to social problems.</a:t>
            </a:r>
          </a:p>
          <a:p>
            <a:pPr lvl="0"/>
            <a:r>
              <a:rPr lang="en-US" dirty="0" smtClean="0"/>
              <a:t>From 1870 to 1920, supporters worked to better conditions in cities through charity and justice.</a:t>
            </a:r>
          </a:p>
        </p:txBody>
      </p:sp>
      <p:pic>
        <p:nvPicPr>
          <p:cNvPr id="5" name="Content Placeholder 4" descr="WashingtonGladd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95404" y="1646238"/>
            <a:ext cx="306759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Urban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5334000" cy="4526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Baptist minister </a:t>
            </a:r>
            <a:r>
              <a:rPr lang="en-US" b="1" dirty="0" smtClean="0"/>
              <a:t>Walter Rauschenbusch</a:t>
            </a:r>
            <a:r>
              <a:rPr lang="en-US" dirty="0" smtClean="0"/>
              <a:t> later led the movement.</a:t>
            </a:r>
          </a:p>
          <a:p>
            <a:pPr lvl="0"/>
            <a:r>
              <a:rPr lang="en-US" dirty="0" smtClean="0"/>
              <a:t>He believed that competition was the cause of many social problems.</a:t>
            </a:r>
          </a:p>
          <a:p>
            <a:pPr lvl="0"/>
            <a:r>
              <a:rPr lang="en-US" dirty="0" smtClean="0"/>
              <a:t>Many churches began offering gyms, social programs, and daycare.</a:t>
            </a:r>
          </a:p>
        </p:txBody>
      </p:sp>
      <p:pic>
        <p:nvPicPr>
          <p:cNvPr id="5" name="Content Placeholder 4" descr="WashingtonGladd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95404" y="2602560"/>
            <a:ext cx="3067596" cy="26133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Urban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45920"/>
            <a:ext cx="5791200" cy="452628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In 1878 the Salvation Army offered aid and religious counseling to urban poor.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The YMCA helped industrial workers and urban poor through Bible studies, prayer meetings, citizenship training, and group activities.</a:t>
            </a:r>
          </a:p>
        </p:txBody>
      </p:sp>
      <p:pic>
        <p:nvPicPr>
          <p:cNvPr id="5" name="Content Placeholder 4" descr="WashingtonGladd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600200"/>
            <a:ext cx="2453767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 descr="ym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495800"/>
            <a:ext cx="1905000" cy="205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4724400" cy="490728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Most immigrants took the difficult trip to America in </a:t>
            </a:r>
            <a:r>
              <a:rPr lang="en-US" sz="2400" b="1" dirty="0" smtClean="0"/>
              <a:t>steerage,</a:t>
            </a:r>
            <a:r>
              <a:rPr lang="en-US" sz="2400" dirty="0" smtClean="0"/>
              <a:t> the least expensive accommodations on a steamship.</a:t>
            </a:r>
          </a:p>
          <a:p>
            <a:pPr lvl="0"/>
            <a:r>
              <a:rPr lang="en-US" sz="2400" dirty="0" smtClean="0"/>
              <a:t>They usually ended at </a:t>
            </a:r>
            <a:r>
              <a:rPr lang="en-US" sz="2400" b="1" dirty="0" smtClean="0"/>
              <a:t>Ellis Island,</a:t>
            </a:r>
            <a:r>
              <a:rPr lang="en-US" sz="2400" dirty="0" smtClean="0"/>
              <a:t> a small island in New York Harbor.</a:t>
            </a:r>
          </a:p>
          <a:p>
            <a:pPr lvl="0"/>
            <a:r>
              <a:rPr lang="en-US" sz="2400" dirty="0" smtClean="0"/>
              <a:t>It served as a processing center for most immigrants arriving on the East coast after 1892.</a:t>
            </a:r>
          </a:p>
        </p:txBody>
      </p:sp>
      <p:pic>
        <p:nvPicPr>
          <p:cNvPr id="5" name="Content Placeholder 4" descr="immigrants at ellis is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188369"/>
            <a:ext cx="3886200" cy="3441700"/>
          </a:xfrm>
        </p:spPr>
      </p:pic>
      <p:sp>
        <p:nvSpPr>
          <p:cNvPr id="6" name="TextBox 5"/>
          <p:cNvSpPr txBox="1"/>
          <p:nvPr/>
        </p:nvSpPr>
        <p:spPr>
          <a:xfrm>
            <a:off x="5181600" y="563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Immigrants at Ellis Island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Urban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5334000" cy="521208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Dwight L. Moody</a:t>
            </a:r>
            <a:r>
              <a:rPr lang="en-US" dirty="0" smtClean="0"/>
              <a:t> was an evangelical Christian and president of the Chicago YMCA.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By 1867 Moody brought his revival meetings to other cities. </a:t>
            </a:r>
          </a:p>
          <a:p>
            <a:pPr lvl="1"/>
            <a:r>
              <a:rPr lang="en-US" dirty="0" smtClean="0"/>
              <a:t>He was against Social Gospel and Social Darwinism.</a:t>
            </a:r>
          </a:p>
          <a:p>
            <a:pPr lvl="1"/>
            <a:r>
              <a:rPr lang="en-US" dirty="0" smtClean="0"/>
              <a:t>He felt the way to help the poor was by redeeming their souls and not by providing them with services.</a:t>
            </a:r>
          </a:p>
        </p:txBody>
      </p:sp>
      <p:pic>
        <p:nvPicPr>
          <p:cNvPr id="5" name="Content Placeholder 4" descr="WashingtonGladd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199" y="1828800"/>
            <a:ext cx="3027931" cy="404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Urban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5029200" cy="498348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The settlement house movement tried to improve the living conditions of the poor. </a:t>
            </a:r>
          </a:p>
          <a:p>
            <a:pPr lvl="0"/>
            <a:r>
              <a:rPr lang="en-US" sz="3200" b="1" dirty="0" smtClean="0"/>
              <a:t>Jane Addams</a:t>
            </a:r>
            <a:r>
              <a:rPr lang="en-US" sz="3200" dirty="0" smtClean="0"/>
              <a:t> set up </a:t>
            </a:r>
            <a:r>
              <a:rPr lang="en-US" sz="3200" b="1" dirty="0" smtClean="0"/>
              <a:t>settlement houses</a:t>
            </a:r>
            <a:r>
              <a:rPr lang="en-US" sz="3200" dirty="0" smtClean="0"/>
              <a:t> in poor neighborhoods.</a:t>
            </a:r>
          </a:p>
          <a:p>
            <a:pPr lvl="0"/>
            <a:r>
              <a:rPr lang="en-US" sz="3200" dirty="0" smtClean="0"/>
              <a:t>Addams opened Hull House in 1889.</a:t>
            </a:r>
          </a:p>
        </p:txBody>
      </p:sp>
      <p:pic>
        <p:nvPicPr>
          <p:cNvPr id="5" name="Content Placeholder 4" descr="WashingtonGladd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4615" y="1853000"/>
            <a:ext cx="3424516" cy="45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Urban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5029200" cy="498348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Lillian Wald established a Henry Street settlement house in New York City.</a:t>
            </a:r>
          </a:p>
          <a:p>
            <a:pPr lvl="0"/>
            <a:endParaRPr lang="en-US" sz="3200" dirty="0" smtClean="0"/>
          </a:p>
          <a:p>
            <a:r>
              <a:rPr lang="en-US" sz="3200" dirty="0" smtClean="0"/>
              <a:t>Medical care, recreation programs, and English classes were provided at settlement houses.</a:t>
            </a:r>
            <a:r>
              <a:rPr lang="en-US" sz="3200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WashingtonGladd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995" y="1853000"/>
            <a:ext cx="3211756" cy="45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Public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5486400" cy="452628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Industry needed better-trained workers.</a:t>
            </a:r>
          </a:p>
          <a:p>
            <a:pPr lvl="0"/>
            <a:r>
              <a:rPr lang="en-US" sz="3200" dirty="0" smtClean="0"/>
              <a:t>More schools and colleges developed in the late 1800s. </a:t>
            </a:r>
          </a:p>
          <a:p>
            <a:pPr lvl="0"/>
            <a:r>
              <a:rPr lang="en-US" sz="3200" b="1" dirty="0" smtClean="0"/>
              <a:t>Americanization,</a:t>
            </a:r>
            <a:r>
              <a:rPr lang="en-US" sz="3200" dirty="0" smtClean="0"/>
              <a:t> or becoming knowledgeable about American culture, was key to the success of immigrants.</a:t>
            </a:r>
          </a:p>
          <a:p>
            <a:endParaRPr lang="en-US" dirty="0"/>
          </a:p>
        </p:txBody>
      </p:sp>
      <p:pic>
        <p:nvPicPr>
          <p:cNvPr id="5" name="Content Placeholder 4" descr="scho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1895672"/>
            <a:ext cx="2895600" cy="2887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Public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5257800" cy="50596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Booker T. Washington improved education for African Americans by forming the Tuskegee Institute in Alabama in 1881.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grammar school system divided students into eight separate grades.</a:t>
            </a:r>
          </a:p>
        </p:txBody>
      </p:sp>
      <p:pic>
        <p:nvPicPr>
          <p:cNvPr id="5" name="Content Placeholder 4" descr="scho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12436" y="1895672"/>
            <a:ext cx="2850564" cy="40270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Public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5257800" cy="505968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The Morrill Land Grant Act gave federal land grants to states for the purposes of establishing agricultural and mechanical colleges.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The number of women’s colleges also increased.</a:t>
            </a:r>
          </a:p>
        </p:txBody>
      </p:sp>
      <p:pic>
        <p:nvPicPr>
          <p:cNvPr id="5" name="Content Placeholder 4" descr="scho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41036" y="1600200"/>
            <a:ext cx="2850564" cy="2603515"/>
          </a:xfrm>
        </p:spPr>
      </p:pic>
      <p:pic>
        <p:nvPicPr>
          <p:cNvPr id="6" name="Picture 5" descr="auburn_university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4196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Public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5257800" cy="505968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Free libraries provided education to city dwellers.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Andrew Carnegie donated millions toward the construction of libraries.</a:t>
            </a:r>
          </a:p>
          <a:p>
            <a:endParaRPr lang="en-US" dirty="0"/>
          </a:p>
        </p:txBody>
      </p:sp>
      <p:pic>
        <p:nvPicPr>
          <p:cNvPr id="5" name="Content Placeholder 4" descr="scho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12436" y="2284398"/>
            <a:ext cx="2850564" cy="32496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Tomorrow!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4724400" cy="490728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Most immigrants passed through Ellis Island in a day.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Some were separated from family and even sent back to Europe due to health problems.</a:t>
            </a:r>
          </a:p>
        </p:txBody>
      </p:sp>
      <p:pic>
        <p:nvPicPr>
          <p:cNvPr id="5" name="Content Placeholder 4" descr="immigrants at ellis is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451894"/>
            <a:ext cx="3886200" cy="2914650"/>
          </a:xfrm>
        </p:spPr>
      </p:pic>
      <p:sp>
        <p:nvSpPr>
          <p:cNvPr id="6" name="TextBox 5"/>
          <p:cNvSpPr txBox="1"/>
          <p:nvPr/>
        </p:nvSpPr>
        <p:spPr>
          <a:xfrm>
            <a:off x="5181600" y="563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Immigrants at Ellis Island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8686800" cy="49072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Most immigrants settled in cities.</a:t>
            </a:r>
          </a:p>
          <a:p>
            <a:pPr lvl="1"/>
            <a:r>
              <a:rPr lang="en-US" sz="2800" dirty="0" smtClean="0"/>
              <a:t>They lived in neighborhoods that were separated into ethnic groups. </a:t>
            </a:r>
          </a:p>
          <a:p>
            <a:pPr lvl="1"/>
            <a:r>
              <a:rPr lang="en-US" sz="2800" dirty="0" smtClean="0"/>
              <a:t>They duplicated their homelands, including language and religion.</a:t>
            </a:r>
          </a:p>
          <a:p>
            <a:pPr lvl="1"/>
            <a:r>
              <a:rPr lang="en-US" sz="2800" dirty="0" smtClean="0"/>
              <a:t>Many immigrants adapted to American culture.</a:t>
            </a:r>
          </a:p>
        </p:txBody>
      </p:sp>
      <p:pic>
        <p:nvPicPr>
          <p:cNvPr id="5" name="Content Placeholder 4" descr="immigrants at ellis is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28800" y="4821936"/>
            <a:ext cx="5486400" cy="17556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412</TotalTime>
  <Words>2104</Words>
  <Application>Microsoft Office PowerPoint</Application>
  <PresentationFormat>On-screen Show (4:3)</PresentationFormat>
  <Paragraphs>289</Paragraphs>
  <Slides>77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Foundry</vt:lpstr>
      <vt:lpstr>American History 2 Chapter 15</vt:lpstr>
      <vt:lpstr>Chapter 15</vt:lpstr>
      <vt:lpstr>Alabama Standards</vt:lpstr>
      <vt:lpstr>15.1 Immigration</vt:lpstr>
      <vt:lpstr>European Immigrants</vt:lpstr>
      <vt:lpstr>Slide 6</vt:lpstr>
      <vt:lpstr>European Immigrants</vt:lpstr>
      <vt:lpstr>European Immigrants</vt:lpstr>
      <vt:lpstr>European Immigrants</vt:lpstr>
      <vt:lpstr>European Immigrants</vt:lpstr>
      <vt:lpstr>European Immigrants: Discussion Question:</vt:lpstr>
      <vt:lpstr>Asian Immigration</vt:lpstr>
      <vt:lpstr>Asian Immigration</vt:lpstr>
      <vt:lpstr>Slide 14</vt:lpstr>
      <vt:lpstr>What do you think caused the large changes in immigration?</vt:lpstr>
      <vt:lpstr>The Resurgence of Nativism </vt:lpstr>
      <vt:lpstr>The Resurgence of Nativism </vt:lpstr>
      <vt:lpstr>Slide 18</vt:lpstr>
      <vt:lpstr>The Resurgence of Nativism </vt:lpstr>
      <vt:lpstr>The Resurgence of Nativism </vt:lpstr>
      <vt:lpstr>Slide 21</vt:lpstr>
      <vt:lpstr>Additional Activities</vt:lpstr>
      <vt:lpstr>15.2 Urbanization</vt:lpstr>
      <vt:lpstr>Alabama Standards</vt:lpstr>
      <vt:lpstr>Americans Migrate to the Cities</vt:lpstr>
      <vt:lpstr>Americans Migrate to the Cities</vt:lpstr>
      <vt:lpstr>The New Urban Environment</vt:lpstr>
      <vt:lpstr>The New Urban Environment</vt:lpstr>
      <vt:lpstr>Slide 29</vt:lpstr>
      <vt:lpstr>Separation by Class</vt:lpstr>
      <vt:lpstr>Separation by Class</vt:lpstr>
      <vt:lpstr>Urban Problems</vt:lpstr>
      <vt:lpstr>Urban Problems Discussion Question: </vt:lpstr>
      <vt:lpstr>Urban Politics</vt:lpstr>
      <vt:lpstr>Urban Politics</vt:lpstr>
      <vt:lpstr>Who stole the People’s Money…’Twas him!</vt:lpstr>
      <vt:lpstr>Urban Politics</vt:lpstr>
      <vt:lpstr>Just for fun…</vt:lpstr>
      <vt:lpstr>15.3 The Gilded Age </vt:lpstr>
      <vt:lpstr>Alabama Standards</vt:lpstr>
      <vt:lpstr>A Changing Culture</vt:lpstr>
      <vt:lpstr>A Changing Culture</vt:lpstr>
      <vt:lpstr>Social Darwinism</vt:lpstr>
      <vt:lpstr>Social Darwinism</vt:lpstr>
      <vt:lpstr>Social Darwinism</vt:lpstr>
      <vt:lpstr>Realism</vt:lpstr>
      <vt:lpstr>Slide 47</vt:lpstr>
      <vt:lpstr>Slide 48</vt:lpstr>
      <vt:lpstr>Realism</vt:lpstr>
      <vt:lpstr>Realism</vt:lpstr>
      <vt:lpstr>Popular Culture</vt:lpstr>
      <vt:lpstr>Popular Culture</vt:lpstr>
      <vt:lpstr>Popular Culture</vt:lpstr>
      <vt:lpstr>Popular Culture</vt:lpstr>
      <vt:lpstr>Slide 55</vt:lpstr>
      <vt:lpstr>Slide 56</vt:lpstr>
      <vt:lpstr>Slide 57</vt:lpstr>
      <vt:lpstr>Popular Culture</vt:lpstr>
      <vt:lpstr>15.4 The Birth of Reform</vt:lpstr>
      <vt:lpstr>Alabama Standards</vt:lpstr>
      <vt:lpstr>Social Criticism</vt:lpstr>
      <vt:lpstr>Social Criticism</vt:lpstr>
      <vt:lpstr>Social Criticism</vt:lpstr>
      <vt:lpstr>Naturalism in Literature</vt:lpstr>
      <vt:lpstr>Naturalism in Literature</vt:lpstr>
      <vt:lpstr>Helping the Urban Poor</vt:lpstr>
      <vt:lpstr>Helping the Urban Poor</vt:lpstr>
      <vt:lpstr>Helping the Urban Poor</vt:lpstr>
      <vt:lpstr>Helping the Urban Poor</vt:lpstr>
      <vt:lpstr>Helping the Urban Poor</vt:lpstr>
      <vt:lpstr>Helping the Urban Poor</vt:lpstr>
      <vt:lpstr>Helping the Urban Poor</vt:lpstr>
      <vt:lpstr>Public Education</vt:lpstr>
      <vt:lpstr>Public Education</vt:lpstr>
      <vt:lpstr>Public Education</vt:lpstr>
      <vt:lpstr>Public Education</vt:lpstr>
      <vt:lpstr>Test Tomorrow!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History 2 Chapter 15</dc:title>
  <dc:creator>Brett</dc:creator>
  <cp:lastModifiedBy>Brett</cp:lastModifiedBy>
  <cp:revision>52</cp:revision>
  <dcterms:created xsi:type="dcterms:W3CDTF">2012-07-02T13:29:32Z</dcterms:created>
  <dcterms:modified xsi:type="dcterms:W3CDTF">2012-07-09T18:38:11Z</dcterms:modified>
</cp:coreProperties>
</file>