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81"/>
  </p:notesMasterIdLst>
  <p:sldIdLst>
    <p:sldId id="256" r:id="rId2"/>
    <p:sldId id="257" r:id="rId3"/>
    <p:sldId id="259" r:id="rId4"/>
    <p:sldId id="258" r:id="rId5"/>
    <p:sldId id="260" r:id="rId6"/>
    <p:sldId id="262" r:id="rId7"/>
    <p:sldId id="261" r:id="rId8"/>
    <p:sldId id="263" r:id="rId9"/>
    <p:sldId id="264" r:id="rId10"/>
    <p:sldId id="266" r:id="rId11"/>
    <p:sldId id="269" r:id="rId12"/>
    <p:sldId id="265" r:id="rId13"/>
    <p:sldId id="271" r:id="rId14"/>
    <p:sldId id="270" r:id="rId15"/>
    <p:sldId id="268" r:id="rId16"/>
    <p:sldId id="276" r:id="rId17"/>
    <p:sldId id="267" r:id="rId18"/>
    <p:sldId id="272" r:id="rId19"/>
    <p:sldId id="274" r:id="rId20"/>
    <p:sldId id="273" r:id="rId21"/>
    <p:sldId id="275" r:id="rId22"/>
    <p:sldId id="280" r:id="rId23"/>
    <p:sldId id="277" r:id="rId24"/>
    <p:sldId id="282" r:id="rId25"/>
    <p:sldId id="281" r:id="rId26"/>
    <p:sldId id="278" r:id="rId27"/>
    <p:sldId id="283" r:id="rId28"/>
    <p:sldId id="284" r:id="rId29"/>
    <p:sldId id="285" r:id="rId30"/>
    <p:sldId id="286" r:id="rId31"/>
    <p:sldId id="287" r:id="rId32"/>
    <p:sldId id="288" r:id="rId33"/>
    <p:sldId id="289" r:id="rId34"/>
    <p:sldId id="290" r:id="rId35"/>
    <p:sldId id="291" r:id="rId36"/>
    <p:sldId id="292" r:id="rId37"/>
    <p:sldId id="293" r:id="rId38"/>
    <p:sldId id="297" r:id="rId39"/>
    <p:sldId id="294" r:id="rId40"/>
    <p:sldId id="295" r:id="rId41"/>
    <p:sldId id="296" r:id="rId42"/>
    <p:sldId id="279" r:id="rId43"/>
    <p:sldId id="298" r:id="rId44"/>
    <p:sldId id="300"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7" r:id="rId61"/>
    <p:sldId id="315" r:id="rId62"/>
    <p:sldId id="316"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6858000" type="screen4x3"/>
  <p:notesSz cx="6946900" cy="9283700"/>
  <p:embeddedFontLst>
    <p:embeddedFont>
      <p:font typeface="Century Schoolbook" charset="0"/>
      <p:regular r:id="rId82"/>
      <p:bold r:id="rId83"/>
      <p:italic r:id="rId84"/>
      <p:boldItalic r:id="rId85"/>
    </p:embeddedFont>
    <p:embeddedFont>
      <p:font typeface="Tahoma" pitchFamily="34" charset="0"/>
      <p:regular r:id="rId86"/>
      <p:bold r:id="rId87"/>
    </p:embeddedFont>
  </p:embeddedFont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3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75" autoAdjust="0"/>
  </p:normalViewPr>
  <p:slideViewPr>
    <p:cSldViewPr>
      <p:cViewPr>
        <p:scale>
          <a:sx n="66" d="100"/>
          <a:sy n="66" d="100"/>
        </p:scale>
        <p:origin x="-1032" y="-5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3.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l" defTabSz="927100">
              <a:defRPr sz="1200"/>
            </a:lvl1pPr>
          </a:lstStyle>
          <a:p>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endParaRPr lang="en-US"/>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l" defTabSz="927100">
              <a:defRPr sz="1200"/>
            </a:lvl1pPr>
          </a:lstStyle>
          <a:p>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fld id="{AD04C082-7768-4649-8D31-0BA4A892285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C082-7768-4649-8D31-0BA4A8922859}"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r>
              <a:rPr lang="en-US" smtClean="0"/>
              <a:t>Click to edit Master title style</a:t>
            </a:r>
            <a:endParaRPr lang="en-US"/>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r>
              <a:rPr lang="en-US" smtClean="0"/>
              <a:t>Click to edit Master subtitle style</a:t>
            </a:r>
            <a:endParaRPr lang="en-US"/>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en-US"/>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en-US"/>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F6A351F7-91F5-481C-BEE9-32C32ED6D1D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6A4842-812B-407E-8B49-7B285B0CC82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00D78D-BA2A-4E31-96C5-5B493CC8828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2050" y="1304925"/>
            <a:ext cx="3776663" cy="489585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9FEE93D0-DDDA-4E6A-A9CA-81D6FA19272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B7527AEF-D4D7-49DF-90DA-03971F8F301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F52580-564F-4919-AE3D-14A759D9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719C8D-0C4B-41E8-9256-193B17FA5DD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358B75-2BD4-4841-9C8B-DD11702F58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1B15D59-484E-43FC-A094-69F006AE56E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1D09B3-80ED-4519-824C-77D93047D2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81AD98-AA01-4B8D-A834-71DEB0C146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47A041-854C-4CF0-AA63-9AA69E10765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01B64F-8919-4EA4-B202-FDD64BB79E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latin typeface="+mn-lt"/>
              </a:defRPr>
            </a:lvl1pPr>
          </a:lstStyle>
          <a:p>
            <a:endParaRPr lang="en-US"/>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mn-lt"/>
              </a:defRPr>
            </a:lvl1pPr>
          </a:lstStyle>
          <a:p>
            <a:fld id="{A0F7382F-22B3-4E16-A499-CA3167F0BDF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gif"/></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Government</a:t>
            </a:r>
            <a:endParaRPr lang="en-US" dirty="0"/>
          </a:p>
        </p:txBody>
      </p:sp>
      <p:sp>
        <p:nvSpPr>
          <p:cNvPr id="3" name="Subtitle 2"/>
          <p:cNvSpPr>
            <a:spLocks noGrp="1"/>
          </p:cNvSpPr>
          <p:nvPr>
            <p:ph type="subTitle" idx="1"/>
          </p:nvPr>
        </p:nvSpPr>
        <p:spPr/>
        <p:txBody>
          <a:bodyPr/>
          <a:lstStyle/>
          <a:p>
            <a:r>
              <a:rPr lang="en-US" dirty="0" smtClean="0"/>
              <a:t>Chapter Three: The Constitution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Key Principles</a:t>
            </a:r>
            <a:endParaRPr lang="en-US" dirty="0"/>
          </a:p>
        </p:txBody>
      </p:sp>
      <p:sp>
        <p:nvSpPr>
          <p:cNvPr id="3" name="Content Placeholder 2"/>
          <p:cNvSpPr>
            <a:spLocks noGrp="1"/>
          </p:cNvSpPr>
          <p:nvPr>
            <p:ph sz="half" idx="1"/>
          </p:nvPr>
        </p:nvSpPr>
        <p:spPr>
          <a:xfrm>
            <a:off x="76200" y="1428750"/>
            <a:ext cx="6400800" cy="4895850"/>
          </a:xfrm>
        </p:spPr>
        <p:txBody>
          <a:bodyPr/>
          <a:lstStyle/>
          <a:p>
            <a:pPr lvl="0"/>
            <a:r>
              <a:rPr lang="en-US" dirty="0" smtClean="0">
                <a:solidFill>
                  <a:schemeClr val="tx1"/>
                </a:solidFill>
                <a:latin typeface="+mn-lt"/>
                <a:ea typeface="+mn-ea"/>
                <a:cs typeface="+mn-cs"/>
              </a:rPr>
              <a:t>Federalism </a:t>
            </a:r>
            <a:r>
              <a:rPr lang="en-US" dirty="0">
                <a:solidFill>
                  <a:schemeClr val="tx1"/>
                </a:solidFill>
                <a:latin typeface="+mn-lt"/>
                <a:ea typeface="+mn-ea"/>
                <a:cs typeface="+mn-cs"/>
              </a:rPr>
              <a:t>(federal system of powers)</a:t>
            </a:r>
          </a:p>
          <a:p>
            <a:pPr lvl="1"/>
            <a:r>
              <a:rPr lang="en-US" dirty="0">
                <a:solidFill>
                  <a:schemeClr val="tx1"/>
                </a:solidFill>
                <a:latin typeface="+mn-lt"/>
                <a:cs typeface="+mn-cs"/>
              </a:rPr>
              <a:t>This divides the powers of government between </a:t>
            </a:r>
            <a:r>
              <a:rPr lang="en-US" u="sng" dirty="0">
                <a:solidFill>
                  <a:schemeClr val="tx1"/>
                </a:solidFill>
                <a:latin typeface="+mn-lt"/>
                <a:cs typeface="+mn-cs"/>
              </a:rPr>
              <a:t>two levels of government</a:t>
            </a:r>
            <a:r>
              <a:rPr lang="en-US" dirty="0">
                <a:solidFill>
                  <a:schemeClr val="tx1"/>
                </a:solidFill>
                <a:latin typeface="+mn-lt"/>
                <a:cs typeface="+mn-cs"/>
              </a:rPr>
              <a:t>.</a:t>
            </a:r>
          </a:p>
          <a:p>
            <a:pPr lvl="1"/>
            <a:r>
              <a:rPr lang="en-US" dirty="0">
                <a:solidFill>
                  <a:schemeClr val="tx1"/>
                </a:solidFill>
                <a:latin typeface="+mn-lt"/>
                <a:cs typeface="+mn-cs"/>
              </a:rPr>
              <a:t>The idea of federalism is found in the tenth amendment.</a:t>
            </a:r>
          </a:p>
          <a:p>
            <a:pPr lvl="1"/>
            <a:r>
              <a:rPr lang="en-US" dirty="0">
                <a:solidFill>
                  <a:schemeClr val="tx1"/>
                </a:solidFill>
                <a:latin typeface="+mn-lt"/>
                <a:cs typeface="+mn-cs"/>
              </a:rPr>
              <a:t>It states that powers not granted to the national government belong to the states.</a:t>
            </a:r>
          </a:p>
          <a:p>
            <a:pPr lvl="1"/>
            <a:r>
              <a:rPr lang="en-US" dirty="0">
                <a:solidFill>
                  <a:schemeClr val="tx1"/>
                </a:solidFill>
                <a:latin typeface="+mn-lt"/>
                <a:cs typeface="+mn-cs"/>
              </a:rPr>
              <a:t>It gives the national government sovereignty to act for the country while leaving states power to control local matters</a:t>
            </a:r>
            <a:r>
              <a:rPr lang="en-US" dirty="0" smtClean="0">
                <a:solidFill>
                  <a:schemeClr val="tx1"/>
                </a:solidFill>
                <a:latin typeface="+mn-lt"/>
                <a:cs typeface="+mn-cs"/>
              </a:rPr>
              <a:t>.</a:t>
            </a:r>
            <a:endParaRPr lang="en-US" dirty="0"/>
          </a:p>
        </p:txBody>
      </p:sp>
      <p:pic>
        <p:nvPicPr>
          <p:cNvPr id="5" name="Content Placeholder 4" descr="U.S. Capitol at night.jpg"/>
          <p:cNvPicPr>
            <a:picLocks noGrp="1" noChangeAspect="1"/>
          </p:cNvPicPr>
          <p:nvPr>
            <p:ph sz="half" idx="2"/>
          </p:nvPr>
        </p:nvPicPr>
        <p:blipFill>
          <a:blip r:embed="rId2" cstate="print"/>
          <a:stretch>
            <a:fillRect/>
          </a:stretch>
        </p:blipFill>
        <p:spPr>
          <a:xfrm>
            <a:off x="6319024" y="838200"/>
            <a:ext cx="2824976" cy="2133600"/>
          </a:xfrm>
        </p:spPr>
      </p:pic>
      <p:pic>
        <p:nvPicPr>
          <p:cNvPr id="6" name="Picture 5" descr="Montgomery capital.jpg"/>
          <p:cNvPicPr>
            <a:picLocks noChangeAspect="1"/>
          </p:cNvPicPr>
          <p:nvPr/>
        </p:nvPicPr>
        <p:blipFill>
          <a:blip r:embed="rId3" cstate="print"/>
          <a:stretch>
            <a:fillRect/>
          </a:stretch>
        </p:blipFill>
        <p:spPr>
          <a:xfrm>
            <a:off x="6438900" y="3810000"/>
            <a:ext cx="2743200"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Key Principles</a:t>
            </a:r>
            <a:endParaRPr lang="en-US" dirty="0"/>
          </a:p>
        </p:txBody>
      </p:sp>
      <p:sp>
        <p:nvSpPr>
          <p:cNvPr id="3" name="Content Placeholder 2"/>
          <p:cNvSpPr>
            <a:spLocks noGrp="1"/>
          </p:cNvSpPr>
          <p:nvPr>
            <p:ph sz="half" idx="1"/>
          </p:nvPr>
        </p:nvSpPr>
        <p:spPr>
          <a:xfrm>
            <a:off x="76200" y="1428750"/>
            <a:ext cx="8610600" cy="4895850"/>
          </a:xfrm>
        </p:spPr>
        <p:txBody>
          <a:bodyPr/>
          <a:lstStyle/>
          <a:p>
            <a:pPr lvl="0"/>
            <a:r>
              <a:rPr lang="en-US" dirty="0" smtClean="0">
                <a:solidFill>
                  <a:schemeClr val="tx1"/>
                </a:solidFill>
                <a:latin typeface="+mn-lt"/>
                <a:ea typeface="+mn-ea"/>
                <a:cs typeface="+mn-cs"/>
              </a:rPr>
              <a:t>Separation </a:t>
            </a:r>
            <a:r>
              <a:rPr lang="en-US" dirty="0">
                <a:solidFill>
                  <a:schemeClr val="tx1"/>
                </a:solidFill>
                <a:latin typeface="+mn-lt"/>
                <a:ea typeface="+mn-ea"/>
                <a:cs typeface="+mn-cs"/>
              </a:rPr>
              <a:t>of Powers</a:t>
            </a:r>
          </a:p>
          <a:p>
            <a:pPr lvl="1"/>
            <a:r>
              <a:rPr lang="en-US" dirty="0">
                <a:solidFill>
                  <a:schemeClr val="tx1"/>
                </a:solidFill>
                <a:latin typeface="+mn-lt"/>
                <a:cs typeface="+mn-cs"/>
              </a:rPr>
              <a:t>The Constitution established three separate branches of government: the legislative, executive, and judicial branches.</a:t>
            </a:r>
          </a:p>
          <a:p>
            <a:pPr lvl="1"/>
            <a:r>
              <a:rPr lang="en-US" dirty="0">
                <a:solidFill>
                  <a:schemeClr val="tx1"/>
                </a:solidFill>
                <a:latin typeface="+mn-lt"/>
                <a:cs typeface="+mn-cs"/>
              </a:rPr>
              <a:t>The </a:t>
            </a:r>
            <a:r>
              <a:rPr lang="en-US" b="1" dirty="0">
                <a:solidFill>
                  <a:schemeClr val="tx1"/>
                </a:solidFill>
                <a:latin typeface="+mn-lt"/>
                <a:cs typeface="+mn-cs"/>
              </a:rPr>
              <a:t>legislative branch</a:t>
            </a:r>
            <a:r>
              <a:rPr lang="en-US" dirty="0">
                <a:solidFill>
                  <a:schemeClr val="tx1"/>
                </a:solidFill>
                <a:latin typeface="+mn-lt"/>
                <a:cs typeface="+mn-cs"/>
              </a:rPr>
              <a:t> consists of Congress (the House of Representatives and the Senate) and is responsible for making laws.</a:t>
            </a:r>
          </a:p>
          <a:p>
            <a:pPr lvl="1"/>
            <a:r>
              <a:rPr lang="en-US" dirty="0">
                <a:solidFill>
                  <a:schemeClr val="tx1"/>
                </a:solidFill>
                <a:latin typeface="+mn-lt"/>
                <a:cs typeface="+mn-cs"/>
              </a:rPr>
              <a:t>The </a:t>
            </a:r>
            <a:r>
              <a:rPr lang="en-US" b="1" dirty="0">
                <a:solidFill>
                  <a:schemeClr val="tx1"/>
                </a:solidFill>
                <a:latin typeface="+mn-lt"/>
                <a:cs typeface="+mn-cs"/>
              </a:rPr>
              <a:t>executive branch</a:t>
            </a:r>
            <a:r>
              <a:rPr lang="en-US" dirty="0">
                <a:solidFill>
                  <a:schemeClr val="tx1"/>
                </a:solidFill>
                <a:latin typeface="+mn-lt"/>
                <a:cs typeface="+mn-cs"/>
              </a:rPr>
              <a:t> consists of the president and the vice president and is responsible for carrying out, or enforcing, the laws.</a:t>
            </a:r>
          </a:p>
          <a:p>
            <a:pPr lvl="1"/>
            <a:r>
              <a:rPr lang="en-US" dirty="0">
                <a:solidFill>
                  <a:schemeClr val="tx1"/>
                </a:solidFill>
                <a:latin typeface="+mn-lt"/>
                <a:cs typeface="+mn-cs"/>
              </a:rPr>
              <a:t>The </a:t>
            </a:r>
            <a:r>
              <a:rPr lang="en-US" b="1" dirty="0">
                <a:solidFill>
                  <a:schemeClr val="tx1"/>
                </a:solidFill>
                <a:latin typeface="+mn-lt"/>
                <a:cs typeface="+mn-cs"/>
              </a:rPr>
              <a:t>judicial branch</a:t>
            </a:r>
            <a:r>
              <a:rPr lang="en-US" dirty="0">
                <a:solidFill>
                  <a:schemeClr val="tx1"/>
                </a:solidFill>
                <a:latin typeface="+mn-lt"/>
                <a:cs typeface="+mn-cs"/>
              </a:rPr>
              <a:t> consists of the Supreme Court and other federal courts and is responsible for interpreting the </a:t>
            </a:r>
            <a:r>
              <a:rPr lang="en-US" dirty="0" smtClean="0">
                <a:solidFill>
                  <a:schemeClr val="tx1"/>
                </a:solidFill>
                <a:latin typeface="+mn-lt"/>
                <a:cs typeface="+mn-cs"/>
              </a:rPr>
              <a:t>laws.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branches of government.jpg"/>
          <p:cNvPicPr>
            <a:picLocks noGrp="1" noChangeAspect="1"/>
          </p:cNvPicPr>
          <p:nvPr>
            <p:ph sz="half" idx="1"/>
          </p:nvPr>
        </p:nvPicPr>
        <p:blipFill>
          <a:blip r:embed="rId2" cstate="print"/>
          <a:stretch>
            <a:fillRect/>
          </a:stretch>
        </p:blipFill>
        <p:spPr>
          <a:xfrm>
            <a:off x="0" y="0"/>
            <a:ext cx="9180370" cy="6858000"/>
          </a:xfrm>
        </p:spPr>
      </p:pic>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Key Principles</a:t>
            </a:r>
            <a:endParaRPr lang="en-US" dirty="0"/>
          </a:p>
        </p:txBody>
      </p:sp>
      <p:sp>
        <p:nvSpPr>
          <p:cNvPr id="3" name="Content Placeholder 2"/>
          <p:cNvSpPr>
            <a:spLocks noGrp="1"/>
          </p:cNvSpPr>
          <p:nvPr>
            <p:ph sz="half" idx="1"/>
          </p:nvPr>
        </p:nvSpPr>
        <p:spPr>
          <a:xfrm>
            <a:off x="76200" y="1428750"/>
            <a:ext cx="8610600" cy="4895850"/>
          </a:xfrm>
        </p:spPr>
        <p:txBody>
          <a:bodyPr/>
          <a:lstStyle/>
          <a:p>
            <a:pPr lvl="0"/>
            <a:r>
              <a:rPr lang="en-US" dirty="0" smtClean="0">
                <a:solidFill>
                  <a:schemeClr val="tx1"/>
                </a:solidFill>
                <a:latin typeface="+mn-lt"/>
                <a:ea typeface="+mn-ea"/>
                <a:cs typeface="+mn-cs"/>
              </a:rPr>
              <a:t>Checks </a:t>
            </a:r>
            <a:r>
              <a:rPr lang="en-US" dirty="0">
                <a:solidFill>
                  <a:schemeClr val="tx1"/>
                </a:solidFill>
                <a:latin typeface="+mn-lt"/>
                <a:ea typeface="+mn-ea"/>
                <a:cs typeface="+mn-cs"/>
              </a:rPr>
              <a:t>and balances</a:t>
            </a:r>
          </a:p>
          <a:p>
            <a:pPr lvl="1"/>
            <a:r>
              <a:rPr lang="en-US" dirty="0">
                <a:solidFill>
                  <a:schemeClr val="tx1"/>
                </a:solidFill>
                <a:latin typeface="+mn-lt"/>
                <a:cs typeface="+mn-cs"/>
              </a:rPr>
              <a:t>This system prevents the misuse of power by any one branch.</a:t>
            </a:r>
          </a:p>
          <a:p>
            <a:pPr lvl="1"/>
            <a:r>
              <a:rPr lang="en-US" dirty="0">
                <a:solidFill>
                  <a:schemeClr val="tx1"/>
                </a:solidFill>
                <a:latin typeface="+mn-lt"/>
                <a:cs typeface="+mn-cs"/>
              </a:rPr>
              <a:t>It gives each branch some control over the other two.</a:t>
            </a:r>
          </a:p>
          <a:p>
            <a:pPr lvl="1"/>
            <a:r>
              <a:rPr lang="en-US" i="1" dirty="0">
                <a:solidFill>
                  <a:schemeClr val="tx1"/>
                </a:solidFill>
                <a:latin typeface="+mn-lt"/>
                <a:cs typeface="+mn-cs"/>
              </a:rPr>
              <a:t>Examples</a:t>
            </a:r>
            <a:r>
              <a:rPr lang="en-US" dirty="0" smtClean="0">
                <a:solidFill>
                  <a:schemeClr val="tx1"/>
                </a:solidFill>
                <a:latin typeface="+mn-lt"/>
                <a:cs typeface="+mn-cs"/>
              </a:rPr>
              <a:t>: (You don’t have to write this part!)</a:t>
            </a:r>
            <a:endParaRPr lang="en-US" dirty="0">
              <a:solidFill>
                <a:schemeClr val="tx1"/>
              </a:solidFill>
              <a:latin typeface="+mn-lt"/>
              <a:cs typeface="+mn-cs"/>
            </a:endParaRPr>
          </a:p>
          <a:p>
            <a:pPr lvl="2"/>
            <a:r>
              <a:rPr lang="en-US" i="1" dirty="0">
                <a:solidFill>
                  <a:schemeClr val="tx1"/>
                </a:solidFill>
                <a:latin typeface="+mn-lt"/>
                <a:cs typeface="+mn-cs"/>
              </a:rPr>
              <a:t>Congress may pass bills but the president may veto them, and Congress can override the veto with a two-thirds vote of both houses.</a:t>
            </a:r>
            <a:endParaRPr lang="en-US" dirty="0">
              <a:solidFill>
                <a:schemeClr val="tx1"/>
              </a:solidFill>
              <a:latin typeface="+mn-lt"/>
              <a:cs typeface="+mn-cs"/>
            </a:endParaRPr>
          </a:p>
          <a:p>
            <a:pPr lvl="2"/>
            <a:r>
              <a:rPr lang="en-US" i="1" dirty="0">
                <a:solidFill>
                  <a:schemeClr val="tx1"/>
                </a:solidFill>
                <a:latin typeface="+mn-lt"/>
                <a:cs typeface="+mn-cs"/>
              </a:rPr>
              <a:t>The President makes treaties with foreign nations, but they must be ratified by two-thirds of the Senate.</a:t>
            </a:r>
            <a:endParaRPr lang="en-US" dirty="0">
              <a:solidFill>
                <a:schemeClr val="tx1"/>
              </a:solidFill>
              <a:latin typeface="+mn-lt"/>
              <a:cs typeface="+mn-cs"/>
            </a:endParaRPr>
          </a:p>
          <a:p>
            <a:pPr lvl="2"/>
            <a:r>
              <a:rPr lang="en-US" i="1" dirty="0">
                <a:solidFill>
                  <a:schemeClr val="tx1"/>
                </a:solidFill>
                <a:latin typeface="+mn-lt"/>
                <a:cs typeface="+mn-cs"/>
              </a:rPr>
              <a:t>The Supreme Court may declare laws unconstitutional, but Congress may amend the </a:t>
            </a:r>
            <a:r>
              <a:rPr lang="en-US" i="1" dirty="0" smtClean="0">
                <a:solidFill>
                  <a:schemeClr val="tx1"/>
                </a:solidFill>
                <a:latin typeface="+mn-lt"/>
                <a:cs typeface="+mn-cs"/>
              </a:rPr>
              <a:t>Constitution</a:t>
            </a:r>
            <a:endParaRPr lang="en-US" dirty="0">
              <a:solidFill>
                <a:schemeClr val="tx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5" name="Picture 13" descr="C03-066"/>
          <p:cNvPicPr>
            <a:picLocks noGrp="1" noChangeAspect="1" noChangeArrowheads="1"/>
          </p:cNvPicPr>
          <p:nvPr>
            <p:ph sz="half" idx="1"/>
          </p:nvPr>
        </p:nvPicPr>
        <p:blipFill>
          <a:blip r:embed="rId2" cstate="print"/>
          <a:srcRect l="964" t="1025" r="723" b="641"/>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Key Principles</a:t>
            </a:r>
            <a:endParaRPr lang="en-US" dirty="0"/>
          </a:p>
        </p:txBody>
      </p:sp>
      <p:sp>
        <p:nvSpPr>
          <p:cNvPr id="3" name="Content Placeholder 2"/>
          <p:cNvSpPr>
            <a:spLocks noGrp="1"/>
          </p:cNvSpPr>
          <p:nvPr>
            <p:ph sz="half" idx="1"/>
          </p:nvPr>
        </p:nvSpPr>
        <p:spPr>
          <a:xfrm>
            <a:off x="0" y="1428750"/>
            <a:ext cx="5562600" cy="4895850"/>
          </a:xfrm>
        </p:spPr>
        <p:txBody>
          <a:bodyPr/>
          <a:lstStyle/>
          <a:p>
            <a:pPr lvl="0"/>
            <a:r>
              <a:rPr lang="en-US" dirty="0" smtClean="0">
                <a:solidFill>
                  <a:schemeClr val="tx1"/>
                </a:solidFill>
                <a:latin typeface="+mn-lt"/>
                <a:ea typeface="+mn-ea"/>
                <a:cs typeface="+mn-cs"/>
              </a:rPr>
              <a:t>Judicial </a:t>
            </a:r>
            <a:r>
              <a:rPr lang="en-US" dirty="0">
                <a:solidFill>
                  <a:schemeClr val="tx1"/>
                </a:solidFill>
                <a:latin typeface="+mn-lt"/>
                <a:ea typeface="+mn-ea"/>
                <a:cs typeface="+mn-cs"/>
              </a:rPr>
              <a:t>review</a:t>
            </a:r>
          </a:p>
          <a:p>
            <a:pPr lvl="1"/>
            <a:r>
              <a:rPr lang="en-US" dirty="0">
                <a:solidFill>
                  <a:schemeClr val="tx1"/>
                </a:solidFill>
                <a:latin typeface="+mn-lt"/>
                <a:cs typeface="+mn-cs"/>
              </a:rPr>
              <a:t>Judicial review is defined as "the power of the courts to declare laws and actions of local, state, or national governments invalid if they violate the Constitution." </a:t>
            </a:r>
          </a:p>
          <a:p>
            <a:pPr lvl="1"/>
            <a:r>
              <a:rPr lang="en-US" dirty="0">
                <a:solidFill>
                  <a:schemeClr val="tx1"/>
                </a:solidFill>
                <a:latin typeface="+mn-lt"/>
                <a:cs typeface="+mn-cs"/>
              </a:rPr>
              <a:t>The Founders did not elaborate on this concept in the Constitution. </a:t>
            </a:r>
          </a:p>
          <a:p>
            <a:pPr lvl="1"/>
            <a:r>
              <a:rPr lang="en-US" i="1" dirty="0" err="1">
                <a:solidFill>
                  <a:schemeClr val="tx1"/>
                </a:solidFill>
                <a:latin typeface="+mn-lt"/>
                <a:cs typeface="+mn-cs"/>
              </a:rPr>
              <a:t>Marbury</a:t>
            </a:r>
            <a:r>
              <a:rPr lang="en-US" i="1" dirty="0">
                <a:solidFill>
                  <a:schemeClr val="tx1"/>
                </a:solidFill>
                <a:latin typeface="+mn-lt"/>
                <a:cs typeface="+mn-cs"/>
              </a:rPr>
              <a:t> v. Madison</a:t>
            </a:r>
            <a:r>
              <a:rPr lang="en-US" dirty="0">
                <a:solidFill>
                  <a:schemeClr val="tx1"/>
                </a:solidFill>
                <a:latin typeface="+mn-lt"/>
                <a:cs typeface="+mn-cs"/>
              </a:rPr>
              <a:t> firmly established the concept in 1803</a:t>
            </a:r>
            <a:r>
              <a:rPr lang="en-US" dirty="0" smtClean="0">
                <a:solidFill>
                  <a:schemeClr val="tx1"/>
                </a:solidFill>
                <a:latin typeface="+mn-lt"/>
                <a:cs typeface="+mn-cs"/>
              </a:rPr>
              <a:t>.</a:t>
            </a:r>
            <a:endParaRPr lang="en-US" dirty="0">
              <a:solidFill>
                <a:schemeClr val="tx1"/>
              </a:solidFill>
              <a:latin typeface="+mn-lt"/>
              <a:cs typeface="+mn-cs"/>
            </a:endParaRPr>
          </a:p>
        </p:txBody>
      </p:sp>
      <p:pic>
        <p:nvPicPr>
          <p:cNvPr id="5" name="Content Placeholder 4" descr="charters_doc_image_8_2_1.jpg"/>
          <p:cNvPicPr>
            <a:picLocks noGrp="1" noChangeAspect="1"/>
          </p:cNvPicPr>
          <p:nvPr>
            <p:ph sz="half" idx="2"/>
          </p:nvPr>
        </p:nvPicPr>
        <p:blipFill>
          <a:blip r:embed="rId2" cstate="print"/>
          <a:stretch>
            <a:fillRect/>
          </a:stretch>
        </p:blipFill>
        <p:spPr>
          <a:xfrm>
            <a:off x="5613576" y="1438422"/>
            <a:ext cx="3378024" cy="4276578"/>
          </a:xfrm>
        </p:spPr>
      </p:pic>
      <p:sp>
        <p:nvSpPr>
          <p:cNvPr id="6" name="TextBox 5"/>
          <p:cNvSpPr txBox="1"/>
          <p:nvPr/>
        </p:nvSpPr>
        <p:spPr>
          <a:xfrm>
            <a:off x="6172200" y="5867400"/>
            <a:ext cx="1936749" cy="461665"/>
          </a:xfrm>
          <a:prstGeom prst="rect">
            <a:avLst/>
          </a:prstGeom>
          <a:noFill/>
        </p:spPr>
        <p:txBody>
          <a:bodyPr wrap="none" rtlCol="0">
            <a:spAutoFit/>
          </a:bodyPr>
          <a:lstStyle/>
          <a:p>
            <a:r>
              <a:rPr lang="en-US" dirty="0" smtClean="0"/>
              <a:t>John Marshall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Course of Study</a:t>
            </a:r>
            <a:br>
              <a:rPr lang="en-US" dirty="0" smtClean="0"/>
            </a:br>
            <a:r>
              <a:rPr lang="en-US" dirty="0" smtClean="0"/>
              <a:t>Chapter 3: The Constitution </a:t>
            </a:r>
            <a:endParaRPr lang="en-US" dirty="0"/>
          </a:p>
        </p:txBody>
      </p:sp>
      <p:sp>
        <p:nvSpPr>
          <p:cNvPr id="3" name="Content Placeholder 2"/>
          <p:cNvSpPr>
            <a:spLocks noGrp="1"/>
          </p:cNvSpPr>
          <p:nvPr>
            <p:ph idx="1"/>
          </p:nvPr>
        </p:nvSpPr>
        <p:spPr>
          <a:xfrm>
            <a:off x="1828800" y="1295400"/>
            <a:ext cx="6919913" cy="4905375"/>
          </a:xfrm>
        </p:spPr>
        <p:txBody>
          <a:bodyPr/>
          <a:lstStyle/>
          <a:p>
            <a:pPr>
              <a:buNone/>
            </a:pPr>
            <a:r>
              <a:rPr lang="en-US" dirty="0">
                <a:solidFill>
                  <a:schemeClr val="tx1"/>
                </a:solidFill>
                <a:latin typeface="Times New Roman" pitchFamily="18" charset="0"/>
                <a:cs typeface="Times New Roman" pitchFamily="18" charset="0"/>
              </a:rPr>
              <a:t>2.) Analyze purposes, organization, functions, and principles of the Constitution of the United States and the Bill of Rights</a:t>
            </a:r>
            <a:r>
              <a:rPr lang="en-US" dirty="0" smtClean="0">
                <a:solidFill>
                  <a:schemeClr val="tx1"/>
                </a:solidFill>
                <a:latin typeface="Times New Roman" pitchFamily="18" charset="0"/>
                <a:cs typeface="Times New Roman" pitchFamily="18" charset="0"/>
              </a:rPr>
              <a:t>.</a:t>
            </a:r>
          </a:p>
          <a:p>
            <a:pPr>
              <a:buNone/>
            </a:pPr>
            <a:endParaRPr lang="en-US" dirty="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9</a:t>
            </a:r>
            <a:r>
              <a:rPr lang="en-US" dirty="0">
                <a:solidFill>
                  <a:schemeClr val="tx1"/>
                </a:solidFill>
                <a:latin typeface="Times New Roman" pitchFamily="18" charset="0"/>
                <a:cs typeface="Times New Roman" pitchFamily="18" charset="0"/>
              </a:rPr>
              <a:t>.) Identify constitutional provisions of the legislative branch of the government of the United States.</a:t>
            </a:r>
          </a:p>
          <a:p>
            <a:pPr>
              <a:buNone/>
            </a:pPr>
            <a:endParaRPr lang="en-US" dirty="0" smtClean="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10</a:t>
            </a:r>
            <a:r>
              <a:rPr lang="en-US" dirty="0">
                <a:solidFill>
                  <a:schemeClr val="tx1"/>
                </a:solidFill>
                <a:latin typeface="Times New Roman" pitchFamily="18" charset="0"/>
                <a:cs typeface="Times New Roman" pitchFamily="18" charset="0"/>
              </a:rPr>
              <a:t>.) Identify constitutional provisions of the executive branch of the government of the United States.</a:t>
            </a:r>
          </a:p>
          <a:p>
            <a:pPr>
              <a:buNone/>
            </a:pPr>
            <a:endParaRPr lang="en-US" dirty="0" smtClean="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11</a:t>
            </a:r>
            <a:r>
              <a:rPr lang="en-US" dirty="0">
                <a:solidFill>
                  <a:schemeClr val="tx1"/>
                </a:solidFill>
                <a:latin typeface="Times New Roman" pitchFamily="18" charset="0"/>
                <a:cs typeface="Times New Roman" pitchFamily="18" charset="0"/>
              </a:rPr>
              <a:t>.) Identify constitutional provisions of the judicial branch of the government of the United States</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pic>
        <p:nvPicPr>
          <p:cNvPr id="4" name="Picture 3" descr="houseseal2007-4.jpg"/>
          <p:cNvPicPr>
            <a:picLocks noChangeAspect="1"/>
          </p:cNvPicPr>
          <p:nvPr/>
        </p:nvPicPr>
        <p:blipFill>
          <a:blip r:embed="rId2" cstate="print"/>
          <a:stretch>
            <a:fillRect/>
          </a:stretch>
        </p:blipFill>
        <p:spPr>
          <a:xfrm>
            <a:off x="76200" y="1619250"/>
            <a:ext cx="1590675" cy="1428750"/>
          </a:xfrm>
          <a:prstGeom prst="rect">
            <a:avLst/>
          </a:prstGeom>
        </p:spPr>
      </p:pic>
      <p:pic>
        <p:nvPicPr>
          <p:cNvPr id="5" name="Picture 4" descr="senateseal2007-4.jpg"/>
          <p:cNvPicPr>
            <a:picLocks noChangeAspect="1"/>
          </p:cNvPicPr>
          <p:nvPr/>
        </p:nvPicPr>
        <p:blipFill>
          <a:blip r:embed="rId3" cstate="print"/>
          <a:stretch>
            <a:fillRect/>
          </a:stretch>
        </p:blipFill>
        <p:spPr>
          <a:xfrm>
            <a:off x="76200" y="3581400"/>
            <a:ext cx="1590675" cy="14287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Key Principles</a:t>
            </a:r>
            <a:endParaRPr lang="en-US" dirty="0"/>
          </a:p>
        </p:txBody>
      </p:sp>
      <p:sp>
        <p:nvSpPr>
          <p:cNvPr id="3" name="Content Placeholder 2"/>
          <p:cNvSpPr>
            <a:spLocks noGrp="1"/>
          </p:cNvSpPr>
          <p:nvPr>
            <p:ph sz="half" idx="1"/>
          </p:nvPr>
        </p:nvSpPr>
        <p:spPr>
          <a:xfrm>
            <a:off x="152400" y="1304924"/>
            <a:ext cx="6172200" cy="5857875"/>
          </a:xfrm>
        </p:spPr>
        <p:txBody>
          <a:bodyPr/>
          <a:lstStyle/>
          <a:p>
            <a:pPr lvl="0"/>
            <a:r>
              <a:rPr lang="en-US" sz="4000" dirty="0" smtClean="0">
                <a:solidFill>
                  <a:schemeClr val="tx1"/>
                </a:solidFill>
                <a:latin typeface="+mn-lt"/>
                <a:ea typeface="+mn-ea"/>
                <a:cs typeface="+mn-cs"/>
              </a:rPr>
              <a:t>Limited </a:t>
            </a:r>
            <a:r>
              <a:rPr lang="en-US" sz="4000" dirty="0">
                <a:solidFill>
                  <a:schemeClr val="tx1"/>
                </a:solidFill>
                <a:latin typeface="+mn-lt"/>
                <a:ea typeface="+mn-ea"/>
                <a:cs typeface="+mn-cs"/>
              </a:rPr>
              <a:t>Government</a:t>
            </a:r>
          </a:p>
          <a:p>
            <a:pPr lvl="1"/>
            <a:r>
              <a:rPr lang="en-US" sz="3600" dirty="0">
                <a:solidFill>
                  <a:schemeClr val="tx1"/>
                </a:solidFill>
                <a:latin typeface="+mn-lt"/>
                <a:cs typeface="+mn-cs"/>
              </a:rPr>
              <a:t>The Constitution restricts the actions and powers of government. </a:t>
            </a:r>
          </a:p>
          <a:p>
            <a:pPr lvl="1"/>
            <a:r>
              <a:rPr lang="en-US" sz="3600" dirty="0">
                <a:solidFill>
                  <a:schemeClr val="tx1"/>
                </a:solidFill>
                <a:latin typeface="+mn-lt"/>
                <a:cs typeface="+mn-cs"/>
              </a:rPr>
              <a:t>An example of limited government in action includes Richard Nixon's involvement in the Watergate Affair.</a:t>
            </a:r>
          </a:p>
          <a:p>
            <a:endParaRPr lang="en-US" dirty="0"/>
          </a:p>
        </p:txBody>
      </p:sp>
      <p:pic>
        <p:nvPicPr>
          <p:cNvPr id="5" name="Content Placeholder 4" descr="NIXON.gif"/>
          <p:cNvPicPr>
            <a:picLocks noGrp="1" noChangeAspect="1"/>
          </p:cNvPicPr>
          <p:nvPr>
            <p:ph sz="half" idx="2"/>
          </p:nvPr>
        </p:nvPicPr>
        <p:blipFill>
          <a:blip r:embed="rId2" cstate="print"/>
          <a:stretch>
            <a:fillRect/>
          </a:stretch>
        </p:blipFill>
        <p:spPr>
          <a:xfrm>
            <a:off x="6264038" y="990600"/>
            <a:ext cx="2727562" cy="4038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The Three Branches of Government</a:t>
            </a:r>
            <a:endParaRPr lang="en-US" dirty="0"/>
          </a:p>
        </p:txBody>
      </p:sp>
      <p:sp>
        <p:nvSpPr>
          <p:cNvPr id="3" name="Content Placeholder 2"/>
          <p:cNvSpPr>
            <a:spLocks noGrp="1"/>
          </p:cNvSpPr>
          <p:nvPr>
            <p:ph sz="half" idx="1"/>
          </p:nvPr>
        </p:nvSpPr>
        <p:spPr>
          <a:xfrm>
            <a:off x="457200" y="1504950"/>
            <a:ext cx="5200650" cy="4895850"/>
          </a:xfrm>
        </p:spPr>
        <p:txBody>
          <a:bodyPr/>
          <a:lstStyle/>
          <a:p>
            <a:r>
              <a:rPr lang="en-US" dirty="0" smtClean="0"/>
              <a:t>The Legislative Branch</a:t>
            </a:r>
          </a:p>
          <a:p>
            <a:r>
              <a:rPr lang="en-US" dirty="0" smtClean="0"/>
              <a:t>The Executive Branch</a:t>
            </a:r>
          </a:p>
          <a:p>
            <a:r>
              <a:rPr lang="en-US" dirty="0" smtClean="0"/>
              <a:t>The Judicial Branch</a:t>
            </a:r>
            <a:endParaRPr lang="en-US" dirty="0"/>
          </a:p>
        </p:txBody>
      </p:sp>
      <p:pic>
        <p:nvPicPr>
          <p:cNvPr id="7" name="Content Placeholder 6" descr="three branches of government.gif"/>
          <p:cNvPicPr>
            <a:picLocks noGrp="1" noChangeAspect="1"/>
          </p:cNvPicPr>
          <p:nvPr>
            <p:ph sz="half" idx="2"/>
          </p:nvPr>
        </p:nvPicPr>
        <p:blipFill>
          <a:blip r:embed="rId2" cstate="print"/>
          <a:stretch>
            <a:fillRect/>
          </a:stretch>
        </p:blipFill>
        <p:spPr>
          <a:xfrm>
            <a:off x="3900487" y="1833562"/>
            <a:ext cx="5014913" cy="4643438"/>
          </a:xfrm>
        </p:spPr>
      </p:pic>
      <p:pic>
        <p:nvPicPr>
          <p:cNvPr id="8" name="Picture 7" descr="obama cartoon.jpg"/>
          <p:cNvPicPr>
            <a:picLocks noChangeAspect="1"/>
          </p:cNvPicPr>
          <p:nvPr/>
        </p:nvPicPr>
        <p:blipFill>
          <a:blip r:embed="rId3" cstate="print"/>
          <a:stretch>
            <a:fillRect/>
          </a:stretch>
        </p:blipFill>
        <p:spPr>
          <a:xfrm>
            <a:off x="304800" y="3124200"/>
            <a:ext cx="2632329"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Course of Study</a:t>
            </a:r>
            <a:br>
              <a:rPr lang="en-US" dirty="0" smtClean="0"/>
            </a:br>
            <a:r>
              <a:rPr lang="en-US" dirty="0" smtClean="0"/>
              <a:t>Chapter 3: The Constitution </a:t>
            </a:r>
            <a:endParaRPr lang="en-US" dirty="0"/>
          </a:p>
        </p:txBody>
      </p:sp>
      <p:sp>
        <p:nvSpPr>
          <p:cNvPr id="3" name="Content Placeholder 2"/>
          <p:cNvSpPr>
            <a:spLocks noGrp="1"/>
          </p:cNvSpPr>
          <p:nvPr>
            <p:ph idx="1"/>
          </p:nvPr>
        </p:nvSpPr>
        <p:spPr>
          <a:xfrm>
            <a:off x="1828800" y="1295400"/>
            <a:ext cx="6919913" cy="4905375"/>
          </a:xfrm>
        </p:spPr>
        <p:txBody>
          <a:bodyPr/>
          <a:lstStyle/>
          <a:p>
            <a:pPr>
              <a:buNone/>
            </a:pPr>
            <a:r>
              <a:rPr lang="en-US" dirty="0">
                <a:solidFill>
                  <a:schemeClr val="tx1"/>
                </a:solidFill>
                <a:latin typeface="Times New Roman" pitchFamily="18" charset="0"/>
                <a:cs typeface="Times New Roman" pitchFamily="18" charset="0"/>
              </a:rPr>
              <a:t>2.) Analyze purposes, organization, functions, and principles of the Constitution of the United States and the Bill of Rights</a:t>
            </a:r>
            <a:r>
              <a:rPr lang="en-US" dirty="0" smtClean="0">
                <a:solidFill>
                  <a:schemeClr val="tx1"/>
                </a:solidFill>
                <a:latin typeface="Times New Roman" pitchFamily="18" charset="0"/>
                <a:cs typeface="Times New Roman" pitchFamily="18" charset="0"/>
              </a:rPr>
              <a:t>.</a:t>
            </a:r>
          </a:p>
          <a:p>
            <a:pPr>
              <a:buNone/>
            </a:pPr>
            <a:endParaRPr lang="en-US" dirty="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9</a:t>
            </a:r>
            <a:r>
              <a:rPr lang="en-US" dirty="0">
                <a:solidFill>
                  <a:schemeClr val="tx1"/>
                </a:solidFill>
                <a:latin typeface="Times New Roman" pitchFamily="18" charset="0"/>
                <a:cs typeface="Times New Roman" pitchFamily="18" charset="0"/>
              </a:rPr>
              <a:t>.) Identify constitutional provisions of the legislative branch of the government of the United States.</a:t>
            </a:r>
          </a:p>
          <a:p>
            <a:pPr>
              <a:buNone/>
            </a:pPr>
            <a:endParaRPr lang="en-US" dirty="0" smtClean="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10</a:t>
            </a:r>
            <a:r>
              <a:rPr lang="en-US" dirty="0">
                <a:solidFill>
                  <a:schemeClr val="tx1"/>
                </a:solidFill>
                <a:latin typeface="Times New Roman" pitchFamily="18" charset="0"/>
                <a:cs typeface="Times New Roman" pitchFamily="18" charset="0"/>
              </a:rPr>
              <a:t>.) Identify constitutional provisions of the executive branch of the government of the United States.</a:t>
            </a:r>
          </a:p>
          <a:p>
            <a:pPr>
              <a:buNone/>
            </a:pPr>
            <a:endParaRPr lang="en-US" dirty="0" smtClean="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11</a:t>
            </a:r>
            <a:r>
              <a:rPr lang="en-US" dirty="0">
                <a:solidFill>
                  <a:schemeClr val="tx1"/>
                </a:solidFill>
                <a:latin typeface="Times New Roman" pitchFamily="18" charset="0"/>
                <a:cs typeface="Times New Roman" pitchFamily="18" charset="0"/>
              </a:rPr>
              <a:t>.) Identify constitutional provisions of the judicial branch of the government of the United States</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pic>
        <p:nvPicPr>
          <p:cNvPr id="4" name="Picture 3" descr="houseseal2007-4.jpg"/>
          <p:cNvPicPr>
            <a:picLocks noChangeAspect="1"/>
          </p:cNvPicPr>
          <p:nvPr/>
        </p:nvPicPr>
        <p:blipFill>
          <a:blip r:embed="rId2" cstate="print"/>
          <a:stretch>
            <a:fillRect/>
          </a:stretch>
        </p:blipFill>
        <p:spPr>
          <a:xfrm>
            <a:off x="76200" y="1619250"/>
            <a:ext cx="1590675" cy="1428750"/>
          </a:xfrm>
          <a:prstGeom prst="rect">
            <a:avLst/>
          </a:prstGeom>
        </p:spPr>
      </p:pic>
      <p:pic>
        <p:nvPicPr>
          <p:cNvPr id="5" name="Picture 4" descr="senateseal2007-4.jpg"/>
          <p:cNvPicPr>
            <a:picLocks noChangeAspect="1"/>
          </p:cNvPicPr>
          <p:nvPr/>
        </p:nvPicPr>
        <p:blipFill>
          <a:blip r:embed="rId3" cstate="print"/>
          <a:stretch>
            <a:fillRect/>
          </a:stretch>
        </p:blipFill>
        <p:spPr>
          <a:xfrm>
            <a:off x="76200" y="3581400"/>
            <a:ext cx="1590675" cy="14287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Legislative Branch</a:t>
            </a:r>
            <a:endParaRPr lang="en-US" dirty="0"/>
          </a:p>
        </p:txBody>
      </p:sp>
      <p:sp>
        <p:nvSpPr>
          <p:cNvPr id="8" name="Content Placeholder 7"/>
          <p:cNvSpPr>
            <a:spLocks noGrp="1"/>
          </p:cNvSpPr>
          <p:nvPr>
            <p:ph sz="half" idx="1"/>
          </p:nvPr>
        </p:nvSpPr>
        <p:spPr>
          <a:xfrm>
            <a:off x="152400" y="1304925"/>
            <a:ext cx="5562600" cy="4895850"/>
          </a:xfrm>
        </p:spPr>
        <p:txBody>
          <a:bodyPr/>
          <a:lstStyle/>
          <a:p>
            <a:pPr lvl="0"/>
            <a:r>
              <a:rPr lang="en-US" sz="3200" dirty="0" smtClean="0"/>
              <a:t>Article I of the Constitution establishes a bicameral legislature.</a:t>
            </a:r>
          </a:p>
          <a:p>
            <a:pPr lvl="0"/>
            <a:r>
              <a:rPr lang="en-US" sz="3200" dirty="0" smtClean="0"/>
              <a:t>It lists the </a:t>
            </a:r>
            <a:r>
              <a:rPr lang="en-US" sz="3200" b="1" dirty="0" smtClean="0"/>
              <a:t>enumerated powers</a:t>
            </a:r>
            <a:r>
              <a:rPr lang="en-US" sz="3200" dirty="0" smtClean="0"/>
              <a:t> of Congress mostly found in Article I, Section 8.</a:t>
            </a:r>
          </a:p>
          <a:p>
            <a:r>
              <a:rPr lang="en-US" sz="3200" dirty="0" smtClean="0"/>
              <a:t>These powers address economic, security, and civil issues.</a:t>
            </a:r>
          </a:p>
          <a:p>
            <a:pPr lvl="0"/>
            <a:endParaRPr lang="en-US" sz="3200" dirty="0" smtClean="0"/>
          </a:p>
          <a:p>
            <a:endParaRPr lang="en-US" dirty="0"/>
          </a:p>
        </p:txBody>
      </p:sp>
      <p:pic>
        <p:nvPicPr>
          <p:cNvPr id="1026" name="Picture 2" descr="C:\Users\Brett\AppData\Local\Microsoft\Windows\Temporary Internet Files\Content.IE5\RNU2278B\MC900442123[1].png"/>
          <p:cNvPicPr>
            <a:picLocks noGrp="1" noChangeAspect="1" noChangeArrowheads="1"/>
          </p:cNvPicPr>
          <p:nvPr>
            <p:ph sz="half" idx="2"/>
          </p:nvPr>
        </p:nvPicPr>
        <p:blipFill>
          <a:blip r:embed="rId2" cstate="print"/>
          <a:srcRect/>
          <a:stretch>
            <a:fillRect/>
          </a:stretch>
        </p:blipFill>
        <p:spPr bwMode="auto">
          <a:xfrm>
            <a:off x="6096000" y="762000"/>
            <a:ext cx="2838450" cy="2800350"/>
          </a:xfrm>
          <a:prstGeom prst="rect">
            <a:avLst/>
          </a:prstGeom>
          <a:noFill/>
        </p:spPr>
      </p:pic>
      <p:pic>
        <p:nvPicPr>
          <p:cNvPr id="1027" name="Picture 3" descr="C:\Users\Brett\AppData\Local\Microsoft\Windows\Temporary Internet Files\Content.IE5\WTRW0TB1\MC900331068[1].wmf"/>
          <p:cNvPicPr>
            <a:picLocks noChangeAspect="1" noChangeArrowheads="1"/>
          </p:cNvPicPr>
          <p:nvPr/>
        </p:nvPicPr>
        <p:blipFill>
          <a:blip r:embed="rId3" cstate="print"/>
          <a:srcRect/>
          <a:stretch>
            <a:fillRect/>
          </a:stretch>
        </p:blipFill>
        <p:spPr bwMode="auto">
          <a:xfrm>
            <a:off x="6339890" y="3694548"/>
            <a:ext cx="2651710" cy="35444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Legislative Branch</a:t>
            </a:r>
            <a:endParaRPr lang="en-US" dirty="0"/>
          </a:p>
        </p:txBody>
      </p:sp>
      <p:sp>
        <p:nvSpPr>
          <p:cNvPr id="6" name="Content Placeholder 5"/>
          <p:cNvSpPr>
            <a:spLocks noGrp="1"/>
          </p:cNvSpPr>
          <p:nvPr>
            <p:ph sz="half" idx="1"/>
          </p:nvPr>
        </p:nvSpPr>
        <p:spPr>
          <a:xfrm>
            <a:off x="133350" y="1657350"/>
            <a:ext cx="3752850" cy="4895850"/>
          </a:xfrm>
        </p:spPr>
        <p:txBody>
          <a:bodyPr/>
          <a:lstStyle/>
          <a:p>
            <a:pPr lvl="0"/>
            <a:r>
              <a:rPr lang="en-US" sz="3600" dirty="0" smtClean="0"/>
              <a:t>The </a:t>
            </a:r>
            <a:r>
              <a:rPr lang="en-US" sz="3600" b="1" dirty="0" smtClean="0"/>
              <a:t>elastic clause</a:t>
            </a:r>
            <a:r>
              <a:rPr lang="en-US" sz="3600" dirty="0" smtClean="0"/>
              <a:t> gives Congress the power to do whatever is "necessary and proper" to fulfill its duties.</a:t>
            </a:r>
            <a:endParaRPr lang="en-US" sz="3200" dirty="0" smtClean="0"/>
          </a:p>
          <a:p>
            <a:endParaRPr lang="en-US" dirty="0"/>
          </a:p>
        </p:txBody>
      </p:sp>
      <p:pic>
        <p:nvPicPr>
          <p:cNvPr id="8" name="Content Placeholder 7" descr="Capitol.jpg"/>
          <p:cNvPicPr>
            <a:picLocks noGrp="1" noChangeAspect="1"/>
          </p:cNvPicPr>
          <p:nvPr>
            <p:ph sz="half" idx="2"/>
          </p:nvPr>
        </p:nvPicPr>
        <p:blipFill>
          <a:blip r:embed="rId2" cstate="print"/>
          <a:stretch>
            <a:fillRect/>
          </a:stretch>
        </p:blipFill>
        <p:spPr>
          <a:xfrm>
            <a:off x="3886200" y="1676400"/>
            <a:ext cx="5168064" cy="357216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Legislative Branch</a:t>
            </a:r>
            <a:endParaRPr lang="en-US" dirty="0"/>
          </a:p>
        </p:txBody>
      </p:sp>
      <p:sp>
        <p:nvSpPr>
          <p:cNvPr id="8" name="Content Placeholder 7"/>
          <p:cNvSpPr>
            <a:spLocks noGrp="1"/>
          </p:cNvSpPr>
          <p:nvPr>
            <p:ph sz="half" idx="1"/>
          </p:nvPr>
        </p:nvSpPr>
        <p:spPr>
          <a:xfrm>
            <a:off x="76200" y="1524000"/>
            <a:ext cx="7086600" cy="4448175"/>
          </a:xfrm>
        </p:spPr>
        <p:txBody>
          <a:bodyPr/>
          <a:lstStyle/>
          <a:p>
            <a:pPr lvl="0"/>
            <a:r>
              <a:rPr lang="en-US" sz="3200" dirty="0" smtClean="0"/>
              <a:t>The first time the Supreme Court interpreted the elastic clause was in 1819 in the </a:t>
            </a:r>
            <a:r>
              <a:rPr lang="en-US" sz="3200" b="1" i="1" dirty="0" err="1" smtClean="0"/>
              <a:t>McColloch</a:t>
            </a:r>
            <a:r>
              <a:rPr lang="en-US" sz="3200" b="1" i="1" dirty="0" smtClean="0"/>
              <a:t> v. Maryland</a:t>
            </a:r>
            <a:r>
              <a:rPr lang="en-US" sz="3200" dirty="0" smtClean="0"/>
              <a:t>.</a:t>
            </a:r>
            <a:endParaRPr lang="en-US" dirty="0" smtClean="0"/>
          </a:p>
          <a:p>
            <a:pPr lvl="1"/>
            <a:r>
              <a:rPr lang="en-US" sz="2800" dirty="0" smtClean="0"/>
              <a:t>The Court favored a broad interpretation. </a:t>
            </a:r>
            <a:endParaRPr lang="en-US" dirty="0" smtClean="0"/>
          </a:p>
          <a:p>
            <a:pPr lvl="1"/>
            <a:r>
              <a:rPr lang="en-US" sz="2800" dirty="0" smtClean="0"/>
              <a:t>It allowed Congress to have other powers if necessary to carry out its responsibilities mentioned in the Constitution</a:t>
            </a:r>
            <a:r>
              <a:rPr lang="en-US" dirty="0" smtClean="0"/>
              <a:t>.</a:t>
            </a:r>
            <a:endParaRPr lang="en-US" sz="2000" dirty="0" smtClean="0"/>
          </a:p>
          <a:p>
            <a:endParaRPr lang="en-US" dirty="0"/>
          </a:p>
        </p:txBody>
      </p:sp>
      <p:pic>
        <p:nvPicPr>
          <p:cNvPr id="2050" name="Picture 2" descr="C:\Users\Brett\AppData\Local\Microsoft\Windows\Temporary Internet Files\Content.IE5\RNU2278B\MC900101154[1].wmf"/>
          <p:cNvPicPr>
            <a:picLocks noChangeAspect="1" noChangeArrowheads="1"/>
          </p:cNvPicPr>
          <p:nvPr/>
        </p:nvPicPr>
        <p:blipFill>
          <a:blip r:embed="rId2" cstate="print"/>
          <a:srcRect/>
          <a:stretch>
            <a:fillRect/>
          </a:stretch>
        </p:blipFill>
        <p:spPr bwMode="auto">
          <a:xfrm>
            <a:off x="5440404" y="381000"/>
            <a:ext cx="3627396" cy="2057400"/>
          </a:xfrm>
          <a:prstGeom prst="rect">
            <a:avLst/>
          </a:prstGeom>
          <a:noFill/>
        </p:spPr>
      </p:pic>
      <p:pic>
        <p:nvPicPr>
          <p:cNvPr id="2052" name="Picture 4" descr="C:\Users\Brett\AppData\Local\Microsoft\Windows\Temporary Internet Files\Content.IE5\WTRW0TB1\MC900436724[1].wmf"/>
          <p:cNvPicPr>
            <a:picLocks noChangeAspect="1" noChangeArrowheads="1"/>
          </p:cNvPicPr>
          <p:nvPr/>
        </p:nvPicPr>
        <p:blipFill>
          <a:blip r:embed="rId3" cstate="print"/>
          <a:srcRect/>
          <a:stretch>
            <a:fillRect/>
          </a:stretch>
        </p:blipFill>
        <p:spPr bwMode="auto">
          <a:xfrm>
            <a:off x="5943600" y="2798698"/>
            <a:ext cx="3200400" cy="1746346"/>
          </a:xfrm>
          <a:prstGeom prst="rect">
            <a:avLst/>
          </a:prstGeom>
          <a:noFill/>
        </p:spPr>
      </p:pic>
      <p:pic>
        <p:nvPicPr>
          <p:cNvPr id="11" name="Picture 10" descr="Seal_of_the_United_States_Supreme_Court_svg.png"/>
          <p:cNvPicPr>
            <a:picLocks noChangeAspect="1"/>
          </p:cNvPicPr>
          <p:nvPr/>
        </p:nvPicPr>
        <p:blipFill>
          <a:blip r:embed="rId4" cstate="print"/>
          <a:stretch>
            <a:fillRect/>
          </a:stretch>
        </p:blipFill>
        <p:spPr>
          <a:xfrm>
            <a:off x="6972300" y="4724400"/>
            <a:ext cx="17145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Legislative Branch</a:t>
            </a:r>
            <a:endParaRPr lang="en-US" dirty="0"/>
          </a:p>
        </p:txBody>
      </p:sp>
      <p:sp>
        <p:nvSpPr>
          <p:cNvPr id="3" name="Content Placeholder 2"/>
          <p:cNvSpPr>
            <a:spLocks noGrp="1"/>
          </p:cNvSpPr>
          <p:nvPr>
            <p:ph sz="half" idx="1"/>
          </p:nvPr>
        </p:nvSpPr>
        <p:spPr>
          <a:xfrm>
            <a:off x="280988" y="1657350"/>
            <a:ext cx="8634412" cy="4895850"/>
          </a:xfrm>
        </p:spPr>
        <p:txBody>
          <a:bodyPr/>
          <a:lstStyle/>
          <a:p>
            <a:pPr lvl="0"/>
            <a:r>
              <a:rPr lang="en-US" sz="4000" dirty="0" smtClean="0"/>
              <a:t>Congress moved from Federal Hall in New York to Philadelphia in 1790.</a:t>
            </a:r>
            <a:endParaRPr lang="en-US" sz="3600" dirty="0" smtClean="0"/>
          </a:p>
          <a:p>
            <a:endParaRPr lang="en-US" dirty="0"/>
          </a:p>
        </p:txBody>
      </p:sp>
      <p:pic>
        <p:nvPicPr>
          <p:cNvPr id="5" name="Content Placeholder 4" descr="Federal_Hall_NYC1.jpg"/>
          <p:cNvPicPr>
            <a:picLocks noGrp="1" noChangeAspect="1"/>
          </p:cNvPicPr>
          <p:nvPr>
            <p:ph sz="half" idx="2"/>
          </p:nvPr>
        </p:nvPicPr>
        <p:blipFill>
          <a:blip r:embed="rId2" cstate="print"/>
          <a:stretch>
            <a:fillRect/>
          </a:stretch>
        </p:blipFill>
        <p:spPr>
          <a:xfrm>
            <a:off x="2590800" y="3179564"/>
            <a:ext cx="4599781" cy="3449836"/>
          </a:xfrm>
        </p:spPr>
      </p:pic>
      <p:sp>
        <p:nvSpPr>
          <p:cNvPr id="6" name="TextBox 5"/>
          <p:cNvSpPr txBox="1"/>
          <p:nvPr/>
        </p:nvSpPr>
        <p:spPr>
          <a:xfrm>
            <a:off x="304800" y="5715000"/>
            <a:ext cx="2057400" cy="838200"/>
          </a:xfrm>
          <a:prstGeom prst="rect">
            <a:avLst/>
          </a:prstGeom>
          <a:noFill/>
        </p:spPr>
        <p:txBody>
          <a:bodyPr wrap="square" rtlCol="0">
            <a:spAutoFit/>
          </a:bodyPr>
          <a:lstStyle/>
          <a:p>
            <a:r>
              <a:rPr lang="en-US" dirty="0" smtClean="0"/>
              <a:t>Federal Hall in NYC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5425"/>
            <a:ext cx="6843713" cy="863600"/>
          </a:xfrm>
        </p:spPr>
        <p:txBody>
          <a:bodyPr/>
          <a:lstStyle/>
          <a:p>
            <a:r>
              <a:rPr lang="en-US" b="1" dirty="0" smtClean="0"/>
              <a:t>The Executive Branch</a:t>
            </a:r>
            <a:endParaRPr lang="en-US" dirty="0"/>
          </a:p>
        </p:txBody>
      </p:sp>
      <p:sp>
        <p:nvSpPr>
          <p:cNvPr id="3" name="Content Placeholder 2"/>
          <p:cNvSpPr>
            <a:spLocks noGrp="1"/>
          </p:cNvSpPr>
          <p:nvPr>
            <p:ph sz="half" idx="1"/>
          </p:nvPr>
        </p:nvSpPr>
        <p:spPr>
          <a:xfrm>
            <a:off x="838200" y="1885950"/>
            <a:ext cx="6958012" cy="4895850"/>
          </a:xfrm>
        </p:spPr>
        <p:txBody>
          <a:bodyPr/>
          <a:lstStyle/>
          <a:p>
            <a:pPr lvl="0"/>
            <a:r>
              <a:rPr lang="en-US" sz="3600" dirty="0" smtClean="0"/>
              <a:t>The president is the head of the executive branch.</a:t>
            </a:r>
            <a:endParaRPr lang="en-US" sz="3200" dirty="0" smtClean="0"/>
          </a:p>
          <a:p>
            <a:pPr lvl="0"/>
            <a:r>
              <a:rPr lang="en-US" sz="3600" dirty="0" smtClean="0"/>
              <a:t>Article II, Sections 2 and 3 address most of the president's powers.</a:t>
            </a:r>
            <a:endParaRPr lang="en-US" sz="3200" dirty="0" smtClean="0"/>
          </a:p>
          <a:p>
            <a:pPr lvl="0"/>
            <a:r>
              <a:rPr lang="en-US" sz="3600" dirty="0" smtClean="0"/>
              <a:t>The Constitution gives the President both vague and specific powers.</a:t>
            </a:r>
            <a:endParaRPr lang="en-US" sz="3200" dirty="0" smtClean="0"/>
          </a:p>
          <a:p>
            <a:endParaRPr lang="en-US" dirty="0"/>
          </a:p>
        </p:txBody>
      </p:sp>
      <p:pic>
        <p:nvPicPr>
          <p:cNvPr id="3074" name="Picture 2" descr="C:\Users\Brett\AppData\Local\Microsoft\Windows\Temporary Internet Files\Content.IE5\P2O1Z2OZ\MC900305605[1].wmf"/>
          <p:cNvPicPr>
            <a:picLocks noGrp="1" noChangeAspect="1" noChangeArrowheads="1"/>
          </p:cNvPicPr>
          <p:nvPr>
            <p:ph sz="half" idx="2"/>
          </p:nvPr>
        </p:nvPicPr>
        <p:blipFill>
          <a:blip r:embed="rId2" cstate="print"/>
          <a:srcRect/>
          <a:stretch>
            <a:fillRect/>
          </a:stretch>
        </p:blipFill>
        <p:spPr bwMode="auto">
          <a:xfrm>
            <a:off x="6938772" y="4738116"/>
            <a:ext cx="1824228" cy="1586484"/>
          </a:xfrm>
          <a:prstGeom prst="rect">
            <a:avLst/>
          </a:prstGeom>
          <a:noFill/>
        </p:spPr>
      </p:pic>
      <p:pic>
        <p:nvPicPr>
          <p:cNvPr id="3075" name="Picture 3" descr="C:\Users\Brett\AppData\Local\Microsoft\Windows\Temporary Internet Files\Content.IE5\RNU2278B\MC900014619[1].wmf"/>
          <p:cNvPicPr>
            <a:picLocks noChangeAspect="1" noChangeArrowheads="1"/>
          </p:cNvPicPr>
          <p:nvPr/>
        </p:nvPicPr>
        <p:blipFill>
          <a:blip r:embed="rId3" cstate="print"/>
          <a:srcRect/>
          <a:stretch>
            <a:fillRect/>
          </a:stretch>
        </p:blipFill>
        <p:spPr bwMode="auto">
          <a:xfrm>
            <a:off x="0" y="-76200"/>
            <a:ext cx="1805940" cy="18909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Executive Branch</a:t>
            </a:r>
            <a:endParaRPr lang="en-US" dirty="0"/>
          </a:p>
        </p:txBody>
      </p:sp>
      <p:sp>
        <p:nvSpPr>
          <p:cNvPr id="3" name="Content Placeholder 2"/>
          <p:cNvSpPr>
            <a:spLocks noGrp="1"/>
          </p:cNvSpPr>
          <p:nvPr>
            <p:ph sz="half" idx="1"/>
          </p:nvPr>
        </p:nvSpPr>
        <p:spPr>
          <a:xfrm>
            <a:off x="381000" y="1295400"/>
            <a:ext cx="4286250" cy="4895850"/>
          </a:xfrm>
        </p:spPr>
        <p:txBody>
          <a:bodyPr/>
          <a:lstStyle/>
          <a:p>
            <a:pPr lvl="0"/>
            <a:r>
              <a:rPr lang="en-US" sz="4400" dirty="0" smtClean="0"/>
              <a:t>The federal bureaucracy also makes up the executive branch.</a:t>
            </a:r>
            <a:endParaRPr lang="en-US" sz="4000" dirty="0" smtClean="0"/>
          </a:p>
          <a:p>
            <a:endParaRPr lang="en-US" dirty="0"/>
          </a:p>
        </p:txBody>
      </p:sp>
      <p:sp>
        <p:nvSpPr>
          <p:cNvPr id="4" name="Content Placeholder 3"/>
          <p:cNvSpPr>
            <a:spLocks noGrp="1"/>
          </p:cNvSpPr>
          <p:nvPr>
            <p:ph sz="half" idx="2"/>
          </p:nvPr>
        </p:nvSpPr>
        <p:spPr/>
        <p:txBody>
          <a:bodyPr/>
          <a:lstStyle/>
          <a:p>
            <a:endParaRPr lang="en-US" dirty="0"/>
          </a:p>
        </p:txBody>
      </p:sp>
      <p:pic>
        <p:nvPicPr>
          <p:cNvPr id="4100" name="Picture 4" descr="C:\Users\Brett\AppData\Local\Microsoft\Windows\Temporary Internet Files\Content.IE5\IF021PY3\MC900174327[1].wmf"/>
          <p:cNvPicPr>
            <a:picLocks noChangeAspect="1" noChangeArrowheads="1"/>
          </p:cNvPicPr>
          <p:nvPr/>
        </p:nvPicPr>
        <p:blipFill>
          <a:blip r:embed="rId2" cstate="print"/>
          <a:srcRect/>
          <a:stretch>
            <a:fillRect/>
          </a:stretch>
        </p:blipFill>
        <p:spPr bwMode="auto">
          <a:xfrm>
            <a:off x="4276344" y="2156960"/>
            <a:ext cx="4715256" cy="4701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Executive Branch</a:t>
            </a:r>
            <a:endParaRPr lang="en-US" dirty="0"/>
          </a:p>
        </p:txBody>
      </p:sp>
      <p:sp>
        <p:nvSpPr>
          <p:cNvPr id="3" name="Content Placeholder 2"/>
          <p:cNvSpPr>
            <a:spLocks noGrp="1"/>
          </p:cNvSpPr>
          <p:nvPr>
            <p:ph sz="half" idx="1"/>
          </p:nvPr>
        </p:nvSpPr>
        <p:spPr>
          <a:xfrm>
            <a:off x="0" y="1304924"/>
            <a:ext cx="5638800" cy="5553075"/>
          </a:xfrm>
        </p:spPr>
        <p:txBody>
          <a:bodyPr/>
          <a:lstStyle/>
          <a:p>
            <a:pPr lvl="0"/>
            <a:r>
              <a:rPr lang="en-US" dirty="0" smtClean="0"/>
              <a:t>The president helps set the agenda for legislation.</a:t>
            </a:r>
            <a:endParaRPr lang="en-US" sz="2400" dirty="0" smtClean="0"/>
          </a:p>
          <a:p>
            <a:pPr lvl="1"/>
            <a:r>
              <a:rPr lang="en-US" sz="2800" dirty="0" smtClean="0"/>
              <a:t>This is often accomplished through the president's State of the Union address.</a:t>
            </a:r>
            <a:endParaRPr lang="en-US" dirty="0" smtClean="0"/>
          </a:p>
          <a:p>
            <a:pPr lvl="1"/>
            <a:r>
              <a:rPr lang="en-US" sz="2800" dirty="0" smtClean="0"/>
              <a:t>The State of the Union address is required by Constitution in Article II, Section 3.</a:t>
            </a:r>
            <a:endParaRPr lang="en-US" dirty="0" smtClean="0"/>
          </a:p>
          <a:p>
            <a:pPr lvl="1"/>
            <a:r>
              <a:rPr lang="en-US" sz="2800" dirty="0" smtClean="0"/>
              <a:t>Political parties often hinder cooperation between the president and congress.</a:t>
            </a:r>
            <a:endParaRPr lang="en-US" dirty="0" smtClean="0"/>
          </a:p>
          <a:p>
            <a:endParaRPr lang="en-US" dirty="0"/>
          </a:p>
        </p:txBody>
      </p:sp>
      <p:pic>
        <p:nvPicPr>
          <p:cNvPr id="5" name="Content Placeholder 4" descr="state of union.jpg"/>
          <p:cNvPicPr>
            <a:picLocks noGrp="1" noChangeAspect="1"/>
          </p:cNvPicPr>
          <p:nvPr>
            <p:ph sz="half" idx="2"/>
          </p:nvPr>
        </p:nvPicPr>
        <p:blipFill>
          <a:blip r:embed="rId2" cstate="print"/>
          <a:stretch>
            <a:fillRect/>
          </a:stretch>
        </p:blipFill>
        <p:spPr>
          <a:xfrm>
            <a:off x="5410200" y="3579693"/>
            <a:ext cx="3483951" cy="2287707"/>
          </a:xfrm>
        </p:spPr>
      </p:pic>
      <p:pic>
        <p:nvPicPr>
          <p:cNvPr id="6" name="Picture 5" descr="Bush before State of Union Address.jpg"/>
          <p:cNvPicPr>
            <a:picLocks noChangeAspect="1"/>
          </p:cNvPicPr>
          <p:nvPr/>
        </p:nvPicPr>
        <p:blipFill>
          <a:blip r:embed="rId3" cstate="print"/>
          <a:stretch>
            <a:fillRect/>
          </a:stretch>
        </p:blipFill>
        <p:spPr>
          <a:xfrm>
            <a:off x="5781007" y="1143000"/>
            <a:ext cx="3058193"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8101012" cy="863600"/>
          </a:xfrm>
        </p:spPr>
        <p:txBody>
          <a:bodyPr/>
          <a:lstStyle/>
          <a:p>
            <a:r>
              <a:rPr lang="en-US" sz="4000" dirty="0">
                <a:solidFill>
                  <a:schemeClr val="tx1"/>
                </a:solidFill>
                <a:latin typeface="+mj-lt"/>
                <a:ea typeface="+mj-ea"/>
                <a:cs typeface="+mj-cs"/>
              </a:rPr>
              <a:t>3.1 The Structure and </a:t>
            </a:r>
            <a:r>
              <a:rPr lang="en-US" sz="4000" dirty="0" smtClean="0">
                <a:solidFill>
                  <a:schemeClr val="tx1"/>
                </a:solidFill>
                <a:latin typeface="+mj-lt"/>
                <a:ea typeface="+mj-ea"/>
                <a:cs typeface="+mj-cs"/>
              </a:rPr>
              <a:t>Principles</a:t>
            </a:r>
            <a:endParaRPr lang="en-US" dirty="0"/>
          </a:p>
        </p:txBody>
      </p:sp>
      <p:sp>
        <p:nvSpPr>
          <p:cNvPr id="3" name="Content Placeholder 2"/>
          <p:cNvSpPr>
            <a:spLocks noGrp="1"/>
          </p:cNvSpPr>
          <p:nvPr>
            <p:ph idx="1"/>
          </p:nvPr>
        </p:nvSpPr>
        <p:spPr>
          <a:xfrm>
            <a:off x="76200" y="1504950"/>
            <a:ext cx="8367713" cy="4895850"/>
          </a:xfrm>
        </p:spPr>
        <p:txBody>
          <a:bodyPr/>
          <a:lstStyle/>
          <a:p>
            <a:r>
              <a:rPr lang="en-US" sz="3200" dirty="0" smtClean="0"/>
              <a:t>Structure</a:t>
            </a:r>
          </a:p>
          <a:p>
            <a:r>
              <a:rPr lang="en-US" sz="3200" dirty="0" smtClean="0"/>
              <a:t>Six Basic Principles</a:t>
            </a:r>
            <a:endParaRPr lang="en-US" sz="2800" dirty="0">
              <a:solidFill>
                <a:schemeClr val="tx1"/>
              </a:solidFill>
              <a:latin typeface="+mn-lt"/>
              <a:ea typeface="+mn-ea"/>
              <a:cs typeface="+mn-cs"/>
            </a:endParaRPr>
          </a:p>
          <a:p>
            <a:pPr lvl="1"/>
            <a:r>
              <a:rPr lang="en-US" sz="2800" dirty="0">
                <a:solidFill>
                  <a:schemeClr val="tx1"/>
                </a:solidFill>
                <a:latin typeface="+mn-lt"/>
                <a:ea typeface="+mn-ea"/>
                <a:cs typeface="+mn-cs"/>
              </a:rPr>
              <a:t>Popular Sovereignty</a:t>
            </a:r>
          </a:p>
          <a:p>
            <a:pPr lvl="1"/>
            <a:r>
              <a:rPr lang="en-US" sz="2800" dirty="0" smtClean="0">
                <a:solidFill>
                  <a:schemeClr val="tx1"/>
                </a:solidFill>
                <a:latin typeface="+mn-lt"/>
                <a:ea typeface="+mn-ea"/>
                <a:cs typeface="+mn-cs"/>
              </a:rPr>
              <a:t>Federalism </a:t>
            </a:r>
            <a:br>
              <a:rPr lang="en-US" sz="2800" dirty="0" smtClean="0">
                <a:solidFill>
                  <a:schemeClr val="tx1"/>
                </a:solidFill>
                <a:latin typeface="+mn-lt"/>
                <a:ea typeface="+mn-ea"/>
                <a:cs typeface="+mn-cs"/>
              </a:rPr>
            </a:br>
            <a:r>
              <a:rPr lang="en-US" sz="2800" dirty="0" smtClean="0">
                <a:solidFill>
                  <a:schemeClr val="tx1"/>
                </a:solidFill>
                <a:latin typeface="+mn-lt"/>
                <a:ea typeface="+mn-ea"/>
                <a:cs typeface="+mn-cs"/>
              </a:rPr>
              <a:t>(</a:t>
            </a:r>
            <a:r>
              <a:rPr lang="en-US" sz="2800" dirty="0">
                <a:solidFill>
                  <a:schemeClr val="tx1"/>
                </a:solidFill>
                <a:latin typeface="+mn-lt"/>
                <a:ea typeface="+mn-ea"/>
                <a:cs typeface="+mn-cs"/>
              </a:rPr>
              <a:t>federal system of powers)</a:t>
            </a:r>
          </a:p>
          <a:p>
            <a:pPr lvl="1"/>
            <a:r>
              <a:rPr lang="en-US" sz="2800" dirty="0" smtClean="0">
                <a:solidFill>
                  <a:schemeClr val="tx1"/>
                </a:solidFill>
                <a:latin typeface="+mn-lt"/>
                <a:ea typeface="+mn-ea"/>
                <a:cs typeface="+mn-cs"/>
              </a:rPr>
              <a:t>Separation </a:t>
            </a:r>
            <a:r>
              <a:rPr lang="en-US" sz="2800" dirty="0">
                <a:solidFill>
                  <a:schemeClr val="tx1"/>
                </a:solidFill>
                <a:latin typeface="+mn-lt"/>
                <a:ea typeface="+mn-ea"/>
                <a:cs typeface="+mn-cs"/>
              </a:rPr>
              <a:t>of </a:t>
            </a:r>
            <a:r>
              <a:rPr lang="en-US" sz="2800" dirty="0" smtClean="0">
                <a:solidFill>
                  <a:schemeClr val="tx1"/>
                </a:solidFill>
                <a:latin typeface="+mn-lt"/>
                <a:ea typeface="+mn-ea"/>
                <a:cs typeface="+mn-cs"/>
              </a:rPr>
              <a:t>Powers</a:t>
            </a:r>
          </a:p>
          <a:p>
            <a:pPr lvl="1"/>
            <a:r>
              <a:rPr lang="en-US" sz="2800" dirty="0" smtClean="0"/>
              <a:t>Checks and Balances</a:t>
            </a:r>
            <a:endParaRPr lang="en-US" sz="2800" dirty="0">
              <a:solidFill>
                <a:schemeClr val="tx1"/>
              </a:solidFill>
              <a:latin typeface="+mn-lt"/>
              <a:ea typeface="+mn-ea"/>
              <a:cs typeface="+mn-cs"/>
            </a:endParaRPr>
          </a:p>
          <a:p>
            <a:pPr lvl="1"/>
            <a:r>
              <a:rPr lang="en-US" sz="2800" dirty="0" smtClean="0">
                <a:solidFill>
                  <a:schemeClr val="tx1"/>
                </a:solidFill>
                <a:latin typeface="+mn-lt"/>
                <a:ea typeface="+mn-ea"/>
                <a:cs typeface="+mn-cs"/>
              </a:rPr>
              <a:t>Judicial review</a:t>
            </a:r>
            <a:endParaRPr lang="en-US" sz="2800" dirty="0">
              <a:solidFill>
                <a:schemeClr val="tx1"/>
              </a:solidFill>
              <a:latin typeface="+mn-lt"/>
              <a:cs typeface="+mn-cs"/>
            </a:endParaRPr>
          </a:p>
          <a:p>
            <a:pPr lvl="1"/>
            <a:r>
              <a:rPr lang="en-US" sz="2800" dirty="0">
                <a:solidFill>
                  <a:schemeClr val="tx1"/>
                </a:solidFill>
                <a:latin typeface="+mn-lt"/>
                <a:ea typeface="+mn-ea"/>
                <a:cs typeface="+mn-cs"/>
              </a:rPr>
              <a:t>Limited </a:t>
            </a:r>
            <a:r>
              <a:rPr lang="en-US" sz="2800" dirty="0" smtClean="0">
                <a:solidFill>
                  <a:schemeClr val="tx1"/>
                </a:solidFill>
                <a:latin typeface="+mn-lt"/>
                <a:ea typeface="+mn-ea"/>
                <a:cs typeface="+mn-cs"/>
              </a:rPr>
              <a:t>Government</a:t>
            </a:r>
            <a:endParaRPr lang="en-US" sz="2800" dirty="0">
              <a:solidFill>
                <a:schemeClr val="tx1"/>
              </a:solidFill>
              <a:latin typeface="+mn-lt"/>
              <a:ea typeface="+mn-ea"/>
              <a:cs typeface="+mn-cs"/>
            </a:endParaRPr>
          </a:p>
        </p:txBody>
      </p:sp>
      <p:pic>
        <p:nvPicPr>
          <p:cNvPr id="5" name="Picture 12" descr="C03-065"/>
          <p:cNvPicPr>
            <a:picLocks noChangeAspect="1" noChangeArrowheads="1"/>
          </p:cNvPicPr>
          <p:nvPr/>
        </p:nvPicPr>
        <p:blipFill>
          <a:blip r:embed="rId2" cstate="print"/>
          <a:srcRect l="1573" t="1025" r="1224" b="641"/>
          <a:stretch>
            <a:fillRect/>
          </a:stretch>
        </p:blipFill>
        <p:spPr bwMode="auto">
          <a:xfrm>
            <a:off x="5173662" y="1295400"/>
            <a:ext cx="3894138" cy="5372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Judicial Branch</a:t>
            </a:r>
            <a:endParaRPr lang="en-US" dirty="0"/>
          </a:p>
        </p:txBody>
      </p:sp>
      <p:sp>
        <p:nvSpPr>
          <p:cNvPr id="3" name="Content Placeholder 2"/>
          <p:cNvSpPr>
            <a:spLocks noGrp="1"/>
          </p:cNvSpPr>
          <p:nvPr>
            <p:ph sz="half" idx="1"/>
          </p:nvPr>
        </p:nvSpPr>
        <p:spPr>
          <a:xfrm>
            <a:off x="304800" y="1295400"/>
            <a:ext cx="4648200" cy="4895850"/>
          </a:xfrm>
        </p:spPr>
        <p:txBody>
          <a:bodyPr/>
          <a:lstStyle/>
          <a:p>
            <a:pPr lvl="0"/>
            <a:r>
              <a:rPr lang="en-US" dirty="0" smtClean="0"/>
              <a:t>The Founders intended the judicial branch to be the weakest of the three.</a:t>
            </a:r>
          </a:p>
          <a:p>
            <a:pPr lvl="0"/>
            <a:r>
              <a:rPr lang="en-US" dirty="0" smtClean="0"/>
              <a:t>The U.S. has two systems of courts: the federal courts and the state courts.</a:t>
            </a:r>
          </a:p>
          <a:p>
            <a:pPr lvl="0"/>
            <a:r>
              <a:rPr lang="en-US" dirty="0" smtClean="0"/>
              <a:t>The two court system is sometimes called the dual court system.</a:t>
            </a:r>
          </a:p>
        </p:txBody>
      </p:sp>
      <p:pic>
        <p:nvPicPr>
          <p:cNvPr id="5" name="Content Placeholder 4" descr="1_George_Washington.jpg"/>
          <p:cNvPicPr>
            <a:picLocks noGrp="1" noChangeAspect="1"/>
          </p:cNvPicPr>
          <p:nvPr>
            <p:ph sz="half" idx="2"/>
          </p:nvPr>
        </p:nvPicPr>
        <p:blipFill>
          <a:blip r:embed="rId2" cstate="print"/>
          <a:stretch>
            <a:fillRect/>
          </a:stretch>
        </p:blipFill>
        <p:spPr>
          <a:xfrm>
            <a:off x="5367337" y="1297284"/>
            <a:ext cx="3776663" cy="2131716"/>
          </a:xfrm>
        </p:spPr>
      </p:pic>
      <p:pic>
        <p:nvPicPr>
          <p:cNvPr id="6" name="Picture 5" descr="2_John_Adams.jpg"/>
          <p:cNvPicPr>
            <a:picLocks noChangeAspect="1"/>
          </p:cNvPicPr>
          <p:nvPr/>
        </p:nvPicPr>
        <p:blipFill>
          <a:blip r:embed="rId3" cstate="print"/>
          <a:stretch>
            <a:fillRect/>
          </a:stretch>
        </p:blipFill>
        <p:spPr>
          <a:xfrm>
            <a:off x="5334000" y="3886200"/>
            <a:ext cx="3915000"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Judicial Branch</a:t>
            </a:r>
            <a:endParaRPr lang="en-US" dirty="0"/>
          </a:p>
        </p:txBody>
      </p:sp>
      <p:sp>
        <p:nvSpPr>
          <p:cNvPr id="3" name="Content Placeholder 2"/>
          <p:cNvSpPr>
            <a:spLocks noGrp="1"/>
          </p:cNvSpPr>
          <p:nvPr>
            <p:ph sz="half" idx="1"/>
          </p:nvPr>
        </p:nvSpPr>
        <p:spPr>
          <a:xfrm>
            <a:off x="76200" y="1295400"/>
            <a:ext cx="5029200" cy="4895850"/>
          </a:xfrm>
        </p:spPr>
        <p:txBody>
          <a:bodyPr/>
          <a:lstStyle/>
          <a:p>
            <a:pPr lvl="0"/>
            <a:r>
              <a:rPr lang="en-US" sz="3600" dirty="0" smtClean="0"/>
              <a:t>Every court has limited jurisdiction.</a:t>
            </a:r>
          </a:p>
          <a:p>
            <a:pPr lvl="0"/>
            <a:r>
              <a:rPr lang="en-US" sz="3600" b="1" dirty="0" smtClean="0"/>
              <a:t>Jurisdiction</a:t>
            </a:r>
            <a:r>
              <a:rPr lang="en-US" sz="3600" dirty="0" smtClean="0"/>
              <a:t> is a court's authority to hear and rule on a case.</a:t>
            </a:r>
          </a:p>
          <a:p>
            <a:pPr lvl="0"/>
            <a:r>
              <a:rPr lang="en-US" sz="3600" dirty="0" smtClean="0"/>
              <a:t>John Jay was the first Supreme Court chief justice.</a:t>
            </a:r>
          </a:p>
        </p:txBody>
      </p:sp>
      <p:pic>
        <p:nvPicPr>
          <p:cNvPr id="5" name="Content Placeholder 4" descr="1_George_Washington.jpg"/>
          <p:cNvPicPr>
            <a:picLocks noGrp="1" noChangeAspect="1"/>
          </p:cNvPicPr>
          <p:nvPr>
            <p:ph sz="half" idx="2"/>
          </p:nvPr>
        </p:nvPicPr>
        <p:blipFill>
          <a:blip r:embed="rId2" cstate="print"/>
          <a:stretch>
            <a:fillRect/>
          </a:stretch>
        </p:blipFill>
        <p:spPr>
          <a:xfrm>
            <a:off x="5794628" y="152400"/>
            <a:ext cx="2739772" cy="3503316"/>
          </a:xfrm>
        </p:spPr>
      </p:pic>
      <p:pic>
        <p:nvPicPr>
          <p:cNvPr id="6" name="Picture 5" descr="2_John_Adams.jpg"/>
          <p:cNvPicPr>
            <a:picLocks noChangeAspect="1"/>
          </p:cNvPicPr>
          <p:nvPr/>
        </p:nvPicPr>
        <p:blipFill>
          <a:blip r:embed="rId3" cstate="print"/>
          <a:stretch>
            <a:fillRect/>
          </a:stretch>
        </p:blipFill>
        <p:spPr>
          <a:xfrm>
            <a:off x="4876801" y="3617008"/>
            <a:ext cx="4114800" cy="3088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Judicial Branch</a:t>
            </a:r>
            <a:endParaRPr lang="en-US" dirty="0"/>
          </a:p>
        </p:txBody>
      </p:sp>
      <p:sp>
        <p:nvSpPr>
          <p:cNvPr id="3" name="Content Placeholder 2"/>
          <p:cNvSpPr>
            <a:spLocks noGrp="1"/>
          </p:cNvSpPr>
          <p:nvPr>
            <p:ph sz="half" idx="1"/>
          </p:nvPr>
        </p:nvSpPr>
        <p:spPr>
          <a:xfrm>
            <a:off x="304800" y="1295400"/>
            <a:ext cx="4572000" cy="4895850"/>
          </a:xfrm>
        </p:spPr>
        <p:txBody>
          <a:bodyPr/>
          <a:lstStyle/>
          <a:p>
            <a:pPr lvl="0"/>
            <a:r>
              <a:rPr lang="en-US" sz="3600" dirty="0" smtClean="0"/>
              <a:t>Justices had to travel to hear appeals when the Court was not in session.</a:t>
            </a:r>
          </a:p>
          <a:p>
            <a:pPr lvl="0"/>
            <a:r>
              <a:rPr lang="en-US" sz="3600" dirty="0" smtClean="0"/>
              <a:t>Congress created the modern federal court system in 1891.</a:t>
            </a:r>
          </a:p>
          <a:p>
            <a:endParaRPr lang="en-US" dirty="0"/>
          </a:p>
        </p:txBody>
      </p:sp>
      <p:pic>
        <p:nvPicPr>
          <p:cNvPr id="8" name="Content Placeholder 4" descr="1_George_Washington.jpg"/>
          <p:cNvPicPr>
            <a:picLocks noGrp="1" noChangeAspect="1"/>
          </p:cNvPicPr>
          <p:nvPr>
            <p:ph sz="half" idx="2"/>
          </p:nvPr>
        </p:nvPicPr>
        <p:blipFill>
          <a:blip r:embed="rId2" cstate="print"/>
          <a:stretch>
            <a:fillRect/>
          </a:stretch>
        </p:blipFill>
        <p:spPr>
          <a:xfrm>
            <a:off x="5794628" y="152400"/>
            <a:ext cx="2739772" cy="3503316"/>
          </a:xfrm>
        </p:spPr>
      </p:pic>
      <p:pic>
        <p:nvPicPr>
          <p:cNvPr id="9" name="Picture 8" descr="2_John_Adams.jpg"/>
          <p:cNvPicPr>
            <a:picLocks noChangeAspect="1"/>
          </p:cNvPicPr>
          <p:nvPr/>
        </p:nvPicPr>
        <p:blipFill>
          <a:blip r:embed="rId3" cstate="print"/>
          <a:stretch>
            <a:fillRect/>
          </a:stretch>
        </p:blipFill>
        <p:spPr>
          <a:xfrm>
            <a:off x="4876801" y="3617008"/>
            <a:ext cx="4114800" cy="3088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Judicial Branch</a:t>
            </a:r>
            <a:endParaRPr lang="en-US" dirty="0"/>
          </a:p>
        </p:txBody>
      </p:sp>
      <p:sp>
        <p:nvSpPr>
          <p:cNvPr id="3" name="Content Placeholder 2"/>
          <p:cNvSpPr>
            <a:spLocks noGrp="1"/>
          </p:cNvSpPr>
          <p:nvPr>
            <p:ph sz="half" idx="1"/>
          </p:nvPr>
        </p:nvSpPr>
        <p:spPr>
          <a:xfrm>
            <a:off x="76200" y="1428750"/>
            <a:ext cx="5410200" cy="4895850"/>
          </a:xfrm>
        </p:spPr>
        <p:txBody>
          <a:bodyPr/>
          <a:lstStyle/>
          <a:p>
            <a:pPr lvl="0"/>
            <a:r>
              <a:rPr lang="en-US" dirty="0" smtClean="0"/>
              <a:t>The Supreme Court did not have its own building until 1935.</a:t>
            </a:r>
          </a:p>
          <a:p>
            <a:pPr lvl="0"/>
            <a:endParaRPr lang="en-US" dirty="0" smtClean="0"/>
          </a:p>
          <a:p>
            <a:pPr lvl="0"/>
            <a:r>
              <a:rPr lang="en-US" dirty="0" smtClean="0"/>
              <a:t>In </a:t>
            </a:r>
            <a:r>
              <a:rPr lang="en-US" b="1" i="1" dirty="0" err="1" smtClean="0"/>
              <a:t>Marbury</a:t>
            </a:r>
            <a:r>
              <a:rPr lang="en-US" b="1" i="1" dirty="0" smtClean="0"/>
              <a:t> v. Madison</a:t>
            </a:r>
            <a:r>
              <a:rPr lang="en-US" dirty="0" smtClean="0"/>
              <a:t>, the Court established judicial review drastically increasing the power of the judicial branch.</a:t>
            </a:r>
          </a:p>
          <a:p>
            <a:endParaRPr lang="en-US" dirty="0"/>
          </a:p>
        </p:txBody>
      </p:sp>
      <p:pic>
        <p:nvPicPr>
          <p:cNvPr id="5" name="Content Placeholder 4" descr="1_George_Washington.jpg"/>
          <p:cNvPicPr>
            <a:picLocks noGrp="1" noChangeAspect="1"/>
          </p:cNvPicPr>
          <p:nvPr>
            <p:ph sz="half" idx="2"/>
          </p:nvPr>
        </p:nvPicPr>
        <p:blipFill>
          <a:blip r:embed="rId2" cstate="print"/>
          <a:stretch>
            <a:fillRect/>
          </a:stretch>
        </p:blipFill>
        <p:spPr>
          <a:xfrm>
            <a:off x="5548631" y="1066800"/>
            <a:ext cx="3595369" cy="2677127"/>
          </a:xfrm>
        </p:spPr>
      </p:pic>
      <p:pic>
        <p:nvPicPr>
          <p:cNvPr id="6" name="Picture 5" descr="2_John_Adams.jpg"/>
          <p:cNvPicPr>
            <a:picLocks noChangeAspect="1"/>
          </p:cNvPicPr>
          <p:nvPr/>
        </p:nvPicPr>
        <p:blipFill>
          <a:blip r:embed="rId3" cstate="print"/>
          <a:stretch>
            <a:fillRect/>
          </a:stretch>
        </p:blipFill>
        <p:spPr>
          <a:xfrm>
            <a:off x="5867400" y="4038600"/>
            <a:ext cx="2944023" cy="2209800"/>
          </a:xfrm>
          <a:prstGeom prst="rect">
            <a:avLst/>
          </a:prstGeom>
        </p:spPr>
      </p:pic>
      <p:pic>
        <p:nvPicPr>
          <p:cNvPr id="7" name="Picture 6" descr="Seal_of_the_United_States_Supreme_Court_svg.png"/>
          <p:cNvPicPr>
            <a:picLocks noChangeAspect="1"/>
          </p:cNvPicPr>
          <p:nvPr/>
        </p:nvPicPr>
        <p:blipFill>
          <a:blip r:embed="rId4" cstate="print"/>
          <a:stretch>
            <a:fillRect/>
          </a:stretch>
        </p:blipFill>
        <p:spPr>
          <a:xfrm>
            <a:off x="3352800" y="5143500"/>
            <a:ext cx="17145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The Amendment Process</a:t>
            </a:r>
            <a:endParaRPr lang="en-US" dirty="0"/>
          </a:p>
        </p:txBody>
      </p:sp>
      <p:pic>
        <p:nvPicPr>
          <p:cNvPr id="6" name="Content Placeholder 5" descr="Constitution2.jpg"/>
          <p:cNvPicPr>
            <a:picLocks noGrp="1" noChangeAspect="1"/>
          </p:cNvPicPr>
          <p:nvPr>
            <p:ph sz="half" idx="2"/>
          </p:nvPr>
        </p:nvPicPr>
        <p:blipFill>
          <a:blip r:embed="rId2" cstate="print"/>
          <a:stretch>
            <a:fillRect/>
          </a:stretch>
        </p:blipFill>
        <p:spPr>
          <a:xfrm>
            <a:off x="4972050" y="1392435"/>
            <a:ext cx="3776663" cy="4720829"/>
          </a:xfrm>
        </p:spPr>
      </p:pic>
      <p:sp>
        <p:nvSpPr>
          <p:cNvPr id="5" name="Content Placeholder 4"/>
          <p:cNvSpPr>
            <a:spLocks noGrp="1"/>
          </p:cNvSpPr>
          <p:nvPr>
            <p:ph sz="half" idx="1"/>
          </p:nvPr>
        </p:nvSpPr>
        <p:spPr>
          <a:xfrm>
            <a:off x="152400" y="1304925"/>
            <a:ext cx="4819650" cy="4895850"/>
          </a:xfrm>
        </p:spPr>
        <p:txBody>
          <a:bodyPr/>
          <a:lstStyle/>
          <a:p>
            <a:r>
              <a:rPr lang="en-US" b="1" dirty="0" smtClean="0"/>
              <a:t>Amendments</a:t>
            </a:r>
            <a:endParaRPr lang="en-US" sz="2400" dirty="0" smtClean="0"/>
          </a:p>
          <a:p>
            <a:r>
              <a:rPr lang="en-US" b="1" dirty="0" smtClean="0"/>
              <a:t>How to Propose an Amendment</a:t>
            </a:r>
            <a:endParaRPr lang="en-US" sz="2400" dirty="0" smtClean="0"/>
          </a:p>
          <a:p>
            <a:r>
              <a:rPr lang="en-US" b="1" dirty="0" smtClean="0"/>
              <a:t>How to Ratify an Amendment</a:t>
            </a:r>
            <a:endParaRPr lang="en-US" sz="2400" dirty="0" smtClean="0"/>
          </a:p>
          <a:p>
            <a:r>
              <a:rPr lang="en-US" b="1" dirty="0" smtClean="0"/>
              <a:t>Informal Changes</a:t>
            </a:r>
            <a:endParaRPr lang="en-US" sz="2400" dirty="0" smtClean="0"/>
          </a:p>
          <a:p>
            <a:r>
              <a:rPr lang="en-US" b="1" i="1" dirty="0" smtClean="0"/>
              <a:t>Just for Fun: History of the Amending Process</a:t>
            </a:r>
            <a:endParaRPr lang="en-US" sz="2400"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Amendments</a:t>
            </a:r>
            <a:endParaRPr lang="en-US" dirty="0"/>
          </a:p>
        </p:txBody>
      </p:sp>
      <p:sp>
        <p:nvSpPr>
          <p:cNvPr id="3" name="Content Placeholder 2"/>
          <p:cNvSpPr>
            <a:spLocks noGrp="1"/>
          </p:cNvSpPr>
          <p:nvPr>
            <p:ph sz="half" idx="1"/>
          </p:nvPr>
        </p:nvSpPr>
        <p:spPr>
          <a:xfrm>
            <a:off x="228600" y="1304925"/>
            <a:ext cx="6096000" cy="4895850"/>
          </a:xfrm>
        </p:spPr>
        <p:txBody>
          <a:bodyPr/>
          <a:lstStyle/>
          <a:p>
            <a:pPr lvl="0"/>
            <a:r>
              <a:rPr lang="en-US" sz="3200" dirty="0" smtClean="0"/>
              <a:t>Article V describes how to amend the Constitution.</a:t>
            </a:r>
          </a:p>
          <a:p>
            <a:pPr lvl="0"/>
            <a:r>
              <a:rPr lang="en-US" sz="3200" dirty="0" smtClean="0"/>
              <a:t>Amendments must first be proposed and then ratified.</a:t>
            </a:r>
          </a:p>
          <a:p>
            <a:pPr lvl="0"/>
            <a:r>
              <a:rPr lang="en-US" sz="3200" dirty="0" smtClean="0"/>
              <a:t>Proposing amendments happens on a national level.</a:t>
            </a:r>
          </a:p>
          <a:p>
            <a:pPr lvl="0"/>
            <a:r>
              <a:rPr lang="en-US" sz="3200" dirty="0" smtClean="0"/>
              <a:t>Ratifying amendments happens on a state level.</a:t>
            </a:r>
          </a:p>
          <a:p>
            <a:endParaRPr lang="en-US" dirty="0"/>
          </a:p>
        </p:txBody>
      </p:sp>
      <p:pic>
        <p:nvPicPr>
          <p:cNvPr id="1026" name="Picture 2" descr="C:\Documents and Settings\brett.chancery\Local Settings\Temporary Internet Files\Content.IE5\QTGO4VFT\MP900385591[1].jpg"/>
          <p:cNvPicPr>
            <a:picLocks noGrp="1" noChangeAspect="1" noChangeArrowheads="1"/>
          </p:cNvPicPr>
          <p:nvPr>
            <p:ph sz="half" idx="2"/>
          </p:nvPr>
        </p:nvPicPr>
        <p:blipFill>
          <a:blip r:embed="rId2" cstate="print"/>
          <a:srcRect/>
          <a:stretch>
            <a:fillRect/>
          </a:stretch>
        </p:blipFill>
        <p:spPr bwMode="auto">
          <a:xfrm>
            <a:off x="6477001" y="3200400"/>
            <a:ext cx="2667000" cy="3733800"/>
          </a:xfrm>
          <a:prstGeom prst="rect">
            <a:avLst/>
          </a:prstGeom>
          <a:noFill/>
        </p:spPr>
      </p:pic>
      <p:pic>
        <p:nvPicPr>
          <p:cNvPr id="1028" name="Picture 4" descr="C:\Documents and Settings\brett.chancery\Local Settings\Temporary Internet Files\Content.IE5\LJ6KBWA5\MP900446427[1].jpg"/>
          <p:cNvPicPr>
            <a:picLocks noChangeAspect="1" noChangeArrowheads="1"/>
          </p:cNvPicPr>
          <p:nvPr/>
        </p:nvPicPr>
        <p:blipFill>
          <a:blip r:embed="rId3" cstate="print"/>
          <a:srcRect/>
          <a:stretch>
            <a:fillRect/>
          </a:stretch>
        </p:blipFill>
        <p:spPr bwMode="auto">
          <a:xfrm>
            <a:off x="6477000" y="-2209"/>
            <a:ext cx="2667000" cy="32026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Propose an Amendment</a:t>
            </a:r>
            <a:endParaRPr lang="en-US" dirty="0"/>
          </a:p>
        </p:txBody>
      </p:sp>
      <p:sp>
        <p:nvSpPr>
          <p:cNvPr id="3" name="Content Placeholder 2"/>
          <p:cNvSpPr>
            <a:spLocks noGrp="1"/>
          </p:cNvSpPr>
          <p:nvPr>
            <p:ph sz="half" idx="1"/>
          </p:nvPr>
        </p:nvSpPr>
        <p:spPr>
          <a:xfrm>
            <a:off x="304800" y="1304925"/>
            <a:ext cx="8534400" cy="4895850"/>
          </a:xfrm>
        </p:spPr>
        <p:txBody>
          <a:bodyPr/>
          <a:lstStyle/>
          <a:p>
            <a:pPr lvl="0"/>
            <a:r>
              <a:rPr lang="en-US" dirty="0" smtClean="0"/>
              <a:t>The first method is to gain two-thirds vote of each house of Congress on a suggested amendment.</a:t>
            </a:r>
            <a:endParaRPr lang="en-US" sz="2400" dirty="0" smtClean="0"/>
          </a:p>
          <a:p>
            <a:pPr lvl="0"/>
            <a:r>
              <a:rPr lang="en-US" dirty="0" smtClean="0"/>
              <a:t>All amendments to date have followed this process.</a:t>
            </a:r>
            <a:endParaRPr lang="en-US" sz="2400" dirty="0" smtClean="0"/>
          </a:p>
          <a:p>
            <a:pPr lvl="0"/>
            <a:r>
              <a:rPr lang="en-US" dirty="0" smtClean="0"/>
              <a:t>Congress may also call for a national convention.</a:t>
            </a:r>
            <a:endParaRPr lang="en-US" sz="2400" dirty="0" smtClean="0"/>
          </a:p>
          <a:p>
            <a:pPr lvl="0"/>
            <a:endParaRPr lang="en-US" sz="2000" dirty="0" smtClean="0"/>
          </a:p>
          <a:p>
            <a:endParaRPr lang="en-US" dirty="0"/>
          </a:p>
        </p:txBody>
      </p:sp>
      <p:pic>
        <p:nvPicPr>
          <p:cNvPr id="5" name="Content Placeholder 4" descr="congress.jpg"/>
          <p:cNvPicPr>
            <a:picLocks noGrp="1" noChangeAspect="1"/>
          </p:cNvPicPr>
          <p:nvPr>
            <p:ph sz="half" idx="2"/>
          </p:nvPr>
        </p:nvPicPr>
        <p:blipFill>
          <a:blip r:embed="rId2" cstate="print"/>
          <a:stretch>
            <a:fillRect/>
          </a:stretch>
        </p:blipFill>
        <p:spPr>
          <a:xfrm>
            <a:off x="2819400" y="4267200"/>
            <a:ext cx="3352800" cy="2182368"/>
          </a:xfrm>
        </p:spPr>
      </p:pic>
      <p:pic>
        <p:nvPicPr>
          <p:cNvPr id="2050" name="Picture 2" descr="C:\Documents and Settings\brett.chancery\Local Settings\Temporary Internet Files\Content.IE5\CLMXM70P\MC900444643[1].jpg"/>
          <p:cNvPicPr>
            <a:picLocks noChangeAspect="1" noChangeArrowheads="1"/>
          </p:cNvPicPr>
          <p:nvPr/>
        </p:nvPicPr>
        <p:blipFill>
          <a:blip r:embed="rId3" cstate="print"/>
          <a:srcRect/>
          <a:stretch>
            <a:fillRect/>
          </a:stretch>
        </p:blipFill>
        <p:spPr bwMode="auto">
          <a:xfrm>
            <a:off x="6934200" y="3200400"/>
            <a:ext cx="1981200" cy="25545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Propose an Amendment</a:t>
            </a:r>
            <a:endParaRPr lang="en-US" dirty="0"/>
          </a:p>
        </p:txBody>
      </p:sp>
      <p:sp>
        <p:nvSpPr>
          <p:cNvPr id="3" name="Content Placeholder 2"/>
          <p:cNvSpPr>
            <a:spLocks noGrp="1"/>
          </p:cNvSpPr>
          <p:nvPr>
            <p:ph sz="half" idx="1"/>
          </p:nvPr>
        </p:nvSpPr>
        <p:spPr>
          <a:xfrm>
            <a:off x="304800" y="1304925"/>
            <a:ext cx="8839200" cy="4895850"/>
          </a:xfrm>
        </p:spPr>
        <p:txBody>
          <a:bodyPr/>
          <a:lstStyle/>
          <a:p>
            <a:pPr lvl="0"/>
            <a:r>
              <a:rPr lang="en-US" sz="3200" dirty="0" smtClean="0"/>
              <a:t>The national convention may propose any number of amendments once in session.</a:t>
            </a:r>
            <a:endParaRPr lang="en-US" dirty="0" smtClean="0"/>
          </a:p>
          <a:p>
            <a:pPr lvl="1"/>
            <a:r>
              <a:rPr lang="en-US" sz="2800" dirty="0" smtClean="0"/>
              <a:t>(In theory, the convention could be called to address one specific amendment but propose a number of different amendments.)</a:t>
            </a:r>
            <a:endParaRPr lang="en-US" dirty="0" smtClean="0"/>
          </a:p>
          <a:p>
            <a:pPr lvl="1"/>
            <a:r>
              <a:rPr lang="en-US" sz="2800" dirty="0" smtClean="0"/>
              <a:t>This method is controversial as a result.</a:t>
            </a:r>
            <a:endParaRPr lang="en-US" dirty="0" smtClean="0"/>
          </a:p>
        </p:txBody>
      </p:sp>
      <p:pic>
        <p:nvPicPr>
          <p:cNvPr id="5" name="Content Placeholder 4" descr="congress.jpg"/>
          <p:cNvPicPr>
            <a:picLocks noGrp="1" noChangeAspect="1"/>
          </p:cNvPicPr>
          <p:nvPr>
            <p:ph sz="half" idx="2"/>
          </p:nvPr>
        </p:nvPicPr>
        <p:blipFill>
          <a:blip r:embed="rId2" cstate="print"/>
          <a:stretch>
            <a:fillRect/>
          </a:stretch>
        </p:blipFill>
        <p:spPr>
          <a:xfrm>
            <a:off x="1828800" y="4323536"/>
            <a:ext cx="5334000" cy="245826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16" descr="C03-077"/>
          <p:cNvPicPr>
            <a:picLocks noChangeAspect="1" noChangeArrowheads="1"/>
          </p:cNvPicPr>
          <p:nvPr/>
        </p:nvPicPr>
        <p:blipFill>
          <a:blip r:embed="rId2" cstate="print"/>
          <a:srcRect t="1413"/>
          <a:stretch>
            <a:fillRect/>
          </a:stretch>
        </p:blipFill>
        <p:spPr bwMode="auto">
          <a:xfrm>
            <a:off x="0" y="0"/>
            <a:ext cx="9139989"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Ratify an Amendment</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810000" y="1304925"/>
            <a:ext cx="5334000" cy="4895850"/>
          </a:xfrm>
        </p:spPr>
        <p:txBody>
          <a:bodyPr/>
          <a:lstStyle/>
          <a:p>
            <a:pPr lvl="0"/>
            <a:r>
              <a:rPr lang="en-US" dirty="0" smtClean="0"/>
              <a:t>The first method: Three-fourths of the states’ legislatures approve the amendment.</a:t>
            </a:r>
            <a:endParaRPr lang="en-US" sz="2400" dirty="0" smtClean="0"/>
          </a:p>
          <a:p>
            <a:pPr lvl="0"/>
            <a:r>
              <a:rPr lang="en-US" dirty="0" smtClean="0"/>
              <a:t>The second method: The states’ call for special constitutional conventions, and three-fourths of the conventions must approve the amendment.</a:t>
            </a:r>
            <a:endParaRPr lang="en-US" sz="2400" dirty="0" smtClean="0"/>
          </a:p>
          <a:p>
            <a:pPr lvl="0"/>
            <a:endParaRPr lang="en-US" sz="2000" dirty="0" smtClean="0"/>
          </a:p>
          <a:p>
            <a:endParaRPr lang="en-US" dirty="0"/>
          </a:p>
        </p:txBody>
      </p:sp>
      <p:pic>
        <p:nvPicPr>
          <p:cNvPr id="3075" name="Picture 3" descr="C:\Documents and Settings\brett.chancery\Local Settings\Temporary Internet Files\Content.IE5\ORSRY9KF\MP900401101[1].jpg"/>
          <p:cNvPicPr>
            <a:picLocks noChangeAspect="1" noChangeArrowheads="1"/>
          </p:cNvPicPr>
          <p:nvPr/>
        </p:nvPicPr>
        <p:blipFill>
          <a:blip r:embed="rId2" cstate="print"/>
          <a:srcRect/>
          <a:stretch>
            <a:fillRect/>
          </a:stretch>
        </p:blipFill>
        <p:spPr bwMode="auto">
          <a:xfrm>
            <a:off x="-1" y="1143000"/>
            <a:ext cx="3811861"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n-lt"/>
                <a:ea typeface="+mn-ea"/>
                <a:cs typeface="+mn-cs"/>
              </a:rPr>
              <a:t>Structure</a:t>
            </a:r>
            <a:endParaRPr lang="en-US" dirty="0"/>
          </a:p>
        </p:txBody>
      </p:sp>
      <p:sp>
        <p:nvSpPr>
          <p:cNvPr id="3" name="Content Placeholder 2"/>
          <p:cNvSpPr>
            <a:spLocks noGrp="1"/>
          </p:cNvSpPr>
          <p:nvPr>
            <p:ph sz="half" idx="1"/>
          </p:nvPr>
        </p:nvSpPr>
        <p:spPr>
          <a:xfrm>
            <a:off x="228600" y="1304925"/>
            <a:ext cx="5181600" cy="4895850"/>
          </a:xfrm>
        </p:spPr>
        <p:txBody>
          <a:bodyPr/>
          <a:lstStyle/>
          <a:p>
            <a:pPr lvl="0"/>
            <a:r>
              <a:rPr lang="en-US" sz="3600" dirty="0" smtClean="0">
                <a:solidFill>
                  <a:schemeClr val="tx1"/>
                </a:solidFill>
                <a:latin typeface="+mn-lt"/>
                <a:ea typeface="+mn-ea"/>
                <a:cs typeface="+mn-cs"/>
              </a:rPr>
              <a:t>The </a:t>
            </a:r>
            <a:r>
              <a:rPr lang="en-US" sz="3600" dirty="0">
                <a:solidFill>
                  <a:schemeClr val="tx1"/>
                </a:solidFill>
                <a:latin typeface="+mn-lt"/>
                <a:ea typeface="+mn-ea"/>
                <a:cs typeface="+mn-cs"/>
              </a:rPr>
              <a:t>U.S. Constitution follows Montesquieu's ideas about separation of powers.</a:t>
            </a:r>
          </a:p>
          <a:p>
            <a:pPr lvl="0"/>
            <a:r>
              <a:rPr lang="en-US" sz="3600" dirty="0">
                <a:solidFill>
                  <a:schemeClr val="tx1"/>
                </a:solidFill>
                <a:latin typeface="+mn-lt"/>
                <a:ea typeface="+mn-ea"/>
                <a:cs typeface="+mn-cs"/>
              </a:rPr>
              <a:t>It has three parts to it:</a:t>
            </a:r>
          </a:p>
          <a:p>
            <a:pPr lvl="1"/>
            <a:r>
              <a:rPr lang="en-US" sz="3200" dirty="0">
                <a:solidFill>
                  <a:schemeClr val="tx1"/>
                </a:solidFill>
                <a:latin typeface="+mn-lt"/>
                <a:cs typeface="+mn-cs"/>
              </a:rPr>
              <a:t>1 Preamble</a:t>
            </a:r>
          </a:p>
          <a:p>
            <a:pPr lvl="1"/>
            <a:r>
              <a:rPr lang="en-US" sz="3200" dirty="0">
                <a:solidFill>
                  <a:schemeClr val="tx1"/>
                </a:solidFill>
                <a:latin typeface="+mn-lt"/>
                <a:cs typeface="+mn-cs"/>
              </a:rPr>
              <a:t>7 Articles</a:t>
            </a:r>
          </a:p>
          <a:p>
            <a:pPr lvl="1"/>
            <a:r>
              <a:rPr lang="en-US" sz="3200" dirty="0">
                <a:solidFill>
                  <a:schemeClr val="tx1"/>
                </a:solidFill>
                <a:latin typeface="+mn-lt"/>
                <a:cs typeface="+mn-cs"/>
              </a:rPr>
              <a:t>27 </a:t>
            </a:r>
            <a:r>
              <a:rPr lang="en-US" sz="3200" dirty="0" smtClean="0">
                <a:solidFill>
                  <a:schemeClr val="tx1"/>
                </a:solidFill>
                <a:latin typeface="+mn-lt"/>
                <a:cs typeface="+mn-cs"/>
              </a:rPr>
              <a:t>Amendments</a:t>
            </a:r>
            <a:endParaRPr lang="en-US" sz="3200" dirty="0">
              <a:solidFill>
                <a:schemeClr val="tx1"/>
              </a:solidFill>
              <a:latin typeface="+mn-lt"/>
              <a:cs typeface="+mn-cs"/>
            </a:endParaRPr>
          </a:p>
        </p:txBody>
      </p:sp>
      <p:pic>
        <p:nvPicPr>
          <p:cNvPr id="5" name="Content Placeholder 4" descr="Charles_Montesquieu.jpg"/>
          <p:cNvPicPr>
            <a:picLocks noGrp="1" noChangeAspect="1"/>
          </p:cNvPicPr>
          <p:nvPr>
            <p:ph sz="half" idx="2"/>
          </p:nvPr>
        </p:nvPicPr>
        <p:blipFill>
          <a:blip r:embed="rId2" cstate="print"/>
          <a:stretch>
            <a:fillRect/>
          </a:stretch>
        </p:blipFill>
        <p:spPr>
          <a:xfrm>
            <a:off x="5740400" y="1358900"/>
            <a:ext cx="3175000" cy="4787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Ratify an Amendment</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810000" y="1304925"/>
            <a:ext cx="5334000" cy="4895850"/>
          </a:xfrm>
        </p:spPr>
        <p:txBody>
          <a:bodyPr/>
          <a:lstStyle/>
          <a:p>
            <a:pPr lvl="0"/>
            <a:r>
              <a:rPr lang="en-US" dirty="0" smtClean="0"/>
              <a:t>Congress decides which method should be used.</a:t>
            </a:r>
          </a:p>
          <a:p>
            <a:pPr lvl="0"/>
            <a:endParaRPr lang="en-US" sz="2400" dirty="0" smtClean="0"/>
          </a:p>
          <a:p>
            <a:pPr lvl="0"/>
            <a:r>
              <a:rPr lang="en-US" dirty="0" smtClean="0"/>
              <a:t>The second method has only been used once when the 21st amendment was ratified.</a:t>
            </a:r>
            <a:endParaRPr lang="en-US" dirty="0"/>
          </a:p>
        </p:txBody>
      </p:sp>
      <p:pic>
        <p:nvPicPr>
          <p:cNvPr id="3075" name="Picture 3" descr="C:\Documents and Settings\brett.chancery\Local Settings\Temporary Internet Files\Content.IE5\ORSRY9KF\MP900401101[1].jpg"/>
          <p:cNvPicPr>
            <a:picLocks noChangeAspect="1" noChangeArrowheads="1"/>
          </p:cNvPicPr>
          <p:nvPr/>
        </p:nvPicPr>
        <p:blipFill>
          <a:blip r:embed="rId2" cstate="print"/>
          <a:srcRect/>
          <a:stretch>
            <a:fillRect/>
          </a:stretch>
        </p:blipFill>
        <p:spPr bwMode="auto">
          <a:xfrm>
            <a:off x="-1" y="1143000"/>
            <a:ext cx="3811861"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Ratify an Amendment</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810000" y="1304925"/>
            <a:ext cx="5334000" cy="4895850"/>
          </a:xfrm>
        </p:spPr>
        <p:txBody>
          <a:bodyPr/>
          <a:lstStyle/>
          <a:p>
            <a:pPr lvl="0"/>
            <a:r>
              <a:rPr lang="en-US" sz="3200" dirty="0" smtClean="0"/>
              <a:t>Congress may also put time limits on how long the states have to ratify the amendments.</a:t>
            </a:r>
            <a:endParaRPr lang="en-US" dirty="0" smtClean="0"/>
          </a:p>
          <a:p>
            <a:pPr lvl="1"/>
            <a:r>
              <a:rPr lang="en-US" sz="2800" dirty="0" smtClean="0"/>
              <a:t>The 27</a:t>
            </a:r>
            <a:r>
              <a:rPr lang="en-US" sz="2800" baseline="30000" dirty="0" smtClean="0"/>
              <a:t>th</a:t>
            </a:r>
            <a:r>
              <a:rPr lang="en-US" sz="2800" dirty="0" smtClean="0"/>
              <a:t> amendment was passed more than 202 years after it was proposed.</a:t>
            </a:r>
            <a:endParaRPr lang="en-US" dirty="0" smtClean="0"/>
          </a:p>
          <a:p>
            <a:pPr lvl="1"/>
            <a:r>
              <a:rPr lang="en-US" sz="2800" dirty="0" smtClean="0"/>
              <a:t>Today, Congress normally puts a seven year limit on the ratification process.</a:t>
            </a:r>
            <a:endParaRPr lang="en-US" dirty="0" smtClean="0"/>
          </a:p>
          <a:p>
            <a:endParaRPr lang="en-US" dirty="0"/>
          </a:p>
        </p:txBody>
      </p:sp>
      <p:pic>
        <p:nvPicPr>
          <p:cNvPr id="3075" name="Picture 3" descr="C:\Documents and Settings\brett.chancery\Local Settings\Temporary Internet Files\Content.IE5\ORSRY9KF\MP900401101[1].jpg"/>
          <p:cNvPicPr>
            <a:picLocks noChangeAspect="1" noChangeArrowheads="1"/>
          </p:cNvPicPr>
          <p:nvPr/>
        </p:nvPicPr>
        <p:blipFill>
          <a:blip r:embed="rId2" cstate="print"/>
          <a:srcRect/>
          <a:stretch>
            <a:fillRect/>
          </a:stretch>
        </p:blipFill>
        <p:spPr bwMode="auto">
          <a:xfrm>
            <a:off x="-1" y="1143000"/>
            <a:ext cx="3811861"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16" descr="C03-077"/>
          <p:cNvPicPr>
            <a:picLocks noChangeAspect="1" noChangeArrowheads="1"/>
          </p:cNvPicPr>
          <p:nvPr/>
        </p:nvPicPr>
        <p:blipFill>
          <a:blip r:embed="rId2" cstate="print"/>
          <a:srcRect t="1413"/>
          <a:stretch>
            <a:fillRect/>
          </a:stretch>
        </p:blipFill>
        <p:spPr bwMode="auto">
          <a:xfrm>
            <a:off x="0" y="0"/>
            <a:ext cx="9139989"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Informal Changes</a:t>
            </a:r>
            <a:endParaRPr lang="en-US" dirty="0"/>
          </a:p>
        </p:txBody>
      </p:sp>
      <p:sp>
        <p:nvSpPr>
          <p:cNvPr id="3" name="Content Placeholder 2"/>
          <p:cNvSpPr>
            <a:spLocks noGrp="1"/>
          </p:cNvSpPr>
          <p:nvPr>
            <p:ph sz="half" idx="1"/>
          </p:nvPr>
        </p:nvSpPr>
        <p:spPr>
          <a:xfrm>
            <a:off x="0" y="1304925"/>
            <a:ext cx="5562600" cy="4895850"/>
          </a:xfrm>
        </p:spPr>
        <p:txBody>
          <a:bodyPr/>
          <a:lstStyle/>
          <a:p>
            <a:pPr lvl="0"/>
            <a:r>
              <a:rPr lang="en-US" dirty="0" smtClean="0"/>
              <a:t>These changes do not actually change the wording of the Constitution.</a:t>
            </a:r>
            <a:endParaRPr lang="en-US" sz="2400" dirty="0" smtClean="0"/>
          </a:p>
          <a:p>
            <a:pPr lvl="0"/>
            <a:r>
              <a:rPr lang="en-US" dirty="0" smtClean="0"/>
              <a:t>Congress may change some of the Constitution’s provisions through law.</a:t>
            </a:r>
            <a:endParaRPr lang="en-US" sz="2400" dirty="0" smtClean="0"/>
          </a:p>
          <a:p>
            <a:pPr lvl="0"/>
            <a:r>
              <a:rPr lang="en-US" i="1" dirty="0" smtClean="0"/>
              <a:t>For example, Congress creates the Cabinet departments although these positions are not mentioned in the Constitution</a:t>
            </a:r>
            <a:r>
              <a:rPr lang="en-US" dirty="0" smtClean="0"/>
              <a:t>.</a:t>
            </a:r>
            <a:endParaRPr lang="en-US" sz="2400" dirty="0" smtClean="0"/>
          </a:p>
        </p:txBody>
      </p:sp>
      <p:pic>
        <p:nvPicPr>
          <p:cNvPr id="5" name="Content Placeholder 4" descr="barack_obama_change_fairey.jpg"/>
          <p:cNvPicPr>
            <a:picLocks noGrp="1" noChangeAspect="1"/>
          </p:cNvPicPr>
          <p:nvPr>
            <p:ph sz="half" idx="2"/>
          </p:nvPr>
        </p:nvPicPr>
        <p:blipFill>
          <a:blip r:embed="rId2" cstate="print"/>
          <a:stretch>
            <a:fillRect/>
          </a:stretch>
        </p:blipFill>
        <p:spPr>
          <a:xfrm>
            <a:off x="5791200" y="1066800"/>
            <a:ext cx="3128709" cy="4895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Informal Changes</a:t>
            </a:r>
            <a:endParaRPr lang="en-US" dirty="0"/>
          </a:p>
        </p:txBody>
      </p:sp>
      <p:sp>
        <p:nvSpPr>
          <p:cNvPr id="3" name="Content Placeholder 2"/>
          <p:cNvSpPr>
            <a:spLocks noGrp="1"/>
          </p:cNvSpPr>
          <p:nvPr>
            <p:ph sz="half" idx="1"/>
          </p:nvPr>
        </p:nvSpPr>
        <p:spPr>
          <a:xfrm>
            <a:off x="0" y="1304925"/>
            <a:ext cx="5562600" cy="4895850"/>
          </a:xfrm>
        </p:spPr>
        <p:txBody>
          <a:bodyPr/>
          <a:lstStyle/>
          <a:p>
            <a:pPr lvl="0"/>
            <a:r>
              <a:rPr lang="en-US" dirty="0" smtClean="0"/>
              <a:t>There are five sources of informal change:</a:t>
            </a:r>
            <a:endParaRPr lang="en-US" sz="2400" dirty="0" smtClean="0"/>
          </a:p>
          <a:p>
            <a:pPr lvl="1"/>
            <a:r>
              <a:rPr lang="en-US" b="1" dirty="0" smtClean="0"/>
              <a:t>Congressional Action—</a:t>
            </a:r>
            <a:r>
              <a:rPr lang="en-US" dirty="0" smtClean="0"/>
              <a:t>Congress expands the provisions of the Constitution through law.  Ex: taxes</a:t>
            </a:r>
            <a:endParaRPr lang="en-US" sz="2000" dirty="0" smtClean="0"/>
          </a:p>
          <a:p>
            <a:pPr lvl="1"/>
            <a:r>
              <a:rPr lang="en-US" b="1" dirty="0" smtClean="0"/>
              <a:t>Executive Action—</a:t>
            </a:r>
            <a:r>
              <a:rPr lang="en-US" dirty="0" smtClean="0"/>
              <a:t>The president expands his powers through his actions. Ex: Executive agreements </a:t>
            </a:r>
            <a:endParaRPr lang="en-US" sz="2000" dirty="0" smtClean="0"/>
          </a:p>
          <a:p>
            <a:endParaRPr lang="en-US" dirty="0"/>
          </a:p>
        </p:txBody>
      </p:sp>
      <p:pic>
        <p:nvPicPr>
          <p:cNvPr id="5" name="Content Placeholder 4" descr="barack_obama_change_fairey.jpg"/>
          <p:cNvPicPr>
            <a:picLocks noGrp="1" noChangeAspect="1"/>
          </p:cNvPicPr>
          <p:nvPr>
            <p:ph sz="half" idx="2"/>
          </p:nvPr>
        </p:nvPicPr>
        <p:blipFill>
          <a:blip r:embed="rId2" cstate="print"/>
          <a:stretch>
            <a:fillRect/>
          </a:stretch>
        </p:blipFill>
        <p:spPr>
          <a:xfrm>
            <a:off x="5791200" y="1066800"/>
            <a:ext cx="3128709" cy="4895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Informal Changes</a:t>
            </a:r>
            <a:endParaRPr lang="en-US" dirty="0"/>
          </a:p>
        </p:txBody>
      </p:sp>
      <p:sp>
        <p:nvSpPr>
          <p:cNvPr id="3" name="Content Placeholder 2"/>
          <p:cNvSpPr>
            <a:spLocks noGrp="1"/>
          </p:cNvSpPr>
          <p:nvPr>
            <p:ph sz="half" idx="1"/>
          </p:nvPr>
        </p:nvSpPr>
        <p:spPr>
          <a:xfrm>
            <a:off x="0" y="1304925"/>
            <a:ext cx="5562600" cy="4895850"/>
          </a:xfrm>
        </p:spPr>
        <p:txBody>
          <a:bodyPr/>
          <a:lstStyle/>
          <a:p>
            <a:pPr lvl="1"/>
            <a:r>
              <a:rPr lang="en-US" b="1" dirty="0" smtClean="0"/>
              <a:t>Court Decisions—</a:t>
            </a:r>
            <a:r>
              <a:rPr lang="en-US" dirty="0" smtClean="0"/>
              <a:t>The courts interpret what the Constitution actually means.  Justices may promote judicial activism or restraint.  They may also overturn previous decisions.</a:t>
            </a:r>
          </a:p>
          <a:p>
            <a:pPr lvl="1"/>
            <a:endParaRPr lang="en-US" sz="2000" dirty="0" smtClean="0"/>
          </a:p>
          <a:p>
            <a:pPr lvl="1"/>
            <a:r>
              <a:rPr lang="en-US" b="1" dirty="0" smtClean="0"/>
              <a:t>Party Practices—</a:t>
            </a:r>
            <a:r>
              <a:rPr lang="en-US" dirty="0" smtClean="0"/>
              <a:t>The U.S. did not have political parties in 1787, but today they impact how government is organized and how it operates. </a:t>
            </a:r>
            <a:endParaRPr lang="en-US" sz="2000" dirty="0" smtClean="0"/>
          </a:p>
        </p:txBody>
      </p:sp>
      <p:pic>
        <p:nvPicPr>
          <p:cNvPr id="5" name="Content Placeholder 4" descr="barack_obama_change_fairey.jpg"/>
          <p:cNvPicPr>
            <a:picLocks noGrp="1" noChangeAspect="1"/>
          </p:cNvPicPr>
          <p:nvPr>
            <p:ph sz="half" idx="2"/>
          </p:nvPr>
        </p:nvPicPr>
        <p:blipFill>
          <a:blip r:embed="rId2" cstate="print"/>
          <a:stretch>
            <a:fillRect/>
          </a:stretch>
        </p:blipFill>
        <p:spPr>
          <a:xfrm>
            <a:off x="5791200" y="1066800"/>
            <a:ext cx="3128709" cy="4895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Informal Changes</a:t>
            </a:r>
            <a:endParaRPr lang="en-US" dirty="0"/>
          </a:p>
        </p:txBody>
      </p:sp>
      <p:sp>
        <p:nvSpPr>
          <p:cNvPr id="3" name="Content Placeholder 2"/>
          <p:cNvSpPr>
            <a:spLocks noGrp="1"/>
          </p:cNvSpPr>
          <p:nvPr>
            <p:ph sz="half" idx="1"/>
          </p:nvPr>
        </p:nvSpPr>
        <p:spPr>
          <a:xfrm>
            <a:off x="0" y="1304925"/>
            <a:ext cx="5562600" cy="4895850"/>
          </a:xfrm>
        </p:spPr>
        <p:txBody>
          <a:bodyPr/>
          <a:lstStyle/>
          <a:p>
            <a:pPr lvl="1"/>
            <a:r>
              <a:rPr lang="en-US" b="1" dirty="0" smtClean="0"/>
              <a:t>Custom—</a:t>
            </a:r>
            <a:r>
              <a:rPr lang="en-US" dirty="0" smtClean="0"/>
              <a:t>Some traditions are not specifically mentioned in the Constitution but still influence how the Constitution is implemented.  Ex: Washington’s two-term presidency, FDR’s four terms</a:t>
            </a:r>
            <a:endParaRPr lang="en-US" sz="2000" dirty="0" smtClean="0"/>
          </a:p>
          <a:p>
            <a:endParaRPr lang="en-US" dirty="0"/>
          </a:p>
        </p:txBody>
      </p:sp>
      <p:pic>
        <p:nvPicPr>
          <p:cNvPr id="5" name="Content Placeholder 4" descr="barack_obama_change_fairey.jpg"/>
          <p:cNvPicPr>
            <a:picLocks noGrp="1" noChangeAspect="1"/>
          </p:cNvPicPr>
          <p:nvPr>
            <p:ph sz="half" idx="2"/>
          </p:nvPr>
        </p:nvPicPr>
        <p:blipFill>
          <a:blip r:embed="rId2" cstate="print"/>
          <a:stretch>
            <a:fillRect/>
          </a:stretch>
        </p:blipFill>
        <p:spPr>
          <a:xfrm>
            <a:off x="5791200" y="1066800"/>
            <a:ext cx="3128709" cy="4895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Just for Fun: </a:t>
            </a:r>
            <a:br>
              <a:rPr lang="en-US" b="1" i="1" dirty="0" smtClean="0"/>
            </a:br>
            <a:r>
              <a:rPr lang="en-US" b="1" i="1" dirty="0" smtClean="0"/>
              <a:t>History of the Amending Process</a:t>
            </a:r>
            <a:endParaRPr lang="en-US" dirty="0"/>
          </a:p>
        </p:txBody>
      </p:sp>
      <p:sp>
        <p:nvSpPr>
          <p:cNvPr id="3" name="Content Placeholder 2"/>
          <p:cNvSpPr>
            <a:spLocks noGrp="1"/>
          </p:cNvSpPr>
          <p:nvPr>
            <p:ph idx="1"/>
          </p:nvPr>
        </p:nvSpPr>
        <p:spPr>
          <a:xfrm>
            <a:off x="228600" y="1304925"/>
            <a:ext cx="8520113" cy="4895850"/>
          </a:xfrm>
        </p:spPr>
        <p:txBody>
          <a:bodyPr/>
          <a:lstStyle/>
          <a:p>
            <a:pPr lvl="0"/>
            <a:r>
              <a:rPr lang="en-US" sz="3600" dirty="0" smtClean="0"/>
              <a:t>Over 10, 000 amendments have been suggested to Congress.</a:t>
            </a:r>
          </a:p>
          <a:p>
            <a:pPr lvl="1"/>
            <a:r>
              <a:rPr lang="en-US" sz="3200" dirty="0" smtClean="0"/>
              <a:t>1876: To abolish the U.S. Senate</a:t>
            </a:r>
          </a:p>
          <a:p>
            <a:pPr lvl="1"/>
            <a:r>
              <a:rPr lang="en-US" sz="3200" dirty="0" smtClean="0"/>
              <a:t>1878: To replace the office of the president with an Executive Council of Three</a:t>
            </a:r>
          </a:p>
          <a:p>
            <a:pPr lvl="1"/>
            <a:r>
              <a:rPr lang="en-US" sz="3200" dirty="0" smtClean="0"/>
              <a:t>1893: To rename the U.S. the “United States of the Earth”</a:t>
            </a:r>
          </a:p>
          <a:p>
            <a:pPr lvl="1"/>
            <a:r>
              <a:rPr lang="en-US" sz="3200" dirty="0" smtClean="0"/>
              <a:t>1893: To abolish the U.S. Army and Navy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Just for Fun: </a:t>
            </a:r>
            <a:br>
              <a:rPr lang="en-US" b="1" i="1" dirty="0" smtClean="0"/>
            </a:br>
            <a:r>
              <a:rPr lang="en-US" b="1" i="1" dirty="0" smtClean="0"/>
              <a:t>History of the Amending Process</a:t>
            </a:r>
            <a:endParaRPr lang="en-US" dirty="0"/>
          </a:p>
        </p:txBody>
      </p:sp>
      <p:sp>
        <p:nvSpPr>
          <p:cNvPr id="3" name="Content Placeholder 2"/>
          <p:cNvSpPr>
            <a:spLocks noGrp="1"/>
          </p:cNvSpPr>
          <p:nvPr>
            <p:ph idx="1"/>
          </p:nvPr>
        </p:nvSpPr>
        <p:spPr>
          <a:xfrm>
            <a:off x="228600" y="1304924"/>
            <a:ext cx="8520113" cy="5095875"/>
          </a:xfrm>
        </p:spPr>
        <p:txBody>
          <a:bodyPr/>
          <a:lstStyle/>
          <a:p>
            <a:pPr lvl="1"/>
            <a:r>
              <a:rPr lang="en-US" sz="2800" dirty="0" smtClean="0"/>
              <a:t>1914: To make divorce illegal</a:t>
            </a:r>
          </a:p>
          <a:p>
            <a:pPr lvl="1"/>
            <a:r>
              <a:rPr lang="en-US" sz="2800" dirty="0" smtClean="0"/>
              <a:t>1916: To put all acts of war to a national vote and require those who vote yes to register for military service</a:t>
            </a:r>
          </a:p>
          <a:p>
            <a:pPr lvl="1"/>
            <a:r>
              <a:rPr lang="en-US" sz="2800" dirty="0" smtClean="0"/>
              <a:t>1933: To limit personal wealth to $1 million</a:t>
            </a:r>
          </a:p>
          <a:p>
            <a:pPr lvl="1"/>
            <a:r>
              <a:rPr lang="en-US" sz="2800" dirty="0" smtClean="0"/>
              <a:t>1971: To declare American citizens have the right to a pollution-free </a:t>
            </a:r>
            <a:r>
              <a:rPr lang="en-US" sz="2800" dirty="0" err="1" smtClean="0"/>
              <a:t>envirnoment</a:t>
            </a:r>
            <a:endParaRPr lang="en-US" sz="2800" dirty="0" smtClean="0"/>
          </a:p>
          <a:p>
            <a:pPr lvl="0"/>
            <a:r>
              <a:rPr lang="en-US" sz="3200" dirty="0" smtClean="0"/>
              <a:t>Congress has formally proposed 33 amendments.</a:t>
            </a:r>
          </a:p>
          <a:p>
            <a:pPr lvl="0"/>
            <a:r>
              <a:rPr lang="en-US" sz="3200" dirty="0" smtClean="0"/>
              <a:t>Only 27 amendments have been ratified.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 Amendments</a:t>
            </a:r>
            <a:endParaRPr lang="en-US" dirty="0"/>
          </a:p>
        </p:txBody>
      </p:sp>
      <p:sp>
        <p:nvSpPr>
          <p:cNvPr id="3" name="Content Placeholder 2"/>
          <p:cNvSpPr>
            <a:spLocks noGrp="1"/>
          </p:cNvSpPr>
          <p:nvPr>
            <p:ph sz="half" idx="1"/>
          </p:nvPr>
        </p:nvSpPr>
        <p:spPr>
          <a:xfrm>
            <a:off x="457200" y="1123950"/>
            <a:ext cx="5943600" cy="4895850"/>
          </a:xfrm>
        </p:spPr>
        <p:txBody>
          <a:bodyPr/>
          <a:lstStyle/>
          <a:p>
            <a:r>
              <a:rPr lang="en-US" b="1" dirty="0" smtClean="0"/>
              <a:t>The First </a:t>
            </a:r>
            <a:r>
              <a:rPr lang="en-US" b="1" dirty="0" smtClean="0"/>
              <a:t>Amendment</a:t>
            </a:r>
            <a:r>
              <a:rPr lang="en-US" dirty="0" smtClean="0"/>
              <a:t> </a:t>
            </a:r>
            <a:endParaRPr lang="en-US" sz="2000" dirty="0" smtClean="0"/>
          </a:p>
          <a:p>
            <a:r>
              <a:rPr lang="en-US" b="1" dirty="0" smtClean="0"/>
              <a:t>The Second Amendment</a:t>
            </a:r>
            <a:endParaRPr lang="en-US" sz="2000" dirty="0" smtClean="0"/>
          </a:p>
          <a:p>
            <a:r>
              <a:rPr lang="en-US" b="1" dirty="0" smtClean="0"/>
              <a:t>The </a:t>
            </a:r>
            <a:r>
              <a:rPr lang="en-US" b="1" dirty="0" smtClean="0"/>
              <a:t>Third Amendment</a:t>
            </a:r>
            <a:endParaRPr lang="en-US" sz="2000" dirty="0" smtClean="0"/>
          </a:p>
          <a:p>
            <a:r>
              <a:rPr lang="en-US" b="1" dirty="0" smtClean="0"/>
              <a:t>The </a:t>
            </a:r>
            <a:r>
              <a:rPr lang="en-US" b="1" dirty="0" smtClean="0"/>
              <a:t>Fourth Amendment</a:t>
            </a:r>
            <a:endParaRPr lang="en-US" sz="2000" dirty="0" smtClean="0"/>
          </a:p>
          <a:p>
            <a:r>
              <a:rPr lang="en-US" b="1" dirty="0" smtClean="0"/>
              <a:t>The </a:t>
            </a:r>
            <a:r>
              <a:rPr lang="en-US" b="1" dirty="0" smtClean="0"/>
              <a:t>Fifth </a:t>
            </a:r>
            <a:r>
              <a:rPr lang="en-US" b="1" dirty="0" smtClean="0"/>
              <a:t>Amendment</a:t>
            </a:r>
            <a:r>
              <a:rPr lang="en-US" dirty="0" smtClean="0"/>
              <a:t> </a:t>
            </a:r>
            <a:endParaRPr lang="en-US" sz="2000" dirty="0" smtClean="0"/>
          </a:p>
          <a:p>
            <a:r>
              <a:rPr lang="en-US" b="1" dirty="0" smtClean="0"/>
              <a:t>Sixth Amendment</a:t>
            </a:r>
            <a:endParaRPr lang="en-US" sz="2000" dirty="0" smtClean="0"/>
          </a:p>
          <a:p>
            <a:r>
              <a:rPr lang="en-US" b="1" dirty="0" smtClean="0"/>
              <a:t>Seventh </a:t>
            </a:r>
            <a:r>
              <a:rPr lang="en-US" b="1" dirty="0" smtClean="0"/>
              <a:t>Amendment</a:t>
            </a:r>
            <a:endParaRPr lang="en-US" sz="2000" dirty="0" smtClean="0"/>
          </a:p>
          <a:p>
            <a:r>
              <a:rPr lang="en-US" b="1" dirty="0" smtClean="0"/>
              <a:t>Eighth </a:t>
            </a:r>
            <a:r>
              <a:rPr lang="en-US" b="1" dirty="0" smtClean="0"/>
              <a:t>Amendment</a:t>
            </a:r>
            <a:endParaRPr lang="en-US" sz="2000" dirty="0" smtClean="0"/>
          </a:p>
          <a:p>
            <a:r>
              <a:rPr lang="en-US" b="1" dirty="0" smtClean="0"/>
              <a:t>Ninth </a:t>
            </a:r>
            <a:r>
              <a:rPr lang="en-US" b="1" dirty="0" smtClean="0"/>
              <a:t>Amendment</a:t>
            </a:r>
            <a:endParaRPr lang="en-US" sz="2000" dirty="0" smtClean="0"/>
          </a:p>
          <a:p>
            <a:r>
              <a:rPr lang="en-US" b="1" dirty="0" smtClean="0"/>
              <a:t>Tenth </a:t>
            </a:r>
            <a:r>
              <a:rPr lang="en-US" b="1" dirty="0" smtClean="0"/>
              <a:t>Amendment</a:t>
            </a:r>
            <a:endParaRPr lang="en-US" sz="2000" dirty="0" smtClean="0"/>
          </a:p>
          <a:p>
            <a:endParaRPr lang="en-US" dirty="0"/>
          </a:p>
        </p:txBody>
      </p:sp>
      <p:sp>
        <p:nvSpPr>
          <p:cNvPr id="4" name="Content Placeholder 3"/>
          <p:cNvSpPr>
            <a:spLocks noGrp="1"/>
          </p:cNvSpPr>
          <p:nvPr>
            <p:ph sz="half" idx="2"/>
          </p:nvPr>
        </p:nvSpPr>
        <p:spPr>
          <a:xfrm>
            <a:off x="5715000" y="1143000"/>
            <a:ext cx="3033713" cy="4895850"/>
          </a:xfrm>
        </p:spPr>
        <p:txBody>
          <a:bodyPr/>
          <a:lstStyle/>
          <a:p>
            <a:r>
              <a:rPr lang="en-US" b="1" dirty="0" smtClean="0"/>
              <a:t>Early Amendments</a:t>
            </a:r>
            <a:endParaRPr lang="en-US" sz="2000" dirty="0" smtClean="0"/>
          </a:p>
          <a:p>
            <a:r>
              <a:rPr lang="en-US" b="1" dirty="0" smtClean="0"/>
              <a:t>Civil War Amendments</a:t>
            </a:r>
            <a:endParaRPr lang="en-US" sz="2000" dirty="0" smtClean="0"/>
          </a:p>
          <a:p>
            <a:r>
              <a:rPr lang="en-US" b="1" dirty="0" smtClean="0"/>
              <a:t>Later Amendments</a:t>
            </a:r>
            <a:endParaRPr lang="en-US" sz="2000" dirty="0" smtClean="0"/>
          </a:p>
          <a:p>
            <a:endParaRPr lang="en-US" dirty="0"/>
          </a:p>
        </p:txBody>
      </p:sp>
      <p:pic>
        <p:nvPicPr>
          <p:cNvPr id="5" name="Picture 4" descr="James Madison.jpg"/>
          <p:cNvPicPr>
            <a:picLocks noChangeAspect="1"/>
          </p:cNvPicPr>
          <p:nvPr/>
        </p:nvPicPr>
        <p:blipFill>
          <a:blip r:embed="rId2" cstate="print"/>
          <a:stretch>
            <a:fillRect/>
          </a:stretch>
        </p:blipFill>
        <p:spPr>
          <a:xfrm>
            <a:off x="6126230" y="4038600"/>
            <a:ext cx="2260142"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n-lt"/>
                <a:ea typeface="+mn-ea"/>
                <a:cs typeface="+mn-cs"/>
              </a:rPr>
              <a:t>Structure</a:t>
            </a:r>
            <a:endParaRPr lang="en-US" dirty="0"/>
          </a:p>
        </p:txBody>
      </p:sp>
      <p:sp>
        <p:nvSpPr>
          <p:cNvPr id="3" name="Content Placeholder 2"/>
          <p:cNvSpPr>
            <a:spLocks noGrp="1"/>
          </p:cNvSpPr>
          <p:nvPr>
            <p:ph sz="half" idx="1"/>
          </p:nvPr>
        </p:nvSpPr>
        <p:spPr>
          <a:xfrm>
            <a:off x="228600" y="1304924"/>
            <a:ext cx="8915400" cy="5248275"/>
          </a:xfrm>
        </p:spPr>
        <p:txBody>
          <a:bodyPr/>
          <a:lstStyle/>
          <a:p>
            <a:pPr lvl="0"/>
            <a:r>
              <a:rPr lang="en-US" dirty="0" smtClean="0">
                <a:solidFill>
                  <a:schemeClr val="tx1"/>
                </a:solidFill>
                <a:latin typeface="+mn-lt"/>
                <a:ea typeface="+mn-ea"/>
                <a:cs typeface="+mn-cs"/>
              </a:rPr>
              <a:t>Preamble</a:t>
            </a:r>
            <a:endParaRPr lang="en-US" dirty="0">
              <a:solidFill>
                <a:schemeClr val="tx1"/>
              </a:solidFill>
              <a:latin typeface="+mn-lt"/>
              <a:ea typeface="+mn-ea"/>
              <a:cs typeface="+mn-cs"/>
            </a:endParaRPr>
          </a:p>
          <a:p>
            <a:pPr lvl="1"/>
            <a:r>
              <a:rPr lang="en-US" dirty="0">
                <a:solidFill>
                  <a:schemeClr val="tx1"/>
                </a:solidFill>
                <a:latin typeface="+mn-lt"/>
                <a:cs typeface="+mn-cs"/>
              </a:rPr>
              <a:t>The Preamble outlines the goals of the Constitution.</a:t>
            </a:r>
          </a:p>
          <a:p>
            <a:pPr lvl="1"/>
            <a:r>
              <a:rPr lang="en-US" dirty="0">
                <a:solidFill>
                  <a:schemeClr val="tx1"/>
                </a:solidFill>
                <a:latin typeface="+mn-lt"/>
                <a:cs typeface="+mn-cs"/>
              </a:rPr>
              <a:t>“We the People of the United States</a:t>
            </a:r>
            <a:r>
              <a:rPr lang="en-US" dirty="0" smtClean="0">
                <a:solidFill>
                  <a:schemeClr val="tx1"/>
                </a:solidFill>
                <a:latin typeface="+mn-lt"/>
                <a:cs typeface="+mn-cs"/>
              </a:rPr>
              <a:t>,</a:t>
            </a:r>
          </a:p>
          <a:p>
            <a:pPr lvl="2"/>
            <a:r>
              <a:rPr lang="en-US" dirty="0" smtClean="0">
                <a:solidFill>
                  <a:schemeClr val="tx1"/>
                </a:solidFill>
                <a:latin typeface="+mn-lt"/>
                <a:cs typeface="+mn-cs"/>
              </a:rPr>
              <a:t> </a:t>
            </a:r>
            <a:r>
              <a:rPr lang="en-US" dirty="0">
                <a:solidFill>
                  <a:schemeClr val="tx1"/>
                </a:solidFill>
                <a:latin typeface="+mn-lt"/>
                <a:cs typeface="+mn-cs"/>
              </a:rPr>
              <a:t>in Order to form a more perfect Union, </a:t>
            </a:r>
            <a:endParaRPr lang="en-US" dirty="0" smtClean="0">
              <a:solidFill>
                <a:schemeClr val="tx1"/>
              </a:solidFill>
              <a:latin typeface="+mn-lt"/>
              <a:cs typeface="+mn-cs"/>
            </a:endParaRPr>
          </a:p>
          <a:p>
            <a:pPr lvl="2"/>
            <a:r>
              <a:rPr lang="en-US" dirty="0" smtClean="0">
                <a:solidFill>
                  <a:schemeClr val="tx1"/>
                </a:solidFill>
                <a:latin typeface="+mn-lt"/>
                <a:cs typeface="+mn-cs"/>
              </a:rPr>
              <a:t>establish </a:t>
            </a:r>
            <a:r>
              <a:rPr lang="en-US" dirty="0">
                <a:solidFill>
                  <a:schemeClr val="tx1"/>
                </a:solidFill>
                <a:latin typeface="+mn-lt"/>
                <a:cs typeface="+mn-cs"/>
              </a:rPr>
              <a:t>Justice, </a:t>
            </a:r>
            <a:endParaRPr lang="en-US" dirty="0" smtClean="0">
              <a:solidFill>
                <a:schemeClr val="tx1"/>
              </a:solidFill>
              <a:latin typeface="+mn-lt"/>
              <a:cs typeface="+mn-cs"/>
            </a:endParaRPr>
          </a:p>
          <a:p>
            <a:pPr lvl="2"/>
            <a:r>
              <a:rPr lang="en-US" dirty="0" smtClean="0">
                <a:solidFill>
                  <a:schemeClr val="tx1"/>
                </a:solidFill>
                <a:latin typeface="+mn-lt"/>
                <a:cs typeface="+mn-cs"/>
              </a:rPr>
              <a:t>insure </a:t>
            </a:r>
            <a:r>
              <a:rPr lang="en-US" dirty="0">
                <a:solidFill>
                  <a:schemeClr val="tx1"/>
                </a:solidFill>
                <a:latin typeface="+mn-lt"/>
                <a:cs typeface="+mn-cs"/>
              </a:rPr>
              <a:t>domestic Tranquility, </a:t>
            </a:r>
            <a:endParaRPr lang="en-US" dirty="0" smtClean="0">
              <a:solidFill>
                <a:schemeClr val="tx1"/>
              </a:solidFill>
              <a:latin typeface="+mn-lt"/>
              <a:cs typeface="+mn-cs"/>
            </a:endParaRPr>
          </a:p>
          <a:p>
            <a:pPr lvl="2"/>
            <a:r>
              <a:rPr lang="en-US" dirty="0" smtClean="0">
                <a:solidFill>
                  <a:schemeClr val="tx1"/>
                </a:solidFill>
                <a:latin typeface="+mn-lt"/>
                <a:cs typeface="+mn-cs"/>
              </a:rPr>
              <a:t>provide </a:t>
            </a:r>
            <a:r>
              <a:rPr lang="en-US" dirty="0">
                <a:solidFill>
                  <a:schemeClr val="tx1"/>
                </a:solidFill>
                <a:latin typeface="+mn-lt"/>
                <a:cs typeface="+mn-cs"/>
              </a:rPr>
              <a:t>for the common defense, </a:t>
            </a:r>
            <a:endParaRPr lang="en-US" dirty="0" smtClean="0">
              <a:solidFill>
                <a:schemeClr val="tx1"/>
              </a:solidFill>
              <a:latin typeface="+mn-lt"/>
              <a:cs typeface="+mn-cs"/>
            </a:endParaRPr>
          </a:p>
          <a:p>
            <a:pPr lvl="2"/>
            <a:r>
              <a:rPr lang="en-US" dirty="0" smtClean="0">
                <a:solidFill>
                  <a:schemeClr val="tx1"/>
                </a:solidFill>
                <a:latin typeface="+mn-lt"/>
                <a:cs typeface="+mn-cs"/>
              </a:rPr>
              <a:t>promote </a:t>
            </a:r>
            <a:r>
              <a:rPr lang="en-US" dirty="0">
                <a:solidFill>
                  <a:schemeClr val="tx1"/>
                </a:solidFill>
                <a:latin typeface="+mn-lt"/>
                <a:cs typeface="+mn-cs"/>
              </a:rPr>
              <a:t>the general Welfare, and </a:t>
            </a:r>
            <a:endParaRPr lang="en-US" dirty="0" smtClean="0">
              <a:solidFill>
                <a:schemeClr val="tx1"/>
              </a:solidFill>
              <a:latin typeface="+mn-lt"/>
              <a:cs typeface="+mn-cs"/>
            </a:endParaRPr>
          </a:p>
          <a:p>
            <a:pPr lvl="2"/>
            <a:r>
              <a:rPr lang="en-US" dirty="0" smtClean="0">
                <a:solidFill>
                  <a:schemeClr val="tx1"/>
                </a:solidFill>
                <a:latin typeface="+mn-lt"/>
                <a:cs typeface="+mn-cs"/>
              </a:rPr>
              <a:t>secure </a:t>
            </a:r>
            <a:r>
              <a:rPr lang="en-US" dirty="0">
                <a:solidFill>
                  <a:schemeClr val="tx1"/>
                </a:solidFill>
                <a:latin typeface="+mn-lt"/>
                <a:cs typeface="+mn-cs"/>
              </a:rPr>
              <a:t>the Blessings of Liberty to ourselves and our Posterity, </a:t>
            </a:r>
            <a:endParaRPr lang="en-US" dirty="0" smtClean="0">
              <a:solidFill>
                <a:schemeClr val="tx1"/>
              </a:solidFill>
              <a:latin typeface="+mn-lt"/>
              <a:cs typeface="+mn-cs"/>
            </a:endParaRPr>
          </a:p>
          <a:p>
            <a:pPr lvl="1"/>
            <a:r>
              <a:rPr lang="en-US" dirty="0" smtClean="0">
                <a:solidFill>
                  <a:schemeClr val="tx1"/>
                </a:solidFill>
                <a:latin typeface="+mn-lt"/>
                <a:cs typeface="+mn-cs"/>
              </a:rPr>
              <a:t>do </a:t>
            </a:r>
            <a:r>
              <a:rPr lang="en-US" dirty="0">
                <a:solidFill>
                  <a:schemeClr val="tx1"/>
                </a:solidFill>
                <a:latin typeface="+mn-lt"/>
                <a:cs typeface="+mn-cs"/>
              </a:rPr>
              <a:t>ordain and establish this Constitution for the United States of America</a:t>
            </a:r>
            <a:r>
              <a:rPr lang="en-US" dirty="0" smtClean="0">
                <a:solidFill>
                  <a:schemeClr val="tx1"/>
                </a:solidFill>
                <a:latin typeface="+mn-lt"/>
                <a:cs typeface="+mn-cs"/>
              </a:rPr>
              <a:t>.”</a:t>
            </a:r>
            <a:endParaRPr lang="en-US" dirty="0">
              <a:solidFill>
                <a:schemeClr val="tx1"/>
              </a:solidFill>
              <a:latin typeface="+mn-lt"/>
              <a:cs typeface="+mn-cs"/>
            </a:endParaRPr>
          </a:p>
        </p:txBody>
      </p:sp>
      <p:pic>
        <p:nvPicPr>
          <p:cNvPr id="7" name="Content Placeholder 6" descr="constitution_quill_pen.jpg"/>
          <p:cNvPicPr>
            <a:picLocks noGrp="1" noChangeAspect="1"/>
          </p:cNvPicPr>
          <p:nvPr>
            <p:ph sz="half" idx="2"/>
          </p:nvPr>
        </p:nvPicPr>
        <p:blipFill>
          <a:blip r:embed="rId3" cstate="print"/>
          <a:stretch>
            <a:fillRect/>
          </a:stretch>
        </p:blipFill>
        <p:spPr>
          <a:xfrm>
            <a:off x="6324600" y="0"/>
            <a:ext cx="2819400" cy="1866363"/>
          </a:xfrm>
        </p:spPr>
      </p:pic>
      <p:pic>
        <p:nvPicPr>
          <p:cNvPr id="105476" name="Picture 4" descr="C:\Users\Brett\AppData\Local\Microsoft\Windows\Temporary Internet Files\Content.IE5\RNU2278B\MC900097637[1].wmf"/>
          <p:cNvPicPr>
            <a:picLocks noChangeAspect="1" noChangeArrowheads="1"/>
          </p:cNvPicPr>
          <p:nvPr/>
        </p:nvPicPr>
        <p:blipFill>
          <a:blip r:embed="rId4" cstate="print"/>
          <a:srcRect/>
          <a:stretch>
            <a:fillRect/>
          </a:stretch>
        </p:blipFill>
        <p:spPr bwMode="auto">
          <a:xfrm>
            <a:off x="6705600" y="2438400"/>
            <a:ext cx="1759306" cy="1816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First </a:t>
            </a:r>
            <a:r>
              <a:rPr lang="en-US" b="1" dirty="0" smtClean="0"/>
              <a:t>Amendment</a:t>
            </a:r>
            <a:endParaRPr lang="en-US" dirty="0"/>
          </a:p>
        </p:txBody>
      </p:sp>
      <p:sp>
        <p:nvSpPr>
          <p:cNvPr id="3" name="Content Placeholder 2"/>
          <p:cNvSpPr>
            <a:spLocks noGrp="1"/>
          </p:cNvSpPr>
          <p:nvPr>
            <p:ph idx="1"/>
          </p:nvPr>
        </p:nvSpPr>
        <p:spPr>
          <a:xfrm>
            <a:off x="381000" y="1304925"/>
            <a:ext cx="8534400" cy="4895850"/>
          </a:xfrm>
        </p:spPr>
        <p:txBody>
          <a:bodyPr/>
          <a:lstStyle/>
          <a:p>
            <a:pPr lvl="0">
              <a:buNone/>
            </a:pPr>
            <a:r>
              <a:rPr lang="en-US" sz="3600" i="1" dirty="0" smtClean="0"/>
              <a:t>“</a:t>
            </a:r>
            <a:r>
              <a:rPr lang="en-US" sz="3600" i="1" dirty="0"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r>
              <a:rPr lang="en-US" sz="3600" i="1" dirty="0" smtClean="0"/>
              <a:t>.”</a:t>
            </a:r>
            <a:endParaRPr lang="en-US" sz="36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First </a:t>
            </a:r>
            <a:r>
              <a:rPr lang="en-US" b="1" dirty="0" smtClean="0"/>
              <a:t>Amendment</a:t>
            </a:r>
            <a:endParaRPr lang="en-US" dirty="0"/>
          </a:p>
        </p:txBody>
      </p:sp>
      <p:sp>
        <p:nvSpPr>
          <p:cNvPr id="3" name="Content Placeholder 2"/>
          <p:cNvSpPr>
            <a:spLocks noGrp="1"/>
          </p:cNvSpPr>
          <p:nvPr>
            <p:ph sz="half" idx="1"/>
          </p:nvPr>
        </p:nvSpPr>
        <p:spPr>
          <a:xfrm>
            <a:off x="304800" y="1304925"/>
            <a:ext cx="4514850" cy="4895850"/>
          </a:xfrm>
        </p:spPr>
        <p:txBody>
          <a:bodyPr/>
          <a:lstStyle/>
          <a:p>
            <a:pPr lvl="0"/>
            <a:r>
              <a:rPr lang="en-US" sz="3200" dirty="0" smtClean="0"/>
              <a:t>Freedom </a:t>
            </a:r>
            <a:r>
              <a:rPr lang="en-US" sz="3200" dirty="0" smtClean="0"/>
              <a:t>of religion, speech, press and assembly is established in the first amendment</a:t>
            </a:r>
            <a:r>
              <a:rPr lang="en-US" sz="3200" dirty="0" smtClean="0"/>
              <a:t>.</a:t>
            </a:r>
          </a:p>
          <a:p>
            <a:pPr lvl="0"/>
            <a:endParaRPr lang="en-US" dirty="0" smtClean="0"/>
          </a:p>
          <a:p>
            <a:pPr lvl="0"/>
            <a:r>
              <a:rPr lang="en-US" sz="3200" dirty="0" smtClean="0"/>
              <a:t>The concept of separation of church and state is based on the first amendment</a:t>
            </a:r>
            <a:r>
              <a:rPr lang="en-US" sz="3200" dirty="0" smtClean="0"/>
              <a:t>.</a:t>
            </a:r>
            <a:endParaRPr lang="en-US" dirty="0" smtClean="0"/>
          </a:p>
        </p:txBody>
      </p:sp>
      <p:pic>
        <p:nvPicPr>
          <p:cNvPr id="5" name="Content Placeholder 4" descr="Picture 172.jpg"/>
          <p:cNvPicPr>
            <a:picLocks noGrp="1" noChangeAspect="1"/>
          </p:cNvPicPr>
          <p:nvPr>
            <p:ph sz="half" idx="2"/>
          </p:nvPr>
        </p:nvPicPr>
        <p:blipFill>
          <a:blip r:embed="rId2" cstate="print"/>
          <a:stretch>
            <a:fillRect/>
          </a:stretch>
        </p:blipFill>
        <p:spPr>
          <a:xfrm>
            <a:off x="5029200" y="1219200"/>
            <a:ext cx="3776663" cy="2832497"/>
          </a:xfrm>
        </p:spPr>
      </p:pic>
      <p:pic>
        <p:nvPicPr>
          <p:cNvPr id="6" name="Picture 5" descr="Picture 174.jpg"/>
          <p:cNvPicPr>
            <a:picLocks noChangeAspect="1"/>
          </p:cNvPicPr>
          <p:nvPr/>
        </p:nvPicPr>
        <p:blipFill>
          <a:blip r:embed="rId3" cstate="print"/>
          <a:srcRect l="6536" t="7108" r="5229" b="74510"/>
          <a:stretch>
            <a:fillRect/>
          </a:stretch>
        </p:blipFill>
        <p:spPr>
          <a:xfrm>
            <a:off x="4876800" y="4114800"/>
            <a:ext cx="41148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First </a:t>
            </a:r>
            <a:r>
              <a:rPr lang="en-US" b="1" dirty="0" smtClean="0"/>
              <a:t>Amendment</a:t>
            </a:r>
            <a:endParaRPr lang="en-US" dirty="0"/>
          </a:p>
        </p:txBody>
      </p:sp>
      <p:sp>
        <p:nvSpPr>
          <p:cNvPr id="3" name="Content Placeholder 2"/>
          <p:cNvSpPr>
            <a:spLocks noGrp="1"/>
          </p:cNvSpPr>
          <p:nvPr>
            <p:ph sz="half" idx="1"/>
          </p:nvPr>
        </p:nvSpPr>
        <p:spPr>
          <a:xfrm>
            <a:off x="304800" y="1304924"/>
            <a:ext cx="6324600" cy="5248275"/>
          </a:xfrm>
        </p:spPr>
        <p:txBody>
          <a:bodyPr/>
          <a:lstStyle/>
          <a:p>
            <a:pPr lvl="0"/>
            <a:r>
              <a:rPr lang="en-US" sz="3200" dirty="0" smtClean="0"/>
              <a:t>Freedom </a:t>
            </a:r>
            <a:r>
              <a:rPr lang="en-US" sz="3200" dirty="0" smtClean="0"/>
              <a:t>of speech also applies to printed materials.</a:t>
            </a:r>
            <a:endParaRPr lang="en-US" dirty="0" smtClean="0"/>
          </a:p>
          <a:p>
            <a:pPr lvl="0"/>
            <a:r>
              <a:rPr lang="en-US" sz="3200" dirty="0" smtClean="0"/>
              <a:t>Slander and libel are not protected under the first amendment.</a:t>
            </a:r>
            <a:endParaRPr lang="en-US" dirty="0" smtClean="0"/>
          </a:p>
          <a:p>
            <a:pPr lvl="1"/>
            <a:r>
              <a:rPr lang="en-US" sz="2800" b="1" dirty="0" smtClean="0"/>
              <a:t>Slander</a:t>
            </a:r>
            <a:r>
              <a:rPr lang="en-US" sz="2800" dirty="0" smtClean="0"/>
              <a:t> is false speech intended to damage a person’s reputation.</a:t>
            </a:r>
            <a:endParaRPr lang="en-US" dirty="0" smtClean="0"/>
          </a:p>
          <a:p>
            <a:pPr lvl="1"/>
            <a:r>
              <a:rPr lang="en-US" sz="2800" b="1" dirty="0" smtClean="0"/>
              <a:t>Libel</a:t>
            </a:r>
            <a:r>
              <a:rPr lang="en-US" sz="2800" dirty="0" smtClean="0"/>
              <a:t> is similar but applies to printed materials.</a:t>
            </a:r>
            <a:endParaRPr lang="en-US" dirty="0" smtClean="0"/>
          </a:p>
          <a:p>
            <a:endParaRPr lang="en-US" dirty="0"/>
          </a:p>
        </p:txBody>
      </p:sp>
      <p:pic>
        <p:nvPicPr>
          <p:cNvPr id="5" name="Content Placeholder 4" descr="Picture 172.jpg"/>
          <p:cNvPicPr>
            <a:picLocks noGrp="1" noChangeAspect="1"/>
          </p:cNvPicPr>
          <p:nvPr>
            <p:ph sz="half" idx="2"/>
          </p:nvPr>
        </p:nvPicPr>
        <p:blipFill>
          <a:blip r:embed="rId2" cstate="print"/>
          <a:stretch>
            <a:fillRect/>
          </a:stretch>
        </p:blipFill>
        <p:spPr>
          <a:xfrm>
            <a:off x="7391400" y="4495800"/>
            <a:ext cx="1187865" cy="1271016"/>
          </a:xfrm>
        </p:spPr>
      </p:pic>
      <p:pic>
        <p:nvPicPr>
          <p:cNvPr id="6" name="Picture 5" descr="Picture 174.jpg"/>
          <p:cNvPicPr>
            <a:picLocks noChangeAspect="1"/>
          </p:cNvPicPr>
          <p:nvPr/>
        </p:nvPicPr>
        <p:blipFill>
          <a:blip r:embed="rId3" cstate="print"/>
          <a:stretch>
            <a:fillRect/>
          </a:stretch>
        </p:blipFill>
        <p:spPr>
          <a:xfrm>
            <a:off x="7206343" y="5715000"/>
            <a:ext cx="1632857" cy="1143000"/>
          </a:xfrm>
          <a:prstGeom prst="rect">
            <a:avLst/>
          </a:prstGeom>
        </p:spPr>
      </p:pic>
      <p:pic>
        <p:nvPicPr>
          <p:cNvPr id="7" name="Picture 6" descr="foxnews-logo.gif"/>
          <p:cNvPicPr>
            <a:picLocks noChangeAspect="1"/>
          </p:cNvPicPr>
          <p:nvPr/>
        </p:nvPicPr>
        <p:blipFill>
          <a:blip r:embed="rId4" cstate="print"/>
          <a:stretch>
            <a:fillRect/>
          </a:stretch>
        </p:blipFill>
        <p:spPr>
          <a:xfrm>
            <a:off x="7010400" y="152400"/>
            <a:ext cx="1905000" cy="1793875"/>
          </a:xfrm>
          <a:prstGeom prst="rect">
            <a:avLst/>
          </a:prstGeom>
        </p:spPr>
      </p:pic>
      <p:pic>
        <p:nvPicPr>
          <p:cNvPr id="8" name="Picture 7" descr="cnn.jpg"/>
          <p:cNvPicPr>
            <a:picLocks noChangeAspect="1"/>
          </p:cNvPicPr>
          <p:nvPr/>
        </p:nvPicPr>
        <p:blipFill>
          <a:blip r:embed="rId5" cstate="print"/>
          <a:stretch>
            <a:fillRect/>
          </a:stretch>
        </p:blipFill>
        <p:spPr>
          <a:xfrm>
            <a:off x="7010400" y="3429000"/>
            <a:ext cx="1905000" cy="978853"/>
          </a:xfrm>
          <a:prstGeom prst="rect">
            <a:avLst/>
          </a:prstGeom>
        </p:spPr>
      </p:pic>
      <p:pic>
        <p:nvPicPr>
          <p:cNvPr id="9" name="Picture 8" descr="msnbc.jpg"/>
          <p:cNvPicPr>
            <a:picLocks noChangeAspect="1"/>
          </p:cNvPicPr>
          <p:nvPr/>
        </p:nvPicPr>
        <p:blipFill>
          <a:blip r:embed="rId6" cstate="print"/>
          <a:stretch>
            <a:fillRect/>
          </a:stretch>
        </p:blipFill>
        <p:spPr>
          <a:xfrm>
            <a:off x="7010400" y="2057400"/>
            <a:ext cx="1847958"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Second </a:t>
            </a:r>
            <a:r>
              <a:rPr lang="en-US" b="1" dirty="0" smtClean="0"/>
              <a:t>Amendment</a:t>
            </a:r>
            <a:endParaRPr lang="en-US" dirty="0"/>
          </a:p>
        </p:txBody>
      </p:sp>
      <p:sp>
        <p:nvSpPr>
          <p:cNvPr id="3" name="Content Placeholder 2"/>
          <p:cNvSpPr>
            <a:spLocks noGrp="1"/>
          </p:cNvSpPr>
          <p:nvPr>
            <p:ph sz="half" idx="1"/>
          </p:nvPr>
        </p:nvSpPr>
        <p:spPr>
          <a:xfrm>
            <a:off x="152400" y="1447800"/>
            <a:ext cx="8839200" cy="4895850"/>
          </a:xfrm>
        </p:spPr>
        <p:txBody>
          <a:bodyPr/>
          <a:lstStyle/>
          <a:p>
            <a:pPr lvl="0">
              <a:buNone/>
            </a:pPr>
            <a:r>
              <a:rPr lang="en-US" sz="4400" i="1" dirty="0" smtClean="0"/>
              <a:t>“</a:t>
            </a:r>
            <a:r>
              <a:rPr lang="en-US" sz="4400" i="1" dirty="0" smtClean="0"/>
              <a:t>A well regulated Militia, being necessary to the security of a free State, the right of the people to keep and bear Arms, shall not be infringed</a:t>
            </a:r>
            <a:r>
              <a:rPr lang="en-US" sz="4400" i="1" dirty="0" smtClean="0"/>
              <a:t>.”</a:t>
            </a:r>
            <a:endParaRPr lang="en-US" sz="4400" dirty="0" smtClean="0"/>
          </a:p>
          <a:p>
            <a:endParaRPr lang="en-US" dirty="0"/>
          </a:p>
        </p:txBody>
      </p:sp>
      <p:pic>
        <p:nvPicPr>
          <p:cNvPr id="5" name="Content Placeholder 4" descr="nra_logo1.jpg"/>
          <p:cNvPicPr>
            <a:picLocks noGrp="1" noChangeAspect="1"/>
          </p:cNvPicPr>
          <p:nvPr>
            <p:ph sz="half" idx="2"/>
          </p:nvPr>
        </p:nvPicPr>
        <p:blipFill>
          <a:blip r:embed="rId2" cstate="print"/>
          <a:stretch>
            <a:fillRect/>
          </a:stretch>
        </p:blipFill>
        <p:spPr>
          <a:xfrm>
            <a:off x="5943600" y="4267200"/>
            <a:ext cx="2369046" cy="234704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Second </a:t>
            </a:r>
            <a:r>
              <a:rPr lang="en-US" b="1" dirty="0" smtClean="0"/>
              <a:t>Amendment</a:t>
            </a:r>
            <a:endParaRPr lang="en-US" dirty="0"/>
          </a:p>
        </p:txBody>
      </p:sp>
      <p:sp>
        <p:nvSpPr>
          <p:cNvPr id="3" name="Content Placeholder 2"/>
          <p:cNvSpPr>
            <a:spLocks noGrp="1"/>
          </p:cNvSpPr>
          <p:nvPr>
            <p:ph sz="half" idx="1"/>
          </p:nvPr>
        </p:nvSpPr>
        <p:spPr>
          <a:xfrm>
            <a:off x="76200" y="1295400"/>
            <a:ext cx="8686800" cy="3648075"/>
          </a:xfrm>
        </p:spPr>
        <p:txBody>
          <a:bodyPr/>
          <a:lstStyle/>
          <a:p>
            <a:pPr lvl="0"/>
            <a:r>
              <a:rPr lang="en-US" sz="3200" dirty="0" smtClean="0"/>
              <a:t>It </a:t>
            </a:r>
            <a:r>
              <a:rPr lang="en-US" sz="3200" dirty="0" smtClean="0"/>
              <a:t>originally protected the militia’s to have arms for security purposes.</a:t>
            </a:r>
          </a:p>
          <a:p>
            <a:pPr lvl="0"/>
            <a:r>
              <a:rPr lang="en-US" sz="3200" dirty="0" smtClean="0"/>
              <a:t>Citizens have the right to keep and carry weapons.</a:t>
            </a:r>
          </a:p>
          <a:p>
            <a:pPr lvl="0"/>
            <a:r>
              <a:rPr lang="en-US" sz="3200" dirty="0" smtClean="0"/>
              <a:t>These rights are </a:t>
            </a:r>
            <a:r>
              <a:rPr lang="en-US" sz="3200" dirty="0" smtClean="0"/>
              <a:t/>
            </a:r>
            <a:br>
              <a:rPr lang="en-US" sz="3200" dirty="0" smtClean="0"/>
            </a:br>
            <a:r>
              <a:rPr lang="en-US" sz="3200" dirty="0" smtClean="0"/>
              <a:t>limited</a:t>
            </a:r>
            <a:r>
              <a:rPr lang="en-US" sz="3200" dirty="0" smtClean="0"/>
              <a:t>, for example</a:t>
            </a:r>
            <a:r>
              <a:rPr lang="en-US" sz="3200" dirty="0" smtClean="0"/>
              <a:t>,</a:t>
            </a:r>
            <a:br>
              <a:rPr lang="en-US" sz="3200" dirty="0" smtClean="0"/>
            </a:br>
            <a:r>
              <a:rPr lang="en-US" sz="3200" dirty="0" smtClean="0"/>
              <a:t>when </a:t>
            </a:r>
            <a:r>
              <a:rPr lang="en-US" sz="3200" dirty="0" smtClean="0"/>
              <a:t>public </a:t>
            </a:r>
            <a:r>
              <a:rPr lang="en-US" sz="3200" dirty="0" smtClean="0"/>
              <a:t>safety</a:t>
            </a:r>
            <a:br>
              <a:rPr lang="en-US" sz="3200" dirty="0" smtClean="0"/>
            </a:br>
            <a:r>
              <a:rPr lang="en-US" sz="3200" dirty="0" smtClean="0"/>
              <a:t>is </a:t>
            </a:r>
            <a:r>
              <a:rPr lang="en-US" sz="3200" dirty="0" smtClean="0"/>
              <a:t>at risk.</a:t>
            </a:r>
          </a:p>
          <a:p>
            <a:endParaRPr lang="en-US" dirty="0"/>
          </a:p>
        </p:txBody>
      </p:sp>
      <p:pic>
        <p:nvPicPr>
          <p:cNvPr id="5" name="Content Placeholder 4" descr="GunPsycho.gif"/>
          <p:cNvPicPr>
            <a:picLocks noGrp="1" noChangeAspect="1"/>
          </p:cNvPicPr>
          <p:nvPr>
            <p:ph sz="half" idx="2"/>
          </p:nvPr>
        </p:nvPicPr>
        <p:blipFill>
          <a:blip r:embed="rId2" cstate="print"/>
          <a:stretch>
            <a:fillRect/>
          </a:stretch>
        </p:blipFill>
        <p:spPr>
          <a:xfrm>
            <a:off x="4495800" y="3048000"/>
            <a:ext cx="4534619" cy="343335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Third </a:t>
            </a:r>
            <a:r>
              <a:rPr lang="en-US" b="1" dirty="0" smtClean="0"/>
              <a:t>Amendment</a:t>
            </a:r>
            <a:endParaRPr lang="en-US" dirty="0"/>
          </a:p>
        </p:txBody>
      </p:sp>
      <p:sp>
        <p:nvSpPr>
          <p:cNvPr id="3" name="Content Placeholder 2"/>
          <p:cNvSpPr>
            <a:spLocks noGrp="1"/>
          </p:cNvSpPr>
          <p:nvPr>
            <p:ph idx="1"/>
          </p:nvPr>
        </p:nvSpPr>
        <p:spPr/>
        <p:txBody>
          <a:bodyPr/>
          <a:lstStyle/>
          <a:p>
            <a:pPr lvl="0">
              <a:buNone/>
            </a:pPr>
            <a:r>
              <a:rPr lang="en-US" sz="4800" i="1" dirty="0" smtClean="0"/>
              <a:t>“</a:t>
            </a:r>
            <a:r>
              <a:rPr lang="en-US" sz="4800" i="1" dirty="0" smtClean="0"/>
              <a:t>No Soldier shall, in time of peace be quartered in any house, without the consent of the Owner, nor in time of war, but in a manner to be prescribed by law</a:t>
            </a:r>
            <a:r>
              <a:rPr lang="en-US" sz="4800" i="1" dirty="0" smtClean="0"/>
              <a:t>.”</a:t>
            </a:r>
            <a:endParaRPr lang="en-US" sz="4800" i="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Third </a:t>
            </a:r>
            <a:r>
              <a:rPr lang="en-US" b="1" dirty="0" smtClean="0"/>
              <a:t>Amendment</a:t>
            </a:r>
            <a:endParaRPr lang="en-US" dirty="0"/>
          </a:p>
        </p:txBody>
      </p:sp>
      <p:sp>
        <p:nvSpPr>
          <p:cNvPr id="3" name="Content Placeholder 2"/>
          <p:cNvSpPr>
            <a:spLocks noGrp="1"/>
          </p:cNvSpPr>
          <p:nvPr>
            <p:ph sz="half" idx="1"/>
          </p:nvPr>
        </p:nvSpPr>
        <p:spPr>
          <a:xfrm>
            <a:off x="304800" y="1304925"/>
            <a:ext cx="4514850" cy="4895850"/>
          </a:xfrm>
        </p:spPr>
        <p:txBody>
          <a:bodyPr/>
          <a:lstStyle/>
          <a:p>
            <a:pPr lvl="0"/>
            <a:r>
              <a:rPr lang="en-US" sz="4000" dirty="0" smtClean="0"/>
              <a:t>The </a:t>
            </a:r>
            <a:r>
              <a:rPr lang="en-US" sz="4000" dirty="0" smtClean="0"/>
              <a:t>British violated this right prior to the Revolution.</a:t>
            </a:r>
          </a:p>
          <a:p>
            <a:pPr lvl="0"/>
            <a:r>
              <a:rPr lang="en-US" sz="4000" dirty="0" smtClean="0"/>
              <a:t>The government can no longer force civilians to house soldiers.</a:t>
            </a:r>
          </a:p>
          <a:p>
            <a:endParaRPr lang="en-US" dirty="0"/>
          </a:p>
        </p:txBody>
      </p:sp>
      <p:pic>
        <p:nvPicPr>
          <p:cNvPr id="5" name="Content Placeholder 4" descr="British soldiers in formation.bmp"/>
          <p:cNvPicPr>
            <a:picLocks noGrp="1" noChangeAspect="1"/>
          </p:cNvPicPr>
          <p:nvPr>
            <p:ph sz="half" idx="2"/>
          </p:nvPr>
        </p:nvPicPr>
        <p:blipFill>
          <a:blip r:embed="rId2" cstate="print"/>
          <a:stretch>
            <a:fillRect/>
          </a:stretch>
        </p:blipFill>
        <p:spPr>
          <a:xfrm>
            <a:off x="4958863" y="1828800"/>
            <a:ext cx="3956538" cy="2971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Fourth </a:t>
            </a:r>
            <a:r>
              <a:rPr lang="en-US" b="1" dirty="0" smtClean="0"/>
              <a:t>Amendment</a:t>
            </a:r>
            <a:endParaRPr lang="en-US" dirty="0"/>
          </a:p>
        </p:txBody>
      </p:sp>
      <p:sp>
        <p:nvSpPr>
          <p:cNvPr id="3" name="Content Placeholder 2"/>
          <p:cNvSpPr>
            <a:spLocks noGrp="1"/>
          </p:cNvSpPr>
          <p:nvPr>
            <p:ph idx="1"/>
          </p:nvPr>
        </p:nvSpPr>
        <p:spPr>
          <a:xfrm>
            <a:off x="152400" y="1304925"/>
            <a:ext cx="8839200" cy="4895850"/>
          </a:xfrm>
        </p:spPr>
        <p:txBody>
          <a:bodyPr/>
          <a:lstStyle/>
          <a:p>
            <a:pPr lvl="0">
              <a:buNone/>
            </a:pPr>
            <a:r>
              <a:rPr lang="en-US" sz="3600" i="1" dirty="0" smtClean="0"/>
              <a:t>“</a:t>
            </a:r>
            <a:r>
              <a:rPr lang="en-US" sz="3600" i="1" dirty="0" smtClean="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r>
              <a:rPr lang="en-US" sz="3600" i="1" dirty="0" smtClean="0"/>
              <a:t>.”</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Fourth </a:t>
            </a:r>
            <a:r>
              <a:rPr lang="en-US" b="1" dirty="0" smtClean="0"/>
              <a:t>Amendment</a:t>
            </a:r>
            <a:endParaRPr lang="en-US" dirty="0"/>
          </a:p>
        </p:txBody>
      </p:sp>
      <p:sp>
        <p:nvSpPr>
          <p:cNvPr id="3" name="Content Placeholder 2"/>
          <p:cNvSpPr>
            <a:spLocks noGrp="1"/>
          </p:cNvSpPr>
          <p:nvPr>
            <p:ph sz="half" idx="1"/>
          </p:nvPr>
        </p:nvSpPr>
        <p:spPr>
          <a:xfrm>
            <a:off x="228600" y="1304925"/>
            <a:ext cx="7391400" cy="4895850"/>
          </a:xfrm>
        </p:spPr>
        <p:txBody>
          <a:bodyPr/>
          <a:lstStyle/>
          <a:p>
            <a:pPr lvl="0"/>
            <a:r>
              <a:rPr lang="en-US" sz="3200" dirty="0" smtClean="0"/>
              <a:t>It </a:t>
            </a:r>
            <a:r>
              <a:rPr lang="en-US" sz="3200" dirty="0" smtClean="0"/>
              <a:t>protects against </a:t>
            </a:r>
            <a:r>
              <a:rPr lang="en-US" sz="3200" dirty="0" smtClean="0"/>
              <a:t>unreasonable </a:t>
            </a:r>
            <a:br>
              <a:rPr lang="en-US" sz="3200" dirty="0" smtClean="0"/>
            </a:br>
            <a:r>
              <a:rPr lang="en-US" sz="3200" dirty="0" smtClean="0"/>
              <a:t>searches and </a:t>
            </a:r>
            <a:r>
              <a:rPr lang="en-US" sz="3200" dirty="0" smtClean="0"/>
              <a:t>seizures.</a:t>
            </a:r>
          </a:p>
          <a:p>
            <a:pPr lvl="0"/>
            <a:r>
              <a:rPr lang="en-US" sz="3200" dirty="0" smtClean="0"/>
              <a:t>This protects Americans’ rights to privacy within reason.</a:t>
            </a:r>
          </a:p>
          <a:p>
            <a:pPr lvl="0"/>
            <a:r>
              <a:rPr lang="en-US" sz="3200" dirty="0" smtClean="0"/>
              <a:t>A search must be based on probable cause.</a:t>
            </a:r>
          </a:p>
          <a:p>
            <a:pPr lvl="0"/>
            <a:r>
              <a:rPr lang="en-US" sz="3200" dirty="0" smtClean="0"/>
              <a:t>A search warrant or arrest warrant provides police permission to search or arrest areas or people allegedly associated with a crime.</a:t>
            </a:r>
          </a:p>
          <a:p>
            <a:endParaRPr lang="en-US" dirty="0"/>
          </a:p>
        </p:txBody>
      </p:sp>
      <p:pic>
        <p:nvPicPr>
          <p:cNvPr id="5" name="Content Placeholder 4" descr="Search.jpg"/>
          <p:cNvPicPr>
            <a:picLocks noGrp="1" noChangeAspect="1"/>
          </p:cNvPicPr>
          <p:nvPr>
            <p:ph sz="half" idx="2"/>
          </p:nvPr>
        </p:nvPicPr>
        <p:blipFill>
          <a:blip r:embed="rId2" cstate="print"/>
          <a:stretch>
            <a:fillRect/>
          </a:stretch>
        </p:blipFill>
        <p:spPr>
          <a:xfrm>
            <a:off x="6999450" y="381000"/>
            <a:ext cx="1915949"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C:\Users\Brett\AppData\Local\Microsoft\Windows\Temporary Internet Files\Content.IE5\P2O1Z2OZ\MC900433940[1].png"/>
          <p:cNvPicPr>
            <a:picLocks noChangeAspect="1" noChangeArrowheads="1"/>
          </p:cNvPicPr>
          <p:nvPr/>
        </p:nvPicPr>
        <p:blipFill>
          <a:blip r:embed="rId3" cstate="print"/>
          <a:srcRect/>
          <a:stretch>
            <a:fillRect/>
          </a:stretch>
        </p:blipFill>
        <p:spPr bwMode="auto">
          <a:xfrm>
            <a:off x="6981825" y="4238625"/>
            <a:ext cx="2619375" cy="2619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Fifth </a:t>
            </a:r>
            <a:r>
              <a:rPr lang="en-US" b="1" dirty="0" smtClean="0"/>
              <a:t>Amendment</a:t>
            </a:r>
            <a:endParaRPr lang="en-US" dirty="0"/>
          </a:p>
        </p:txBody>
      </p:sp>
      <p:sp>
        <p:nvSpPr>
          <p:cNvPr id="3" name="Content Placeholder 2"/>
          <p:cNvSpPr>
            <a:spLocks noGrp="1"/>
          </p:cNvSpPr>
          <p:nvPr>
            <p:ph sz="half" idx="1"/>
          </p:nvPr>
        </p:nvSpPr>
        <p:spPr>
          <a:xfrm>
            <a:off x="0" y="1304925"/>
            <a:ext cx="9144000" cy="4895850"/>
          </a:xfrm>
        </p:spPr>
        <p:txBody>
          <a:bodyPr/>
          <a:lstStyle/>
          <a:p>
            <a:pPr lvl="0">
              <a:buNone/>
            </a:pPr>
            <a:r>
              <a:rPr lang="en-US" i="1" dirty="0" smtClean="0"/>
              <a:t>“</a:t>
            </a:r>
            <a:r>
              <a:rPr lang="en-US" i="1" dirty="0" smtClean="0"/>
              <a:t>No person shall be held to answer for a capital, or otherwise infamous crime, unless on a presentment or </a:t>
            </a:r>
            <a:r>
              <a:rPr lang="en-US" b="1" i="1" dirty="0" smtClean="0"/>
              <a:t>indictment of a Grand Jury</a:t>
            </a:r>
            <a:r>
              <a:rPr lang="en-US" i="1" dirty="0" smtClean="0"/>
              <a:t>, except in cases arising in the land or naval forces, or in the Militia, when in actual service in time of War or public danger; nor shall any person be </a:t>
            </a:r>
            <a:r>
              <a:rPr lang="en-US" b="1" i="1" dirty="0" smtClean="0"/>
              <a:t>subject for the same offence to be twice</a:t>
            </a:r>
            <a:r>
              <a:rPr lang="en-US" i="1" dirty="0" smtClean="0"/>
              <a:t> put in jeopardy of life or limb; nor shall be compelled in any criminal case to be a witness against himself, nor be deprived of life, liberty, or property, without </a:t>
            </a:r>
            <a:r>
              <a:rPr lang="en-US" b="1" i="1" dirty="0" smtClean="0"/>
              <a:t>due process of law</a:t>
            </a:r>
            <a:r>
              <a:rPr lang="en-US" i="1" dirty="0" smtClean="0"/>
              <a:t>; </a:t>
            </a:r>
            <a:r>
              <a:rPr lang="en-US" b="1" i="1" dirty="0" smtClean="0"/>
              <a:t>nor shall private property be taken for public use, without just compensation</a:t>
            </a:r>
            <a:r>
              <a:rPr lang="en-US" b="1" i="1" dirty="0" smtClean="0"/>
              <a:t>.”</a:t>
            </a:r>
            <a:endParaRPr 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Fifth </a:t>
            </a:r>
            <a:r>
              <a:rPr lang="en-US" b="1" dirty="0" smtClean="0"/>
              <a:t>Amendment</a:t>
            </a:r>
            <a:endParaRPr lang="en-US" dirty="0"/>
          </a:p>
        </p:txBody>
      </p:sp>
      <p:sp>
        <p:nvSpPr>
          <p:cNvPr id="3" name="Content Placeholder 2"/>
          <p:cNvSpPr>
            <a:spLocks noGrp="1"/>
          </p:cNvSpPr>
          <p:nvPr>
            <p:ph sz="half" idx="1"/>
          </p:nvPr>
        </p:nvSpPr>
        <p:spPr>
          <a:xfrm>
            <a:off x="304800" y="1304925"/>
            <a:ext cx="4876800" cy="4895850"/>
          </a:xfrm>
        </p:spPr>
        <p:txBody>
          <a:bodyPr/>
          <a:lstStyle/>
          <a:p>
            <a:pPr lvl="0"/>
            <a:r>
              <a:rPr lang="en-US" dirty="0" smtClean="0"/>
              <a:t>A </a:t>
            </a:r>
            <a:r>
              <a:rPr lang="en-US" dirty="0" smtClean="0"/>
              <a:t>Grand Jury must determine if there is enough evidence for the accused to go trial</a:t>
            </a:r>
            <a:r>
              <a:rPr lang="en-US" dirty="0" smtClean="0"/>
              <a:t>.</a:t>
            </a:r>
          </a:p>
          <a:p>
            <a:pPr lvl="0"/>
            <a:endParaRPr lang="en-US" dirty="0" smtClean="0"/>
          </a:p>
          <a:p>
            <a:pPr lvl="0"/>
            <a:r>
              <a:rPr lang="en-US" dirty="0" smtClean="0"/>
              <a:t>Double jeopardy is outlawed</a:t>
            </a:r>
            <a:r>
              <a:rPr lang="en-US" dirty="0" smtClean="0"/>
              <a:t>.</a:t>
            </a:r>
          </a:p>
          <a:p>
            <a:pPr lvl="0"/>
            <a:endParaRPr lang="en-US" dirty="0" smtClean="0"/>
          </a:p>
          <a:p>
            <a:pPr lvl="0"/>
            <a:r>
              <a:rPr lang="en-US" dirty="0" smtClean="0"/>
              <a:t>The accused does not have to testify if answers may self-incriminate</a:t>
            </a:r>
            <a:r>
              <a:rPr lang="en-US" dirty="0" smtClean="0"/>
              <a:t>.</a:t>
            </a:r>
            <a:endParaRPr lang="en-US" dirty="0" smtClean="0"/>
          </a:p>
        </p:txBody>
      </p:sp>
      <p:pic>
        <p:nvPicPr>
          <p:cNvPr id="5" name="Content Placeholder 4" descr="jury_box.jpg"/>
          <p:cNvPicPr>
            <a:picLocks noGrp="1" noChangeAspect="1"/>
          </p:cNvPicPr>
          <p:nvPr>
            <p:ph sz="half" idx="2"/>
          </p:nvPr>
        </p:nvPicPr>
        <p:blipFill>
          <a:blip r:embed="rId2" cstate="print"/>
          <a:stretch>
            <a:fillRect/>
          </a:stretch>
        </p:blipFill>
        <p:spPr>
          <a:xfrm>
            <a:off x="5214937" y="2173995"/>
            <a:ext cx="3776663" cy="315771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The Fifth </a:t>
            </a:r>
            <a:r>
              <a:rPr lang="en-US" sz="4800" b="1" dirty="0" smtClean="0"/>
              <a:t>Amendment</a:t>
            </a:r>
            <a:endParaRPr lang="en-US" sz="4800" dirty="0"/>
          </a:p>
        </p:txBody>
      </p:sp>
      <p:sp>
        <p:nvSpPr>
          <p:cNvPr id="3" name="Content Placeholder 2"/>
          <p:cNvSpPr>
            <a:spLocks noGrp="1"/>
          </p:cNvSpPr>
          <p:nvPr>
            <p:ph sz="half" idx="1"/>
          </p:nvPr>
        </p:nvSpPr>
        <p:spPr>
          <a:xfrm>
            <a:off x="-76200" y="1428750"/>
            <a:ext cx="5334000" cy="4895850"/>
          </a:xfrm>
        </p:spPr>
        <p:txBody>
          <a:bodyPr/>
          <a:lstStyle/>
          <a:p>
            <a:pPr lvl="0"/>
            <a:r>
              <a:rPr lang="en-US" sz="4400" dirty="0" smtClean="0"/>
              <a:t>Government </a:t>
            </a:r>
            <a:r>
              <a:rPr lang="en-US" sz="4400" dirty="0" smtClean="0"/>
              <a:t>has the right of </a:t>
            </a:r>
            <a:r>
              <a:rPr lang="en-US" sz="4400" b="1" dirty="0" smtClean="0"/>
              <a:t>eminent domain</a:t>
            </a:r>
            <a:r>
              <a:rPr lang="en-US" sz="4400" dirty="0" smtClean="0"/>
              <a:t> but must pay fair compensation for property seized for public use.</a:t>
            </a:r>
          </a:p>
          <a:p>
            <a:endParaRPr lang="en-US" dirty="0"/>
          </a:p>
        </p:txBody>
      </p:sp>
      <p:pic>
        <p:nvPicPr>
          <p:cNvPr id="2051" name="Picture 3" descr="C:\Users\Brett\AppData\Local\Microsoft\Windows\Temporary Internet Files\Content.IE5\IF021PY3\MP900447854[1].jpg"/>
          <p:cNvPicPr>
            <a:picLocks noChangeAspect="1" noChangeArrowheads="1"/>
          </p:cNvPicPr>
          <p:nvPr/>
        </p:nvPicPr>
        <p:blipFill>
          <a:blip r:embed="rId2" cstate="print"/>
          <a:srcRect/>
          <a:stretch>
            <a:fillRect/>
          </a:stretch>
        </p:blipFill>
        <p:spPr bwMode="auto">
          <a:xfrm>
            <a:off x="5280184" y="1143000"/>
            <a:ext cx="3863816"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Sixth </a:t>
            </a:r>
            <a:r>
              <a:rPr lang="en-US" b="1" dirty="0" smtClean="0"/>
              <a:t>Amendment</a:t>
            </a:r>
            <a:endParaRPr lang="en-US" dirty="0"/>
          </a:p>
        </p:txBody>
      </p:sp>
      <p:sp>
        <p:nvSpPr>
          <p:cNvPr id="3" name="Content Placeholder 2"/>
          <p:cNvSpPr>
            <a:spLocks noGrp="1"/>
          </p:cNvSpPr>
          <p:nvPr>
            <p:ph idx="1"/>
          </p:nvPr>
        </p:nvSpPr>
        <p:spPr>
          <a:xfrm>
            <a:off x="0" y="1524000"/>
            <a:ext cx="8991600" cy="5172075"/>
          </a:xfrm>
        </p:spPr>
        <p:txBody>
          <a:bodyPr/>
          <a:lstStyle/>
          <a:p>
            <a:pPr lvl="0" algn="ctr">
              <a:buNone/>
            </a:pPr>
            <a:r>
              <a:rPr lang="en-US" sz="2800" i="1" dirty="0" smtClean="0"/>
              <a:t>“</a:t>
            </a:r>
            <a:r>
              <a:rPr lang="en-US" sz="2800" i="1" dirty="0" smtClean="0"/>
              <a:t>In all criminal prosecutions, the accused shall enjoy the </a:t>
            </a:r>
            <a:r>
              <a:rPr lang="en-US" sz="2800" b="1" i="1" dirty="0" smtClean="0"/>
              <a:t>right to a speedy and public trial</a:t>
            </a:r>
            <a:r>
              <a:rPr lang="en-US" sz="2800" i="1" dirty="0" smtClean="0"/>
              <a:t>, by an </a:t>
            </a:r>
            <a:r>
              <a:rPr lang="en-US" sz="2800" b="1" i="1" dirty="0" smtClean="0"/>
              <a:t>impartial jury </a:t>
            </a:r>
            <a:r>
              <a:rPr lang="en-US" sz="2800" i="1" dirty="0" smtClean="0"/>
              <a:t>of the State and district wherein the crime shall have been committed, which district shall have been previously ascertained by law, and to </a:t>
            </a:r>
            <a:r>
              <a:rPr lang="en-US" sz="2800" b="1" i="1" dirty="0" smtClean="0"/>
              <a:t>be informed </a:t>
            </a:r>
            <a:r>
              <a:rPr lang="en-US" sz="2800" i="1" dirty="0" smtClean="0"/>
              <a:t>of the nature and cause of the accusation; to be confronted with the witnesses against him; to have compulsory process for obtaining witnesses in his favor, and to </a:t>
            </a:r>
            <a:r>
              <a:rPr lang="en-US" sz="2800" b="1" i="1" dirty="0" smtClean="0"/>
              <a:t>have the Assistance of Counsel </a:t>
            </a:r>
            <a:r>
              <a:rPr lang="en-US" sz="2800" i="1" dirty="0" smtClean="0"/>
              <a:t>for his </a:t>
            </a:r>
            <a:r>
              <a:rPr lang="en-US" sz="2800" i="1" dirty="0" err="1" smtClean="0"/>
              <a:t>defence</a:t>
            </a:r>
            <a:r>
              <a:rPr lang="en-US" sz="2800" i="1" dirty="0" smtClean="0"/>
              <a:t>.”</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Sixth </a:t>
            </a:r>
            <a:r>
              <a:rPr lang="en-US" b="1" dirty="0" smtClean="0"/>
              <a:t>Amendment</a:t>
            </a:r>
            <a:endParaRPr lang="en-US" dirty="0"/>
          </a:p>
        </p:txBody>
      </p:sp>
      <p:sp>
        <p:nvSpPr>
          <p:cNvPr id="3" name="Content Placeholder 2"/>
          <p:cNvSpPr>
            <a:spLocks noGrp="1"/>
          </p:cNvSpPr>
          <p:nvPr>
            <p:ph sz="half" idx="1"/>
          </p:nvPr>
        </p:nvSpPr>
        <p:spPr>
          <a:xfrm>
            <a:off x="381000" y="1304924"/>
            <a:ext cx="8763000" cy="5172075"/>
          </a:xfrm>
        </p:spPr>
        <p:txBody>
          <a:bodyPr/>
          <a:lstStyle/>
          <a:p>
            <a:pPr lvl="0"/>
            <a:r>
              <a:rPr lang="en-US" dirty="0" smtClean="0"/>
              <a:t>Accused </a:t>
            </a:r>
            <a:r>
              <a:rPr lang="en-US" dirty="0" smtClean="0"/>
              <a:t>criminals have the right to a speedy and public trial by an impartial jury</a:t>
            </a:r>
            <a:r>
              <a:rPr lang="en-US" dirty="0" smtClean="0"/>
              <a:t>.</a:t>
            </a:r>
            <a:br>
              <a:rPr lang="en-US" dirty="0" smtClean="0"/>
            </a:br>
            <a:endParaRPr lang="en-US" dirty="0" smtClean="0"/>
          </a:p>
          <a:p>
            <a:pPr lvl="0"/>
            <a:r>
              <a:rPr lang="en-US" dirty="0" smtClean="0"/>
              <a:t>They may also request a change of venue if an impartial jury cannot be found</a:t>
            </a:r>
            <a:r>
              <a:rPr lang="en-US" dirty="0" smtClean="0"/>
              <a:t>.</a:t>
            </a:r>
            <a:br>
              <a:rPr lang="en-US" dirty="0" smtClean="0"/>
            </a:br>
            <a:endParaRPr lang="en-US" dirty="0" smtClean="0"/>
          </a:p>
          <a:p>
            <a:pPr lvl="0"/>
            <a:r>
              <a:rPr lang="en-US" dirty="0" smtClean="0"/>
              <a:t>They</a:t>
            </a:r>
            <a:r>
              <a:rPr lang="en-US" i="1" dirty="0" smtClean="0"/>
              <a:t> </a:t>
            </a:r>
            <a:r>
              <a:rPr lang="en-US" dirty="0" smtClean="0"/>
              <a:t>have the right to know </a:t>
            </a:r>
            <a:r>
              <a:rPr lang="en-US" dirty="0" smtClean="0"/>
              <a:t/>
            </a:r>
            <a:br>
              <a:rPr lang="en-US" dirty="0" smtClean="0"/>
            </a:br>
            <a:r>
              <a:rPr lang="en-US" dirty="0" smtClean="0"/>
              <a:t>what </a:t>
            </a:r>
            <a:r>
              <a:rPr lang="en-US" dirty="0" smtClean="0"/>
              <a:t>charges are them</a:t>
            </a:r>
            <a:r>
              <a:rPr lang="en-US" dirty="0" smtClean="0"/>
              <a:t>.</a:t>
            </a:r>
            <a:br>
              <a:rPr lang="en-US" dirty="0" smtClean="0"/>
            </a:br>
            <a:endParaRPr lang="en-US" dirty="0" smtClean="0"/>
          </a:p>
          <a:p>
            <a:pPr lvl="0"/>
            <a:r>
              <a:rPr lang="en-US" dirty="0" smtClean="0"/>
              <a:t>They also have the right to be </a:t>
            </a:r>
            <a:r>
              <a:rPr lang="en-US" dirty="0" smtClean="0"/>
              <a:t/>
            </a:r>
            <a:br>
              <a:rPr lang="en-US" dirty="0" smtClean="0"/>
            </a:br>
            <a:r>
              <a:rPr lang="en-US" dirty="0" smtClean="0"/>
              <a:t>defended </a:t>
            </a:r>
            <a:r>
              <a:rPr lang="en-US" dirty="0" smtClean="0"/>
              <a:t>by a lawyer.</a:t>
            </a:r>
          </a:p>
          <a:p>
            <a:endParaRPr lang="en-US" dirty="0"/>
          </a:p>
        </p:txBody>
      </p:sp>
      <p:pic>
        <p:nvPicPr>
          <p:cNvPr id="3074" name="Picture 2" descr="C:\Users\Brett\AppData\Local\Microsoft\Windows\Temporary Internet Files\Content.IE5\WTRW0TB1\MC900434879[1].png"/>
          <p:cNvPicPr>
            <a:picLocks noChangeAspect="1" noChangeArrowheads="1"/>
          </p:cNvPicPr>
          <p:nvPr/>
        </p:nvPicPr>
        <p:blipFill>
          <a:blip r:embed="rId2" cstate="print"/>
          <a:srcRect/>
          <a:stretch>
            <a:fillRect/>
          </a:stretch>
        </p:blipFill>
        <p:spPr bwMode="auto">
          <a:xfrm flipH="1">
            <a:off x="5333999" y="2971800"/>
            <a:ext cx="41148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Seventh </a:t>
            </a:r>
            <a:r>
              <a:rPr lang="en-US" sz="5400" b="1" dirty="0" smtClean="0"/>
              <a:t>Amendment</a:t>
            </a:r>
            <a:endParaRPr lang="en-US" sz="5400" dirty="0"/>
          </a:p>
        </p:txBody>
      </p:sp>
      <p:sp>
        <p:nvSpPr>
          <p:cNvPr id="3" name="Content Placeholder 2"/>
          <p:cNvSpPr>
            <a:spLocks noGrp="1"/>
          </p:cNvSpPr>
          <p:nvPr>
            <p:ph sz="half" idx="1"/>
          </p:nvPr>
        </p:nvSpPr>
        <p:spPr>
          <a:xfrm>
            <a:off x="381000" y="1143000"/>
            <a:ext cx="8253412" cy="4895850"/>
          </a:xfrm>
        </p:spPr>
        <p:txBody>
          <a:bodyPr/>
          <a:lstStyle/>
          <a:p>
            <a:pPr lvl="0" algn="ctr">
              <a:buNone/>
            </a:pPr>
            <a:r>
              <a:rPr lang="en-US" sz="4000" i="1" dirty="0" smtClean="0"/>
              <a:t>“</a:t>
            </a:r>
            <a:r>
              <a:rPr lang="en-US" sz="4000" i="1" dirty="0" smtClean="0"/>
              <a:t>In Suits at common law, where the value in controversy shall exceed twenty dollars, the right of trial by jury shall be preserved, and no fact tried by a jury, shall be otherwise re-examined in any Court of the United States, than according to the rules of the common law</a:t>
            </a:r>
            <a:r>
              <a:rPr lang="en-US" sz="4000" i="1" dirty="0" smtClean="0"/>
              <a: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Seventh </a:t>
            </a:r>
            <a:r>
              <a:rPr lang="en-US" b="1" dirty="0" smtClean="0"/>
              <a:t>Amendment</a:t>
            </a:r>
            <a:endParaRPr lang="en-US" dirty="0"/>
          </a:p>
        </p:txBody>
      </p:sp>
      <p:sp>
        <p:nvSpPr>
          <p:cNvPr id="3" name="Content Placeholder 2"/>
          <p:cNvSpPr>
            <a:spLocks noGrp="1"/>
          </p:cNvSpPr>
          <p:nvPr>
            <p:ph sz="half" idx="1"/>
          </p:nvPr>
        </p:nvSpPr>
        <p:spPr>
          <a:xfrm>
            <a:off x="457200" y="1304925"/>
            <a:ext cx="8229600" cy="4895850"/>
          </a:xfrm>
        </p:spPr>
        <p:txBody>
          <a:bodyPr/>
          <a:lstStyle/>
          <a:p>
            <a:pPr lvl="0"/>
            <a:r>
              <a:rPr lang="en-US" sz="4000" dirty="0" smtClean="0"/>
              <a:t>If </a:t>
            </a:r>
            <a:r>
              <a:rPr lang="en-US" sz="4000" dirty="0" smtClean="0"/>
              <a:t>a person sues another for $20 or more, then a jury must hear the case unless both sides agree to a judge’s decision.</a:t>
            </a:r>
          </a:p>
          <a:p>
            <a:pPr lvl="0"/>
            <a:r>
              <a:rPr lang="en-US" sz="4000" dirty="0" smtClean="0"/>
              <a:t>Typically, federal courts do not hear civil cases unless a large amount of money is involved.</a:t>
            </a:r>
          </a:p>
          <a:p>
            <a:endParaRPr lang="en-US" dirty="0"/>
          </a:p>
        </p:txBody>
      </p:sp>
      <p:sp>
        <p:nvSpPr>
          <p:cNvPr id="4" name="Content Placeholder 3"/>
          <p:cNvSpPr>
            <a:spLocks noGrp="1"/>
          </p:cNvSpPr>
          <p:nvPr>
            <p:ph sz="half" idx="2"/>
          </p:nvPr>
        </p:nvSpPr>
        <p:spPr/>
        <p:txBody>
          <a:bodyPr/>
          <a:lstStyle/>
          <a:p>
            <a:endParaRPr lang="en-US"/>
          </a:p>
        </p:txBody>
      </p:sp>
      <p:pic>
        <p:nvPicPr>
          <p:cNvPr id="4101" name="Picture 5" descr="C:\Users\Brett\AppData\Local\Microsoft\Windows\Temporary Internet Files\Content.IE5\P2O1Z2OZ\MC900199251[1].wmf"/>
          <p:cNvPicPr>
            <a:picLocks noChangeAspect="1" noChangeArrowheads="1"/>
          </p:cNvPicPr>
          <p:nvPr/>
        </p:nvPicPr>
        <p:blipFill>
          <a:blip r:embed="rId2" cstate="print"/>
          <a:srcRect/>
          <a:stretch>
            <a:fillRect/>
          </a:stretch>
        </p:blipFill>
        <p:spPr bwMode="auto">
          <a:xfrm>
            <a:off x="7363485" y="5396620"/>
            <a:ext cx="1780515" cy="1385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Eighth </a:t>
            </a:r>
            <a:r>
              <a:rPr lang="en-US" b="1" dirty="0" smtClean="0"/>
              <a:t>Amendment</a:t>
            </a:r>
            <a:endParaRPr lang="en-US" dirty="0"/>
          </a:p>
        </p:txBody>
      </p:sp>
      <p:sp>
        <p:nvSpPr>
          <p:cNvPr id="3" name="Content Placeholder 2"/>
          <p:cNvSpPr>
            <a:spLocks noGrp="1"/>
          </p:cNvSpPr>
          <p:nvPr>
            <p:ph sz="half" idx="1"/>
          </p:nvPr>
        </p:nvSpPr>
        <p:spPr>
          <a:xfrm>
            <a:off x="152400" y="1352550"/>
            <a:ext cx="8763000" cy="4895850"/>
          </a:xfrm>
        </p:spPr>
        <p:txBody>
          <a:bodyPr/>
          <a:lstStyle/>
          <a:p>
            <a:pPr lvl="0" algn="ctr">
              <a:buNone/>
            </a:pPr>
            <a:r>
              <a:rPr lang="en-US" sz="6000" i="1" dirty="0" smtClean="0"/>
              <a:t>“</a:t>
            </a:r>
            <a:r>
              <a:rPr lang="en-US" sz="6000" i="1" dirty="0" smtClean="0"/>
              <a:t>Excessive bail shall not be required, nor excessive fines imposed, nor cruel and unusual punishments inflicted</a:t>
            </a:r>
            <a:r>
              <a:rPr lang="en-US" sz="6000" i="1" dirty="0" smtClean="0"/>
              <a:t>.”</a:t>
            </a:r>
            <a:endParaRPr lang="en-US" sz="6000" dirty="0" smtClean="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Eighth </a:t>
            </a:r>
            <a:r>
              <a:rPr lang="en-US" b="1" dirty="0" smtClean="0"/>
              <a:t>Amendment</a:t>
            </a:r>
            <a:endParaRPr lang="en-US" dirty="0"/>
          </a:p>
        </p:txBody>
      </p:sp>
      <p:sp>
        <p:nvSpPr>
          <p:cNvPr id="3" name="Content Placeholder 2"/>
          <p:cNvSpPr>
            <a:spLocks noGrp="1"/>
          </p:cNvSpPr>
          <p:nvPr>
            <p:ph sz="half" idx="1"/>
          </p:nvPr>
        </p:nvSpPr>
        <p:spPr>
          <a:xfrm>
            <a:off x="152400" y="1381125"/>
            <a:ext cx="5715000" cy="5553075"/>
          </a:xfrm>
        </p:spPr>
        <p:txBody>
          <a:bodyPr/>
          <a:lstStyle/>
          <a:p>
            <a:pPr lvl="0"/>
            <a:r>
              <a:rPr lang="en-US" sz="3600" dirty="0" smtClean="0"/>
              <a:t>Bail </a:t>
            </a:r>
            <a:r>
              <a:rPr lang="en-US" sz="3600" dirty="0" smtClean="0"/>
              <a:t>cannot be set at an unreasonable amount in relation to the charges</a:t>
            </a:r>
            <a:r>
              <a:rPr lang="en-US" sz="3600" dirty="0" smtClean="0"/>
              <a:t>.</a:t>
            </a:r>
          </a:p>
          <a:p>
            <a:pPr lvl="0"/>
            <a:endParaRPr lang="en-US" sz="3600" dirty="0" smtClean="0"/>
          </a:p>
          <a:p>
            <a:pPr lvl="0"/>
            <a:r>
              <a:rPr lang="en-US" sz="3600" dirty="0" smtClean="0"/>
              <a:t>This amendment protects against cruel and unusual punishment.</a:t>
            </a:r>
          </a:p>
          <a:p>
            <a:endParaRPr lang="en-US" dirty="0"/>
          </a:p>
        </p:txBody>
      </p:sp>
      <p:pic>
        <p:nvPicPr>
          <p:cNvPr id="5" name="Content Placeholder 4" descr="prisoner.jpg"/>
          <p:cNvPicPr>
            <a:picLocks noGrp="1" noChangeAspect="1"/>
          </p:cNvPicPr>
          <p:nvPr>
            <p:ph sz="half" idx="2"/>
          </p:nvPr>
        </p:nvPicPr>
        <p:blipFill>
          <a:blip r:embed="rId2" cstate="print"/>
          <a:srcRect l="19294" r="16141" b="25557"/>
          <a:stretch>
            <a:fillRect/>
          </a:stretch>
        </p:blipFill>
        <p:spPr>
          <a:xfrm>
            <a:off x="6096000" y="3876424"/>
            <a:ext cx="2438400" cy="2219576"/>
          </a:xfrm>
        </p:spPr>
      </p:pic>
      <p:pic>
        <p:nvPicPr>
          <p:cNvPr id="6" name="Picture 5" descr="neon_bail_bonds.jpg"/>
          <p:cNvPicPr>
            <a:picLocks noChangeAspect="1"/>
          </p:cNvPicPr>
          <p:nvPr/>
        </p:nvPicPr>
        <p:blipFill>
          <a:blip r:embed="rId3" cstate="print"/>
          <a:stretch>
            <a:fillRect/>
          </a:stretch>
        </p:blipFill>
        <p:spPr>
          <a:xfrm>
            <a:off x="6038088" y="1295400"/>
            <a:ext cx="2953512"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Ninth </a:t>
            </a:r>
            <a:r>
              <a:rPr lang="en-US" sz="4800" b="1" dirty="0" smtClean="0"/>
              <a:t>Amendment</a:t>
            </a:r>
            <a:endParaRPr lang="en-US" sz="4800" dirty="0"/>
          </a:p>
        </p:txBody>
      </p:sp>
      <p:sp>
        <p:nvSpPr>
          <p:cNvPr id="3" name="Content Placeholder 2"/>
          <p:cNvSpPr>
            <a:spLocks noGrp="1"/>
          </p:cNvSpPr>
          <p:nvPr>
            <p:ph idx="1"/>
          </p:nvPr>
        </p:nvSpPr>
        <p:spPr>
          <a:xfrm>
            <a:off x="0" y="1304925"/>
            <a:ext cx="8991600" cy="4895850"/>
          </a:xfrm>
        </p:spPr>
        <p:txBody>
          <a:bodyPr/>
          <a:lstStyle/>
          <a:p>
            <a:pPr lvl="0" algn="ctr">
              <a:buNone/>
            </a:pPr>
            <a:r>
              <a:rPr lang="en-US" sz="5400" i="1" dirty="0" smtClean="0"/>
              <a:t>“</a:t>
            </a:r>
            <a:r>
              <a:rPr lang="en-US" sz="5400" i="1" dirty="0" smtClean="0"/>
              <a:t>The enumeration in the Constitution, of certain rights, shall not be construed to deny or disparage others </a:t>
            </a:r>
            <a:r>
              <a:rPr lang="en-US" sz="5400" i="1" dirty="0" smtClean="0"/>
              <a:t/>
            </a:r>
            <a:br>
              <a:rPr lang="en-US" sz="5400" i="1" dirty="0" smtClean="0"/>
            </a:br>
            <a:r>
              <a:rPr lang="en-US" sz="5400" b="1" i="1" dirty="0" smtClean="0"/>
              <a:t>retained </a:t>
            </a:r>
            <a:r>
              <a:rPr lang="en-US" sz="5400" b="1" i="1" dirty="0" smtClean="0"/>
              <a:t>by the people.</a:t>
            </a:r>
            <a:r>
              <a:rPr lang="en-US" sz="5400" i="1" dirty="0" smtClean="0"/>
              <a:t>”</a:t>
            </a:r>
            <a:endParaRPr lang="en-US" sz="5400" dirty="0" smtClean="0"/>
          </a:p>
          <a:p>
            <a:endParaRPr lang="en-US" sz="5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Ninth </a:t>
            </a:r>
            <a:r>
              <a:rPr lang="en-US" sz="4800" b="1" dirty="0" smtClean="0"/>
              <a:t>Amendment</a:t>
            </a:r>
            <a:endParaRPr lang="en-US" sz="4800" dirty="0"/>
          </a:p>
        </p:txBody>
      </p:sp>
      <p:sp>
        <p:nvSpPr>
          <p:cNvPr id="3" name="Content Placeholder 2"/>
          <p:cNvSpPr>
            <a:spLocks noGrp="1"/>
          </p:cNvSpPr>
          <p:nvPr>
            <p:ph sz="half" idx="1"/>
          </p:nvPr>
        </p:nvSpPr>
        <p:spPr>
          <a:xfrm>
            <a:off x="457200" y="1143000"/>
            <a:ext cx="8686800" cy="4895850"/>
          </a:xfrm>
        </p:spPr>
        <p:txBody>
          <a:bodyPr/>
          <a:lstStyle/>
          <a:p>
            <a:pPr lvl="0"/>
            <a:r>
              <a:rPr lang="en-US" sz="4400" dirty="0" smtClean="0"/>
              <a:t>This </a:t>
            </a:r>
            <a:r>
              <a:rPr lang="en-US" sz="4400" dirty="0" smtClean="0"/>
              <a:t>amendment acknowledges the people have other rights not mentioned in the Constitution. </a:t>
            </a:r>
          </a:p>
          <a:p>
            <a:endParaRPr lang="en-US" dirty="0"/>
          </a:p>
        </p:txBody>
      </p:sp>
      <p:pic>
        <p:nvPicPr>
          <p:cNvPr id="5" name="Content Placeholder 4" descr="American-Constitution.jpg"/>
          <p:cNvPicPr>
            <a:picLocks noGrp="1" noChangeAspect="1"/>
          </p:cNvPicPr>
          <p:nvPr>
            <p:ph sz="half" idx="2"/>
          </p:nvPr>
        </p:nvPicPr>
        <p:blipFill>
          <a:blip r:embed="rId2" cstate="print"/>
          <a:stretch>
            <a:fillRect/>
          </a:stretch>
        </p:blipFill>
        <p:spPr>
          <a:xfrm>
            <a:off x="4484358" y="3581400"/>
            <a:ext cx="4465590" cy="2971800"/>
          </a:xfrm>
        </p:spPr>
      </p:pic>
      <p:pic>
        <p:nvPicPr>
          <p:cNvPr id="5125" name="Picture 5" descr="C:\Users\Brett\AppData\Local\Microsoft\Windows\Temporary Internet Files\Content.IE5\IF021PY3\MP900443146[1].jpg"/>
          <p:cNvPicPr>
            <a:picLocks noChangeAspect="1" noChangeArrowheads="1"/>
          </p:cNvPicPr>
          <p:nvPr/>
        </p:nvPicPr>
        <p:blipFill>
          <a:blip r:embed="rId3" cstate="print"/>
          <a:srcRect/>
          <a:stretch>
            <a:fillRect/>
          </a:stretch>
        </p:blipFill>
        <p:spPr bwMode="auto">
          <a:xfrm>
            <a:off x="171450" y="4252665"/>
            <a:ext cx="4095750" cy="23005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n-lt"/>
                <a:ea typeface="+mn-ea"/>
                <a:cs typeface="+mn-cs"/>
              </a:rPr>
              <a:t>Structure</a:t>
            </a:r>
            <a:endParaRPr lang="en-US" dirty="0"/>
          </a:p>
        </p:txBody>
      </p:sp>
      <p:sp>
        <p:nvSpPr>
          <p:cNvPr id="3" name="Content Placeholder 2"/>
          <p:cNvSpPr>
            <a:spLocks noGrp="1"/>
          </p:cNvSpPr>
          <p:nvPr>
            <p:ph sz="half" idx="1"/>
          </p:nvPr>
        </p:nvSpPr>
        <p:spPr>
          <a:xfrm>
            <a:off x="228600" y="1143000"/>
            <a:ext cx="6019800" cy="4895850"/>
          </a:xfrm>
        </p:spPr>
        <p:txBody>
          <a:bodyPr/>
          <a:lstStyle/>
          <a:p>
            <a:pPr lvl="0"/>
            <a:r>
              <a:rPr lang="en-US" dirty="0" smtClean="0">
                <a:solidFill>
                  <a:schemeClr val="tx1"/>
                </a:solidFill>
                <a:latin typeface="+mn-lt"/>
                <a:ea typeface="+mn-ea"/>
                <a:cs typeface="+mn-cs"/>
              </a:rPr>
              <a:t>Seven </a:t>
            </a:r>
            <a:r>
              <a:rPr lang="en-US" dirty="0">
                <a:solidFill>
                  <a:schemeClr val="tx1"/>
                </a:solidFill>
                <a:latin typeface="+mn-lt"/>
                <a:ea typeface="+mn-ea"/>
                <a:cs typeface="+mn-cs"/>
              </a:rPr>
              <a:t>Articles</a:t>
            </a:r>
            <a:endParaRPr lang="en-US" sz="2000" dirty="0">
              <a:solidFill>
                <a:schemeClr val="tx1"/>
              </a:solidFill>
              <a:latin typeface="+mn-lt"/>
              <a:ea typeface="+mn-ea"/>
              <a:cs typeface="+mn-cs"/>
            </a:endParaRPr>
          </a:p>
          <a:p>
            <a:pPr lvl="1"/>
            <a:r>
              <a:rPr lang="en-US" dirty="0">
                <a:solidFill>
                  <a:schemeClr val="tx1"/>
                </a:solidFill>
                <a:latin typeface="+mn-lt"/>
                <a:cs typeface="+mn-cs"/>
              </a:rPr>
              <a:t>Each article discusses a different topic.</a:t>
            </a:r>
            <a:endParaRPr lang="en-US" sz="1800" dirty="0">
              <a:solidFill>
                <a:schemeClr val="tx1"/>
              </a:solidFill>
              <a:latin typeface="+mn-lt"/>
              <a:cs typeface="+mn-cs"/>
            </a:endParaRPr>
          </a:p>
          <a:p>
            <a:pPr lvl="2"/>
            <a:r>
              <a:rPr lang="en-US" dirty="0">
                <a:solidFill>
                  <a:schemeClr val="tx1"/>
                </a:solidFill>
                <a:latin typeface="+mn-lt"/>
                <a:cs typeface="+mn-cs"/>
              </a:rPr>
              <a:t>Article I: The Legislative Branch</a:t>
            </a:r>
            <a:endParaRPr lang="en-US" sz="1600" dirty="0">
              <a:solidFill>
                <a:schemeClr val="tx1"/>
              </a:solidFill>
              <a:latin typeface="+mn-lt"/>
              <a:cs typeface="+mn-cs"/>
            </a:endParaRPr>
          </a:p>
          <a:p>
            <a:pPr lvl="2"/>
            <a:r>
              <a:rPr lang="en-US" dirty="0">
                <a:solidFill>
                  <a:schemeClr val="tx1"/>
                </a:solidFill>
                <a:latin typeface="+mn-lt"/>
                <a:cs typeface="+mn-cs"/>
              </a:rPr>
              <a:t>Article II: The Executive Branch</a:t>
            </a:r>
            <a:endParaRPr lang="en-US" sz="1600" dirty="0">
              <a:solidFill>
                <a:schemeClr val="tx1"/>
              </a:solidFill>
              <a:latin typeface="+mn-lt"/>
              <a:cs typeface="+mn-cs"/>
            </a:endParaRPr>
          </a:p>
          <a:p>
            <a:pPr lvl="2"/>
            <a:r>
              <a:rPr lang="en-US" dirty="0">
                <a:solidFill>
                  <a:schemeClr val="tx1"/>
                </a:solidFill>
                <a:latin typeface="+mn-lt"/>
                <a:cs typeface="+mn-cs"/>
              </a:rPr>
              <a:t>Article III: Judicial Branch</a:t>
            </a:r>
            <a:endParaRPr lang="en-US" sz="1600" dirty="0">
              <a:solidFill>
                <a:schemeClr val="tx1"/>
              </a:solidFill>
              <a:latin typeface="+mn-lt"/>
              <a:cs typeface="+mn-cs"/>
            </a:endParaRPr>
          </a:p>
          <a:p>
            <a:pPr lvl="2"/>
            <a:r>
              <a:rPr lang="en-US" dirty="0">
                <a:solidFill>
                  <a:schemeClr val="tx1"/>
                </a:solidFill>
                <a:latin typeface="+mn-lt"/>
                <a:cs typeface="+mn-cs"/>
              </a:rPr>
              <a:t>Article IV: National/ State Relations and Obligations</a:t>
            </a:r>
            <a:endParaRPr lang="en-US" sz="1600" dirty="0">
              <a:solidFill>
                <a:schemeClr val="tx1"/>
              </a:solidFill>
              <a:latin typeface="+mn-lt"/>
              <a:cs typeface="+mn-cs"/>
            </a:endParaRPr>
          </a:p>
          <a:p>
            <a:pPr lvl="2"/>
            <a:r>
              <a:rPr lang="en-US" dirty="0">
                <a:solidFill>
                  <a:schemeClr val="tx1"/>
                </a:solidFill>
                <a:latin typeface="+mn-lt"/>
                <a:cs typeface="+mn-cs"/>
              </a:rPr>
              <a:t>Article V: Methods of Amendment</a:t>
            </a:r>
            <a:endParaRPr lang="en-US" sz="1600" dirty="0">
              <a:solidFill>
                <a:schemeClr val="tx1"/>
              </a:solidFill>
              <a:latin typeface="+mn-lt"/>
              <a:cs typeface="+mn-cs"/>
            </a:endParaRPr>
          </a:p>
          <a:p>
            <a:pPr lvl="2"/>
            <a:r>
              <a:rPr lang="en-US" dirty="0">
                <a:solidFill>
                  <a:schemeClr val="tx1"/>
                </a:solidFill>
                <a:latin typeface="+mn-lt"/>
                <a:cs typeface="+mn-cs"/>
              </a:rPr>
              <a:t>Article VI: Supremacy of the Constitution as law</a:t>
            </a:r>
            <a:endParaRPr lang="en-US" sz="1600" dirty="0">
              <a:solidFill>
                <a:schemeClr val="tx1"/>
              </a:solidFill>
              <a:latin typeface="+mn-lt"/>
              <a:cs typeface="+mn-cs"/>
            </a:endParaRPr>
          </a:p>
          <a:p>
            <a:pPr lvl="2"/>
            <a:r>
              <a:rPr lang="en-US" dirty="0">
                <a:solidFill>
                  <a:schemeClr val="tx1"/>
                </a:solidFill>
                <a:latin typeface="+mn-lt"/>
                <a:cs typeface="+mn-cs"/>
              </a:rPr>
              <a:t>Article VII: Process of Ratifying the Constitution </a:t>
            </a:r>
            <a:endParaRPr lang="en-US" sz="1600" dirty="0">
              <a:solidFill>
                <a:schemeClr val="tx1"/>
              </a:solidFill>
              <a:latin typeface="+mn-lt"/>
              <a:cs typeface="+mn-cs"/>
            </a:endParaRPr>
          </a:p>
          <a:p>
            <a:pPr lvl="1"/>
            <a:r>
              <a:rPr lang="en-US" dirty="0">
                <a:solidFill>
                  <a:schemeClr val="tx1"/>
                </a:solidFill>
                <a:latin typeface="+mn-lt"/>
                <a:cs typeface="+mn-cs"/>
              </a:rPr>
              <a:t>The articles may be divided into sections</a:t>
            </a:r>
            <a:endParaRPr lang="en-US" sz="1800" dirty="0">
              <a:solidFill>
                <a:schemeClr val="tx1"/>
              </a:solidFill>
              <a:latin typeface="+mn-lt"/>
              <a:cs typeface="+mn-cs"/>
            </a:endParaRPr>
          </a:p>
          <a:p>
            <a:endParaRPr lang="en-US" dirty="0"/>
          </a:p>
        </p:txBody>
      </p:sp>
      <p:pic>
        <p:nvPicPr>
          <p:cNvPr id="7" name="Content Placeholder 6" descr="constitution_quill_pen.jpg"/>
          <p:cNvPicPr>
            <a:picLocks noGrp="1" noChangeAspect="1"/>
          </p:cNvPicPr>
          <p:nvPr>
            <p:ph sz="half" idx="2"/>
          </p:nvPr>
        </p:nvPicPr>
        <p:blipFill>
          <a:blip r:embed="rId2" cstate="print"/>
          <a:stretch>
            <a:fillRect/>
          </a:stretch>
        </p:blipFill>
        <p:spPr>
          <a:xfrm>
            <a:off x="6019800" y="243671"/>
            <a:ext cx="2819400" cy="1585129"/>
          </a:xfrm>
        </p:spPr>
      </p:pic>
      <p:pic>
        <p:nvPicPr>
          <p:cNvPr id="5" name="Picture 4" descr="White House.jpg"/>
          <p:cNvPicPr>
            <a:picLocks noChangeAspect="1"/>
          </p:cNvPicPr>
          <p:nvPr/>
        </p:nvPicPr>
        <p:blipFill>
          <a:blip r:embed="rId3" cstate="print"/>
          <a:stretch>
            <a:fillRect/>
          </a:stretch>
        </p:blipFill>
        <p:spPr>
          <a:xfrm>
            <a:off x="6334125" y="2232660"/>
            <a:ext cx="2352675" cy="1882140"/>
          </a:xfrm>
          <a:prstGeom prst="rect">
            <a:avLst/>
          </a:prstGeom>
        </p:spPr>
      </p:pic>
      <p:pic>
        <p:nvPicPr>
          <p:cNvPr id="6" name="Picture 5" descr="U.S. Supreme Court building.jpg"/>
          <p:cNvPicPr>
            <a:picLocks noChangeAspect="1"/>
          </p:cNvPicPr>
          <p:nvPr/>
        </p:nvPicPr>
        <p:blipFill>
          <a:blip r:embed="rId4" cstate="print"/>
          <a:stretch>
            <a:fillRect/>
          </a:stretch>
        </p:blipFill>
        <p:spPr>
          <a:xfrm>
            <a:off x="6400800" y="4648200"/>
            <a:ext cx="2302565"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Tenth </a:t>
            </a:r>
            <a:r>
              <a:rPr lang="en-US" b="1" dirty="0" smtClean="0"/>
              <a:t>Amendment</a:t>
            </a:r>
            <a:endParaRPr lang="en-US" dirty="0"/>
          </a:p>
        </p:txBody>
      </p:sp>
      <p:sp>
        <p:nvSpPr>
          <p:cNvPr id="3" name="Content Placeholder 2"/>
          <p:cNvSpPr>
            <a:spLocks noGrp="1"/>
          </p:cNvSpPr>
          <p:nvPr>
            <p:ph idx="1"/>
          </p:nvPr>
        </p:nvSpPr>
        <p:spPr>
          <a:xfrm>
            <a:off x="457200" y="1304925"/>
            <a:ext cx="8291513" cy="4895850"/>
          </a:xfrm>
        </p:spPr>
        <p:txBody>
          <a:bodyPr/>
          <a:lstStyle/>
          <a:p>
            <a:pPr lvl="0" algn="ctr">
              <a:buNone/>
            </a:pPr>
            <a:r>
              <a:rPr lang="en-US" sz="4800" i="1" dirty="0" smtClean="0"/>
              <a:t>“</a:t>
            </a:r>
            <a:r>
              <a:rPr lang="en-US" sz="4800" i="1" dirty="0" smtClean="0"/>
              <a:t>The powers not delegated to the United States by the Constitution, nor prohibited by it to the States, are </a:t>
            </a:r>
            <a:r>
              <a:rPr lang="en-US" sz="4800" b="1" i="1" dirty="0" smtClean="0"/>
              <a:t>reserved to the States </a:t>
            </a:r>
            <a:r>
              <a:rPr lang="en-US" sz="4800" i="1" dirty="0" smtClean="0"/>
              <a:t>respectively, or to the people</a:t>
            </a:r>
            <a:r>
              <a:rPr lang="en-US" sz="4800" i="1" dirty="0" smtClean="0"/>
              <a:t>.”</a:t>
            </a:r>
            <a:endParaRPr lang="en-US" sz="4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Tenth </a:t>
            </a:r>
            <a:r>
              <a:rPr lang="en-US" b="1" dirty="0" smtClean="0"/>
              <a:t>Amendment</a:t>
            </a:r>
            <a:endParaRPr lang="en-US" dirty="0"/>
          </a:p>
        </p:txBody>
      </p:sp>
      <p:sp>
        <p:nvSpPr>
          <p:cNvPr id="3" name="Content Placeholder 2"/>
          <p:cNvSpPr>
            <a:spLocks noGrp="1"/>
          </p:cNvSpPr>
          <p:nvPr>
            <p:ph sz="half" idx="1"/>
          </p:nvPr>
        </p:nvSpPr>
        <p:spPr>
          <a:xfrm>
            <a:off x="57150" y="1657350"/>
            <a:ext cx="5657850" cy="4895850"/>
          </a:xfrm>
        </p:spPr>
        <p:txBody>
          <a:bodyPr/>
          <a:lstStyle/>
          <a:p>
            <a:pPr lvl="0"/>
            <a:r>
              <a:rPr lang="en-US" sz="4400" dirty="0" smtClean="0"/>
              <a:t>This </a:t>
            </a:r>
            <a:r>
              <a:rPr lang="en-US" sz="4400" dirty="0" smtClean="0"/>
              <a:t>amendment reaffirms the idea of federalism.</a:t>
            </a:r>
          </a:p>
          <a:p>
            <a:pPr lvl="0"/>
            <a:r>
              <a:rPr lang="en-US" sz="4400" dirty="0" smtClean="0"/>
              <a:t>This reserves all other powers for the states.</a:t>
            </a:r>
          </a:p>
          <a:p>
            <a:endParaRPr lang="en-US" dirty="0"/>
          </a:p>
        </p:txBody>
      </p:sp>
      <p:pic>
        <p:nvPicPr>
          <p:cNvPr id="6148" name="Picture 4" descr="C:\Users\Brett\AppData\Local\Microsoft\Windows\Temporary Internet Files\Content.IE5\IF021PY3\MC900056895[1].wmf"/>
          <p:cNvPicPr>
            <a:picLocks noChangeAspect="1" noChangeArrowheads="1"/>
          </p:cNvPicPr>
          <p:nvPr/>
        </p:nvPicPr>
        <p:blipFill>
          <a:blip r:embed="rId2" cstate="print"/>
          <a:srcRect/>
          <a:stretch>
            <a:fillRect/>
          </a:stretch>
        </p:blipFill>
        <p:spPr bwMode="auto">
          <a:xfrm>
            <a:off x="5297691" y="2286000"/>
            <a:ext cx="3644381"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a:t>
            </a:r>
            <a:r>
              <a:rPr lang="en-US" b="1" dirty="0" smtClean="0"/>
              <a:t>Amendments</a:t>
            </a:r>
            <a:endParaRPr lang="en-US" dirty="0"/>
          </a:p>
        </p:txBody>
      </p:sp>
      <p:sp>
        <p:nvSpPr>
          <p:cNvPr id="3" name="Content Placeholder 2"/>
          <p:cNvSpPr>
            <a:spLocks noGrp="1"/>
          </p:cNvSpPr>
          <p:nvPr>
            <p:ph sz="half" idx="1"/>
          </p:nvPr>
        </p:nvSpPr>
        <p:spPr>
          <a:xfrm>
            <a:off x="209550" y="1304924"/>
            <a:ext cx="6419850" cy="5400675"/>
          </a:xfrm>
        </p:spPr>
        <p:txBody>
          <a:bodyPr/>
          <a:lstStyle/>
          <a:p>
            <a:pPr lvl="0"/>
            <a:r>
              <a:rPr lang="en-US" dirty="0" smtClean="0"/>
              <a:t>The </a:t>
            </a:r>
            <a:r>
              <a:rPr lang="en-US" dirty="0" smtClean="0"/>
              <a:t>11</a:t>
            </a:r>
            <a:r>
              <a:rPr lang="en-US" baseline="30000" dirty="0" smtClean="0"/>
              <a:t>th</a:t>
            </a:r>
            <a:r>
              <a:rPr lang="en-US" dirty="0" smtClean="0"/>
              <a:t> and 12</a:t>
            </a:r>
            <a:r>
              <a:rPr lang="en-US" baseline="30000" dirty="0" smtClean="0"/>
              <a:t>th</a:t>
            </a:r>
            <a:r>
              <a:rPr lang="en-US" dirty="0" smtClean="0"/>
              <a:t> amendments along with the Bill of Rights put the finishing touches on the original Constitution.</a:t>
            </a:r>
          </a:p>
          <a:p>
            <a:pPr lvl="0"/>
            <a:r>
              <a:rPr lang="en-US" dirty="0" smtClean="0"/>
              <a:t>The 11</a:t>
            </a:r>
            <a:r>
              <a:rPr lang="en-US" baseline="30000" dirty="0" smtClean="0"/>
              <a:t>th</a:t>
            </a:r>
            <a:r>
              <a:rPr lang="en-US" dirty="0" smtClean="0"/>
              <a:t> amendment requires lawsuits against states must be tried in state court , not a federal court.</a:t>
            </a:r>
          </a:p>
          <a:p>
            <a:pPr lvl="0"/>
            <a:r>
              <a:rPr lang="en-US" dirty="0" smtClean="0"/>
              <a:t>The 12</a:t>
            </a:r>
            <a:r>
              <a:rPr lang="en-US" baseline="30000" dirty="0" smtClean="0"/>
              <a:t>th</a:t>
            </a:r>
            <a:r>
              <a:rPr lang="en-US" dirty="0" smtClean="0"/>
              <a:t> amendment  requires electors cast separate ballots for the president and vice president.</a:t>
            </a:r>
          </a:p>
          <a:p>
            <a:endParaRPr lang="en-US" dirty="0"/>
          </a:p>
        </p:txBody>
      </p:sp>
      <p:pic>
        <p:nvPicPr>
          <p:cNvPr id="7" name="Content Placeholder 6" descr="Official_portrait_of_Barack_Obama.jpg"/>
          <p:cNvPicPr>
            <a:picLocks noGrp="1" noChangeAspect="1"/>
          </p:cNvPicPr>
          <p:nvPr>
            <p:ph sz="half" idx="2"/>
          </p:nvPr>
        </p:nvPicPr>
        <p:blipFill>
          <a:blip r:embed="rId2" cstate="print"/>
          <a:stretch>
            <a:fillRect/>
          </a:stretch>
        </p:blipFill>
        <p:spPr>
          <a:xfrm>
            <a:off x="6705600" y="0"/>
            <a:ext cx="2438400" cy="3319074"/>
          </a:xfrm>
        </p:spPr>
      </p:pic>
      <p:pic>
        <p:nvPicPr>
          <p:cNvPr id="8" name="Picture 7" descr="joe_biden.jpg"/>
          <p:cNvPicPr>
            <a:picLocks noChangeAspect="1"/>
          </p:cNvPicPr>
          <p:nvPr/>
        </p:nvPicPr>
        <p:blipFill>
          <a:blip r:embed="rId3" cstate="print"/>
          <a:stretch>
            <a:fillRect/>
          </a:stretch>
        </p:blipFill>
        <p:spPr>
          <a:xfrm>
            <a:off x="6705601" y="3180399"/>
            <a:ext cx="2438400" cy="3677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Civil War </a:t>
            </a:r>
            <a:r>
              <a:rPr lang="en-US" b="1" dirty="0" smtClean="0"/>
              <a:t>Amendments</a:t>
            </a:r>
            <a:endParaRPr lang="en-US" dirty="0"/>
          </a:p>
        </p:txBody>
      </p:sp>
      <p:sp>
        <p:nvSpPr>
          <p:cNvPr id="3" name="Content Placeholder 2"/>
          <p:cNvSpPr>
            <a:spLocks noGrp="1"/>
          </p:cNvSpPr>
          <p:nvPr>
            <p:ph sz="half" idx="1"/>
          </p:nvPr>
        </p:nvSpPr>
        <p:spPr>
          <a:xfrm>
            <a:off x="152400" y="1381125"/>
            <a:ext cx="5181600" cy="5172075"/>
          </a:xfrm>
        </p:spPr>
        <p:txBody>
          <a:bodyPr/>
          <a:lstStyle/>
          <a:p>
            <a:pPr lvl="0"/>
            <a:r>
              <a:rPr lang="en-US" dirty="0" smtClean="0"/>
              <a:t>The </a:t>
            </a:r>
            <a:r>
              <a:rPr lang="en-US" dirty="0" smtClean="0"/>
              <a:t>13</a:t>
            </a:r>
            <a:r>
              <a:rPr lang="en-US" baseline="30000" dirty="0" smtClean="0"/>
              <a:t>th</a:t>
            </a:r>
            <a:r>
              <a:rPr lang="en-US" dirty="0" smtClean="0"/>
              <a:t> amendment abolished slavery.</a:t>
            </a:r>
          </a:p>
          <a:p>
            <a:pPr lvl="0"/>
            <a:r>
              <a:rPr lang="en-US" dirty="0" smtClean="0"/>
              <a:t>The 14</a:t>
            </a:r>
            <a:r>
              <a:rPr lang="en-US" baseline="30000" dirty="0" smtClean="0"/>
              <a:t>th</a:t>
            </a:r>
            <a:r>
              <a:rPr lang="en-US" dirty="0" smtClean="0"/>
              <a:t> amendment maintains all people born in the </a:t>
            </a:r>
            <a:r>
              <a:rPr lang="en-US" dirty="0" smtClean="0"/>
              <a:t>U. S. are </a:t>
            </a:r>
            <a:r>
              <a:rPr lang="en-US" dirty="0" smtClean="0"/>
              <a:t>citizens with full rights of American citizenship.</a:t>
            </a:r>
          </a:p>
          <a:p>
            <a:pPr lvl="0"/>
            <a:r>
              <a:rPr lang="en-US" dirty="0" smtClean="0"/>
              <a:t>The 15</a:t>
            </a:r>
            <a:r>
              <a:rPr lang="en-US" baseline="30000" dirty="0" smtClean="0"/>
              <a:t>th</a:t>
            </a:r>
            <a:r>
              <a:rPr lang="en-US" dirty="0" smtClean="0"/>
              <a:t> amendment prohibits the denial of voting rights based on color, race, or previous condition of servitude.</a:t>
            </a:r>
          </a:p>
          <a:p>
            <a:endParaRPr lang="en-US" dirty="0"/>
          </a:p>
        </p:txBody>
      </p:sp>
      <p:pic>
        <p:nvPicPr>
          <p:cNvPr id="5" name="Content Placeholder 4" descr="first_vote.jpg"/>
          <p:cNvPicPr>
            <a:picLocks noGrp="1" noChangeAspect="1"/>
          </p:cNvPicPr>
          <p:nvPr>
            <p:ph sz="half" idx="2"/>
          </p:nvPr>
        </p:nvPicPr>
        <p:blipFill>
          <a:blip r:embed="rId2" cstate="print"/>
          <a:stretch>
            <a:fillRect/>
          </a:stretch>
        </p:blipFill>
        <p:spPr>
          <a:xfrm>
            <a:off x="5543410" y="1746498"/>
            <a:ext cx="3448190" cy="366370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xReady.jpg"/>
          <p:cNvPicPr>
            <a:picLocks noGrp="1" noChangeAspect="1"/>
          </p:cNvPicPr>
          <p:nvPr>
            <p:ph sz="half" idx="2"/>
          </p:nvPr>
        </p:nvPicPr>
        <p:blipFill>
          <a:blip r:embed="rId2" cstate="print"/>
          <a:stretch>
            <a:fillRect/>
          </a:stretch>
        </p:blipFill>
        <p:spPr>
          <a:xfrm>
            <a:off x="0" y="0"/>
            <a:ext cx="3691390" cy="5410200"/>
          </a:xfrm>
        </p:spPr>
      </p:pic>
      <p:sp>
        <p:nvSpPr>
          <p:cNvPr id="2" name="Title 1"/>
          <p:cNvSpPr>
            <a:spLocks noGrp="1"/>
          </p:cNvSpPr>
          <p:nvPr>
            <p:ph type="title"/>
          </p:nvPr>
        </p:nvSpPr>
        <p:spPr>
          <a:xfrm>
            <a:off x="3810000" y="225425"/>
            <a:ext cx="4938713" cy="863600"/>
          </a:xfrm>
        </p:spPr>
        <p:txBody>
          <a:bodyPr/>
          <a:lstStyle/>
          <a:p>
            <a:r>
              <a:rPr lang="en-US" b="1" dirty="0" smtClean="0"/>
              <a:t>Later </a:t>
            </a:r>
            <a:r>
              <a:rPr lang="en-US" b="1" dirty="0" smtClean="0"/>
              <a:t>Amendments</a:t>
            </a:r>
            <a:endParaRPr lang="en-US" dirty="0"/>
          </a:p>
        </p:txBody>
      </p:sp>
      <p:sp>
        <p:nvSpPr>
          <p:cNvPr id="3" name="Content Placeholder 2"/>
          <p:cNvSpPr>
            <a:spLocks noGrp="1"/>
          </p:cNvSpPr>
          <p:nvPr>
            <p:ph sz="half" idx="1"/>
          </p:nvPr>
        </p:nvSpPr>
        <p:spPr>
          <a:xfrm>
            <a:off x="3657600" y="1219200"/>
            <a:ext cx="5486400" cy="5638800"/>
          </a:xfrm>
        </p:spPr>
        <p:txBody>
          <a:bodyPr/>
          <a:lstStyle/>
          <a:p>
            <a:pPr lvl="0"/>
            <a:r>
              <a:rPr lang="en-US" sz="3200" dirty="0" smtClean="0"/>
              <a:t>The </a:t>
            </a:r>
            <a:r>
              <a:rPr lang="en-US" sz="3200" dirty="0" smtClean="0"/>
              <a:t>16</a:t>
            </a:r>
            <a:r>
              <a:rPr lang="en-US" sz="3200" baseline="30000" dirty="0" smtClean="0"/>
              <a:t>th</a:t>
            </a:r>
            <a:r>
              <a:rPr lang="en-US" sz="3200" dirty="0" smtClean="0"/>
              <a:t> amendment gave the federal government the power to tax income.</a:t>
            </a:r>
          </a:p>
          <a:p>
            <a:pPr lvl="0"/>
            <a:endParaRPr lang="en-US" sz="3200" dirty="0" smtClean="0"/>
          </a:p>
          <a:p>
            <a:pPr lvl="0"/>
            <a:r>
              <a:rPr lang="en-US" sz="3200" dirty="0" smtClean="0"/>
              <a:t>The </a:t>
            </a:r>
            <a:r>
              <a:rPr lang="en-US" sz="3200" dirty="0" smtClean="0"/>
              <a:t>17</a:t>
            </a:r>
            <a:r>
              <a:rPr lang="en-US" sz="3200" baseline="30000" dirty="0" smtClean="0"/>
              <a:t>th</a:t>
            </a:r>
            <a:r>
              <a:rPr lang="en-US" sz="3200" dirty="0" smtClean="0"/>
              <a:t> amendment allows the people to vote for senators instead of state legislatures.</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Later </a:t>
            </a:r>
            <a:r>
              <a:rPr lang="en-US" b="1" dirty="0" smtClean="0"/>
              <a:t>Amendments</a:t>
            </a:r>
            <a:endParaRPr lang="en-US" dirty="0"/>
          </a:p>
        </p:txBody>
      </p:sp>
      <p:sp>
        <p:nvSpPr>
          <p:cNvPr id="3" name="Content Placeholder 2"/>
          <p:cNvSpPr>
            <a:spLocks noGrp="1"/>
          </p:cNvSpPr>
          <p:nvPr>
            <p:ph sz="half" idx="1"/>
          </p:nvPr>
        </p:nvSpPr>
        <p:spPr>
          <a:xfrm>
            <a:off x="304800" y="1304925"/>
            <a:ext cx="4953000" cy="4895850"/>
          </a:xfrm>
        </p:spPr>
        <p:txBody>
          <a:bodyPr/>
          <a:lstStyle/>
          <a:p>
            <a:pPr lvl="0"/>
            <a:r>
              <a:rPr lang="en-US" dirty="0" smtClean="0"/>
              <a:t>The </a:t>
            </a:r>
            <a:r>
              <a:rPr lang="en-US" dirty="0" smtClean="0"/>
              <a:t>18</a:t>
            </a:r>
            <a:r>
              <a:rPr lang="en-US" baseline="30000" dirty="0" smtClean="0"/>
              <a:t>th</a:t>
            </a:r>
            <a:r>
              <a:rPr lang="en-US" dirty="0" smtClean="0"/>
              <a:t> amendment outlawed the manufacture, sale and transportation of alcohol illegal</a:t>
            </a:r>
            <a:r>
              <a:rPr lang="en-US" dirty="0" smtClean="0"/>
              <a:t>.</a:t>
            </a:r>
          </a:p>
          <a:p>
            <a:pPr lvl="0"/>
            <a:endParaRPr lang="en-US" dirty="0" smtClean="0"/>
          </a:p>
          <a:p>
            <a:pPr lvl="0"/>
            <a:r>
              <a:rPr lang="en-US" dirty="0" smtClean="0"/>
              <a:t>The 19</a:t>
            </a:r>
            <a:r>
              <a:rPr lang="en-US" baseline="30000" dirty="0" smtClean="0"/>
              <a:t>th</a:t>
            </a:r>
            <a:r>
              <a:rPr lang="en-US" dirty="0" smtClean="0"/>
              <a:t> amendment gave women the right to vote.</a:t>
            </a:r>
          </a:p>
          <a:p>
            <a:endParaRPr lang="en-US" dirty="0"/>
          </a:p>
        </p:txBody>
      </p:sp>
      <p:pic>
        <p:nvPicPr>
          <p:cNvPr id="5" name="Content Placeholder 4" descr="Susan B. Anthony.png"/>
          <p:cNvPicPr>
            <a:picLocks noGrp="1" noChangeAspect="1"/>
          </p:cNvPicPr>
          <p:nvPr>
            <p:ph sz="half" idx="2"/>
          </p:nvPr>
        </p:nvPicPr>
        <p:blipFill>
          <a:blip r:embed="rId2" cstate="print"/>
          <a:stretch>
            <a:fillRect/>
          </a:stretch>
        </p:blipFill>
        <p:spPr>
          <a:xfrm>
            <a:off x="5460703" y="1304925"/>
            <a:ext cx="3530897" cy="4895850"/>
          </a:xfrm>
        </p:spPr>
      </p:pic>
      <p:sp>
        <p:nvSpPr>
          <p:cNvPr id="6" name="TextBox 5"/>
          <p:cNvSpPr txBox="1"/>
          <p:nvPr/>
        </p:nvSpPr>
        <p:spPr>
          <a:xfrm>
            <a:off x="5943600" y="6248400"/>
            <a:ext cx="2590800" cy="461665"/>
          </a:xfrm>
          <a:prstGeom prst="rect">
            <a:avLst/>
          </a:prstGeom>
          <a:noFill/>
        </p:spPr>
        <p:txBody>
          <a:bodyPr wrap="square" rtlCol="0">
            <a:spAutoFit/>
          </a:bodyPr>
          <a:lstStyle/>
          <a:p>
            <a:r>
              <a:rPr lang="en-US" dirty="0" smtClean="0"/>
              <a:t>Susan B. Anthony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Later </a:t>
            </a:r>
            <a:r>
              <a:rPr lang="en-US" b="1" dirty="0" smtClean="0"/>
              <a:t>Amendments</a:t>
            </a:r>
            <a:endParaRPr lang="en-US" dirty="0"/>
          </a:p>
        </p:txBody>
      </p:sp>
      <p:sp>
        <p:nvSpPr>
          <p:cNvPr id="3" name="Content Placeholder 2"/>
          <p:cNvSpPr>
            <a:spLocks noGrp="1"/>
          </p:cNvSpPr>
          <p:nvPr>
            <p:ph sz="half" idx="1"/>
          </p:nvPr>
        </p:nvSpPr>
        <p:spPr>
          <a:xfrm>
            <a:off x="304800" y="1304925"/>
            <a:ext cx="5791200" cy="4895850"/>
          </a:xfrm>
        </p:spPr>
        <p:txBody>
          <a:bodyPr/>
          <a:lstStyle/>
          <a:p>
            <a:pPr lvl="0"/>
            <a:r>
              <a:rPr lang="en-US" dirty="0" smtClean="0"/>
              <a:t>The </a:t>
            </a:r>
            <a:r>
              <a:rPr lang="en-US" dirty="0" smtClean="0"/>
              <a:t>20</a:t>
            </a:r>
            <a:r>
              <a:rPr lang="en-US" baseline="30000" dirty="0" smtClean="0"/>
              <a:t>th</a:t>
            </a:r>
            <a:r>
              <a:rPr lang="en-US" dirty="0" smtClean="0"/>
              <a:t> amendment set the inauguration date earlier to prevent lame duck presidents</a:t>
            </a:r>
            <a:r>
              <a:rPr lang="en-US" dirty="0" smtClean="0"/>
              <a:t>.</a:t>
            </a:r>
          </a:p>
          <a:p>
            <a:pPr lvl="0"/>
            <a:endParaRPr lang="en-US" dirty="0" smtClean="0"/>
          </a:p>
          <a:p>
            <a:pPr lvl="0"/>
            <a:r>
              <a:rPr lang="en-US" dirty="0" smtClean="0"/>
              <a:t>The 21</a:t>
            </a:r>
            <a:r>
              <a:rPr lang="en-US" baseline="30000" dirty="0" smtClean="0"/>
              <a:t>st</a:t>
            </a:r>
            <a:r>
              <a:rPr lang="en-US" dirty="0" smtClean="0"/>
              <a:t> amendment repealed the 18</a:t>
            </a:r>
            <a:r>
              <a:rPr lang="en-US" baseline="30000" dirty="0" smtClean="0"/>
              <a:t>th</a:t>
            </a:r>
            <a:r>
              <a:rPr lang="en-US" dirty="0" smtClean="0"/>
              <a:t> amendment</a:t>
            </a:r>
            <a:r>
              <a:rPr lang="en-US" dirty="0" smtClean="0"/>
              <a:t>.</a:t>
            </a:r>
          </a:p>
          <a:p>
            <a:pPr lvl="0"/>
            <a:endParaRPr lang="en-US" dirty="0" smtClean="0"/>
          </a:p>
          <a:p>
            <a:pPr lvl="0"/>
            <a:r>
              <a:rPr lang="en-US" dirty="0" smtClean="0"/>
              <a:t>The 22</a:t>
            </a:r>
            <a:r>
              <a:rPr lang="en-US" baseline="30000" dirty="0" smtClean="0"/>
              <a:t>nd</a:t>
            </a:r>
            <a:r>
              <a:rPr lang="en-US" dirty="0" smtClean="0"/>
              <a:t> amendment limits presidential terms to two terms</a:t>
            </a:r>
            <a:r>
              <a:rPr lang="en-US" dirty="0" smtClean="0"/>
              <a:t>.</a:t>
            </a:r>
            <a:endParaRPr lang="en-US" dirty="0" smtClean="0"/>
          </a:p>
        </p:txBody>
      </p:sp>
      <p:pic>
        <p:nvPicPr>
          <p:cNvPr id="5" name="Content Placeholder 4" descr="Roosevelt.gif"/>
          <p:cNvPicPr>
            <a:picLocks noGrp="1" noChangeAspect="1"/>
          </p:cNvPicPr>
          <p:nvPr>
            <p:ph sz="half" idx="2"/>
          </p:nvPr>
        </p:nvPicPr>
        <p:blipFill>
          <a:blip r:embed="rId2" cstate="print"/>
          <a:stretch>
            <a:fillRect/>
          </a:stretch>
        </p:blipFill>
        <p:spPr>
          <a:xfrm>
            <a:off x="6050755" y="914400"/>
            <a:ext cx="2651367" cy="40862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Later </a:t>
            </a:r>
            <a:r>
              <a:rPr lang="en-US" b="1" dirty="0" smtClean="0"/>
              <a:t>Amendments</a:t>
            </a:r>
            <a:endParaRPr lang="en-US" dirty="0"/>
          </a:p>
        </p:txBody>
      </p:sp>
      <p:sp>
        <p:nvSpPr>
          <p:cNvPr id="3" name="Content Placeholder 2"/>
          <p:cNvSpPr>
            <a:spLocks noGrp="1"/>
          </p:cNvSpPr>
          <p:nvPr>
            <p:ph sz="half" idx="1"/>
          </p:nvPr>
        </p:nvSpPr>
        <p:spPr>
          <a:xfrm>
            <a:off x="304800" y="1143000"/>
            <a:ext cx="4953000" cy="4895850"/>
          </a:xfrm>
        </p:spPr>
        <p:txBody>
          <a:bodyPr/>
          <a:lstStyle/>
          <a:p>
            <a:pPr lvl="0"/>
            <a:r>
              <a:rPr lang="en-US" dirty="0" smtClean="0"/>
              <a:t>The </a:t>
            </a:r>
            <a:r>
              <a:rPr lang="en-US" dirty="0" smtClean="0"/>
              <a:t>23</a:t>
            </a:r>
            <a:r>
              <a:rPr lang="en-US" baseline="30000" dirty="0" smtClean="0"/>
              <a:t>rd</a:t>
            </a:r>
            <a:r>
              <a:rPr lang="en-US" dirty="0" smtClean="0"/>
              <a:t> amendment granted Washington, D.C. residents three presidential electors</a:t>
            </a:r>
            <a:r>
              <a:rPr lang="en-US" dirty="0" smtClean="0"/>
              <a:t>.</a:t>
            </a:r>
          </a:p>
          <a:p>
            <a:pPr lvl="0"/>
            <a:endParaRPr lang="en-US" dirty="0" smtClean="0"/>
          </a:p>
          <a:p>
            <a:pPr lvl="0"/>
            <a:r>
              <a:rPr lang="en-US" dirty="0" smtClean="0"/>
              <a:t>The 24</a:t>
            </a:r>
            <a:r>
              <a:rPr lang="en-US" baseline="30000" dirty="0" smtClean="0"/>
              <a:t>th</a:t>
            </a:r>
            <a:r>
              <a:rPr lang="en-US" dirty="0" smtClean="0"/>
              <a:t> amendment abolished the poll tax</a:t>
            </a:r>
            <a:r>
              <a:rPr lang="en-US" dirty="0" smtClean="0"/>
              <a:t>.</a:t>
            </a:r>
          </a:p>
          <a:p>
            <a:pPr lvl="0"/>
            <a:endParaRPr lang="en-US" dirty="0" smtClean="0"/>
          </a:p>
          <a:p>
            <a:pPr lvl="0"/>
            <a:r>
              <a:rPr lang="en-US" dirty="0" smtClean="0"/>
              <a:t>The 25</a:t>
            </a:r>
            <a:r>
              <a:rPr lang="en-US" baseline="30000" dirty="0" smtClean="0"/>
              <a:t>th</a:t>
            </a:r>
            <a:r>
              <a:rPr lang="en-US" dirty="0" smtClean="0"/>
              <a:t> amendment established a the process of succession for the presidency</a:t>
            </a:r>
            <a:r>
              <a:rPr lang="en-US" dirty="0" smtClean="0"/>
              <a:t>.</a:t>
            </a:r>
            <a:endParaRPr lang="en-US" dirty="0" smtClean="0"/>
          </a:p>
        </p:txBody>
      </p:sp>
      <p:pic>
        <p:nvPicPr>
          <p:cNvPr id="5" name="Content Placeholder 4" descr="WashingtonDC.jpg"/>
          <p:cNvPicPr>
            <a:picLocks noGrp="1" noChangeAspect="1"/>
          </p:cNvPicPr>
          <p:nvPr>
            <p:ph sz="half" idx="2"/>
          </p:nvPr>
        </p:nvPicPr>
        <p:blipFill>
          <a:blip r:embed="rId2" cstate="print"/>
          <a:srcRect r="48045"/>
          <a:stretch>
            <a:fillRect/>
          </a:stretch>
        </p:blipFill>
        <p:spPr>
          <a:xfrm>
            <a:off x="5410200" y="1482922"/>
            <a:ext cx="3562350" cy="461307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Later </a:t>
            </a:r>
            <a:r>
              <a:rPr lang="en-US" b="1" dirty="0" smtClean="0"/>
              <a:t>Amendments</a:t>
            </a:r>
            <a:endParaRPr lang="en-US" dirty="0"/>
          </a:p>
        </p:txBody>
      </p:sp>
      <p:sp>
        <p:nvSpPr>
          <p:cNvPr id="3" name="Content Placeholder 2"/>
          <p:cNvSpPr>
            <a:spLocks noGrp="1"/>
          </p:cNvSpPr>
          <p:nvPr>
            <p:ph sz="half" idx="1"/>
          </p:nvPr>
        </p:nvSpPr>
        <p:spPr>
          <a:xfrm>
            <a:off x="304800" y="1304925"/>
            <a:ext cx="4953000" cy="4895850"/>
          </a:xfrm>
        </p:spPr>
        <p:txBody>
          <a:bodyPr/>
          <a:lstStyle/>
          <a:p>
            <a:pPr lvl="0"/>
            <a:r>
              <a:rPr lang="en-US" dirty="0" smtClean="0"/>
              <a:t>The </a:t>
            </a:r>
            <a:r>
              <a:rPr lang="en-US" dirty="0" smtClean="0"/>
              <a:t>26</a:t>
            </a:r>
            <a:r>
              <a:rPr lang="en-US" baseline="30000" dirty="0" smtClean="0"/>
              <a:t>th</a:t>
            </a:r>
            <a:r>
              <a:rPr lang="en-US" dirty="0" smtClean="0"/>
              <a:t> amendment lowered the federal and state voting age to 18</a:t>
            </a:r>
            <a:r>
              <a:rPr lang="en-US" dirty="0" smtClean="0"/>
              <a:t>.</a:t>
            </a:r>
          </a:p>
          <a:p>
            <a:pPr lvl="0"/>
            <a:endParaRPr lang="en-US" dirty="0" smtClean="0"/>
          </a:p>
          <a:p>
            <a:pPr lvl="0"/>
            <a:r>
              <a:rPr lang="en-US" dirty="0" smtClean="0"/>
              <a:t>The 27</a:t>
            </a:r>
            <a:r>
              <a:rPr lang="en-US" baseline="30000" dirty="0" smtClean="0"/>
              <a:t>th</a:t>
            </a:r>
            <a:r>
              <a:rPr lang="en-US" dirty="0" smtClean="0"/>
              <a:t> amendment makes congressional pay raises effective after the term of passage.</a:t>
            </a:r>
          </a:p>
          <a:p>
            <a:endParaRPr lang="en-US" dirty="0"/>
          </a:p>
        </p:txBody>
      </p:sp>
      <p:pic>
        <p:nvPicPr>
          <p:cNvPr id="5" name="Content Placeholder 4" descr="WashingtonDC.jpg"/>
          <p:cNvPicPr>
            <a:picLocks noGrp="1" noChangeAspect="1"/>
          </p:cNvPicPr>
          <p:nvPr>
            <p:ph sz="half" idx="2"/>
          </p:nvPr>
        </p:nvPicPr>
        <p:blipFill>
          <a:blip r:embed="rId2" cstate="print"/>
          <a:stretch>
            <a:fillRect/>
          </a:stretch>
        </p:blipFill>
        <p:spPr>
          <a:xfrm>
            <a:off x="5098022" y="1567545"/>
            <a:ext cx="3874528" cy="483325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00401" y="1828800"/>
            <a:ext cx="5562600" cy="2362200"/>
          </a:xfrm>
        </p:spPr>
        <p:txBody>
          <a:bodyPr/>
          <a:lstStyle/>
          <a:p>
            <a:pPr algn="ctr"/>
            <a:r>
              <a:rPr lang="en-US" sz="6000" dirty="0" smtClean="0"/>
              <a:t>TEST </a:t>
            </a:r>
            <a:r>
              <a:rPr lang="en-US" sz="6000" smtClean="0"/>
              <a:t>TOMORROW!!</a:t>
            </a:r>
            <a:endParaRPr lang="en-US" sz="6000"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n-lt"/>
                <a:ea typeface="+mn-ea"/>
                <a:cs typeface="+mn-cs"/>
              </a:rPr>
              <a:t>Structure</a:t>
            </a:r>
            <a:endParaRPr lang="en-US" dirty="0"/>
          </a:p>
        </p:txBody>
      </p:sp>
      <p:sp>
        <p:nvSpPr>
          <p:cNvPr id="3" name="Content Placeholder 2"/>
          <p:cNvSpPr>
            <a:spLocks noGrp="1"/>
          </p:cNvSpPr>
          <p:nvPr>
            <p:ph sz="half" idx="1"/>
          </p:nvPr>
        </p:nvSpPr>
        <p:spPr>
          <a:xfrm>
            <a:off x="228600" y="1304925"/>
            <a:ext cx="5410200" cy="4895850"/>
          </a:xfrm>
        </p:spPr>
        <p:txBody>
          <a:bodyPr/>
          <a:lstStyle/>
          <a:p>
            <a:pPr lvl="0"/>
            <a:r>
              <a:rPr lang="en-US" sz="3600" dirty="0" smtClean="0">
                <a:solidFill>
                  <a:schemeClr val="tx1"/>
                </a:solidFill>
                <a:latin typeface="+mn-lt"/>
                <a:ea typeface="+mn-ea"/>
                <a:cs typeface="+mn-cs"/>
              </a:rPr>
              <a:t>27 </a:t>
            </a:r>
            <a:r>
              <a:rPr lang="en-US" sz="3600" dirty="0">
                <a:solidFill>
                  <a:schemeClr val="tx1"/>
                </a:solidFill>
                <a:latin typeface="+mn-lt"/>
                <a:ea typeface="+mn-ea"/>
                <a:cs typeface="+mn-cs"/>
              </a:rPr>
              <a:t>Amendments</a:t>
            </a:r>
            <a:endParaRPr lang="en-US" dirty="0">
              <a:solidFill>
                <a:schemeClr val="tx1"/>
              </a:solidFill>
              <a:latin typeface="+mn-lt"/>
              <a:ea typeface="+mn-ea"/>
              <a:cs typeface="+mn-cs"/>
            </a:endParaRPr>
          </a:p>
          <a:p>
            <a:pPr lvl="1"/>
            <a:r>
              <a:rPr lang="en-US" sz="3200" dirty="0">
                <a:solidFill>
                  <a:schemeClr val="tx1"/>
                </a:solidFill>
                <a:latin typeface="+mn-lt"/>
                <a:cs typeface="+mn-cs"/>
              </a:rPr>
              <a:t>The amendments are changes to the original constitution</a:t>
            </a:r>
            <a:r>
              <a:rPr lang="en-US" sz="3200" dirty="0" smtClean="0">
                <a:solidFill>
                  <a:schemeClr val="tx1"/>
                </a:solidFill>
                <a:latin typeface="+mn-lt"/>
                <a:cs typeface="+mn-cs"/>
              </a:rPr>
              <a:t>.</a:t>
            </a:r>
          </a:p>
          <a:p>
            <a:pPr lvl="1"/>
            <a:endParaRPr lang="en-US" dirty="0">
              <a:solidFill>
                <a:schemeClr val="tx1"/>
              </a:solidFill>
              <a:latin typeface="+mn-lt"/>
              <a:cs typeface="+mn-cs"/>
            </a:endParaRPr>
          </a:p>
          <a:p>
            <a:pPr lvl="1"/>
            <a:r>
              <a:rPr lang="en-US" sz="3200" dirty="0">
                <a:solidFill>
                  <a:schemeClr val="tx1"/>
                </a:solidFill>
                <a:latin typeface="+mn-lt"/>
                <a:cs typeface="+mn-cs"/>
              </a:rPr>
              <a:t>Although the Constitution is over 200 years old, it has only been changed 27 times.</a:t>
            </a:r>
            <a:endParaRPr lang="en-US" dirty="0">
              <a:solidFill>
                <a:schemeClr val="tx1"/>
              </a:solidFill>
              <a:latin typeface="+mn-lt"/>
              <a:cs typeface="+mn-cs"/>
            </a:endParaRPr>
          </a:p>
          <a:p>
            <a:endParaRPr lang="en-US" dirty="0"/>
          </a:p>
        </p:txBody>
      </p:sp>
      <p:pic>
        <p:nvPicPr>
          <p:cNvPr id="7" name="Content Placeholder 6" descr="constitution_quill_pen.jpg"/>
          <p:cNvPicPr>
            <a:picLocks noGrp="1" noChangeAspect="1"/>
          </p:cNvPicPr>
          <p:nvPr>
            <p:ph sz="half" idx="2"/>
          </p:nvPr>
        </p:nvPicPr>
        <p:blipFill>
          <a:blip r:embed="rId2" cstate="print"/>
          <a:stretch>
            <a:fillRect/>
          </a:stretch>
        </p:blipFill>
        <p:spPr>
          <a:xfrm>
            <a:off x="6096000" y="152400"/>
            <a:ext cx="2819400" cy="1585129"/>
          </a:xfrm>
        </p:spPr>
      </p:pic>
      <p:pic>
        <p:nvPicPr>
          <p:cNvPr id="5" name="Picture 4" descr="White House.jpg"/>
          <p:cNvPicPr>
            <a:picLocks noChangeAspect="1"/>
          </p:cNvPicPr>
          <p:nvPr/>
        </p:nvPicPr>
        <p:blipFill>
          <a:blip r:embed="rId3" cstate="print"/>
          <a:stretch>
            <a:fillRect/>
          </a:stretch>
        </p:blipFill>
        <p:spPr>
          <a:xfrm>
            <a:off x="6410325" y="2080260"/>
            <a:ext cx="2352675" cy="1882140"/>
          </a:xfrm>
          <a:prstGeom prst="rect">
            <a:avLst/>
          </a:prstGeom>
        </p:spPr>
      </p:pic>
      <p:pic>
        <p:nvPicPr>
          <p:cNvPr id="6" name="Picture 5" descr="U.S. Supreme Court building.jpg"/>
          <p:cNvPicPr>
            <a:picLocks noChangeAspect="1"/>
          </p:cNvPicPr>
          <p:nvPr/>
        </p:nvPicPr>
        <p:blipFill>
          <a:blip r:embed="rId4" cstate="print"/>
          <a:stretch>
            <a:fillRect/>
          </a:stretch>
        </p:blipFill>
        <p:spPr>
          <a:xfrm>
            <a:off x="6477000" y="4343400"/>
            <a:ext cx="2302565"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latin typeface="+mj-lt"/>
                <a:ea typeface="+mj-ea"/>
                <a:cs typeface="+mj-cs"/>
              </a:rPr>
              <a:t>Six Key </a:t>
            </a:r>
            <a:r>
              <a:rPr lang="en-US" sz="3600" b="1" dirty="0" smtClean="0">
                <a:solidFill>
                  <a:schemeClr val="tx1"/>
                </a:solidFill>
                <a:latin typeface="+mj-lt"/>
                <a:ea typeface="+mj-ea"/>
                <a:cs typeface="+mj-cs"/>
              </a:rPr>
              <a:t>Principles</a:t>
            </a:r>
            <a:endParaRPr lang="en-US" dirty="0"/>
          </a:p>
        </p:txBody>
      </p:sp>
      <p:sp>
        <p:nvSpPr>
          <p:cNvPr id="3" name="Content Placeholder 2"/>
          <p:cNvSpPr>
            <a:spLocks noGrp="1"/>
          </p:cNvSpPr>
          <p:nvPr>
            <p:ph sz="half" idx="1"/>
          </p:nvPr>
        </p:nvSpPr>
        <p:spPr>
          <a:xfrm>
            <a:off x="76200" y="1504950"/>
            <a:ext cx="5562600" cy="4895850"/>
          </a:xfrm>
        </p:spPr>
        <p:txBody>
          <a:bodyPr/>
          <a:lstStyle/>
          <a:p>
            <a:pPr lvl="0"/>
            <a:r>
              <a:rPr lang="en-US" sz="4000" dirty="0" smtClean="0">
                <a:solidFill>
                  <a:schemeClr val="tx1"/>
                </a:solidFill>
                <a:latin typeface="+mn-lt"/>
                <a:ea typeface="+mn-ea"/>
                <a:cs typeface="+mn-cs"/>
              </a:rPr>
              <a:t>Popular Sovereignty</a:t>
            </a:r>
          </a:p>
          <a:p>
            <a:pPr lvl="1"/>
            <a:r>
              <a:rPr lang="en-US" sz="3600" dirty="0" smtClean="0">
                <a:solidFill>
                  <a:schemeClr val="tx1"/>
                </a:solidFill>
                <a:latin typeface="+mn-lt"/>
                <a:cs typeface="+mn-cs"/>
              </a:rPr>
              <a:t>It is rule by the people.</a:t>
            </a:r>
          </a:p>
          <a:p>
            <a:pPr lvl="1"/>
            <a:r>
              <a:rPr lang="en-US" sz="3600" dirty="0" smtClean="0">
                <a:solidFill>
                  <a:schemeClr val="tx1"/>
                </a:solidFill>
                <a:latin typeface="+mn-lt"/>
                <a:cs typeface="+mn-cs"/>
              </a:rPr>
              <a:t>The U.S. government gets its authority through the consent of the governed. </a:t>
            </a:r>
          </a:p>
          <a:p>
            <a:endParaRPr lang="en-US" dirty="0"/>
          </a:p>
        </p:txBody>
      </p:sp>
      <p:pic>
        <p:nvPicPr>
          <p:cNvPr id="5" name="Content Placeholder 4" descr="Thomas_Hobbes.jpg"/>
          <p:cNvPicPr>
            <a:picLocks noGrp="1" noChangeAspect="1"/>
          </p:cNvPicPr>
          <p:nvPr>
            <p:ph sz="half" idx="2"/>
          </p:nvPr>
        </p:nvPicPr>
        <p:blipFill>
          <a:blip r:embed="rId2" cstate="print"/>
          <a:stretch>
            <a:fillRect/>
          </a:stretch>
        </p:blipFill>
        <p:spPr>
          <a:xfrm>
            <a:off x="5943600" y="152400"/>
            <a:ext cx="3048000" cy="3212905"/>
          </a:xfrm>
          <a:prstGeom prst="ellipse">
            <a:avLst/>
          </a:prstGeom>
        </p:spPr>
      </p:pic>
      <p:pic>
        <p:nvPicPr>
          <p:cNvPr id="6" name="Picture 5" descr="John Locke.png"/>
          <p:cNvPicPr>
            <a:picLocks noChangeAspect="1"/>
          </p:cNvPicPr>
          <p:nvPr/>
        </p:nvPicPr>
        <p:blipFill>
          <a:blip r:embed="rId3" cstate="print"/>
          <a:stretch>
            <a:fillRect/>
          </a:stretch>
        </p:blipFill>
        <p:spPr>
          <a:xfrm>
            <a:off x="6400800" y="4005286"/>
            <a:ext cx="2133600" cy="2752135"/>
          </a:xfrm>
          <a:prstGeom prst="rect">
            <a:avLst/>
          </a:prstGeom>
        </p:spPr>
      </p:pic>
      <p:sp>
        <p:nvSpPr>
          <p:cNvPr id="7" name="TextBox 6"/>
          <p:cNvSpPr txBox="1"/>
          <p:nvPr/>
        </p:nvSpPr>
        <p:spPr>
          <a:xfrm>
            <a:off x="6172200" y="3429000"/>
            <a:ext cx="2743200" cy="646331"/>
          </a:xfrm>
          <a:prstGeom prst="rect">
            <a:avLst/>
          </a:prstGeom>
          <a:noFill/>
        </p:spPr>
        <p:txBody>
          <a:bodyPr wrap="square" rtlCol="0">
            <a:spAutoFit/>
          </a:bodyPr>
          <a:lstStyle/>
          <a:p>
            <a:r>
              <a:rPr lang="en-US" sz="1800" dirty="0" smtClean="0"/>
              <a:t>Above: Thomas Hobbes</a:t>
            </a:r>
          </a:p>
          <a:p>
            <a:r>
              <a:rPr lang="en-US" sz="1800" dirty="0" smtClean="0"/>
              <a:t>Below John Locke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1135</TotalTime>
  <Words>2869</Words>
  <Application>Microsoft Office PowerPoint</Application>
  <PresentationFormat>On-screen Show (4:3)</PresentationFormat>
  <Paragraphs>311</Paragraphs>
  <Slides>79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Century Schoolbook</vt:lpstr>
      <vt:lpstr>Times New Roman</vt:lpstr>
      <vt:lpstr>Tahoma</vt:lpstr>
      <vt:lpstr>Presentation for report on country</vt:lpstr>
      <vt:lpstr>American Government</vt:lpstr>
      <vt:lpstr>Alabama Course of Study Chapter 3: The Constitution </vt:lpstr>
      <vt:lpstr>3.1 The Structure and Principles</vt:lpstr>
      <vt:lpstr>Structure</vt:lpstr>
      <vt:lpstr>Structure</vt:lpstr>
      <vt:lpstr>Slide 6</vt:lpstr>
      <vt:lpstr>Structure</vt:lpstr>
      <vt:lpstr>Structure</vt:lpstr>
      <vt:lpstr>Six Key Principles</vt:lpstr>
      <vt:lpstr>Six Key Principles</vt:lpstr>
      <vt:lpstr>Slide 11</vt:lpstr>
      <vt:lpstr>Six Key Principles</vt:lpstr>
      <vt:lpstr>Slide 13</vt:lpstr>
      <vt:lpstr>Slide 14</vt:lpstr>
      <vt:lpstr>Six Key Principles</vt:lpstr>
      <vt:lpstr>Slide 16</vt:lpstr>
      <vt:lpstr>Slide 17</vt:lpstr>
      <vt:lpstr>Six Key Principles</vt:lpstr>
      <vt:lpstr>Slide 19</vt:lpstr>
      <vt:lpstr>Six Key Principles</vt:lpstr>
      <vt:lpstr>3.2 The Three Branches of Government</vt:lpstr>
      <vt:lpstr>Alabama Course of Study Chapter 3: The Constitution </vt:lpstr>
      <vt:lpstr>The Legislative Branch</vt:lpstr>
      <vt:lpstr>The Legislative Branch</vt:lpstr>
      <vt:lpstr>The Legislative Branch</vt:lpstr>
      <vt:lpstr>The Legislative Branch</vt:lpstr>
      <vt:lpstr>The Executive Branch</vt:lpstr>
      <vt:lpstr>The Executive Branch</vt:lpstr>
      <vt:lpstr>The Executive Branch</vt:lpstr>
      <vt:lpstr>The Judicial Branch</vt:lpstr>
      <vt:lpstr>The Judicial Branch</vt:lpstr>
      <vt:lpstr>The Judicial Branch</vt:lpstr>
      <vt:lpstr>The Judicial Branch</vt:lpstr>
      <vt:lpstr>3.3 The Amendment Process</vt:lpstr>
      <vt:lpstr>Amendments</vt:lpstr>
      <vt:lpstr>How to Propose an Amendment</vt:lpstr>
      <vt:lpstr>How to Propose an Amendment</vt:lpstr>
      <vt:lpstr>Slide 38</vt:lpstr>
      <vt:lpstr>How to Ratify an Amendment</vt:lpstr>
      <vt:lpstr>How to Ratify an Amendment</vt:lpstr>
      <vt:lpstr>How to Ratify an Amendment</vt:lpstr>
      <vt:lpstr>Slide 42</vt:lpstr>
      <vt:lpstr>Informal Changes</vt:lpstr>
      <vt:lpstr>Informal Changes</vt:lpstr>
      <vt:lpstr>Informal Changes</vt:lpstr>
      <vt:lpstr>Informal Changes</vt:lpstr>
      <vt:lpstr>Just for Fun:  History of the Amending Process</vt:lpstr>
      <vt:lpstr>Just for Fun:  History of the Amending Process</vt:lpstr>
      <vt:lpstr>3.4 Amendments</vt:lpstr>
      <vt:lpstr>The First Amendment</vt:lpstr>
      <vt:lpstr>The First Amendment</vt:lpstr>
      <vt:lpstr>The First Amendment</vt:lpstr>
      <vt:lpstr>The Second Amendment</vt:lpstr>
      <vt:lpstr>The Second Amendment</vt:lpstr>
      <vt:lpstr>The Third Amendment</vt:lpstr>
      <vt:lpstr>The Third Amendment</vt:lpstr>
      <vt:lpstr>The Fourth Amendment</vt:lpstr>
      <vt:lpstr>The Fourth Amendment</vt:lpstr>
      <vt:lpstr>The Fifth Amendment</vt:lpstr>
      <vt:lpstr>The Fifth Amendment</vt:lpstr>
      <vt:lpstr>The Fifth Amendment</vt:lpstr>
      <vt:lpstr>Sixth Amendment</vt:lpstr>
      <vt:lpstr>Sixth Amendment</vt:lpstr>
      <vt:lpstr>Seventh Amendment</vt:lpstr>
      <vt:lpstr>Seventh Amendment</vt:lpstr>
      <vt:lpstr>Eighth Amendment</vt:lpstr>
      <vt:lpstr>Eighth Amendment</vt:lpstr>
      <vt:lpstr>Ninth Amendment</vt:lpstr>
      <vt:lpstr>Ninth Amendment</vt:lpstr>
      <vt:lpstr>Tenth Amendment</vt:lpstr>
      <vt:lpstr>Tenth Amendment</vt:lpstr>
      <vt:lpstr>Early Amendments</vt:lpstr>
      <vt:lpstr>Civil War Amendments</vt:lpstr>
      <vt:lpstr>Later Amendments</vt:lpstr>
      <vt:lpstr>Later Amendments</vt:lpstr>
      <vt:lpstr>Later Amendments</vt:lpstr>
      <vt:lpstr>Later Amendments</vt:lpstr>
      <vt:lpstr>Later Amendments</vt:lpstr>
      <vt:lpstr>TEST TOMORROW!!</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Government</dc:title>
  <dc:creator>Brett</dc:creator>
  <cp:lastModifiedBy>Brett</cp:lastModifiedBy>
  <cp:revision>41</cp:revision>
  <cp:lastPrinted>1601-01-01T00:00:00Z</cp:lastPrinted>
  <dcterms:created xsi:type="dcterms:W3CDTF">2011-01-26T04:45:27Z</dcterms:created>
  <dcterms:modified xsi:type="dcterms:W3CDTF">2011-02-08T03:58:49Z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TC010183711033</vt:lpwstr>
  </property>
</Properties>
</file>