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301" r:id="rId3"/>
    <p:sldId id="302" r:id="rId4"/>
    <p:sldId id="258" r:id="rId5"/>
    <p:sldId id="265" r:id="rId6"/>
    <p:sldId id="273" r:id="rId7"/>
    <p:sldId id="262" r:id="rId8"/>
    <p:sldId id="259" r:id="rId9"/>
    <p:sldId id="279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303" r:id="rId21"/>
    <p:sldId id="266" r:id="rId22"/>
    <p:sldId id="263" r:id="rId23"/>
    <p:sldId id="260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84" r:id="rId37"/>
    <p:sldId id="267" r:id="rId38"/>
    <p:sldId id="264" r:id="rId39"/>
    <p:sldId id="261" r:id="rId40"/>
    <p:sldId id="300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6866" name="Rectangle 2"/>
            <p:cNvSpPr>
              <a:spLocks noChangeArrowheads="1"/>
            </p:cNvSpPr>
            <p:nvPr/>
          </p:nvSpPr>
          <p:spPr bwMode="hidden">
            <a:xfrm>
              <a:off x="5568" y="2160"/>
              <a:ext cx="192" cy="216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7" name="Rectangle 3"/>
            <p:cNvSpPr>
              <a:spLocks noChangeArrowheads="1"/>
            </p:cNvSpPr>
            <p:nvPr/>
          </p:nvSpPr>
          <p:spPr bwMode="white">
            <a:xfrm>
              <a:off x="1632" y="2160"/>
              <a:ext cx="3936" cy="21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8" name="Rectangle 4"/>
            <p:cNvSpPr>
              <a:spLocks noChangeArrowheads="1"/>
            </p:cNvSpPr>
            <p:nvPr/>
          </p:nvSpPr>
          <p:spPr bwMode="ltGray">
            <a:xfrm>
              <a:off x="0" y="0"/>
              <a:ext cx="384" cy="225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874" name="Picture 10" descr="ARTBANNA"/>
            <p:cNvPicPr>
              <a:picLocks noChangeAspect="1" noChangeArrowheads="1"/>
            </p:cNvPicPr>
            <p:nvPr/>
          </p:nvPicPr>
          <p:blipFill>
            <a:blip r:embed="rId2" cstate="print"/>
            <a:srcRect r="58453"/>
            <a:stretch>
              <a:fillRect/>
            </a:stretch>
          </p:blipFill>
          <p:spPr bwMode="invGray">
            <a:xfrm>
              <a:off x="1632" y="0"/>
              <a:ext cx="4128" cy="994"/>
            </a:xfrm>
            <a:prstGeom prst="rect">
              <a:avLst/>
            </a:prstGeom>
            <a:noFill/>
          </p:spPr>
        </p:pic>
        <p:pic>
          <p:nvPicPr>
            <p:cNvPr id="36875" name="Picture 11" descr="ARTBANND"/>
            <p:cNvPicPr>
              <a:picLocks noChangeAspect="1" noChangeArrowheads="1"/>
            </p:cNvPicPr>
            <p:nvPr/>
          </p:nvPicPr>
          <p:blipFill>
            <a:blip r:embed="rId3" cstate="print"/>
            <a:srcRect l="64000"/>
            <a:stretch>
              <a:fillRect/>
            </a:stretch>
          </p:blipFill>
          <p:spPr bwMode="invGray">
            <a:xfrm>
              <a:off x="0" y="0"/>
              <a:ext cx="1296" cy="360"/>
            </a:xfrm>
            <a:prstGeom prst="rect">
              <a:avLst/>
            </a:prstGeom>
            <a:noFill/>
          </p:spPr>
        </p:pic>
        <p:pic>
          <p:nvPicPr>
            <p:cNvPr id="36876" name="Picture 12" descr="ARTHSEP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40" y="2016"/>
              <a:ext cx="1800" cy="60"/>
            </a:xfrm>
            <a:prstGeom prst="rect">
              <a:avLst/>
            </a:prstGeom>
            <a:noFill/>
          </p:spPr>
        </p:pic>
        <p:sp>
          <p:nvSpPr>
            <p:cNvPr id="36877" name="Rectangle 13"/>
            <p:cNvSpPr>
              <a:spLocks noChangeArrowheads="1"/>
            </p:cNvSpPr>
            <p:nvPr/>
          </p:nvSpPr>
          <p:spPr bwMode="hidden">
            <a:xfrm>
              <a:off x="1776" y="4224"/>
              <a:ext cx="2448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810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7BA02CF-8EB6-405C-BA14-99338B0416EE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09B8B5-7C91-4645-9FD4-637197649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BA02CF-8EB6-405C-BA14-99338B0416EE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9B8B5-7C91-4645-9FD4-637197649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BA02CF-8EB6-405C-BA14-99338B0416EE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9B8B5-7C91-4645-9FD4-637197649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BA02CF-8EB6-405C-BA14-99338B0416EE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9B8B5-7C91-4645-9FD4-637197649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BA02CF-8EB6-405C-BA14-99338B0416EE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9B8B5-7C91-4645-9FD4-637197649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BA02CF-8EB6-405C-BA14-99338B0416EE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9B8B5-7C91-4645-9FD4-637197649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BA02CF-8EB6-405C-BA14-99338B0416EE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9B8B5-7C91-4645-9FD4-637197649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BA02CF-8EB6-405C-BA14-99338B0416EE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9B8B5-7C91-4645-9FD4-637197649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BA02CF-8EB6-405C-BA14-99338B0416EE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9B8B5-7C91-4645-9FD4-637197649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BA02CF-8EB6-405C-BA14-99338B0416EE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9B8B5-7C91-4645-9FD4-637197649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BA02CF-8EB6-405C-BA14-99338B0416EE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9B8B5-7C91-4645-9FD4-637197649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6667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66667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2" name="Rectangle 2"/>
            <p:cNvSpPr>
              <a:spLocks noChangeArrowheads="1"/>
            </p:cNvSpPr>
            <p:nvPr/>
          </p:nvSpPr>
          <p:spPr bwMode="hidden">
            <a:xfrm>
              <a:off x="5568" y="1152"/>
              <a:ext cx="192" cy="316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" name="Rectangle 3"/>
            <p:cNvSpPr>
              <a:spLocks noChangeArrowheads="1"/>
            </p:cNvSpPr>
            <p:nvPr/>
          </p:nvSpPr>
          <p:spPr bwMode="white">
            <a:xfrm>
              <a:off x="1632" y="1152"/>
              <a:ext cx="3936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ltGray">
            <a:xfrm>
              <a:off x="0" y="0"/>
              <a:ext cx="384" cy="225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31" name="Picture 11" descr="ARTBANNA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invGray">
            <a:xfrm>
              <a:off x="1728" y="0"/>
              <a:ext cx="3600" cy="360"/>
            </a:xfrm>
            <a:prstGeom prst="rect">
              <a:avLst/>
            </a:prstGeom>
            <a:noFill/>
          </p:spPr>
        </p:pic>
        <p:pic>
          <p:nvPicPr>
            <p:cNvPr id="5132" name="Picture 12" descr="ARTBANND"/>
            <p:cNvPicPr>
              <a:picLocks noChangeAspect="1" noChangeArrowheads="1"/>
            </p:cNvPicPr>
            <p:nvPr/>
          </p:nvPicPr>
          <p:blipFill>
            <a:blip r:embed="rId14" cstate="print"/>
            <a:srcRect l="64000"/>
            <a:stretch>
              <a:fillRect/>
            </a:stretch>
          </p:blipFill>
          <p:spPr bwMode="invGray">
            <a:xfrm>
              <a:off x="0" y="0"/>
              <a:ext cx="1296" cy="360"/>
            </a:xfrm>
            <a:prstGeom prst="rect">
              <a:avLst/>
            </a:prstGeom>
            <a:noFill/>
          </p:spPr>
        </p:pic>
        <p:pic>
          <p:nvPicPr>
            <p:cNvPr id="5133" name="Picture 13" descr="ARTHSEPA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gray">
            <a:xfrm>
              <a:off x="144" y="1104"/>
              <a:ext cx="1800" cy="60"/>
            </a:xfrm>
            <a:prstGeom prst="rect">
              <a:avLst/>
            </a:prstGeom>
            <a:noFill/>
          </p:spPr>
        </p:pic>
        <p:sp>
          <p:nvSpPr>
            <p:cNvPr id="5134" name="Rectangle 14"/>
            <p:cNvSpPr>
              <a:spLocks noChangeArrowheads="1"/>
            </p:cNvSpPr>
            <p:nvPr/>
          </p:nvSpPr>
          <p:spPr bwMode="hidden">
            <a:xfrm>
              <a:off x="1776" y="4224"/>
              <a:ext cx="2448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7BA02CF-8EB6-405C-BA14-99338B0416EE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09B8B5-7C91-4645-9FD4-637197649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Five: Supply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 Economics</a:t>
            </a:r>
          </a:p>
          <a:p>
            <a:r>
              <a:rPr lang="en-US" dirty="0" smtClean="0"/>
              <a:t>Mr. Chancery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11" y="1785168"/>
            <a:ext cx="1957389" cy="2525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Supply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5181600" cy="4648200"/>
          </a:xfrm>
        </p:spPr>
        <p:txBody>
          <a:bodyPr/>
          <a:lstStyle/>
          <a:p>
            <a:r>
              <a:rPr lang="en-US" sz="3200" dirty="0" smtClean="0"/>
              <a:t>Supply is the amount of a product that would be offered for sale at all possible prices in the market.</a:t>
            </a:r>
          </a:p>
          <a:p>
            <a:endParaRPr lang="en-US" sz="3200" dirty="0" smtClean="0"/>
          </a:p>
          <a:p>
            <a:r>
              <a:rPr lang="en-US" sz="3200" dirty="0" smtClean="0"/>
              <a:t>The Law of Supply states that suppliers will normally offer more for sale at high prices and less at lower prices.</a:t>
            </a:r>
          </a:p>
          <a:p>
            <a:endParaRPr lang="en-US" dirty="0"/>
          </a:p>
        </p:txBody>
      </p:sp>
      <p:pic>
        <p:nvPicPr>
          <p:cNvPr id="5" name="Content Placeholder 4" descr="empty on ga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05206" y="1371600"/>
            <a:ext cx="3478789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Supply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828800"/>
            <a:ext cx="3810000" cy="4572000"/>
          </a:xfrm>
        </p:spPr>
        <p:txBody>
          <a:bodyPr/>
          <a:lstStyle/>
          <a:p>
            <a:r>
              <a:rPr lang="en-US" sz="3200" dirty="0" smtClean="0"/>
              <a:t>A supply curve illustrates the information on a supply schedule.</a:t>
            </a:r>
          </a:p>
          <a:p>
            <a:endParaRPr lang="en-US" sz="3200" dirty="0" smtClean="0"/>
          </a:p>
          <a:p>
            <a:r>
              <a:rPr lang="en-US" sz="3200" dirty="0" smtClean="0"/>
              <a:t>There are two types of supply curves: an individual and a market curve.</a:t>
            </a:r>
          </a:p>
          <a:p>
            <a:endParaRPr lang="en-US" dirty="0"/>
          </a:p>
        </p:txBody>
      </p:sp>
      <p:pic>
        <p:nvPicPr>
          <p:cNvPr id="7" name="Content Placeholder 4" descr="individual and market supply curves.em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81974"/>
            <a:ext cx="5103956" cy="46426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086600" cy="4114800"/>
          </a:xfrm>
        </p:spPr>
        <p:txBody>
          <a:bodyPr/>
          <a:lstStyle/>
          <a:p>
            <a:r>
              <a:rPr lang="en-US" sz="4400" dirty="0" smtClean="0"/>
              <a:t>A supply curve has an upward slope.</a:t>
            </a:r>
            <a:endParaRPr lang="en-US" sz="4400" dirty="0"/>
          </a:p>
        </p:txBody>
      </p:sp>
      <p:pic>
        <p:nvPicPr>
          <p:cNvPr id="8" name="Content Placeholder 7" descr="supply-and-demand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940" t="57143" r="3331" b="3571"/>
          <a:stretch>
            <a:fillRect/>
          </a:stretch>
        </p:blipFill>
        <p:spPr>
          <a:xfrm>
            <a:off x="3276600" y="2918326"/>
            <a:ext cx="5367646" cy="3625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Guided Practice</a:t>
            </a:r>
            <a:endParaRPr lang="en-US" dirty="0"/>
          </a:p>
        </p:txBody>
      </p:sp>
      <p:pic>
        <p:nvPicPr>
          <p:cNvPr id="5" name="Content Placeholder 4" descr="Supply Schedule.em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228600"/>
            <a:ext cx="4203537" cy="6629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4800600" cy="4114800"/>
          </a:xfrm>
        </p:spPr>
        <p:txBody>
          <a:bodyPr/>
          <a:lstStyle/>
          <a:p>
            <a:r>
              <a:rPr lang="en-US" altLang="en-US" dirty="0" smtClean="0"/>
              <a:t>How do you explain that prices and quantities move in the same direction in a supply schedule?</a:t>
            </a:r>
          </a:p>
          <a:p>
            <a:endParaRPr lang="en-US" dirty="0" smtClean="0"/>
          </a:p>
          <a:p>
            <a:r>
              <a:rPr lang="en-US" altLang="en-US" dirty="0" smtClean="0"/>
              <a:t>Producers will produce high quantities at the highest prices and low quantities at the lowest prices.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Quantity Supplied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5181600" cy="4876800"/>
          </a:xfrm>
        </p:spPr>
        <p:txBody>
          <a:bodyPr/>
          <a:lstStyle/>
          <a:p>
            <a:r>
              <a:rPr lang="en-US" dirty="0" smtClean="0"/>
              <a:t>A change in quantity supplied is the change in the amount offered for sale in response to a change in price.</a:t>
            </a:r>
          </a:p>
          <a:p>
            <a:r>
              <a:rPr lang="en-US" dirty="0" smtClean="0"/>
              <a:t>Producers can change the amount produced in response to the prices.</a:t>
            </a:r>
          </a:p>
          <a:p>
            <a:pPr lvl="1"/>
            <a:r>
              <a:rPr lang="en-US" sz="2800" dirty="0" smtClean="0"/>
              <a:t>If prices are too low, they can slow or stop production.</a:t>
            </a:r>
          </a:p>
          <a:p>
            <a:pPr lvl="1"/>
            <a:r>
              <a:rPr lang="en-US" sz="2800" dirty="0" smtClean="0"/>
              <a:t>If prices are high, they can increase production.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7" descr="supply-and-demand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940" t="57143" r="3331" b="3571"/>
          <a:stretch>
            <a:fillRect/>
          </a:stretch>
        </p:blipFill>
        <p:spPr>
          <a:xfrm>
            <a:off x="5943600" y="2590800"/>
            <a:ext cx="3045987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Supply</a:t>
            </a:r>
            <a:endParaRPr lang="en-US" dirty="0"/>
          </a:p>
        </p:txBody>
      </p:sp>
      <p:pic>
        <p:nvPicPr>
          <p:cNvPr id="5" name="Content Placeholder 4" descr="change in supply.em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046" t="50909" r="1596" b="3636"/>
          <a:stretch>
            <a:fillRect/>
          </a:stretch>
        </p:blipFill>
        <p:spPr>
          <a:xfrm>
            <a:off x="5562600" y="4267200"/>
            <a:ext cx="3429000" cy="231689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52600"/>
            <a:ext cx="8153400" cy="4800600"/>
          </a:xfrm>
        </p:spPr>
        <p:txBody>
          <a:bodyPr/>
          <a:lstStyle/>
          <a:p>
            <a:r>
              <a:rPr lang="en-US" dirty="0" smtClean="0"/>
              <a:t>A change in supply is when suppliers offer different  amounts of products for sale at all possible prices.</a:t>
            </a:r>
          </a:p>
          <a:p>
            <a:r>
              <a:rPr lang="en-US" dirty="0" smtClean="0"/>
              <a:t>There are several factors that can change supply:</a:t>
            </a:r>
          </a:p>
          <a:p>
            <a:pPr lvl="1"/>
            <a:r>
              <a:rPr lang="en-US" sz="2800" dirty="0" smtClean="0"/>
              <a:t>Cost of inputs</a:t>
            </a:r>
          </a:p>
          <a:p>
            <a:pPr lvl="1"/>
            <a:r>
              <a:rPr lang="en-US" sz="2800" dirty="0" smtClean="0"/>
              <a:t>Productivity levels (ex: more motivated employees)</a:t>
            </a:r>
          </a:p>
          <a:p>
            <a:pPr lvl="1"/>
            <a:r>
              <a:rPr lang="en-US" sz="2800" dirty="0" smtClean="0"/>
              <a:t>Technology</a:t>
            </a:r>
          </a:p>
          <a:p>
            <a:pPr lvl="1"/>
            <a:r>
              <a:rPr lang="en-US" sz="2800" dirty="0" smtClean="0"/>
              <a:t>Taxes or the level of subsidies</a:t>
            </a:r>
          </a:p>
          <a:p>
            <a:pPr lvl="1"/>
            <a:r>
              <a:rPr lang="en-US" sz="2800" dirty="0" smtClean="0"/>
              <a:t>Expectations</a:t>
            </a:r>
          </a:p>
          <a:p>
            <a:pPr lvl="1"/>
            <a:r>
              <a:rPr lang="en-US" sz="2800" dirty="0" smtClean="0"/>
              <a:t>Government regulations</a:t>
            </a:r>
          </a:p>
          <a:p>
            <a:pPr lvl="1"/>
            <a:r>
              <a:rPr lang="en-US" sz="2800" dirty="0" smtClean="0"/>
              <a:t>Number of sellers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620000" cy="4114800"/>
          </a:xfrm>
        </p:spPr>
        <p:txBody>
          <a:bodyPr/>
          <a:lstStyle/>
          <a:p>
            <a:r>
              <a:rPr lang="en-US" dirty="0" smtClean="0"/>
              <a:t>Why does new technology almost always increase supply?</a:t>
            </a:r>
          </a:p>
          <a:p>
            <a:endParaRPr lang="en-US" dirty="0" smtClean="0"/>
          </a:p>
          <a:p>
            <a:r>
              <a:rPr lang="en-US" dirty="0" smtClean="0"/>
              <a:t>It generally leads to greater efficiency, which lowers production costs.</a:t>
            </a:r>
          </a:p>
        </p:txBody>
      </p:sp>
      <p:pic>
        <p:nvPicPr>
          <p:cNvPr id="5" name="Content Placeholder 4" descr="carmaking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4114800"/>
            <a:ext cx="4191000" cy="2514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of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 smtClean="0"/>
              <a:t>Supply is elastic when a small increase in price leads to a LARGER increase in output—and supply.</a:t>
            </a:r>
          </a:p>
          <a:p>
            <a:endParaRPr lang="en-US" dirty="0" smtClean="0"/>
          </a:p>
          <a:p>
            <a:r>
              <a:rPr lang="en-US" dirty="0" smtClean="0"/>
              <a:t>Supply is inelastic when a small increase in price causes LITTLE change in supply.</a:t>
            </a:r>
          </a:p>
          <a:p>
            <a:endParaRPr lang="en-US" dirty="0" smtClean="0"/>
          </a:p>
          <a:p>
            <a:r>
              <a:rPr lang="en-US" dirty="0" smtClean="0"/>
              <a:t>Supply is unit elastic when a change in price causes a PROPORTIONAL change in supply.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Read three elasticities  on page 119.</a:t>
            </a:r>
            <a:endParaRPr lang="en-US" sz="4000" dirty="0"/>
          </a:p>
        </p:txBody>
      </p:sp>
      <p:pic>
        <p:nvPicPr>
          <p:cNvPr id="5" name="Content Placeholder 4" descr="elasticity of supply.em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3810000" cy="2046446"/>
          </a:xfrm>
        </p:spPr>
      </p:pic>
      <p:pic>
        <p:nvPicPr>
          <p:cNvPr id="6" name="Content Placeholder 5" descr="inelastic supply.em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295400"/>
            <a:ext cx="3810000" cy="2277853"/>
          </a:xfrm>
        </p:spPr>
      </p:pic>
      <p:pic>
        <p:nvPicPr>
          <p:cNvPr id="7" name="Picture 6" descr="unit elastic supply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413557"/>
            <a:ext cx="6592631" cy="3444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Supply 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sz="3200" dirty="0" smtClean="0"/>
              <a:t>Determinants of supply elasticity are related to how quickly a producer can act when the change in price occurs.</a:t>
            </a:r>
          </a:p>
          <a:p>
            <a:r>
              <a:rPr lang="en-US" sz="3200" dirty="0" smtClean="0"/>
              <a:t>If adjustments can be made quickly, supply is elastic.</a:t>
            </a:r>
          </a:p>
          <a:p>
            <a:r>
              <a:rPr lang="en-US" sz="3200" dirty="0" smtClean="0"/>
              <a:t>If adjustments are complex and take time , supply is inelastic.</a:t>
            </a:r>
          </a:p>
          <a:p>
            <a:r>
              <a:rPr lang="en-US" sz="3200" dirty="0" smtClean="0"/>
              <a:t>If substitutes are available, supply is elastic.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DOK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dirty="0" smtClean="0"/>
              <a:t>How do suppliers decide what goods and services to offer?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626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r>
              <a:rPr lang="en-US" sz="6600" dirty="0" smtClean="0"/>
              <a:t>How does the law of supply affect the quantity supplied?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00"/>
            <a:ext cx="14763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19600"/>
            <a:ext cx="8077200" cy="1362075"/>
          </a:xfrm>
        </p:spPr>
        <p:txBody>
          <a:bodyPr/>
          <a:lstStyle/>
          <a:p>
            <a:r>
              <a:rPr lang="en-US" sz="7200" dirty="0" smtClean="0"/>
              <a:t>5.2 The Theory of Production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895600"/>
            <a:ext cx="7772400" cy="1500187"/>
          </a:xfrm>
        </p:spPr>
        <p:txBody>
          <a:bodyPr/>
          <a:lstStyle/>
          <a:p>
            <a:r>
              <a:rPr lang="en-US" sz="3600" dirty="0" smtClean="0"/>
              <a:t>Read this section.</a:t>
            </a:r>
            <a:endParaRPr lang="en-US" sz="3600" dirty="0"/>
          </a:p>
        </p:txBody>
      </p:sp>
      <p:pic>
        <p:nvPicPr>
          <p:cNvPr id="4" name="Content Placeholder 4" descr="economics text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691355"/>
            <a:ext cx="27432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Alabama Course of Study</a:t>
            </a:r>
            <a:endParaRPr lang="en-US" dirty="0"/>
          </a:p>
        </p:txBody>
      </p:sp>
      <p:pic>
        <p:nvPicPr>
          <p:cNvPr id="7" name="Content Placeholder 6" descr="al_se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133600"/>
            <a:ext cx="3810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3.	Analyze graphs to determine changes in supply and demand and their effect on equilibrium price and quality.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5.2 The Theory of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Daily Objectives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theory of production.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 the three stages of production.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Main Idea: A change in the variable input called labor, results in a change in production.</a:t>
            </a:r>
          </a:p>
          <a:p>
            <a:r>
              <a:rPr lang="en-US" dirty="0" smtClean="0"/>
              <a:t>Law of Variable Proportions</a:t>
            </a:r>
          </a:p>
          <a:p>
            <a:r>
              <a:rPr lang="en-US" dirty="0" smtClean="0"/>
              <a:t>The Production Function</a:t>
            </a:r>
          </a:p>
          <a:p>
            <a:r>
              <a:rPr lang="en-US" dirty="0" smtClean="0"/>
              <a:t>Three Stages of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Variable Proportions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r>
              <a:rPr lang="en-US" altLang="en-US" dirty="0" smtClean="0"/>
              <a:t>The theory of production generally is based on the </a:t>
            </a:r>
            <a:r>
              <a:rPr lang="en-US" altLang="en-US" b="1" dirty="0" smtClean="0"/>
              <a:t>short run</a:t>
            </a:r>
            <a:r>
              <a:rPr lang="en-US" altLang="en-US" dirty="0" smtClean="0"/>
              <a:t>, a period of production that allows producers to change only the amount of the variable input called labor.</a:t>
            </a:r>
          </a:p>
          <a:p>
            <a:r>
              <a:rPr lang="en-US" altLang="en-US" dirty="0" smtClean="0"/>
              <a:t>This contrasts with the </a:t>
            </a:r>
            <a:r>
              <a:rPr lang="en-US" altLang="en-US" b="1" dirty="0" smtClean="0"/>
              <a:t>long run</a:t>
            </a:r>
            <a:r>
              <a:rPr lang="en-US" altLang="en-US" dirty="0" smtClean="0"/>
              <a:t>, a period of production long enough for producers to adjust the quantities of all their resources, including capital. </a:t>
            </a:r>
            <a:endParaRPr lang="en-US" altLang="en-US" sz="2000" dirty="0" smtClean="0">
              <a:solidFill>
                <a:schemeClr val="hlink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Variable Proportions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4343400" cy="4495800"/>
          </a:xfrm>
        </p:spPr>
        <p:txBody>
          <a:bodyPr/>
          <a:lstStyle/>
          <a:p>
            <a:r>
              <a:rPr lang="en-US" altLang="en-US" sz="3600" i="1" dirty="0" smtClean="0"/>
              <a:t>For example, Ford Motors hiring 300 extra workers for one of its plants is a short-run adjustment.</a:t>
            </a:r>
          </a:p>
          <a:p>
            <a:r>
              <a:rPr lang="en-US" altLang="en-US" sz="3600" i="1" dirty="0" smtClean="0"/>
              <a:t>If Ford builds a new factory, this is a long-run adjustment.</a:t>
            </a:r>
          </a:p>
          <a:p>
            <a:pPr>
              <a:buNone/>
            </a:pPr>
            <a:endParaRPr lang="en-US" i="1" dirty="0"/>
          </a:p>
        </p:txBody>
      </p:sp>
      <p:pic>
        <p:nvPicPr>
          <p:cNvPr id="6" name="Content Placeholder 5" descr="carmaking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2438400"/>
            <a:ext cx="4191000" cy="2514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876800" cy="4114800"/>
          </a:xfrm>
        </p:spPr>
        <p:txBody>
          <a:bodyPr/>
          <a:lstStyle/>
          <a:p>
            <a:r>
              <a:rPr lang="en-US" altLang="en-US" sz="4400" dirty="0" smtClean="0"/>
              <a:t>In the short run, output will change as one variable input is altered, but other inputs are kept constant.</a:t>
            </a:r>
          </a:p>
        </p:txBody>
      </p:sp>
      <p:pic>
        <p:nvPicPr>
          <p:cNvPr id="8" name="Content Placeholder 7" descr="runn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flipH="1">
            <a:off x="5652304" y="1905000"/>
            <a:ext cx="3339296" cy="4367631"/>
          </a:xfr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Variable Proportions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400" y="1752600"/>
            <a:ext cx="5257800" cy="4114800"/>
          </a:xfrm>
        </p:spPr>
        <p:txBody>
          <a:bodyPr/>
          <a:lstStyle/>
          <a:p>
            <a:r>
              <a:rPr lang="en-US" altLang="en-US" sz="4000" dirty="0" smtClean="0"/>
              <a:t>The Law of Variable Proportions looks at how the final product is affected as more units of one variable input or resource are added to a fixed amount of other resources.</a:t>
            </a:r>
            <a:endParaRPr lang="en-US" sz="4000" dirty="0"/>
          </a:p>
        </p:txBody>
      </p:sp>
      <p:pic>
        <p:nvPicPr>
          <p:cNvPr id="8" name="Content Placeholder 7" descr="runn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flipH="1">
            <a:off x="152400" y="1752600"/>
            <a:ext cx="3339296" cy="4367631"/>
          </a:xfr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Variable Proportions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Variable Proportions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962400" cy="4114800"/>
          </a:xfrm>
        </p:spPr>
        <p:txBody>
          <a:bodyPr/>
          <a:lstStyle/>
          <a:p>
            <a:r>
              <a:rPr lang="en-US" altLang="en-US" sz="3600" dirty="0" smtClean="0"/>
              <a:t>Economists prefer that only a single variable be changed at any one time so the impact of this variable on total output can be measured.</a:t>
            </a:r>
          </a:p>
          <a:p>
            <a:endParaRPr lang="en-US" dirty="0"/>
          </a:p>
        </p:txBody>
      </p:sp>
      <p:pic>
        <p:nvPicPr>
          <p:cNvPr id="5" name="Content Placeholder 4" descr="Dark-Dog-Production-(8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62200"/>
            <a:ext cx="4140200" cy="3105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 Vocabulary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r>
              <a:rPr lang="en-US" sz="5400" dirty="0" smtClean="0"/>
              <a:t>22 Vocabulary terms on page 129</a:t>
            </a:r>
            <a:endParaRPr lang="en-US" sz="5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81200"/>
            <a:ext cx="230314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Production Function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905000"/>
            <a:ext cx="4953000" cy="4191000"/>
          </a:xfrm>
        </p:spPr>
        <p:txBody>
          <a:bodyPr/>
          <a:lstStyle/>
          <a:p>
            <a:r>
              <a:rPr lang="en-US" altLang="en-US" sz="3200" dirty="0" smtClean="0"/>
              <a:t>The concept illustrates the Law of Variable Proportions within a production schedule or a graph.</a:t>
            </a:r>
          </a:p>
          <a:p>
            <a:r>
              <a:rPr lang="en-US" altLang="en-US" sz="3200" dirty="0" smtClean="0"/>
              <a:t>It describes the relationship between changes in output to different amounts of a single input while others are held constant.</a:t>
            </a:r>
            <a:endParaRPr lang="en-US" altLang="en-US" sz="2000" dirty="0" smtClean="0">
              <a:solidFill>
                <a:schemeClr val="hlink"/>
              </a:solidFill>
              <a:sym typeface="Wingdings" pitchFamily="2" charset="2"/>
            </a:endParaRPr>
          </a:p>
          <a:p>
            <a:endParaRPr lang="en-US" sz="2400" dirty="0"/>
          </a:p>
        </p:txBody>
      </p:sp>
      <p:pic>
        <p:nvPicPr>
          <p:cNvPr id="7" name="Picture 27" descr="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3810000" cy="405620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Production Function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981200"/>
            <a:ext cx="4495800" cy="4876800"/>
          </a:xfrm>
        </p:spPr>
        <p:txBody>
          <a:bodyPr/>
          <a:lstStyle/>
          <a:p>
            <a:r>
              <a:rPr lang="en-US" altLang="en-US" dirty="0" smtClean="0"/>
              <a:t>Total product is the total output the company produces.</a:t>
            </a:r>
          </a:p>
          <a:p>
            <a:r>
              <a:rPr lang="en-US" altLang="en-US" dirty="0" smtClean="0"/>
              <a:t>A production schedule shows that, as more workers are added, total product rises until a point that adding more workers causes a decline in total product.</a:t>
            </a:r>
            <a:endParaRPr lang="en-US" dirty="0"/>
          </a:p>
        </p:txBody>
      </p:sp>
      <p:pic>
        <p:nvPicPr>
          <p:cNvPr id="5" name="Picture 29" descr="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3810000" cy="359680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Production Function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3600" dirty="0" smtClean="0"/>
              <a:t>Marginal product is the extra output or change in total product caused by adding one more unit of variable input.</a:t>
            </a:r>
            <a:endParaRPr lang="en-US" altLang="en-US" sz="2400" dirty="0" smtClean="0">
              <a:solidFill>
                <a:schemeClr val="hlink"/>
              </a:solidFill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5" name="Picture 29" descr="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40196"/>
            <a:ext cx="3810000" cy="359680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114800" cy="4114800"/>
          </a:xfrm>
        </p:spPr>
        <p:txBody>
          <a:bodyPr/>
          <a:lstStyle/>
          <a:p>
            <a:r>
              <a:rPr lang="en-US" altLang="en-US" dirty="0" smtClean="0"/>
              <a:t>From you experience in working in groups for a class assignment, how many students make up a productive team?  </a:t>
            </a:r>
          </a:p>
          <a:p>
            <a:r>
              <a:rPr lang="en-US" altLang="en-US" dirty="0" smtClean="0"/>
              <a:t>When is adding more group members likely to “cause a decline in total product”?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teacher\Local Settings\Temporary Internet Files\Content.IE5\CXE3K9EB\MP90043063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7517" y="2362200"/>
            <a:ext cx="4114083" cy="2738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Three Stages of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848600" cy="4648200"/>
          </a:xfrm>
        </p:spPr>
        <p:txBody>
          <a:bodyPr/>
          <a:lstStyle/>
          <a:p>
            <a:r>
              <a:rPr lang="en-US" altLang="en-US" sz="3200" dirty="0" smtClean="0"/>
              <a:t>In Stage I, (increasing returns), marginal output increases with each new worker.  Companies are tempted to hire more workers, which moves them to Stage II.</a:t>
            </a:r>
            <a:endParaRPr lang="en-US" altLang="en-US" sz="2000" dirty="0" smtClean="0">
              <a:solidFill>
                <a:schemeClr val="hlink"/>
              </a:solidFill>
              <a:sym typeface="Wingdings" pitchFamily="2" charset="2"/>
            </a:endParaRPr>
          </a:p>
          <a:p>
            <a:r>
              <a:rPr lang="en-US" altLang="en-US" sz="3200" dirty="0" smtClean="0"/>
              <a:t>In Stage II, (diminishing returns),  total production keeps growing but the rate of increase is smaller; each worker is still making a positive contribution to total output, but it is diminishing. </a:t>
            </a:r>
            <a:endParaRPr lang="en-US" altLang="en-US" sz="1800" dirty="0" smtClean="0">
              <a:solidFill>
                <a:schemeClr val="hlink"/>
              </a:solidFill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191000" cy="4114800"/>
          </a:xfrm>
        </p:spPr>
        <p:txBody>
          <a:bodyPr/>
          <a:lstStyle/>
          <a:p>
            <a:r>
              <a:rPr lang="en-US" altLang="en-US" sz="4000" dirty="0" smtClean="0"/>
              <a:t>In Stage III (negative returns), marginal product becomes negative, decreasing total plant output. </a:t>
            </a:r>
            <a:endParaRPr lang="en-US" altLang="en-US" dirty="0" smtClean="0">
              <a:solidFill>
                <a:schemeClr val="hlink"/>
              </a:solidFill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6" name="Content Placeholder 5" descr="law of variable proportions graph.em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76400"/>
            <a:ext cx="3810000" cy="3593621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Three Stages of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heory of production transparenc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640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3800"/>
            <a:ext cx="8077200" cy="1362075"/>
          </a:xfrm>
        </p:spPr>
        <p:txBody>
          <a:bodyPr/>
          <a:lstStyle/>
          <a:p>
            <a:r>
              <a:rPr lang="en-US" sz="6600" dirty="0" smtClean="0"/>
              <a:t>5.3 Cost, revenue, and Profit Maximization 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209800"/>
            <a:ext cx="7772400" cy="1500187"/>
          </a:xfrm>
        </p:spPr>
        <p:txBody>
          <a:bodyPr/>
          <a:lstStyle/>
          <a:p>
            <a:r>
              <a:rPr lang="en-US" sz="3600" dirty="0" smtClean="0"/>
              <a:t>Read this section.</a:t>
            </a:r>
            <a:endParaRPr lang="en-US" sz="3600" dirty="0"/>
          </a:p>
        </p:txBody>
      </p:sp>
      <p:pic>
        <p:nvPicPr>
          <p:cNvPr id="4" name="Content Placeholder 4" descr="economics text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3844" y="691355"/>
            <a:ext cx="2219555" cy="289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Alabama Course of Study</a:t>
            </a:r>
            <a:endParaRPr lang="en-US" dirty="0"/>
          </a:p>
        </p:txBody>
      </p:sp>
      <p:pic>
        <p:nvPicPr>
          <p:cNvPr id="7" name="Content Placeholder 6" descr="al_se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133600"/>
            <a:ext cx="3810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3.	Analyze graphs to determine changes in supply and demand and their effect on equilibrium price and quality.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5.3 Cost, Revenue, </a:t>
            </a:r>
            <a:br>
              <a:rPr lang="en-US" dirty="0" smtClean="0"/>
            </a:br>
            <a:r>
              <a:rPr lang="en-US" dirty="0" smtClean="0"/>
              <a:t>and Profit Maximization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Daily Objectives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 key measures of cost.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two key measures of revenue.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 incremental analysis to business decisions.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5: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343400" cy="4114800"/>
          </a:xfrm>
        </p:spPr>
        <p:txBody>
          <a:bodyPr/>
          <a:lstStyle/>
          <a:p>
            <a:r>
              <a:rPr lang="en-US" sz="3600" dirty="0" smtClean="0"/>
              <a:t>5.1 What is Supply?</a:t>
            </a:r>
          </a:p>
          <a:p>
            <a:r>
              <a:rPr lang="en-US" sz="3600" dirty="0" smtClean="0"/>
              <a:t>5.2 The Theory of Production</a:t>
            </a:r>
          </a:p>
          <a:p>
            <a:r>
              <a:rPr lang="en-US" sz="3600" dirty="0" smtClean="0"/>
              <a:t>5.3 Cost, revenue, and Profit Maximization </a:t>
            </a:r>
            <a:endParaRPr lang="en-US" sz="3600" dirty="0"/>
          </a:p>
        </p:txBody>
      </p:sp>
      <p:pic>
        <p:nvPicPr>
          <p:cNvPr id="5" name="Content Placeholder 4" descr="economics textboo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447800"/>
            <a:ext cx="3208934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5.3 Cost, Revenue, </a:t>
            </a:r>
            <a:br>
              <a:rPr lang="en-US" dirty="0" smtClean="0"/>
            </a:br>
            <a:r>
              <a:rPr lang="en-US" dirty="0" smtClean="0"/>
              <a:t>and Profit Maximization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Idea: </a:t>
            </a:r>
            <a:r>
              <a:rPr lang="en-US" altLang="en-US" dirty="0" smtClean="0"/>
              <a:t>Profit is maximized when the marginal costs of production equal the marginal revenue from sales. </a:t>
            </a:r>
            <a:endParaRPr lang="en-US" dirty="0" smtClean="0"/>
          </a:p>
          <a:p>
            <a:r>
              <a:rPr lang="en-US" dirty="0" smtClean="0"/>
              <a:t>Measures of Cost</a:t>
            </a:r>
          </a:p>
          <a:p>
            <a:r>
              <a:rPr lang="en-US" dirty="0" smtClean="0"/>
              <a:t>Applying Cost Principles</a:t>
            </a:r>
          </a:p>
          <a:p>
            <a:r>
              <a:rPr lang="en-US" dirty="0" smtClean="0"/>
              <a:t>Measures of Revenue</a:t>
            </a:r>
          </a:p>
          <a:p>
            <a:r>
              <a:rPr lang="en-US" dirty="0" smtClean="0"/>
              <a:t>Marginal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Measures of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Overhead is one of many different measures of costs. </a:t>
            </a:r>
          </a:p>
          <a:p>
            <a:r>
              <a:rPr lang="en-US" altLang="en-US" sz="2800" kern="1200" dirty="0" smtClean="0">
                <a:solidFill>
                  <a:srgbClr val="FFFFFF"/>
                </a:solidFill>
                <a:latin typeface="Arial" charset="0"/>
              </a:rPr>
              <a:t>Fixed costs are those that a business has even if it has no output.  These include management salaries, rent, taxes, and depreciation on capital goods.</a:t>
            </a:r>
          </a:p>
          <a:p>
            <a:pPr marL="339725" lvl="0" indent="-339725" eaLnBrk="0" hangingPunct="0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altLang="en-US" sz="2800" kern="1200" dirty="0" smtClean="0">
                <a:solidFill>
                  <a:srgbClr val="FFFFFF"/>
                </a:solidFill>
                <a:latin typeface="Arial" charset="0"/>
              </a:rPr>
              <a:t>Variable costs are those that change when the rate of operation or production changes, including hourly labor, raw materials, freight charges, and electricity. </a:t>
            </a:r>
            <a:endParaRPr lang="en-US" altLang="en-US" sz="2000" dirty="0" smtClean="0">
              <a:solidFill>
                <a:schemeClr val="hlink"/>
              </a:solidFill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ost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981200"/>
            <a:ext cx="3845449" cy="40386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4648200" cy="4724400"/>
          </a:xfrm>
        </p:spPr>
        <p:txBody>
          <a:bodyPr/>
          <a:lstStyle/>
          <a:p>
            <a:r>
              <a:rPr lang="en-US" altLang="en-US" sz="3200" dirty="0" smtClean="0"/>
              <a:t>Total cost is the sum of all fixed costs and all variable costs. </a:t>
            </a:r>
          </a:p>
          <a:p>
            <a:r>
              <a:rPr lang="en-US" altLang="en-US" sz="3200" dirty="0" smtClean="0"/>
              <a:t>Marginal cost is the extra (variable) costs incurred when a business produces one additional unit of a product.</a:t>
            </a:r>
            <a:endParaRPr lang="en-US" altLang="en-US" sz="2000" dirty="0" smtClean="0">
              <a:solidFill>
                <a:schemeClr val="hlink"/>
              </a:solidFill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Measures of Cost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r>
              <a:rPr lang="en-US" altLang="en-US" sz="4000" dirty="0" smtClean="0"/>
              <a:t>What are the fixed costs of running a high school?  The variable costs?</a:t>
            </a:r>
          </a:p>
          <a:p>
            <a:endParaRPr lang="en-US" dirty="0"/>
          </a:p>
        </p:txBody>
      </p:sp>
      <p:pic>
        <p:nvPicPr>
          <p:cNvPr id="5" name="Content Placeholder 4" descr="logo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1326" y="3124200"/>
            <a:ext cx="3096873" cy="2375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Applying Cost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114800" cy="4114800"/>
          </a:xfrm>
        </p:spPr>
        <p:txBody>
          <a:bodyPr/>
          <a:lstStyle/>
          <a:p>
            <a:r>
              <a:rPr lang="en-US" altLang="en-US" i="1" dirty="0" smtClean="0"/>
              <a:t>A self-service gas station is an example of high fixed costs with low variable costs.  The ratio of variable to fixed costs is low.</a:t>
            </a:r>
          </a:p>
          <a:p>
            <a:r>
              <a:rPr lang="en-US" altLang="en-US" i="1" dirty="0" smtClean="0"/>
              <a:t>E-commerce is an example of an industry with low fixed costs.</a:t>
            </a:r>
          </a:p>
          <a:p>
            <a:endParaRPr lang="en-US" dirty="0"/>
          </a:p>
        </p:txBody>
      </p:sp>
      <p:pic>
        <p:nvPicPr>
          <p:cNvPr id="5" name="Content Placeholder 4" descr="ebay-log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2514600"/>
            <a:ext cx="3810000" cy="285326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Measures of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267200" cy="4724400"/>
          </a:xfrm>
        </p:spPr>
        <p:txBody>
          <a:bodyPr/>
          <a:lstStyle/>
          <a:p>
            <a:r>
              <a:rPr lang="en-US" altLang="en-US" sz="3200" dirty="0" smtClean="0"/>
              <a:t>Total revenue is the number of units sold multiplied by the average price per unit.</a:t>
            </a:r>
          </a:p>
          <a:p>
            <a:r>
              <a:rPr lang="en-US" altLang="en-US" sz="3200" dirty="0" smtClean="0"/>
              <a:t>Marginal revenue is the extra revenue connected with producing and selling an additional unit of output.</a:t>
            </a:r>
          </a:p>
          <a:p>
            <a:endParaRPr lang="en-US" dirty="0"/>
          </a:p>
        </p:txBody>
      </p:sp>
      <p:pic>
        <p:nvPicPr>
          <p:cNvPr id="5" name="Content Placeholder 4" descr="Bill-Gates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2057400"/>
            <a:ext cx="3810000" cy="2948983"/>
          </a:xfrm>
        </p:spPr>
      </p:pic>
      <p:sp>
        <p:nvSpPr>
          <p:cNvPr id="6" name="TextBox 5"/>
          <p:cNvSpPr txBox="1"/>
          <p:nvPr/>
        </p:nvSpPr>
        <p:spPr>
          <a:xfrm>
            <a:off x="5486400" y="5257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Bill Gates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Marginal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81200"/>
            <a:ext cx="5486400" cy="4114800"/>
          </a:xfrm>
        </p:spPr>
        <p:txBody>
          <a:bodyPr/>
          <a:lstStyle/>
          <a:p>
            <a:r>
              <a:rPr lang="en-US" altLang="en-US" sz="3600" dirty="0" smtClean="0"/>
              <a:t>Marginal analysis, is comparing the extra benefits to the extra costs of a particular decision.</a:t>
            </a:r>
          </a:p>
          <a:p>
            <a:r>
              <a:rPr lang="en-US" altLang="en-US" sz="3200" dirty="0" smtClean="0"/>
              <a:t>The break-even point </a:t>
            </a:r>
            <a:r>
              <a:rPr lang="en-US" altLang="en-US" sz="3600" dirty="0" smtClean="0"/>
              <a:t>is the total output or total product the business needs to sell in order to cover its total costs.</a:t>
            </a:r>
            <a:endParaRPr lang="en-US" sz="3600" dirty="0"/>
          </a:p>
        </p:txBody>
      </p:sp>
      <p:pic>
        <p:nvPicPr>
          <p:cNvPr id="3074" name="Picture 2" descr="C:\Documents and Settings\teacher\Local Settings\Temporary Internet Files\Content.IE5\MAGE7LEA\MC900433932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381000" y="3657600"/>
            <a:ext cx="389636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Marginal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6172200" cy="4114800"/>
          </a:xfrm>
        </p:spPr>
        <p:txBody>
          <a:bodyPr/>
          <a:lstStyle/>
          <a:p>
            <a:r>
              <a:rPr lang="en-US" altLang="en-US" sz="3200" dirty="0" smtClean="0"/>
              <a:t>Businesses want to find the number of workers and the level of output that generates maximum profits.  </a:t>
            </a:r>
          </a:p>
          <a:p>
            <a:r>
              <a:rPr lang="en-US" altLang="en-US" sz="3200" dirty="0" smtClean="0"/>
              <a:t>The profit-maximizing quantity of output is reached when marginal cost and marginal revenue are equal.</a:t>
            </a:r>
          </a:p>
          <a:p>
            <a:endParaRPr lang="en-US" dirty="0"/>
          </a:p>
        </p:txBody>
      </p:sp>
      <p:pic>
        <p:nvPicPr>
          <p:cNvPr id="5" name="Content Placeholder 4" descr="mcdonal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19900" y="762000"/>
            <a:ext cx="2171700" cy="2105025"/>
          </a:xfrm>
        </p:spPr>
      </p:pic>
      <p:pic>
        <p:nvPicPr>
          <p:cNvPr id="6" name="Picture 5" descr="georgia-pacif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5199589"/>
            <a:ext cx="3489350" cy="1506011"/>
          </a:xfrm>
          <a:prstGeom prst="rect">
            <a:avLst/>
          </a:prstGeom>
        </p:spPr>
      </p:pic>
      <p:pic>
        <p:nvPicPr>
          <p:cNvPr id="7" name="Picture 6" descr="walmart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029200"/>
            <a:ext cx="4612871" cy="1275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5.1 What is Supply? 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Read this section.</a:t>
            </a:r>
            <a:endParaRPr lang="en-US" sz="3600" dirty="0"/>
          </a:p>
        </p:txBody>
      </p:sp>
      <p:pic>
        <p:nvPicPr>
          <p:cNvPr id="4" name="Content Placeholder 4" descr="economics text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914400"/>
            <a:ext cx="2294534" cy="298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5.1 What is Supply?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419600" cy="4114800"/>
          </a:xfrm>
        </p:spPr>
        <p:txBody>
          <a:bodyPr/>
          <a:lstStyle/>
          <a:p>
            <a:r>
              <a:rPr lang="en-US" sz="4000" dirty="0" smtClean="0"/>
              <a:t>Basics of Supply</a:t>
            </a:r>
          </a:p>
          <a:p>
            <a:r>
              <a:rPr lang="en-US" sz="4000" dirty="0" smtClean="0"/>
              <a:t>Change in Quantity Supplied</a:t>
            </a:r>
          </a:p>
          <a:p>
            <a:r>
              <a:rPr lang="en-US" sz="4000" dirty="0" smtClean="0"/>
              <a:t>Change in Supply</a:t>
            </a:r>
          </a:p>
          <a:p>
            <a:r>
              <a:rPr lang="en-US" sz="4000" dirty="0" smtClean="0"/>
              <a:t>Elasticity of Supply</a:t>
            </a:r>
          </a:p>
          <a:p>
            <a:r>
              <a:rPr lang="en-US" sz="4000" dirty="0" smtClean="0"/>
              <a:t>Determinants of Supply Elasticity</a:t>
            </a:r>
            <a:endParaRPr lang="en-US" sz="4000" dirty="0"/>
          </a:p>
        </p:txBody>
      </p:sp>
      <p:pic>
        <p:nvPicPr>
          <p:cNvPr id="7" name="Content Placeholder 6" descr="empty on ga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95887" y="2033336"/>
            <a:ext cx="3262313" cy="34340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Alabama Course of Study</a:t>
            </a:r>
            <a:endParaRPr lang="en-US" dirty="0"/>
          </a:p>
        </p:txBody>
      </p:sp>
      <p:pic>
        <p:nvPicPr>
          <p:cNvPr id="7" name="Content Placeholder 6" descr="al_se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133600"/>
            <a:ext cx="3810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3.	Analyze graphs to determine changes in supply and demand and their effect on equilibrium price and quality.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5.1 What is Supply?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Daily Objectives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difference between the supply schedule and the supply curve.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how market supply curves are derived.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Specify reasons for a change in supply.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For almost any good or service, the higher the price, the larger the quantity that will be offered for sale.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sy design template">
  <a:themeElements>
    <a:clrScheme name="Office Theme 1">
      <a:dk1>
        <a:srgbClr val="2C2C42"/>
      </a:dk1>
      <a:lt1>
        <a:srgbClr val="FFFFCC"/>
      </a:lt1>
      <a:dk2>
        <a:srgbClr val="5F5F5F"/>
      </a:dk2>
      <a:lt2>
        <a:srgbClr val="FFCC00"/>
      </a:lt2>
      <a:accent1>
        <a:srgbClr val="808000"/>
      </a:accent1>
      <a:accent2>
        <a:srgbClr val="CC9900"/>
      </a:accent2>
      <a:accent3>
        <a:srgbClr val="B6B6B6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Office Them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Office Theme 1">
        <a:dk1>
          <a:srgbClr val="2C2C42"/>
        </a:dk1>
        <a:lt1>
          <a:srgbClr val="FFFFCC"/>
        </a:lt1>
        <a:dk2>
          <a:srgbClr val="5F5F5F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6B6B6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660033"/>
        </a:dk1>
        <a:lt1>
          <a:srgbClr val="FFFFCC"/>
        </a:lt1>
        <a:dk2>
          <a:srgbClr val="993366"/>
        </a:dk2>
        <a:lt2>
          <a:srgbClr val="FFCC66"/>
        </a:lt2>
        <a:accent1>
          <a:srgbClr val="FF9900"/>
        </a:accent1>
        <a:accent2>
          <a:srgbClr val="FF5050"/>
        </a:accent2>
        <a:accent3>
          <a:srgbClr val="CAADB8"/>
        </a:accent3>
        <a:accent4>
          <a:srgbClr val="DADAAE"/>
        </a:accent4>
        <a:accent5>
          <a:srgbClr val="FFCAAA"/>
        </a:accent5>
        <a:accent6>
          <a:srgbClr val="E74848"/>
        </a:accent6>
        <a:hlink>
          <a:srgbClr val="336699"/>
        </a:hlink>
        <a:folHlink>
          <a:srgbClr val="9900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Artsy design template</Template>
  <TotalTime>1702</TotalTime>
  <Words>1400</Words>
  <Application>Microsoft Office PowerPoint</Application>
  <PresentationFormat>On-screen Show (4:3)</PresentationFormat>
  <Paragraphs>1432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Arial Narrow</vt:lpstr>
      <vt:lpstr>Impact</vt:lpstr>
      <vt:lpstr>Wingdings</vt:lpstr>
      <vt:lpstr>Artsy design template</vt:lpstr>
      <vt:lpstr>Chapter Five: Supply</vt:lpstr>
      <vt:lpstr>DOK Question</vt:lpstr>
      <vt:lpstr>Chapter 5 Vocabulary</vt:lpstr>
      <vt:lpstr>Chapter 5: Supply</vt:lpstr>
      <vt:lpstr>5.1 What is Supply? </vt:lpstr>
      <vt:lpstr>5.1 What is Supply? </vt:lpstr>
      <vt:lpstr>Alabama Course of Study</vt:lpstr>
      <vt:lpstr>5.1 What is Supply?</vt:lpstr>
      <vt:lpstr>Main Idea</vt:lpstr>
      <vt:lpstr>Basics of Supply </vt:lpstr>
      <vt:lpstr>Basics of Supply</vt:lpstr>
      <vt:lpstr>Basics of Supply</vt:lpstr>
      <vt:lpstr> Guided Practice</vt:lpstr>
      <vt:lpstr>Change in Quantity Supplied</vt:lpstr>
      <vt:lpstr>Change in Supply</vt:lpstr>
      <vt:lpstr>Guided Practice</vt:lpstr>
      <vt:lpstr>Elasticity of Supply</vt:lpstr>
      <vt:lpstr>Read three elasticities  on page 119.</vt:lpstr>
      <vt:lpstr>Determinants of Supply Elasticity</vt:lpstr>
      <vt:lpstr>DOK </vt:lpstr>
      <vt:lpstr>5.2 The Theory of Production</vt:lpstr>
      <vt:lpstr>Alabama Course of Study</vt:lpstr>
      <vt:lpstr>5.2 The Theory of Production</vt:lpstr>
      <vt:lpstr>The Theory of Production</vt:lpstr>
      <vt:lpstr>Law of Variable Proportions</vt:lpstr>
      <vt:lpstr>Law of Variable Proportions</vt:lpstr>
      <vt:lpstr>Law of Variable Proportions</vt:lpstr>
      <vt:lpstr>Law of Variable Proportions</vt:lpstr>
      <vt:lpstr>Law of Variable Proportions</vt:lpstr>
      <vt:lpstr>The Production Function</vt:lpstr>
      <vt:lpstr>The Production Function</vt:lpstr>
      <vt:lpstr>The Production Function</vt:lpstr>
      <vt:lpstr>Discussion Question</vt:lpstr>
      <vt:lpstr>Three Stages of Production</vt:lpstr>
      <vt:lpstr>Three Stages of Production</vt:lpstr>
      <vt:lpstr>PowerPoint Presentation</vt:lpstr>
      <vt:lpstr>5.3 Cost, revenue, and Profit Maximization  </vt:lpstr>
      <vt:lpstr>Alabama Course of Study</vt:lpstr>
      <vt:lpstr>5.3 Cost, Revenue,  and Profit Maximization </vt:lpstr>
      <vt:lpstr>5.3 Cost, Revenue,  and Profit Maximization </vt:lpstr>
      <vt:lpstr>Measures of Cost</vt:lpstr>
      <vt:lpstr>Measures of Cost</vt:lpstr>
      <vt:lpstr>Discussion Question</vt:lpstr>
      <vt:lpstr>Applying Cost Principles</vt:lpstr>
      <vt:lpstr>Measures of Revenue</vt:lpstr>
      <vt:lpstr>Marginal Analysis</vt:lpstr>
      <vt:lpstr>Marginal Analysis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Five: Supply</dc:title>
  <dc:creator>bchancery</dc:creator>
  <cp:lastModifiedBy>Chancery, Brett</cp:lastModifiedBy>
  <cp:revision>21</cp:revision>
  <dcterms:created xsi:type="dcterms:W3CDTF">2011-04-26T15:53:45Z</dcterms:created>
  <dcterms:modified xsi:type="dcterms:W3CDTF">2016-03-09T14:10:07Z</dcterms:modified>
</cp:coreProperties>
</file>