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8"/>
  </p:notesMasterIdLst>
  <p:sldIdLst>
    <p:sldId id="293" r:id="rId2"/>
    <p:sldId id="257" r:id="rId3"/>
    <p:sldId id="273" r:id="rId4"/>
    <p:sldId id="274" r:id="rId5"/>
    <p:sldId id="275" r:id="rId6"/>
    <p:sldId id="295" r:id="rId7"/>
    <p:sldId id="258" r:id="rId8"/>
    <p:sldId id="276" r:id="rId9"/>
    <p:sldId id="292" r:id="rId10"/>
    <p:sldId id="259" r:id="rId11"/>
    <p:sldId id="278" r:id="rId12"/>
    <p:sldId id="282" r:id="rId13"/>
    <p:sldId id="260" r:id="rId14"/>
    <p:sldId id="279" r:id="rId15"/>
    <p:sldId id="261" r:id="rId16"/>
    <p:sldId id="283" r:id="rId17"/>
    <p:sldId id="284" r:id="rId18"/>
    <p:sldId id="281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4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00FF"/>
    <a:srgbClr val="E4F8F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4" autoAdjust="0"/>
    <p:restoredTop sz="90929"/>
  </p:normalViewPr>
  <p:slideViewPr>
    <p:cSldViewPr>
      <p:cViewPr varScale="1">
        <p:scale>
          <a:sx n="79" d="100"/>
          <a:sy n="79" d="100"/>
        </p:scale>
        <p:origin x="-6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373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72157F1-18BF-4CCD-BBB9-D0018043B9A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r>
              <a:rPr lang="en-US"/>
              <a:t>Edgewood ISD - July 2006 prepared by Rose Narvaez</a:t>
            </a:r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8F32298B-3721-4DDE-AE96-DE83C57F8826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0663" name="Picture 7" descr="pain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Edgewood ISD - July 2006 prepared by Rose Narvaez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C126CE-C60F-42E4-91D0-9C051D40D7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Edgewood ISD - July 2006 prepared by Rose Narvaez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BEB5EE-FB61-4025-83FD-374C732E15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Edgewood ISD - July 2006 prepared by Rose Narvaez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64556-0004-447E-9C90-84CCA23C21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Edgewood ISD - July 2006 prepared by Rose Narvaez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9E0DC-73FB-4A71-A09E-F1A310659E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Edgewood ISD - July 2006 prepared by Rose Narvaez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FF4C58-BBE4-4828-BCBB-57F1BF527F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Edgewood ISD - July 2006 prepared by Rose Narvaez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8F519E-914D-43BA-A320-E6627624D2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Edgewood ISD - July 2006 prepared by Rose Narvaez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8BE04-DB92-428B-86B7-E273872BBB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Edgewood ISD - July 2006 prepared by Rose Narvaez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7CEAD7-32A0-4A8A-9E71-73D7909E74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Edgewood ISD - July 2006 prepared by Rose Narvaez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DEC73-180C-4053-A6B4-16BFA1DF71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Edgewood ISD - July 2006 prepared by Rose Narvaez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3C2AF8-DC93-4D8A-A09C-4ECDD03C16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292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r>
              <a:rPr lang="en-US"/>
              <a:t>Edgewood ISD - July 2006 prepared by Rose Narvaez</a:t>
            </a:r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fld id="{E12D0491-F8D0-4F78-A124-923475F0441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69639" name="Picture 7" descr="paint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1.jpeg"/><Relationship Id="rId4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1.jpeg"/><Relationship Id="rId4" Type="http://schemas.openxmlformats.org/officeDocument/2006/relationships/oleObject" Target="../embeddings/oleObject1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7.jpeg"/><Relationship Id="rId4" Type="http://schemas.openxmlformats.org/officeDocument/2006/relationships/oleObject" Target="../embeddings/oleObject1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7.jpeg"/><Relationship Id="rId4" Type="http://schemas.openxmlformats.org/officeDocument/2006/relationships/oleObject" Target="../embeddings/oleObject2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2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jpeg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2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27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40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29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30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jpeg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2.jpeg"/><Relationship Id="rId4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FF"/>
            </a:gs>
            <a:gs pos="50000">
              <a:schemeClr val="accent1"/>
            </a:gs>
            <a:gs pos="100000">
              <a:srgbClr val="00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18" name="Picture 14" descr="https://encrypted-tbn2.gstatic.com/images?q=tbn:ANd9GcSK9Muay5QbJejb1vzw8246v3kBP4RftYZ-IG2wMPlDvGasSV9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1676400"/>
            <a:ext cx="4267200" cy="4267200"/>
          </a:xfrm>
          <a:prstGeom prst="rect">
            <a:avLst/>
          </a:prstGeom>
          <a:noFill/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4C6C7-8CBC-4754-9C38-DEDB5A21B7E0}" type="slidenum">
              <a:rPr lang="en-US"/>
              <a:pPr/>
              <a:t>1</a:t>
            </a:fld>
            <a:endParaRPr lang="en-US"/>
          </a:p>
        </p:txBody>
      </p:sp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685800" y="1508125"/>
            <a:ext cx="77724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4000" b="1" dirty="0" smtClean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rpetua Titling MT" pitchFamily="18" charset="0"/>
            </a:endParaRPr>
          </a:p>
          <a:p>
            <a:pPr algn="ctr"/>
            <a:endParaRPr lang="en-US" sz="4000" b="1" dirty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rpetua Titling MT" pitchFamily="18" charset="0"/>
            </a:endParaRPr>
          </a:p>
          <a:p>
            <a:pPr algn="ctr"/>
            <a:endParaRPr lang="en-US" sz="4000" b="1" dirty="0" smtClean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rpetua Titling MT" pitchFamily="18" charset="0"/>
            </a:endParaRPr>
          </a:p>
          <a:p>
            <a:pPr algn="ctr"/>
            <a:endParaRPr lang="en-US" sz="4000" b="1" dirty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rpetua Titling MT" pitchFamily="18" charset="0"/>
            </a:endParaRPr>
          </a:p>
          <a:p>
            <a:pPr algn="ctr"/>
            <a:endParaRPr lang="en-US" sz="4000" b="1" dirty="0" smtClean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rpetua Titling MT" pitchFamily="18" charset="0"/>
            </a:endParaRPr>
          </a:p>
          <a:p>
            <a:pPr algn="ctr"/>
            <a:endParaRPr lang="en-US" sz="4000" b="1" dirty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rpetua Titling MT" pitchFamily="18" charset="0"/>
            </a:endParaRPr>
          </a:p>
          <a:p>
            <a:pPr algn="ctr"/>
            <a:endParaRPr lang="en-US" sz="4000" b="1" dirty="0" smtClean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rpetua Titling MT" pitchFamily="18" charset="0"/>
            </a:endParaRPr>
          </a:p>
          <a:p>
            <a:pPr algn="ctr"/>
            <a:endParaRPr lang="en-US" sz="4000" b="1" dirty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rpetua Titling MT" pitchFamily="18" charset="0"/>
            </a:endParaRPr>
          </a:p>
          <a:p>
            <a:pPr algn="ctr"/>
            <a:endParaRPr lang="en-US" sz="4000" b="1" dirty="0" smtClean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rpetua Titling MT" pitchFamily="18" charset="0"/>
            </a:endParaRPr>
          </a:p>
          <a:p>
            <a:pPr algn="ctr"/>
            <a:endParaRPr lang="en-US" sz="4000" b="1" dirty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rpetua Titling MT" pitchFamily="18" charset="0"/>
            </a:endParaRPr>
          </a:p>
          <a:p>
            <a:pPr algn="ctr"/>
            <a:endParaRPr lang="en-US" sz="4000" b="1" dirty="0" smtClean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rpetua Titling MT" pitchFamily="18" charset="0"/>
            </a:endParaRPr>
          </a:p>
          <a:p>
            <a:pPr algn="ctr"/>
            <a:endParaRPr lang="en-US" sz="4000" b="1" dirty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rpetua Titling MT" pitchFamily="18" charset="0"/>
            </a:endParaRPr>
          </a:p>
          <a:p>
            <a:pPr algn="ctr"/>
            <a:endParaRPr lang="en-US" sz="4000" b="1" dirty="0" smtClean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rpetua Titling MT" pitchFamily="18" charset="0"/>
            </a:endParaRPr>
          </a:p>
          <a:p>
            <a:pPr algn="ctr"/>
            <a:endParaRPr lang="en-US" sz="4000" b="1" dirty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rpetua Titling MT" pitchFamily="18" charset="0"/>
            </a:endParaRPr>
          </a:p>
          <a:p>
            <a:pPr algn="ctr"/>
            <a:endParaRPr lang="en-US" sz="4000" b="1" dirty="0" smtClean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rpetua Titling MT" pitchFamily="18" charset="0"/>
            </a:endParaRPr>
          </a:p>
          <a:p>
            <a:pPr algn="ctr"/>
            <a:endParaRPr lang="en-US" sz="4000" b="1" dirty="0" smtClean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Perpetua Titling MT" pitchFamily="18" charset="0"/>
            </a:endParaRPr>
          </a:p>
          <a:p>
            <a:pPr algn="ctr"/>
            <a:r>
              <a:rPr lang="en-US" sz="1800" b="1" dirty="0">
                <a:solidFill>
                  <a:srgbClr val="ECF2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/>
            </a:r>
            <a:br>
              <a:rPr lang="en-US" sz="1800" b="1" dirty="0">
                <a:solidFill>
                  <a:srgbClr val="ECF2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endParaRPr lang="en-US" sz="1800" b="1" dirty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algn="ctr"/>
            <a:endParaRPr lang="en-US" sz="1800" b="1" dirty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algn="ctr"/>
            <a:endParaRPr lang="en-US" sz="1800" b="1" dirty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algn="ctr"/>
            <a:r>
              <a:rPr lang="en-US" sz="1800" b="1" dirty="0">
                <a:solidFill>
                  <a:srgbClr val="ECF2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/>
            </a:r>
            <a:br>
              <a:rPr lang="en-US" sz="1800" b="1" dirty="0">
                <a:solidFill>
                  <a:srgbClr val="ECF2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r>
              <a:rPr lang="en-US" sz="5400" b="1" dirty="0">
                <a:solidFill>
                  <a:srgbClr val="ECF2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/>
            </a:r>
            <a:br>
              <a:rPr lang="en-US" sz="5400" b="1" dirty="0">
                <a:solidFill>
                  <a:srgbClr val="ECF2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</a:br>
            <a:endParaRPr lang="en-US" sz="6000" b="1" dirty="0">
              <a:solidFill>
                <a:srgbClr val="ECF20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72708" name="Text Box 4"/>
          <p:cNvSpPr txBox="1">
            <a:spLocks noChangeArrowheads="1"/>
          </p:cNvSpPr>
          <p:nvPr/>
        </p:nvSpPr>
        <p:spPr bwMode="auto">
          <a:xfrm>
            <a:off x="1295400" y="1524000"/>
            <a:ext cx="6553200" cy="13176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8000" b="1" dirty="0">
                <a:solidFill>
                  <a:srgbClr val="ECF20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Lab Safety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19400" y="533400"/>
            <a:ext cx="358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FF00"/>
                </a:solidFill>
              </a:rPr>
              <a:t>Entry #2</a:t>
            </a:r>
            <a:endParaRPr lang="en-US" sz="4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3D2B4-005E-40D8-A8D7-4A6F2FE22036}" type="slidenum">
              <a:rPr lang="en-US"/>
              <a:pPr/>
              <a:t>10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C.  Chemical Safety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85950"/>
            <a:ext cx="7848600" cy="417195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2800" b="1">
                <a:latin typeface="Arial" charset="0"/>
              </a:rPr>
              <a:t>1.  	Wear protective </a:t>
            </a:r>
            <a:r>
              <a:rPr lang="en-US" sz="2800" b="1" u="sng">
                <a:latin typeface="Arial" charset="0"/>
              </a:rPr>
              <a:t>goggles</a:t>
            </a:r>
            <a:r>
              <a:rPr lang="en-US" sz="2800" b="1">
                <a:latin typeface="Arial" charset="0"/>
              </a:rPr>
              <a:t> and a lab 		</a:t>
            </a:r>
            <a:r>
              <a:rPr lang="en-US" sz="2800" b="1" u="sng">
                <a:latin typeface="Arial" charset="0"/>
              </a:rPr>
              <a:t>apron</a:t>
            </a:r>
            <a:r>
              <a:rPr lang="en-US" sz="2800" b="1">
                <a:latin typeface="Arial" charset="0"/>
              </a:rPr>
              <a:t> whenever heating or </a:t>
            </a:r>
            <a:r>
              <a:rPr lang="en-US" sz="2800" b="1" u="sng">
                <a:latin typeface="Arial" charset="0"/>
              </a:rPr>
              <a:t>pouring</a:t>
            </a:r>
            <a:r>
              <a:rPr lang="en-US" sz="2800" b="1">
                <a:latin typeface="Arial" charset="0"/>
              </a:rPr>
              <a:t> 		hazardous chemicals.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2800" b="1">
                <a:latin typeface="Arial" charset="0"/>
              </a:rPr>
              <a:t>2.  	Never mix chemicals </a:t>
            </a:r>
            <a:r>
              <a:rPr lang="en-US" sz="2800" b="1" u="sng">
                <a:latin typeface="Arial" charset="0"/>
              </a:rPr>
              <a:t>together</a:t>
            </a:r>
            <a:r>
              <a:rPr lang="en-US" sz="2800" b="1">
                <a:latin typeface="Arial" charset="0"/>
              </a:rPr>
              <a:t> unless 		you are told to do so (and then only in 	the </a:t>
            </a:r>
            <a:r>
              <a:rPr lang="en-US" sz="2800" b="1" u="sng">
                <a:latin typeface="Arial" charset="0"/>
              </a:rPr>
              <a:t>manner</a:t>
            </a:r>
            <a:r>
              <a:rPr lang="en-US" sz="2800" b="1">
                <a:latin typeface="Arial" charset="0"/>
              </a:rPr>
              <a:t> specified).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2800" b="1">
                <a:latin typeface="Arial" charset="0"/>
              </a:rPr>
              <a:t>3.  	Never </a:t>
            </a:r>
            <a:r>
              <a:rPr lang="en-US" sz="2800" b="1" u="sng">
                <a:latin typeface="Arial" charset="0"/>
              </a:rPr>
              <a:t>taste</a:t>
            </a:r>
            <a:r>
              <a:rPr lang="en-US" sz="2800" b="1">
                <a:latin typeface="Arial" charset="0"/>
              </a:rPr>
              <a:t> any chemicals (you should 	never taste </a:t>
            </a:r>
            <a:r>
              <a:rPr lang="en-US" sz="2800" b="1" u="sng">
                <a:latin typeface="Arial" charset="0"/>
              </a:rPr>
              <a:t>anything</a:t>
            </a:r>
            <a:r>
              <a:rPr lang="en-US" sz="2800" b="1">
                <a:latin typeface="Arial" charset="0"/>
              </a:rPr>
              <a:t> in the lab).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sz="2800">
              <a:latin typeface="Arial" charset="0"/>
            </a:endParaRP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7696200" y="1752600"/>
          <a:ext cx="1266825" cy="1447800"/>
        </p:xfrm>
        <a:graphic>
          <a:graphicData uri="http://schemas.openxmlformats.org/presentationml/2006/ole">
            <p:oleObj spid="_x0000_s9221" name="Clip" r:id="rId3" imgW="1266840" imgH="1447920" progId="MS_ClipArt_Gallery.2">
              <p:embed/>
            </p:oleObj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6934200" y="4876800"/>
          <a:ext cx="941388" cy="1219200"/>
        </p:xfrm>
        <a:graphic>
          <a:graphicData uri="http://schemas.openxmlformats.org/presentationml/2006/ole">
            <p:oleObj spid="_x0000_s9222" name="Clip" r:id="rId4" imgW="1066680" imgH="1380960" progId="MS_ClipArt_Gallery.2">
              <p:embed/>
            </p:oleObj>
          </a:graphicData>
        </a:graphic>
      </p:graphicFrame>
      <p:sp>
        <p:nvSpPr>
          <p:cNvPr id="9223" name="AutoShape 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9224" name="Picture 8" descr="CHEMICA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5600" y="0"/>
            <a:ext cx="2438400" cy="1784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10028-0FB4-43DA-A145-7C26F01C7A90}" type="slidenum">
              <a:rPr lang="en-US"/>
              <a:pPr/>
              <a:t>11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C.  Chemical Safety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4.  	If you need to smell the </a:t>
            </a:r>
            <a:r>
              <a:rPr lang="en-US" b="1" u="sng">
                <a:latin typeface="Arial" charset="0"/>
              </a:rPr>
              <a:t>odor</a:t>
            </a:r>
            <a:r>
              <a:rPr lang="en-US" b="1">
                <a:latin typeface="Arial" charset="0"/>
              </a:rPr>
              <a:t> of a 	chemical, </a:t>
            </a:r>
            <a:r>
              <a:rPr lang="en-US" b="1" u="sng">
                <a:latin typeface="Arial" charset="0"/>
              </a:rPr>
              <a:t>waft</a:t>
            </a:r>
            <a:r>
              <a:rPr lang="en-US" b="1">
                <a:latin typeface="Arial" charset="0"/>
              </a:rPr>
              <a:t> the fumes toward 	your nose with one hand.  Do not 	 put your nose over the container 	and </a:t>
            </a:r>
            <a:r>
              <a:rPr lang="en-US" b="1" u="sng">
                <a:latin typeface="Arial" charset="0"/>
              </a:rPr>
              <a:t>inhale</a:t>
            </a:r>
            <a:r>
              <a:rPr lang="en-US" b="1">
                <a:latin typeface="Arial" charset="0"/>
              </a:rPr>
              <a:t> the fumes.</a:t>
            </a:r>
          </a:p>
          <a:p>
            <a:pPr marL="609600" indent="-609600">
              <a:buFont typeface="Times"/>
              <a:buNone/>
            </a:pPr>
            <a:r>
              <a:rPr lang="en-US" b="1">
                <a:latin typeface="Arial" charset="0"/>
              </a:rPr>
              <a:t>5.	Never pour water into a 			concentrated </a:t>
            </a:r>
            <a:r>
              <a:rPr lang="en-US" b="1" u="sng">
                <a:latin typeface="Arial" charset="0"/>
              </a:rPr>
              <a:t>acid</a:t>
            </a:r>
            <a:r>
              <a:rPr lang="en-US" b="1">
                <a:latin typeface="Arial" charset="0"/>
              </a:rPr>
              <a:t>.  Acid       		should be poured </a:t>
            </a:r>
            <a:r>
              <a:rPr lang="en-US" b="1" u="sng">
                <a:latin typeface="Arial" charset="0"/>
              </a:rPr>
              <a:t>slowly</a:t>
            </a:r>
            <a:r>
              <a:rPr lang="en-US" b="1">
                <a:latin typeface="Arial" charset="0"/>
              </a:rPr>
              <a:t> into water.</a:t>
            </a:r>
            <a:endParaRPr lang="en-US">
              <a:latin typeface="Arial" charset="0"/>
            </a:endParaRPr>
          </a:p>
        </p:txBody>
      </p:sp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8145463" y="1905000"/>
          <a:ext cx="998537" cy="1447800"/>
        </p:xfrm>
        <a:graphic>
          <a:graphicData uri="http://schemas.openxmlformats.org/presentationml/2006/ole">
            <p:oleObj spid="_x0000_s46085" name="Clip" r:id="rId3" imgW="1771560" imgH="2571840" progId="MS_ClipArt_Gallery.2">
              <p:embed/>
            </p:oleObj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6248400" y="4038600"/>
          <a:ext cx="1752600" cy="1387475"/>
        </p:xfrm>
        <a:graphic>
          <a:graphicData uri="http://schemas.openxmlformats.org/presentationml/2006/ole">
            <p:oleObj spid="_x0000_s46086" name="Clip" r:id="rId4" imgW="3286080" imgH="2600280" progId="MS_ClipArt_Gallery.2">
              <p:embed/>
            </p:oleObj>
          </a:graphicData>
        </a:graphic>
      </p:graphicFrame>
      <p:sp>
        <p:nvSpPr>
          <p:cNvPr id="46088" name="AutoShape 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6089" name="Picture 9" descr="CHEMICA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05600" y="0"/>
            <a:ext cx="2438400" cy="1784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67EE5-9A11-44D5-AD8C-96F79D0958C2}" type="slidenum">
              <a:rPr lang="en-US"/>
              <a:pPr/>
              <a:t>12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C.  Chemical Safety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6.  	Follow the instructions of your 		teacher when disposing of all 		</a:t>
            </a:r>
            <a:r>
              <a:rPr lang="en-US" b="1" u="sng">
                <a:latin typeface="Arial" charset="0"/>
              </a:rPr>
              <a:t>chemicals</a:t>
            </a:r>
            <a:r>
              <a:rPr lang="en-US" b="1">
                <a:latin typeface="Arial" charset="0"/>
              </a:rPr>
              <a:t>.</a:t>
            </a:r>
          </a:p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7.  	Wash your hands after handling 		</a:t>
            </a:r>
            <a:r>
              <a:rPr lang="en-US" b="1" u="sng">
                <a:latin typeface="Arial" charset="0"/>
              </a:rPr>
              <a:t>hazardous</a:t>
            </a:r>
            <a:r>
              <a:rPr lang="en-US" b="1">
                <a:latin typeface="Arial" charset="0"/>
              </a:rPr>
              <a:t> chemicals.</a:t>
            </a:r>
          </a:p>
        </p:txBody>
      </p:sp>
      <p:graphicFrame>
        <p:nvGraphicFramePr>
          <p:cNvPr id="50180" name="Object 4"/>
          <p:cNvGraphicFramePr>
            <a:graphicFrameLocks noChangeAspect="1"/>
          </p:cNvGraphicFramePr>
          <p:nvPr/>
        </p:nvGraphicFramePr>
        <p:xfrm>
          <a:off x="6096000" y="4191000"/>
          <a:ext cx="1200150" cy="1981200"/>
        </p:xfrm>
        <a:graphic>
          <a:graphicData uri="http://schemas.openxmlformats.org/presentationml/2006/ole">
            <p:oleObj spid="_x0000_s50180" name="Clip" r:id="rId3" imgW="819000" imgH="1352520" progId="MS_ClipArt_Gallery.2">
              <p:embed/>
            </p:oleObj>
          </a:graphicData>
        </a:graphic>
      </p:graphicFrame>
      <p:sp>
        <p:nvSpPr>
          <p:cNvPr id="50181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0182" name="Picture 6" descr="CHEMIC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0"/>
            <a:ext cx="2438400" cy="1784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B8BE5-26F4-4B93-8E5B-7BB7323AB434}" type="slidenum">
              <a:rPr lang="en-US"/>
              <a:pPr/>
              <a:t>13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D.  Electrical Safety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85950"/>
            <a:ext cx="7543800" cy="417195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1.  	Lay electrical cords where no 		one can trip on them or get 			</a:t>
            </a:r>
            <a:r>
              <a:rPr lang="en-US" b="1" u="sng">
                <a:latin typeface="Arial" charset="0"/>
              </a:rPr>
              <a:t>caught</a:t>
            </a:r>
            <a:r>
              <a:rPr lang="en-US" b="1">
                <a:latin typeface="Arial" charset="0"/>
              </a:rPr>
              <a:t> in them.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2.  	Be sure your hands and your lab 	area are </a:t>
            </a:r>
            <a:r>
              <a:rPr lang="en-US" b="1" u="sng">
                <a:latin typeface="Arial" charset="0"/>
              </a:rPr>
              <a:t>dry</a:t>
            </a:r>
            <a:r>
              <a:rPr lang="en-US" b="1">
                <a:latin typeface="Arial" charset="0"/>
              </a:rPr>
              <a:t> before using 			electrical equipment.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3.  	Never poke anything into 			electrical </a:t>
            </a:r>
            <a:r>
              <a:rPr lang="en-US" b="1" u="sng">
                <a:latin typeface="Arial" charset="0"/>
              </a:rPr>
              <a:t>outlets</a:t>
            </a:r>
            <a:r>
              <a:rPr lang="en-US" b="1">
                <a:latin typeface="Arial" charset="0"/>
              </a:rPr>
              <a:t>.</a:t>
            </a:r>
          </a:p>
        </p:txBody>
      </p:sp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7543800" y="1905000"/>
          <a:ext cx="1304925" cy="1277938"/>
        </p:xfrm>
        <a:graphic>
          <a:graphicData uri="http://schemas.openxmlformats.org/presentationml/2006/ole">
            <p:oleObj spid="_x0000_s11269" name="Clip" r:id="rId3" imgW="1390680" imgH="1362240" progId="MS_ClipArt_Gallery.2">
              <p:embed/>
            </p:oleObj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6629400" y="4724400"/>
          <a:ext cx="1177925" cy="1600200"/>
        </p:xfrm>
        <a:graphic>
          <a:graphicData uri="http://schemas.openxmlformats.org/presentationml/2006/ole">
            <p:oleObj spid="_x0000_s11270" name="Clip" r:id="rId4" imgW="1009800" imgH="1371600" progId="MS_ClipArt_Gallery.2">
              <p:embed/>
            </p:oleObj>
          </a:graphicData>
        </a:graphic>
      </p:graphicFrame>
      <p:sp>
        <p:nvSpPr>
          <p:cNvPr id="11271" name="AutoShape 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1272" name="Picture 8" descr="ELECTRIC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0"/>
            <a:ext cx="2133600" cy="1562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6102E-8610-4A05-BB3A-6B05D34A3BD9}" type="slidenum">
              <a:rPr lang="en-US"/>
              <a:pPr/>
              <a:t>14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D.  Electrical Safety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4.  	Unplug cords by pulling the </a:t>
            </a:r>
            <a:r>
              <a:rPr lang="en-US" b="1" u="sng">
                <a:latin typeface="Arial" charset="0"/>
              </a:rPr>
              <a:t>plug</a:t>
            </a:r>
            <a:r>
              <a:rPr lang="en-US" b="1">
                <a:latin typeface="Arial" charset="0"/>
              </a:rPr>
              <a:t> 	and not the cord.</a:t>
            </a:r>
          </a:p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5.  	Unplug all electrical equipment at 	the end of the </a:t>
            </a:r>
            <a:r>
              <a:rPr lang="en-US" b="1" u="sng">
                <a:latin typeface="Arial" charset="0"/>
              </a:rPr>
              <a:t>lab</a:t>
            </a:r>
            <a:r>
              <a:rPr lang="en-US" b="1">
                <a:latin typeface="Arial" charset="0"/>
              </a:rPr>
              <a:t> </a:t>
            </a:r>
            <a:r>
              <a:rPr lang="en-US" b="1" u="sng">
                <a:latin typeface="Arial" charset="0"/>
              </a:rPr>
              <a:t>period</a:t>
            </a:r>
            <a:r>
              <a:rPr lang="en-US" b="1">
                <a:latin typeface="Arial" charset="0"/>
              </a:rPr>
              <a:t>.</a:t>
            </a:r>
          </a:p>
        </p:txBody>
      </p:sp>
      <p:graphicFrame>
        <p:nvGraphicFramePr>
          <p:cNvPr id="47108" name="Rectangle 4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47108" name="Clip" r:id="rId3" imgW="0" imgH="0" progId="MS_ClipArt_Gallery.2">
              <p:embed/>
            </p:oleObj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3886200" y="4191000"/>
          <a:ext cx="1865313" cy="1905000"/>
        </p:xfrm>
        <a:graphic>
          <a:graphicData uri="http://schemas.openxmlformats.org/presentationml/2006/ole">
            <p:oleObj spid="_x0000_s47110" name="Clip" r:id="rId4" imgW="1362240" imgH="1390680" progId="MS_ClipArt_Gallery.2">
              <p:embed/>
            </p:oleObj>
          </a:graphicData>
        </a:graphic>
      </p:graphicFrame>
      <p:sp>
        <p:nvSpPr>
          <p:cNvPr id="47111" name="AutoShape 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7112" name="Picture 8" descr="ELECTRIC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0"/>
            <a:ext cx="2133600" cy="1562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C38D1-2BEA-4577-B963-60927B328A46}" type="slidenum">
              <a:rPr lang="en-US"/>
              <a:pPr/>
              <a:t>15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E.  Heating Safety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85950"/>
            <a:ext cx="8178800" cy="459105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1.  	Let burners and hotplates cool 		down before </a:t>
            </a:r>
            <a:r>
              <a:rPr lang="en-US" b="1" u="sng">
                <a:latin typeface="Arial" charset="0"/>
              </a:rPr>
              <a:t>touching</a:t>
            </a:r>
            <a:r>
              <a:rPr lang="en-US" b="1">
                <a:latin typeface="Arial" charset="0"/>
              </a:rPr>
              <a:t> them. Test to 	see if they are cool enough by 		bringing the </a:t>
            </a:r>
            <a:r>
              <a:rPr lang="en-US" b="1" u="sng">
                <a:latin typeface="Arial" charset="0"/>
              </a:rPr>
              <a:t>back</a:t>
            </a:r>
            <a:r>
              <a:rPr lang="en-US" b="1">
                <a:latin typeface="Arial" charset="0"/>
              </a:rPr>
              <a:t> of your hand 		close to them.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2.  	Use tongs and/or protective gloves 	to handle </a:t>
            </a:r>
            <a:r>
              <a:rPr lang="en-US" b="1" u="sng">
                <a:latin typeface="Arial" charset="0"/>
              </a:rPr>
              <a:t>hot</a:t>
            </a:r>
            <a:r>
              <a:rPr lang="en-US" b="1">
                <a:latin typeface="Arial" charset="0"/>
              </a:rPr>
              <a:t> objects.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3.  	Never reach across an open </a:t>
            </a:r>
            <a:r>
              <a:rPr lang="en-US" b="1" u="sng">
                <a:latin typeface="Arial" charset="0"/>
              </a:rPr>
              <a:t>flame</a:t>
            </a:r>
            <a:r>
              <a:rPr lang="en-US" b="1">
                <a:latin typeface="Arial" charset="0"/>
              </a:rPr>
              <a:t> 	or </a:t>
            </a:r>
            <a:r>
              <a:rPr lang="en-US" b="1" u="sng">
                <a:latin typeface="Arial" charset="0"/>
              </a:rPr>
              <a:t>burner</a:t>
            </a:r>
            <a:r>
              <a:rPr lang="en-US" b="1">
                <a:latin typeface="Arial" charset="0"/>
              </a:rPr>
              <a:t>.</a:t>
            </a:r>
            <a:endParaRPr lang="en-US" b="1"/>
          </a:p>
        </p:txBody>
      </p:sp>
      <p:pic>
        <p:nvPicPr>
          <p:cNvPr id="13316" name="Picture 4" descr="THERM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0"/>
            <a:ext cx="2286000" cy="1671638"/>
          </a:xfrm>
          <a:prstGeom prst="rect">
            <a:avLst/>
          </a:prstGeom>
          <a:noFill/>
        </p:spPr>
      </p:pic>
      <p:graphicFrame>
        <p:nvGraphicFramePr>
          <p:cNvPr id="13317" name="Rectangle 5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13317" name="Clip" r:id="rId4" imgW="0" imgH="0" progId="MS_ClipArt_Gallery.2">
              <p:embed/>
            </p:oleObj>
          </a:graphicData>
        </a:graphic>
      </p:graphicFrame>
      <p:graphicFrame>
        <p:nvGraphicFramePr>
          <p:cNvPr id="13318" name="Rectangle 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13318" name="Clip" r:id="rId5" imgW="0" imgH="0" progId="MS_ClipArt_Gallery.2">
              <p:embed/>
            </p:oleObj>
          </a:graphicData>
        </a:graphic>
      </p:graphicFrame>
      <p:sp>
        <p:nvSpPr>
          <p:cNvPr id="13319" name="AutoShape 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B070B3-BACF-4572-8203-651618554FD1}" type="slidenum">
              <a:rPr lang="en-US"/>
              <a:pPr/>
              <a:t>16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pya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752600"/>
            <a:ext cx="8991600" cy="417195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4.  	The only type of glassware that may 		safely be heated is either </a:t>
            </a:r>
            <a:r>
              <a:rPr lang="en-US" b="1" u="sng">
                <a:latin typeface="Arial" charset="0"/>
              </a:rPr>
              <a:t>Kimax</a:t>
            </a:r>
            <a:r>
              <a:rPr lang="en-US" b="1">
                <a:latin typeface="Arial" charset="0"/>
              </a:rPr>
              <a:t> or 		</a:t>
            </a:r>
            <a:r>
              <a:rPr lang="en-US" b="1" u="sng">
                <a:latin typeface="Arial" charset="0"/>
              </a:rPr>
              <a:t>Pyrex</a:t>
            </a:r>
            <a:r>
              <a:rPr lang="en-US" b="1"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5.  	Always point the top ends of test tubes 	that are being heated </a:t>
            </a:r>
            <a:r>
              <a:rPr lang="en-US" b="1" u="sng">
                <a:latin typeface="Arial" charset="0"/>
              </a:rPr>
              <a:t>away</a:t>
            </a:r>
            <a:r>
              <a:rPr lang="en-US" b="1">
                <a:latin typeface="Arial" charset="0"/>
              </a:rPr>
              <a:t> from people.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6.  	When heating a test tube, move it 		around slowly over the flame to 			distribute the </a:t>
            </a:r>
            <a:r>
              <a:rPr lang="en-US" b="1" u="sng">
                <a:latin typeface="Arial" charset="0"/>
              </a:rPr>
              <a:t>heat</a:t>
            </a:r>
            <a:r>
              <a:rPr lang="en-US" b="1">
                <a:latin typeface="Arial" charset="0"/>
              </a:rPr>
              <a:t> evenly.</a:t>
            </a:r>
            <a:endParaRPr lang="en-US"/>
          </a:p>
        </p:txBody>
      </p:sp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6400800" y="5029200"/>
          <a:ext cx="2286000" cy="1566863"/>
        </p:xfrm>
        <a:graphic>
          <a:graphicData uri="http://schemas.openxmlformats.org/presentationml/2006/ole">
            <p:oleObj spid="_x0000_s51204" name="Clip" r:id="rId3" imgW="1152360" imgH="790560" progId="MS_ClipArt_Gallery.2">
              <p:embed/>
            </p:oleObj>
          </a:graphicData>
        </a:graphic>
      </p:graphicFrame>
      <p:sp>
        <p:nvSpPr>
          <p:cNvPr id="51205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1206" name="Picture 6" descr="THERM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0"/>
            <a:ext cx="2286000" cy="16716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1CF67-8727-4B05-9ACE-40CE6A54675B}" type="slidenum">
              <a:rPr lang="en-US"/>
              <a:pPr/>
              <a:t>17</a:t>
            </a:fld>
            <a:endParaRPr lang="en-US"/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E.  Heating Safety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7.  	Only glassware that is thoroughly 	</a:t>
            </a:r>
            <a:r>
              <a:rPr lang="en-US" b="1" u="sng">
                <a:latin typeface="Arial" charset="0"/>
              </a:rPr>
              <a:t>dry</a:t>
            </a:r>
            <a:r>
              <a:rPr lang="en-US" b="1">
                <a:latin typeface="Arial" charset="0"/>
              </a:rPr>
              <a:t> should be heated.</a:t>
            </a:r>
          </a:p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8.  	Heat glassware by placing it on a 	wire gauze platform on a </a:t>
            </a:r>
            <a:r>
              <a:rPr lang="en-US" b="1" u="sng">
                <a:latin typeface="Arial" charset="0"/>
              </a:rPr>
              <a:t>ringstand</a:t>
            </a:r>
            <a:r>
              <a:rPr lang="en-US" b="1">
                <a:latin typeface="Arial" charset="0"/>
              </a:rPr>
              <a:t>.  	Do not hold it in your </a:t>
            </a:r>
            <a:r>
              <a:rPr lang="en-US" b="1" u="sng">
                <a:latin typeface="Arial" charset="0"/>
              </a:rPr>
              <a:t>hand</a:t>
            </a:r>
            <a:r>
              <a:rPr lang="en-US" b="1">
                <a:latin typeface="Arial" charset="0"/>
              </a:rPr>
              <a:t>.</a:t>
            </a:r>
            <a:endParaRPr lang="en-US">
              <a:latin typeface="Arial" charset="0"/>
            </a:endParaRPr>
          </a:p>
        </p:txBody>
      </p:sp>
      <p:pic>
        <p:nvPicPr>
          <p:cNvPr id="52228" name="Picture 4" descr="RINGST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4419600"/>
            <a:ext cx="1509713" cy="2209800"/>
          </a:xfrm>
          <a:prstGeom prst="rect">
            <a:avLst/>
          </a:prstGeom>
          <a:noFill/>
        </p:spPr>
      </p:pic>
      <p:pic>
        <p:nvPicPr>
          <p:cNvPr id="52230" name="Picture 6" descr="IRONR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4724400"/>
            <a:ext cx="809625" cy="260350"/>
          </a:xfrm>
          <a:prstGeom prst="rect">
            <a:avLst/>
          </a:prstGeom>
          <a:noFill/>
        </p:spPr>
      </p:pic>
      <p:sp>
        <p:nvSpPr>
          <p:cNvPr id="52231" name="AutoShape 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2232" name="Picture 8" descr="THERM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0"/>
            <a:ext cx="2286000" cy="16716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6AF6-4067-4E5B-9CA2-ADF8F3292770}" type="slidenum">
              <a:rPr lang="en-US"/>
              <a:pPr/>
              <a:t>18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E.  Heating Safety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676400"/>
            <a:ext cx="8991600" cy="43815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9.  	When lighting a burner, wait until the 		striker is in place </a:t>
            </a:r>
            <a:r>
              <a:rPr lang="en-US" b="1" u="sng">
                <a:latin typeface="Arial" charset="0"/>
              </a:rPr>
              <a:t>before</a:t>
            </a:r>
            <a:r>
              <a:rPr lang="en-US" b="1">
                <a:latin typeface="Arial" charset="0"/>
              </a:rPr>
              <a:t> you turn on the 	</a:t>
            </a:r>
            <a:r>
              <a:rPr lang="en-US" b="1" u="sng">
                <a:latin typeface="Arial" charset="0"/>
              </a:rPr>
              <a:t>gas</a:t>
            </a:r>
            <a:r>
              <a:rPr lang="en-US" b="1"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10.  	The amount of air can be adjusted by 		the air supply valve below the tube of 	the burner.  This regulates the flame 		</a:t>
            </a:r>
            <a:r>
              <a:rPr lang="en-US" b="1" u="sng">
                <a:latin typeface="Arial" charset="0"/>
              </a:rPr>
              <a:t>temperature</a:t>
            </a:r>
            <a:r>
              <a:rPr lang="en-US" b="1">
                <a:latin typeface="Arial" charset="0"/>
              </a:rPr>
              <a:t> and color.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11.  	Never leave a burner or hotplate 			</a:t>
            </a:r>
            <a:r>
              <a:rPr lang="en-US" b="1" u="sng">
                <a:latin typeface="Arial" charset="0"/>
              </a:rPr>
              <a:t>unattended</a:t>
            </a:r>
            <a:r>
              <a:rPr lang="en-US" b="1">
                <a:latin typeface="Arial" charset="0"/>
              </a:rPr>
              <a:t>.</a:t>
            </a:r>
          </a:p>
        </p:txBody>
      </p:sp>
      <p:pic>
        <p:nvPicPr>
          <p:cNvPr id="49157" name="Picture 5" descr="BUNSENB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4495800"/>
            <a:ext cx="1409700" cy="1828800"/>
          </a:xfrm>
          <a:prstGeom prst="rect">
            <a:avLst/>
          </a:prstGeom>
          <a:noFill/>
        </p:spPr>
      </p:pic>
      <p:pic>
        <p:nvPicPr>
          <p:cNvPr id="49158" name="Picture 6" descr="FI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0"/>
            <a:ext cx="1905000" cy="1393825"/>
          </a:xfrm>
          <a:prstGeom prst="rect">
            <a:avLst/>
          </a:prstGeom>
          <a:noFill/>
        </p:spPr>
      </p:pic>
      <p:sp>
        <p:nvSpPr>
          <p:cNvPr id="49159" name="AutoShape 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65302-1EFC-48CA-A5B5-C4B34E5F1DD6}" type="slidenum">
              <a:rPr lang="en-US"/>
              <a:pPr/>
              <a:t>19</a:t>
            </a:fld>
            <a:endParaRPr lang="en-US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Aid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Injury:  	Burns</a:t>
            </a:r>
          </a:p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To Do:  	Immediately flush with </a:t>
            </a:r>
            <a:r>
              <a:rPr lang="en-US" b="1" u="sng">
                <a:latin typeface="Arial" charset="0"/>
              </a:rPr>
              <a:t>cold</a:t>
            </a:r>
            <a:r>
              <a:rPr lang="en-US" b="1">
                <a:latin typeface="Arial" charset="0"/>
              </a:rPr>
              <a:t> 			water until burning sensation is 		lessened.</a:t>
            </a:r>
            <a:endParaRPr lang="en-US"/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4953000" y="3733800"/>
          <a:ext cx="1506538" cy="2743200"/>
        </p:xfrm>
        <a:graphic>
          <a:graphicData uri="http://schemas.openxmlformats.org/presentationml/2006/ole">
            <p:oleObj spid="_x0000_s55300" name="Clip" r:id="rId3" imgW="1428840" imgH="2600280" progId="MS_ClipArt_Gallery.2">
              <p:embed/>
            </p:oleObj>
          </a:graphicData>
        </a:graphic>
      </p:graphicFrame>
      <p:sp>
        <p:nvSpPr>
          <p:cNvPr id="55301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13B08-07BA-4FBD-8BA9-67E8B3013828}" type="slidenum">
              <a:rPr lang="en-US"/>
              <a:pPr/>
              <a:t>2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 </a:t>
            </a:r>
            <a:r>
              <a:rPr lang="en-US" dirty="0"/>
              <a:t>General Safety Rules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85950"/>
            <a:ext cx="8178800" cy="459105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 dirty="0">
                <a:latin typeface="Arial" charset="0"/>
              </a:rPr>
              <a:t>1.  	Listen to or read </a:t>
            </a:r>
            <a:r>
              <a:rPr lang="en-US" b="1" dirty="0" smtClean="0">
                <a:latin typeface="Arial" charset="0"/>
              </a:rPr>
              <a:t>ALL </a:t>
            </a:r>
            <a:r>
              <a:rPr lang="en-US" b="1" u="sng" dirty="0" smtClean="0">
                <a:latin typeface="Arial" charset="0"/>
              </a:rPr>
              <a:t>instructions</a:t>
            </a:r>
            <a:r>
              <a:rPr lang="en-US" b="1" dirty="0">
                <a:latin typeface="Arial" charset="0"/>
              </a:rPr>
              <a:t>.	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 dirty="0" smtClean="0">
                <a:latin typeface="Arial" charset="0"/>
              </a:rPr>
              <a:t>2.  	Wear </a:t>
            </a:r>
            <a:r>
              <a:rPr lang="en-US" b="1" dirty="0">
                <a:latin typeface="Arial" charset="0"/>
              </a:rPr>
              <a:t>safety goggles to protect your 	</a:t>
            </a:r>
            <a:r>
              <a:rPr lang="en-US" b="1" u="sng" dirty="0" smtClean="0">
                <a:latin typeface="Arial" charset="0"/>
              </a:rPr>
              <a:t>eyes.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b="1" dirty="0">
              <a:latin typeface="Arial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 dirty="0">
                <a:latin typeface="Arial" charset="0"/>
              </a:rPr>
              <a:t>3.  	Notify your teacher if any spills or 	</a:t>
            </a:r>
            <a:r>
              <a:rPr lang="en-US" b="1" u="sng" dirty="0">
                <a:latin typeface="Arial" charset="0"/>
              </a:rPr>
              <a:t>accidents</a:t>
            </a:r>
            <a:r>
              <a:rPr lang="en-US" b="1" dirty="0">
                <a:latin typeface="Arial" charset="0"/>
              </a:rPr>
              <a:t> occur.</a:t>
            </a:r>
            <a:endParaRPr lang="en-US" dirty="0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953000" y="5029200"/>
          <a:ext cx="2266950" cy="1295400"/>
        </p:xfrm>
        <a:graphic>
          <a:graphicData uri="http://schemas.openxmlformats.org/presentationml/2006/ole">
            <p:oleObj spid="_x0000_s5125" name="Clip" r:id="rId3" imgW="1400040" imgH="800280" progId="MS_ClipArt_Gallery.2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8267700" y="1905000"/>
          <a:ext cx="876300" cy="766763"/>
        </p:xfrm>
        <a:graphic>
          <a:graphicData uri="http://schemas.openxmlformats.org/presentationml/2006/ole">
            <p:oleObj spid="_x0000_s5126" name="Clip" r:id="rId4" imgW="2971800" imgH="2600280" progId="MS_ClipArt_Gallery.2">
              <p:embed/>
            </p:oleObj>
          </a:graphicData>
        </a:graphic>
      </p:graphicFrame>
      <p:pic>
        <p:nvPicPr>
          <p:cNvPr id="5128" name="Picture 8" descr="https://encrypted-tbn0.gstatic.com/images?q=tbn:ANd9GcTbmKKa7dgP4HPI_5-IiMq6gh_xrLbCB2Hd3HppwtbM5ursHS8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0400" y="3343275"/>
            <a:ext cx="1066800" cy="1066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subSp spid="_x0000_s512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6">
                                            <p:subSp spid="_x0000_s5126"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6">
                                            <p:subSp spid="_x0000_s5126"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subSp spid="_x0000_s512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25">
                                            <p:subSp spid="_x0000_s5125"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25">
                                            <p:subSp spid="_x0000_s5125"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727FC-03A5-411F-9402-995F3073A625}" type="slidenum">
              <a:rPr lang="en-US"/>
              <a:pPr/>
              <a:t>20</a:t>
            </a:fld>
            <a:endParaRPr 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Aid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85950"/>
            <a:ext cx="8686800" cy="417195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Injury:  	Cuts, bruises</a:t>
            </a:r>
          </a:p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To Do:  	Do not </a:t>
            </a:r>
            <a:r>
              <a:rPr lang="en-US" b="1" u="sng">
                <a:latin typeface="Arial" charset="0"/>
              </a:rPr>
              <a:t>touch</a:t>
            </a:r>
            <a:r>
              <a:rPr lang="en-US" b="1">
                <a:latin typeface="Arial" charset="0"/>
              </a:rPr>
              <a:t> an open wound 			without safety gloves.  Pressing 			directly on minor cuts will stop 			bleeding in a few minutes.  Apply 		cold compress to bruises to 			reduce </a:t>
            </a:r>
            <a:r>
              <a:rPr lang="en-US" b="1" u="sng">
                <a:latin typeface="Arial" charset="0"/>
              </a:rPr>
              <a:t>swelling</a:t>
            </a:r>
            <a:r>
              <a:rPr lang="en-US" b="1">
                <a:latin typeface="Arial" charset="0"/>
              </a:rPr>
              <a:t>.</a:t>
            </a:r>
            <a:endParaRPr lang="en-US">
              <a:latin typeface="Arial" charset="0"/>
            </a:endParaRPr>
          </a:p>
        </p:txBody>
      </p:sp>
      <p:pic>
        <p:nvPicPr>
          <p:cNvPr id="57348" name="Picture 4" descr="SHARPOBJ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0"/>
            <a:ext cx="1905000" cy="1393825"/>
          </a:xfrm>
          <a:prstGeom prst="rect">
            <a:avLst/>
          </a:prstGeom>
          <a:noFill/>
        </p:spPr>
      </p:pic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228600" y="3657600"/>
          <a:ext cx="1981200" cy="1757363"/>
        </p:xfrm>
        <a:graphic>
          <a:graphicData uri="http://schemas.openxmlformats.org/presentationml/2006/ole">
            <p:oleObj spid="_x0000_s57349" name="Clip" r:id="rId4" imgW="1181160" imgH="1047600" progId="MS_ClipArt_Gallery.2">
              <p:embed/>
            </p:oleObj>
          </a:graphicData>
        </a:graphic>
      </p:graphicFrame>
      <p:sp>
        <p:nvSpPr>
          <p:cNvPr id="57350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2DB77-AB0B-41FF-B98F-96EABD469533}" type="slidenum">
              <a:rPr lang="en-US"/>
              <a:pPr/>
              <a:t>21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Aid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Injury:  	Fainting</a:t>
            </a:r>
          </a:p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To Do:  	Provide </a:t>
            </a:r>
            <a:r>
              <a:rPr lang="en-US" b="1" u="sng">
                <a:latin typeface="Arial" charset="0"/>
              </a:rPr>
              <a:t>fresh</a:t>
            </a:r>
            <a:r>
              <a:rPr lang="en-US" b="1">
                <a:latin typeface="Arial" charset="0"/>
              </a:rPr>
              <a:t> air and have the 		person recline so that their 			head is </a:t>
            </a:r>
            <a:r>
              <a:rPr lang="en-US" b="1" u="sng">
                <a:latin typeface="Arial" charset="0"/>
              </a:rPr>
              <a:t>lower</a:t>
            </a:r>
            <a:r>
              <a:rPr lang="en-US" b="1">
                <a:latin typeface="Arial" charset="0"/>
              </a:rPr>
              <a:t> than the rest of 		their body.</a:t>
            </a:r>
            <a:endParaRPr lang="en-US"/>
          </a:p>
        </p:txBody>
      </p:sp>
      <p:graphicFrame>
        <p:nvGraphicFramePr>
          <p:cNvPr id="59396" name="Rectangle 4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59396" name="Clip" r:id="rId3" imgW="0" imgH="0" progId="MS_ClipArt_Gallery.2">
              <p:embed/>
            </p:oleObj>
          </a:graphicData>
        </a:graphic>
      </p:graphicFrame>
      <p:graphicFrame>
        <p:nvGraphicFramePr>
          <p:cNvPr id="59397" name="Rectangle 5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59397" name="Clip" r:id="rId4" imgW="0" imgH="0" progId="MS_ClipArt_Gallery.2">
              <p:embed/>
            </p:oleObj>
          </a:graphicData>
        </a:graphic>
      </p:graphicFrame>
      <p:sp>
        <p:nvSpPr>
          <p:cNvPr id="59398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5939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81600" y="4191000"/>
            <a:ext cx="1787525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3E1082-7EB1-48BE-BF48-D504B5834E47}" type="slidenum">
              <a:rPr lang="en-US"/>
              <a:pPr/>
              <a:t>22</a:t>
            </a:fld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Aid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Injury:  	The eyes</a:t>
            </a:r>
          </a:p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To Do:  	Flush eyes immediately with 		plenty of </a:t>
            </a:r>
            <a:r>
              <a:rPr lang="en-US" b="1" u="sng">
                <a:latin typeface="Arial" charset="0"/>
              </a:rPr>
              <a:t>water</a:t>
            </a:r>
            <a:r>
              <a:rPr lang="en-US" b="1">
                <a:latin typeface="Arial" charset="0"/>
              </a:rPr>
              <a:t> for several 			minutes.  If a foreign object is 		lodged in the eye, do not allow 		the eye to be </a:t>
            </a:r>
            <a:r>
              <a:rPr lang="en-US" b="1" u="sng">
                <a:latin typeface="Arial" charset="0"/>
              </a:rPr>
              <a:t>rubbed</a:t>
            </a:r>
            <a:r>
              <a:rPr lang="en-US" b="1">
                <a:latin typeface="Arial" charset="0"/>
              </a:rPr>
              <a:t>.</a:t>
            </a:r>
          </a:p>
        </p:txBody>
      </p:sp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147638" y="3429000"/>
          <a:ext cx="2138362" cy="2286000"/>
        </p:xfrm>
        <a:graphic>
          <a:graphicData uri="http://schemas.openxmlformats.org/presentationml/2006/ole">
            <p:oleObj spid="_x0000_s61444" name="Clip" r:id="rId3" imgW="1247760" imgH="1333440" progId="MS_ClipArt_Gallery.2">
              <p:embed/>
            </p:oleObj>
          </a:graphicData>
        </a:graphic>
      </p:graphicFrame>
      <p:sp>
        <p:nvSpPr>
          <p:cNvPr id="61445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61447" name="Picture 7" descr="EY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0"/>
            <a:ext cx="2209800" cy="16176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37C0A-1654-4655-B4F3-AF46706ADF82}" type="slidenum">
              <a:rPr lang="en-US"/>
              <a:pPr/>
              <a:t>23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Aid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85950"/>
            <a:ext cx="8458200" cy="417195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Injury:  	Poisoning</a:t>
            </a:r>
          </a:p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To Do:  	Find out what substance was 			responsible for the poisoning 			and alert the </a:t>
            </a:r>
            <a:r>
              <a:rPr lang="en-US" b="1" u="sng">
                <a:latin typeface="Arial" charset="0"/>
              </a:rPr>
              <a:t>teacher</a:t>
            </a:r>
            <a:r>
              <a:rPr lang="en-US" b="1">
                <a:latin typeface="Arial" charset="0"/>
              </a:rPr>
              <a:t> 					immediately.</a:t>
            </a:r>
          </a:p>
        </p:txBody>
      </p:sp>
      <p:pic>
        <p:nvPicPr>
          <p:cNvPr id="63492" name="Picture 4" descr="POIS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0"/>
            <a:ext cx="2209800" cy="1616075"/>
          </a:xfrm>
          <a:prstGeom prst="rect">
            <a:avLst/>
          </a:prstGeom>
          <a:noFill/>
        </p:spPr>
      </p:pic>
      <p:sp>
        <p:nvSpPr>
          <p:cNvPr id="63493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3EE03-9F3E-470A-AE3A-0C93658D6ED6}" type="slidenum">
              <a:rPr lang="en-US"/>
              <a:pPr/>
              <a:t>24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Aid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Injury:  	Spills on the skin</a:t>
            </a:r>
          </a:p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To Do:  	Flush with large quantities of 		water.  For acid spills, apply 		</a:t>
            </a:r>
            <a:r>
              <a:rPr lang="en-US" b="1" u="sng">
                <a:latin typeface="Arial" charset="0"/>
              </a:rPr>
              <a:t>baking</a:t>
            </a:r>
            <a:r>
              <a:rPr lang="en-US" b="1">
                <a:latin typeface="Arial" charset="0"/>
              </a:rPr>
              <a:t> </a:t>
            </a:r>
            <a:r>
              <a:rPr lang="en-US" b="1" u="sng">
                <a:latin typeface="Arial" charset="0"/>
              </a:rPr>
              <a:t>soda</a:t>
            </a:r>
            <a:r>
              <a:rPr lang="en-US" b="1">
                <a:latin typeface="Arial" charset="0"/>
              </a:rPr>
              <a:t> solution.  For base 		spills, apply </a:t>
            </a:r>
            <a:r>
              <a:rPr lang="en-US" b="1" u="sng">
                <a:latin typeface="Arial" charset="0"/>
              </a:rPr>
              <a:t>vinegar</a:t>
            </a:r>
            <a:r>
              <a:rPr lang="en-US" b="1">
                <a:latin typeface="Arial" charset="0"/>
              </a:rPr>
              <a:t> or boric 		acid.</a:t>
            </a:r>
            <a:endParaRPr lang="en-US"/>
          </a:p>
        </p:txBody>
      </p:sp>
      <p:pic>
        <p:nvPicPr>
          <p:cNvPr id="65540" name="Picture 4" descr="CHEMIC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0"/>
            <a:ext cx="1981200" cy="1449388"/>
          </a:xfrm>
          <a:prstGeom prst="rect">
            <a:avLst/>
          </a:prstGeom>
          <a:noFill/>
        </p:spPr>
      </p:pic>
      <p:graphicFrame>
        <p:nvGraphicFramePr>
          <p:cNvPr id="65541" name="Rectangle 5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65541" name="Clip" r:id="rId4" imgW="0" imgH="0" progId="MS_ClipArt_Gallery.2">
              <p:embed/>
            </p:oleObj>
          </a:graphicData>
        </a:graphic>
      </p:graphicFrame>
      <p:sp>
        <p:nvSpPr>
          <p:cNvPr id="65542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3CDCF-0477-4CE0-A76E-4DA4E54D13B7}" type="slidenum">
              <a:rPr lang="en-US"/>
              <a:pPr/>
              <a:t>25</a:t>
            </a:fld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First Aid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Injury:  	Electrical shock</a:t>
            </a:r>
          </a:p>
          <a:p>
            <a:pPr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To Do:  	Shut off the current at the 			</a:t>
            </a:r>
            <a:r>
              <a:rPr lang="en-US" b="1" u="sng">
                <a:latin typeface="Arial" charset="0"/>
              </a:rPr>
              <a:t>source</a:t>
            </a:r>
            <a:r>
              <a:rPr lang="en-US" b="1">
                <a:latin typeface="Arial" charset="0"/>
              </a:rPr>
              <a:t>.  Remove wire with 			rubber gloves.  Alert the 			</a:t>
            </a:r>
            <a:r>
              <a:rPr lang="en-US" b="1" u="sng">
                <a:latin typeface="Arial" charset="0"/>
              </a:rPr>
              <a:t>teacher</a:t>
            </a:r>
            <a:r>
              <a:rPr lang="en-US" b="1">
                <a:latin typeface="Arial" charset="0"/>
              </a:rPr>
              <a:t> immediately.</a:t>
            </a:r>
          </a:p>
        </p:txBody>
      </p:sp>
      <p:pic>
        <p:nvPicPr>
          <p:cNvPr id="67588" name="Picture 4" descr="ELECTRI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9000" y="0"/>
            <a:ext cx="1905000" cy="1393825"/>
          </a:xfrm>
          <a:prstGeom prst="rect">
            <a:avLst/>
          </a:prstGeom>
          <a:noFill/>
        </p:spPr>
      </p:pic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381000" y="3276600"/>
          <a:ext cx="1690688" cy="2743200"/>
        </p:xfrm>
        <a:graphic>
          <a:graphicData uri="http://schemas.openxmlformats.org/presentationml/2006/ole">
            <p:oleObj spid="_x0000_s67589" name="Clip" r:id="rId4" imgW="857160" imgH="1390680" progId="MS_ClipArt_Gallery.2">
              <p:embed/>
            </p:oleObj>
          </a:graphicData>
        </a:graphic>
      </p:graphicFrame>
      <p:sp>
        <p:nvSpPr>
          <p:cNvPr id="67590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7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E8549-1ECA-457E-94A7-BCD1B40C9AD1}" type="slidenum">
              <a:rPr lang="en-US"/>
              <a:pPr/>
              <a:t>26</a:t>
            </a:fld>
            <a:endParaRPr lang="en-US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051800" cy="838200"/>
          </a:xfrm>
        </p:spPr>
        <p:txBody>
          <a:bodyPr/>
          <a:lstStyle/>
          <a:p>
            <a:pPr algn="ctr"/>
            <a:r>
              <a:rPr lang="en-US"/>
              <a:t>Lab Safety Contract/Guide</a:t>
            </a: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457200" y="1981200"/>
            <a:ext cx="8305800" cy="269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0000"/>
                </a:solidFill>
                <a:cs typeface="Tahoma" pitchFamily="34" charset="0"/>
              </a:rPr>
              <a:t>Edgewood Independent School District</a:t>
            </a:r>
            <a:endParaRPr lang="en-US" sz="2800">
              <a:cs typeface="Times New Roman" pitchFamily="18" charset="0"/>
            </a:endParaRPr>
          </a:p>
          <a:p>
            <a:pPr algn="ctr"/>
            <a:r>
              <a:rPr lang="en-US" sz="2800" b="1">
                <a:solidFill>
                  <a:srgbClr val="000000"/>
                </a:solidFill>
                <a:cs typeface="Tahoma" pitchFamily="34" charset="0"/>
              </a:rPr>
              <a:t> </a:t>
            </a:r>
            <a:endParaRPr lang="en-US" sz="2800">
              <a:cs typeface="Times New Roman" pitchFamily="18" charset="0"/>
            </a:endParaRPr>
          </a:p>
          <a:p>
            <a:pPr algn="ctr"/>
            <a:r>
              <a:rPr lang="en-US" sz="3200" b="1">
                <a:solidFill>
                  <a:srgbClr val="FF0000"/>
                </a:solidFill>
                <a:cs typeface="Tahoma" pitchFamily="34" charset="0"/>
              </a:rPr>
              <a:t>Safety Contract</a:t>
            </a:r>
          </a:p>
          <a:p>
            <a:pPr algn="ctr"/>
            <a:r>
              <a:rPr lang="en-US" sz="2700" b="1">
                <a:solidFill>
                  <a:srgbClr val="FF0000"/>
                </a:solidFill>
                <a:cs typeface="Tahoma" pitchFamily="34" charset="0"/>
              </a:rPr>
              <a:t> </a:t>
            </a:r>
            <a:endParaRPr lang="en-US" sz="2700">
              <a:cs typeface="Times New Roman" pitchFamily="18" charset="0"/>
            </a:endParaRPr>
          </a:p>
          <a:p>
            <a:pPr algn="ctr"/>
            <a:r>
              <a:rPr lang="en-US" sz="27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Required of ALL Middle School and High School</a:t>
            </a:r>
            <a:r>
              <a:rPr lang="en-US" sz="28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 </a:t>
            </a:r>
          </a:p>
          <a:p>
            <a:pPr algn="ctr"/>
            <a:r>
              <a:rPr lang="en-US" sz="2800" b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Science Students</a:t>
            </a:r>
            <a:r>
              <a:rPr lang="en-US" sz="280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60271-ECD4-4EAC-9670-16F70A56F9DF}" type="slidenum">
              <a:rPr lang="en-US"/>
              <a:pPr/>
              <a:t>3</a:t>
            </a:fld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885950"/>
            <a:ext cx="8382000" cy="4171950"/>
          </a:xfrm>
        </p:spPr>
        <p:txBody>
          <a:bodyPr/>
          <a:lstStyle/>
          <a:p>
            <a:pPr marL="609600" indent="-609600">
              <a:buClrTx/>
              <a:buFont typeface="Times"/>
              <a:buAutoNum type="arabicPeriod" startAt="4"/>
            </a:pPr>
            <a:r>
              <a:rPr lang="en-US" b="1" dirty="0" smtClean="0">
                <a:latin typeface="Arial" charset="0"/>
              </a:rPr>
              <a:t>Wear gloves when you are told to do so.</a:t>
            </a:r>
          </a:p>
          <a:p>
            <a:pPr marL="609600" indent="-609600">
              <a:buNone/>
            </a:pPr>
            <a:endParaRPr lang="en-US" b="1" dirty="0">
              <a:latin typeface="Arial" charset="0"/>
            </a:endParaRPr>
          </a:p>
          <a:p>
            <a:pPr marL="609600" indent="-609600">
              <a:buNone/>
            </a:pPr>
            <a:r>
              <a:rPr lang="en-US" b="1" dirty="0" smtClean="0">
                <a:latin typeface="Arial" charset="0"/>
              </a:rPr>
              <a:t>5.	During </a:t>
            </a:r>
            <a:r>
              <a:rPr lang="en-US" b="1" dirty="0">
                <a:latin typeface="Arial" charset="0"/>
              </a:rPr>
              <a:t>lab work, keep your hands </a:t>
            </a:r>
            <a:r>
              <a:rPr lang="en-US" b="1" dirty="0" smtClean="0">
                <a:latin typeface="Arial" charset="0"/>
              </a:rPr>
              <a:t>away </a:t>
            </a:r>
            <a:r>
              <a:rPr lang="en-US" b="1" dirty="0">
                <a:latin typeface="Arial" charset="0"/>
              </a:rPr>
              <a:t>from your </a:t>
            </a:r>
            <a:r>
              <a:rPr lang="en-US" b="1" u="sng" dirty="0">
                <a:latin typeface="Arial" charset="0"/>
              </a:rPr>
              <a:t>face</a:t>
            </a:r>
            <a:r>
              <a:rPr lang="en-US" b="1" dirty="0" smtClean="0">
                <a:latin typeface="Arial" charset="0"/>
              </a:rPr>
              <a:t>.</a:t>
            </a:r>
          </a:p>
          <a:p>
            <a:pPr marL="609600" indent="-609600">
              <a:buNone/>
            </a:pPr>
            <a:endParaRPr lang="en-US" b="1" dirty="0">
              <a:latin typeface="Arial" charset="0"/>
            </a:endParaRPr>
          </a:p>
          <a:p>
            <a:pPr marL="609600" indent="-609600">
              <a:buFont typeface="Monotype Sorts" pitchFamily="2" charset="2"/>
              <a:buNone/>
            </a:pPr>
            <a:r>
              <a:rPr lang="en-US" b="1" dirty="0">
                <a:latin typeface="Arial" charset="0"/>
              </a:rPr>
              <a:t>6.  	Tie back long </a:t>
            </a:r>
            <a:r>
              <a:rPr lang="en-US" b="1" u="sng" dirty="0">
                <a:latin typeface="Arial" charset="0"/>
              </a:rPr>
              <a:t>hair</a:t>
            </a:r>
            <a:r>
              <a:rPr lang="en-US" b="1" dirty="0">
                <a:latin typeface="Arial" charset="0"/>
              </a:rPr>
              <a:t>.</a:t>
            </a: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3048000" y="2362200"/>
          <a:ext cx="1666875" cy="1235075"/>
        </p:xfrm>
        <a:graphic>
          <a:graphicData uri="http://schemas.openxmlformats.org/presentationml/2006/ole">
            <p:oleObj spid="_x0000_s40964" name="Clip" r:id="rId3" imgW="1362240" imgH="1009800" progId="MS_ClipArt_Gallery.2">
              <p:embed/>
            </p:oleObj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5715000" y="4495800"/>
          <a:ext cx="1652588" cy="1676400"/>
        </p:xfrm>
        <a:graphic>
          <a:graphicData uri="http://schemas.openxmlformats.org/presentationml/2006/ole">
            <p:oleObj spid="_x0000_s40965" name="Clip" r:id="rId4" imgW="1285920" imgH="1305000" progId="MS_ClipArt_Gallery.2">
              <p:embed/>
            </p:oleObj>
          </a:graphicData>
        </a:graphic>
      </p:graphicFrame>
      <p:graphicFrame>
        <p:nvGraphicFramePr>
          <p:cNvPr id="40966" name="Rectangle 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40966" name="Clip" r:id="rId5" imgW="0" imgH="0" progId="MS_ClipArt_Gallery.2">
              <p:embed/>
            </p:oleObj>
          </a:graphicData>
        </a:graphic>
      </p:graphicFrame>
      <p:sp>
        <p:nvSpPr>
          <p:cNvPr id="40968" name="AutoShape 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D1654-E461-4189-8ACD-B19E060AE776}" type="slidenum">
              <a:rPr lang="en-US"/>
              <a:pPr/>
              <a:t>4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885950"/>
            <a:ext cx="8763000" cy="4514850"/>
          </a:xfrm>
        </p:spPr>
        <p:txBody>
          <a:bodyPr/>
          <a:lstStyle/>
          <a:p>
            <a:pPr marL="609600" indent="-609600">
              <a:buClrTx/>
              <a:buFont typeface="Monotype Sorts" pitchFamily="2" charset="2"/>
              <a:buAutoNum type="arabicPeriod" startAt="7"/>
            </a:pPr>
            <a:r>
              <a:rPr lang="en-US" b="1" dirty="0" smtClean="0">
                <a:latin typeface="Arial" charset="0"/>
              </a:rPr>
              <a:t>Roll </a:t>
            </a:r>
            <a:r>
              <a:rPr lang="en-US" b="1" dirty="0">
                <a:latin typeface="Arial" charset="0"/>
              </a:rPr>
              <a:t>up loose </a:t>
            </a:r>
            <a:r>
              <a:rPr lang="en-US" b="1" u="sng" dirty="0">
                <a:latin typeface="Arial" charset="0"/>
              </a:rPr>
              <a:t>sleeves</a:t>
            </a:r>
            <a:r>
              <a:rPr lang="en-US" b="1" dirty="0" smtClean="0">
                <a:latin typeface="Arial" charset="0"/>
              </a:rPr>
              <a:t>.</a:t>
            </a:r>
          </a:p>
          <a:p>
            <a:pPr marL="609600" indent="-609600">
              <a:buClrTx/>
              <a:buNone/>
            </a:pPr>
            <a:endParaRPr lang="en-US" b="1" dirty="0">
              <a:latin typeface="Arial" charset="0"/>
            </a:endParaRPr>
          </a:p>
          <a:p>
            <a:pPr marL="609600" indent="-609600">
              <a:buClrTx/>
              <a:buFont typeface="Monotype Sorts" pitchFamily="2" charset="2"/>
              <a:buAutoNum type="arabicPeriod" startAt="8"/>
            </a:pPr>
            <a:r>
              <a:rPr lang="en-US" b="1" dirty="0" smtClean="0">
                <a:latin typeface="Arial" charset="0"/>
              </a:rPr>
              <a:t>Know </a:t>
            </a:r>
            <a:r>
              <a:rPr lang="en-US" b="1" dirty="0">
                <a:latin typeface="Arial" charset="0"/>
              </a:rPr>
              <a:t>the </a:t>
            </a:r>
            <a:r>
              <a:rPr lang="en-US" b="1" u="sng" dirty="0">
                <a:latin typeface="Arial" charset="0"/>
              </a:rPr>
              <a:t>location</a:t>
            </a:r>
            <a:r>
              <a:rPr lang="en-US" b="1" dirty="0">
                <a:latin typeface="Arial" charset="0"/>
              </a:rPr>
              <a:t> of </a:t>
            </a:r>
            <a:r>
              <a:rPr lang="en-US" b="1" dirty="0" smtClean="0">
                <a:latin typeface="Arial" charset="0"/>
              </a:rPr>
              <a:t>first </a:t>
            </a:r>
          </a:p>
          <a:p>
            <a:pPr marL="609600" indent="-609600">
              <a:buClrTx/>
              <a:buNone/>
            </a:pPr>
            <a:r>
              <a:rPr lang="en-US" b="1" dirty="0" smtClean="0">
                <a:latin typeface="Arial" charset="0"/>
              </a:rPr>
              <a:t>	aid supplies.</a:t>
            </a:r>
          </a:p>
          <a:p>
            <a:pPr marL="609600" indent="-609600">
              <a:buNone/>
            </a:pPr>
            <a:endParaRPr lang="en-US" b="1" dirty="0">
              <a:latin typeface="Arial" charset="0"/>
            </a:endParaRPr>
          </a:p>
          <a:p>
            <a:pPr marL="609600" indent="-609600">
              <a:buFont typeface="Monotype Sorts" pitchFamily="2" charset="2"/>
              <a:buNone/>
            </a:pPr>
            <a:r>
              <a:rPr lang="en-US" b="1" dirty="0">
                <a:latin typeface="Arial" charset="0"/>
              </a:rPr>
              <a:t>9.  Keep your work area </a:t>
            </a:r>
            <a:r>
              <a:rPr lang="en-US" b="1" u="sng" dirty="0">
                <a:latin typeface="Arial" charset="0"/>
              </a:rPr>
              <a:t>uncluttered</a:t>
            </a:r>
            <a:r>
              <a:rPr lang="en-US" b="1" dirty="0">
                <a:latin typeface="Arial" charset="0"/>
              </a:rPr>
              <a:t>. </a:t>
            </a:r>
            <a:endParaRPr lang="en-US" dirty="0"/>
          </a:p>
        </p:txBody>
      </p:sp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7086600" y="1676400"/>
          <a:ext cx="1524000" cy="1222375"/>
        </p:xfrm>
        <a:graphic>
          <a:graphicData uri="http://schemas.openxmlformats.org/presentationml/2006/ole">
            <p:oleObj spid="_x0000_s41988" name="Clip" r:id="rId3" imgW="1352520" imgH="1085760" progId="MS_ClipArt_Gallery.2">
              <p:embed/>
            </p:oleObj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5486400" y="3200400"/>
          <a:ext cx="2286000" cy="1601788"/>
        </p:xfrm>
        <a:graphic>
          <a:graphicData uri="http://schemas.openxmlformats.org/presentationml/2006/ole">
            <p:oleObj spid="_x0000_s41989" name="Clip" r:id="rId4" imgW="3429000" imgH="2400480" progId="MS_ClipArt_Gallery.2">
              <p:embed/>
            </p:oleObj>
          </a:graphicData>
        </a:graphic>
      </p:graphicFrame>
      <p:graphicFrame>
        <p:nvGraphicFramePr>
          <p:cNvPr id="41990" name="Rectangle 6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41990" name="Clip" r:id="rId5" imgW="0" imgH="0" progId="MS_ClipArt_Gallery.2">
              <p:embed/>
            </p:oleObj>
          </a:graphicData>
        </a:graphic>
      </p:graphicFrame>
      <p:sp>
        <p:nvSpPr>
          <p:cNvPr id="41993" name="AutoShape 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41995" name="Picture 11" descr="https://encrypted-tbn3.gstatic.com/images?q=tbn:ANd9GcSKVdIoybSnsinQjd71Ts6ICMUG3-HzTruEsl_l5cfK3IaBIY2d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53300" y="4876800"/>
            <a:ext cx="1790700" cy="1790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subSp spid="_x0000_s41988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8">
                                            <p:subSp spid="_x0000_s41988"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8">
                                            <p:subSp spid="_x0000_s41988"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>
                                            <p:subSp spid="_x0000_s41989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989">
                                            <p:subSp spid="_x0000_s41989"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989">
                                            <p:subSp spid="_x0000_s41989"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68B6E-BA63-4BE3-9256-6A8BED02448C}" type="slidenum">
              <a:rPr lang="en-US"/>
              <a:pPr/>
              <a:t>5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76400"/>
            <a:ext cx="8178800" cy="4381500"/>
          </a:xfrm>
        </p:spPr>
        <p:txBody>
          <a:bodyPr/>
          <a:lstStyle/>
          <a:p>
            <a:pPr marL="514350" indent="-514350">
              <a:lnSpc>
                <a:spcPct val="90000"/>
              </a:lnSpc>
              <a:buClrTx/>
              <a:buFont typeface="Monotype Sorts" pitchFamily="2" charset="2"/>
              <a:buAutoNum type="arabicPeriod" startAt="10"/>
            </a:pPr>
            <a:r>
              <a:rPr lang="en-US" b="1" dirty="0" smtClean="0">
                <a:latin typeface="Arial" charset="0"/>
              </a:rPr>
              <a:t> 	Never eat, drink </a:t>
            </a:r>
            <a:r>
              <a:rPr lang="en-US" b="1" smtClean="0">
                <a:latin typeface="Arial" charset="0"/>
              </a:rPr>
              <a:t>or sniff anything in 	the lab</a:t>
            </a:r>
            <a:r>
              <a:rPr lang="en-US" b="1" dirty="0" smtClean="0">
                <a:latin typeface="Arial" charset="0"/>
              </a:rPr>
              <a:t>.</a:t>
            </a:r>
          </a:p>
          <a:p>
            <a:pPr marL="514350" indent="-514350">
              <a:lnSpc>
                <a:spcPct val="90000"/>
              </a:lnSpc>
              <a:buClrTx/>
              <a:buNone/>
            </a:pPr>
            <a:endParaRPr lang="en-US" b="1" dirty="0" smtClean="0">
              <a:latin typeface="Arial" charset="0"/>
            </a:endParaRPr>
          </a:p>
          <a:p>
            <a:pPr marL="514350" indent="-514350">
              <a:lnSpc>
                <a:spcPct val="90000"/>
              </a:lnSpc>
              <a:buClrTx/>
              <a:buNone/>
            </a:pPr>
            <a:r>
              <a:rPr lang="en-US" b="1" dirty="0" smtClean="0">
                <a:latin typeface="Arial" charset="0"/>
              </a:rPr>
              <a:t>11.</a:t>
            </a:r>
            <a:r>
              <a:rPr lang="en-US" b="1" dirty="0">
                <a:latin typeface="Arial" charset="0"/>
              </a:rPr>
              <a:t>	Never “horse around” or play 		</a:t>
            </a:r>
            <a:r>
              <a:rPr lang="en-US" b="1" u="sng" dirty="0">
                <a:latin typeface="Arial" charset="0"/>
              </a:rPr>
              <a:t>practical</a:t>
            </a:r>
            <a:r>
              <a:rPr lang="en-US" b="1" dirty="0">
                <a:latin typeface="Arial" charset="0"/>
              </a:rPr>
              <a:t> </a:t>
            </a:r>
            <a:r>
              <a:rPr lang="en-US" b="1" u="sng" dirty="0">
                <a:latin typeface="Arial" charset="0"/>
              </a:rPr>
              <a:t>jokes</a:t>
            </a:r>
            <a:r>
              <a:rPr lang="en-US" b="1" dirty="0">
                <a:latin typeface="Arial" charset="0"/>
              </a:rPr>
              <a:t> in the laboratory.</a:t>
            </a:r>
            <a:endParaRPr lang="en-US" dirty="0"/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3200400" y="4495800"/>
          <a:ext cx="2029494" cy="1905000"/>
        </p:xfrm>
        <a:graphic>
          <a:graphicData uri="http://schemas.openxmlformats.org/presentationml/2006/ole">
            <p:oleObj spid="_x0000_s43012" name="Clip" r:id="rId3" imgW="2771640" imgH="2600280" progId="MS_ClipArt_Gallery.2">
              <p:embed/>
            </p:oleObj>
          </a:graphicData>
        </a:graphic>
      </p:graphicFrame>
      <p:graphicFrame>
        <p:nvGraphicFramePr>
          <p:cNvPr id="43013" name="Rectangle 5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43013" name="Clip" r:id="rId4" imgW="0" imgH="0" progId="MS_ClipArt_Gallery.2">
              <p:embed/>
            </p:oleObj>
          </a:graphicData>
        </a:graphic>
      </p:graphicFrame>
      <p:sp>
        <p:nvSpPr>
          <p:cNvPr id="43016" name="AutoShape 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3018" name="Picture 10" descr="https://encrypted-tbn0.gstatic.com/images?q=tbn:ANd9GcQc8mHfm5IpgTS5ixTE02XXnBApTGJF4XWnRMQT1tnG6vS5Nl9Ht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1400" y="2133600"/>
            <a:ext cx="1238250" cy="1143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subSp spid="_x0000_s43012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2">
                                            <p:subSp spid="_x0000_s43012"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2">
                                            <p:subSp spid="_x0000_s43012"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Spongebob</a:t>
            </a:r>
            <a:r>
              <a:rPr lang="en-US" dirty="0" smtClean="0"/>
              <a:t> Lab Safety </a:t>
            </a:r>
            <a:br>
              <a:rPr lang="en-US" dirty="0" smtClean="0"/>
            </a:br>
            <a:r>
              <a:rPr lang="en-US" dirty="0" smtClean="0"/>
              <a:t>Challenge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8BE04-DB92-428B-86B7-E273872BBB0E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5778" name="Picture 2" descr="https://encrypted-tbn3.gstatic.com/images?q=tbn:ANd9GcQV8jSXn_rPbFcQtm16y8zRgao3kkXS-KzwMvHxepWmoUvyHPTek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752600"/>
            <a:ext cx="7414842" cy="4191000"/>
          </a:xfrm>
          <a:prstGeom prst="rect">
            <a:avLst/>
          </a:prstGeom>
          <a:noFill/>
        </p:spPr>
      </p:pic>
      <p:pic>
        <p:nvPicPr>
          <p:cNvPr id="75780" name="Picture 4" descr="https://encrypted-tbn3.gstatic.com/images?q=tbn:ANd9GcQPrPFDFV8bpMUUiAbU7batb3lyGlkMuk67tqesJQHClv8PaPl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752600"/>
            <a:ext cx="1876425" cy="2438400"/>
          </a:xfrm>
          <a:prstGeom prst="rect">
            <a:avLst/>
          </a:prstGeom>
          <a:noFill/>
        </p:spPr>
      </p:pic>
      <p:pic>
        <p:nvPicPr>
          <p:cNvPr id="75782" name="Picture 6" descr="https://encrypted-tbn0.gstatic.com/images?q=tbn:ANd9GcQzr5UQFB-bvp8wF2e4La0_3TWADAHTP8aLSACu5DqGFiehM4ZWl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4572000"/>
            <a:ext cx="2857500" cy="1600200"/>
          </a:xfrm>
          <a:prstGeom prst="rect">
            <a:avLst/>
          </a:prstGeom>
          <a:noFill/>
        </p:spPr>
      </p:pic>
      <p:pic>
        <p:nvPicPr>
          <p:cNvPr id="75784" name="Picture 8" descr="https://encrypted-tbn0.gstatic.com/images?q=tbn:ANd9GcRDbTVEURLcl_qkHP1llOOLqWCujltid1iJsoAJJGBUx7rXcnhG7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77000" y="1752600"/>
            <a:ext cx="1943100" cy="1524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65CD6-3D94-4839-AE55-6AFC4460C640}" type="slidenum">
              <a:rPr lang="en-US"/>
              <a:pPr/>
              <a:t>7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B.  Glassware Safety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676400"/>
            <a:ext cx="8763000" cy="481965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1.  	Chipped or cracked glassware should 	not be </a:t>
            </a:r>
            <a:r>
              <a:rPr lang="en-US" b="1" u="sng">
                <a:latin typeface="Arial" charset="0"/>
              </a:rPr>
              <a:t>used</a:t>
            </a:r>
            <a:r>
              <a:rPr lang="en-US" b="1">
                <a:latin typeface="Arial" charset="0"/>
              </a:rPr>
              <a:t>. Show it to the </a:t>
            </a:r>
            <a:r>
              <a:rPr lang="en-US" b="1" u="sng">
                <a:latin typeface="Arial" charset="0"/>
              </a:rPr>
              <a:t>teacher</a:t>
            </a:r>
            <a:r>
              <a:rPr lang="en-US" b="1"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2.  	Broken glassware </a:t>
            </a:r>
            <a:r>
              <a:rPr lang="en-US" b="1" u="sng">
                <a:latin typeface="Arial" charset="0"/>
              </a:rPr>
              <a:t>should</a:t>
            </a:r>
            <a:r>
              <a:rPr lang="en-US" b="1">
                <a:latin typeface="Arial" charset="0"/>
              </a:rPr>
              <a:t> </a:t>
            </a:r>
            <a:r>
              <a:rPr lang="en-US" b="1" u="sng">
                <a:latin typeface="Arial" charset="0"/>
              </a:rPr>
              <a:t>not</a:t>
            </a:r>
            <a:r>
              <a:rPr lang="en-US" b="1">
                <a:latin typeface="Arial" charset="0"/>
              </a:rPr>
              <a:t> be 			disposed of in a classroom trashcan.  	There is a </a:t>
            </a:r>
            <a:r>
              <a:rPr lang="en-US" b="1" u="sng">
                <a:latin typeface="Arial" charset="0"/>
              </a:rPr>
              <a:t>special</a:t>
            </a:r>
            <a:r>
              <a:rPr lang="en-US" b="1">
                <a:latin typeface="Arial" charset="0"/>
              </a:rPr>
              <a:t> glass disposal 		container for it.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3.  	When pouring liquids into glassware, 		make sure the container you are 			pouring into is resting on a table at 		least a </a:t>
            </a:r>
            <a:r>
              <a:rPr lang="en-US" b="1" u="sng">
                <a:latin typeface="Arial" charset="0"/>
              </a:rPr>
              <a:t>hands breadth</a:t>
            </a:r>
            <a:r>
              <a:rPr lang="en-US" b="1">
                <a:latin typeface="Arial" charset="0"/>
              </a:rPr>
              <a:t> from the edge.</a:t>
            </a:r>
            <a:endParaRPr lang="en-US">
              <a:latin typeface="Arial" charset="0"/>
            </a:endParaRPr>
          </a:p>
        </p:txBody>
      </p:sp>
      <p:graphicFrame>
        <p:nvGraphicFramePr>
          <p:cNvPr id="7172" name="Rectangle 4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7172" name="Clip" r:id="rId3" imgW="0" imgH="0" progId="MS_ClipArt_Gallery.2">
              <p:embed/>
            </p:oleObj>
          </a:graphicData>
        </a:graphic>
      </p:graphicFrame>
      <p:pic>
        <p:nvPicPr>
          <p:cNvPr id="7173" name="Picture 5" descr="DISPOS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0"/>
            <a:ext cx="1981200" cy="1449388"/>
          </a:xfrm>
          <a:prstGeom prst="rect">
            <a:avLst/>
          </a:prstGeom>
          <a:noFill/>
        </p:spPr>
      </p:pic>
      <p:sp>
        <p:nvSpPr>
          <p:cNvPr id="7174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309AB-547E-497D-89FD-0CB76E469427}" type="slidenum">
              <a:rPr lang="en-US"/>
              <a:pPr/>
              <a:t>8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B.  Glassware Safety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4.  	Pour down a glass stirring rod to 	prevent liquids from </a:t>
            </a:r>
            <a:r>
              <a:rPr lang="en-US" b="1" u="sng">
                <a:latin typeface="Arial" charset="0"/>
              </a:rPr>
              <a:t>splattering</a:t>
            </a:r>
            <a:r>
              <a:rPr lang="en-US" b="1"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5.  	If a piece of glassware gets broken, 	do not try to clean it up by yourself. 	</a:t>
            </a:r>
            <a:r>
              <a:rPr lang="en-US" b="1" u="sng">
                <a:latin typeface="Arial" charset="0"/>
              </a:rPr>
              <a:t>Notify</a:t>
            </a:r>
            <a:r>
              <a:rPr lang="en-US" b="1">
                <a:latin typeface="Arial" charset="0"/>
              </a:rPr>
              <a:t> the teacher.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6.  	When inserting glass tubing into a 	rubber stopper, apply a </a:t>
            </a:r>
            <a:r>
              <a:rPr lang="en-US" b="1" u="sng">
                <a:latin typeface="Arial" charset="0"/>
              </a:rPr>
              <a:t>lubricant</a:t>
            </a:r>
            <a:r>
              <a:rPr lang="en-US" b="1">
                <a:latin typeface="Arial" charset="0"/>
              </a:rPr>
              <a:t> to 	the glass and use a </a:t>
            </a:r>
            <a:r>
              <a:rPr lang="en-US" b="1" u="sng">
                <a:latin typeface="Arial" charset="0"/>
              </a:rPr>
              <a:t>twisting</a:t>
            </a:r>
            <a:r>
              <a:rPr lang="en-US" b="1">
                <a:latin typeface="Arial" charset="0"/>
              </a:rPr>
              <a:t> motion.</a:t>
            </a:r>
            <a:endParaRPr lang="en-US">
              <a:latin typeface="Arial" charset="0"/>
            </a:endParaRPr>
          </a:p>
        </p:txBody>
      </p:sp>
      <p:sp>
        <p:nvSpPr>
          <p:cNvPr id="44037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44038" name="Picture 6" descr="DISPOS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0"/>
            <a:ext cx="1981200" cy="1449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Edgewood ISD - July 2006 prepared by Rose Narvaez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2B7B3-EFA2-408A-9F26-26BF87C6F459}" type="slidenum">
              <a:rPr lang="en-US"/>
              <a:pPr/>
              <a:t>9</a:t>
            </a:fld>
            <a:endParaRPr lang="en-US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B.  Glassware Safety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752600"/>
            <a:ext cx="8534400" cy="3810000"/>
          </a:xfrm>
        </p:spPr>
        <p:txBody>
          <a:bodyPr/>
          <a:lstStyle/>
          <a:p>
            <a:pPr marL="609600" indent="-609600">
              <a:buFont typeface="Monotype Sorts" pitchFamily="2" charset="2"/>
              <a:buNone/>
            </a:pPr>
            <a:r>
              <a:rPr lang="en-US" b="1">
                <a:latin typeface="Arial" charset="0"/>
              </a:rPr>
              <a:t>7. 	Do not place hot glassware in </a:t>
            </a:r>
            <a:r>
              <a:rPr lang="en-US" b="1" u="sng">
                <a:latin typeface="Arial" charset="0"/>
              </a:rPr>
              <a:t>water</a:t>
            </a:r>
            <a:r>
              <a:rPr lang="en-US" b="1">
                <a:latin typeface="Arial" charset="0"/>
              </a:rPr>
              <a:t>.  Rapid cooling may make it </a:t>
            </a:r>
            <a:r>
              <a:rPr lang="en-US" b="1" u="sng">
                <a:latin typeface="Arial" charset="0"/>
              </a:rPr>
              <a:t>shatter</a:t>
            </a:r>
            <a:r>
              <a:rPr lang="en-US" b="1">
                <a:latin typeface="Arial" charset="0"/>
              </a:rPr>
              <a:t>.</a:t>
            </a:r>
          </a:p>
        </p:txBody>
      </p:sp>
      <p:sp>
        <p:nvSpPr>
          <p:cNvPr id="71684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0" y="6553200"/>
            <a:ext cx="3048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71686" name="Picture 6" descr="DISPOS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0"/>
            <a:ext cx="1981200" cy="1449388"/>
          </a:xfrm>
          <a:prstGeom prst="rect">
            <a:avLst/>
          </a:prstGeom>
          <a:noFill/>
        </p:spPr>
      </p:pic>
      <p:pic>
        <p:nvPicPr>
          <p:cNvPr id="71687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3048000"/>
            <a:ext cx="1712913" cy="223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 autoUpdateAnimBg="0"/>
    </p:bld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400</TotalTime>
  <Words>361</Words>
  <Application>Microsoft Office PowerPoint</Application>
  <PresentationFormat>On-screen Show (4:3)</PresentationFormat>
  <Paragraphs>158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Times New Roman</vt:lpstr>
      <vt:lpstr>Arial Black</vt:lpstr>
      <vt:lpstr>Tahoma</vt:lpstr>
      <vt:lpstr>Monotype Sorts</vt:lpstr>
      <vt:lpstr>Arial</vt:lpstr>
      <vt:lpstr>Garamond</vt:lpstr>
      <vt:lpstr>Times</vt:lpstr>
      <vt:lpstr>Contemporary Portrait</vt:lpstr>
      <vt:lpstr>Microsoft Clip Gallery</vt:lpstr>
      <vt:lpstr>Slide 1</vt:lpstr>
      <vt:lpstr>  General Safety Rules</vt:lpstr>
      <vt:lpstr>Slide 3</vt:lpstr>
      <vt:lpstr>Slide 4</vt:lpstr>
      <vt:lpstr>Slide 5</vt:lpstr>
      <vt:lpstr>Spongebob Lab Safety  Challenge</vt:lpstr>
      <vt:lpstr>B.  Glassware Safety</vt:lpstr>
      <vt:lpstr>B.  Glassware Safety</vt:lpstr>
      <vt:lpstr>B.  Glassware Safety</vt:lpstr>
      <vt:lpstr>C.  Chemical Safety</vt:lpstr>
      <vt:lpstr>C.  Chemical Safety</vt:lpstr>
      <vt:lpstr>C.  Chemical Safety</vt:lpstr>
      <vt:lpstr>D.  Electrical Safety</vt:lpstr>
      <vt:lpstr>D.  Electrical Safety</vt:lpstr>
      <vt:lpstr>E.  Heating Safety</vt:lpstr>
      <vt:lpstr>pya</vt:lpstr>
      <vt:lpstr>E.  Heating Safety</vt:lpstr>
      <vt:lpstr>E.  Heating Safety</vt:lpstr>
      <vt:lpstr>First Aid</vt:lpstr>
      <vt:lpstr>First Aid</vt:lpstr>
      <vt:lpstr>First Aid</vt:lpstr>
      <vt:lpstr>First Aid</vt:lpstr>
      <vt:lpstr>First Aid</vt:lpstr>
      <vt:lpstr>First Aid</vt:lpstr>
      <vt:lpstr>First Aid</vt:lpstr>
      <vt:lpstr>Lab Safety Contract/Guide</vt:lpstr>
    </vt:vector>
  </TitlesOfParts>
  <Manager/>
  <Company> 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 PowerPoint</dc:title>
  <dc:subject/>
  <dc:creator>Rose Narvaez</dc:creator>
  <cp:keywords/>
  <dc:description/>
  <cp:lastModifiedBy>carpentera</cp:lastModifiedBy>
  <cp:revision>70</cp:revision>
  <dcterms:created xsi:type="dcterms:W3CDTF">2001-07-17T06:14:36Z</dcterms:created>
  <dcterms:modified xsi:type="dcterms:W3CDTF">2013-08-22T14:31:12Z</dcterms:modified>
  <cp:category/>
</cp:coreProperties>
</file>