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sldIdLst>
    <p:sldId id="272" r:id="rId2"/>
    <p:sldId id="273" r:id="rId3"/>
    <p:sldId id="274" r:id="rId4"/>
    <p:sldId id="278" r:id="rId5"/>
    <p:sldId id="256" r:id="rId6"/>
    <p:sldId id="258" r:id="rId7"/>
    <p:sldId id="259" r:id="rId8"/>
    <p:sldId id="261" r:id="rId9"/>
    <p:sldId id="262" r:id="rId10"/>
    <p:sldId id="263" r:id="rId11"/>
    <p:sldId id="266" r:id="rId12"/>
    <p:sldId id="265" r:id="rId13"/>
    <p:sldId id="267" r:id="rId14"/>
    <p:sldId id="270" r:id="rId15"/>
    <p:sldId id="271" r:id="rId16"/>
    <p:sldId id="260" r:id="rId17"/>
    <p:sldId id="276" r:id="rId18"/>
    <p:sldId id="269"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18" autoAdjust="0"/>
    <p:restoredTop sz="90929"/>
  </p:normalViewPr>
  <p:slideViewPr>
    <p:cSldViewPr>
      <p:cViewPr varScale="1">
        <p:scale>
          <a:sx n="79" d="100"/>
          <a:sy n="79" d="100"/>
        </p:scale>
        <p:origin x="-2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2084388" y="-395288"/>
            <a:ext cx="4978400" cy="5749926"/>
            <a:chOff x="1313" y="-249"/>
            <a:chExt cx="3136" cy="3622"/>
          </a:xfrm>
        </p:grpSpPr>
        <p:sp>
          <p:nvSpPr>
            <p:cNvPr id="3075" name="Arc 3"/>
            <p:cNvSpPr>
              <a:spLocks/>
            </p:cNvSpPr>
            <p:nvPr/>
          </p:nvSpPr>
          <p:spPr bwMode="ltGray">
            <a:xfrm rot="18900000">
              <a:off x="1313" y="-249"/>
              <a:ext cx="3136" cy="3135"/>
            </a:xfrm>
            <a:custGeom>
              <a:avLst/>
              <a:gdLst>
                <a:gd name="G0" fmla="+- 7 0 0"/>
                <a:gd name="G1" fmla="+- 21600 0 0"/>
                <a:gd name="G2" fmla="+- 21600 0 0"/>
                <a:gd name="T0" fmla="*/ 0 w 21607"/>
                <a:gd name="T1" fmla="*/ 0 h 21600"/>
                <a:gd name="T2" fmla="*/ 21607 w 21607"/>
                <a:gd name="T3" fmla="*/ 21593 h 21600"/>
                <a:gd name="T4" fmla="*/ 7 w 21607"/>
                <a:gd name="T5" fmla="*/ 21600 h 21600"/>
              </a:gdLst>
              <a:ahLst/>
              <a:cxnLst>
                <a:cxn ang="0">
                  <a:pos x="T0" y="T1"/>
                </a:cxn>
                <a:cxn ang="0">
                  <a:pos x="T2" y="T3"/>
                </a:cxn>
                <a:cxn ang="0">
                  <a:pos x="T4" y="T5"/>
                </a:cxn>
              </a:cxnLst>
              <a:rect l="0" t="0" r="r" b="b"/>
              <a:pathLst>
                <a:path w="21607" h="21600" fill="none" extrusionOk="0">
                  <a:moveTo>
                    <a:pt x="0" y="0"/>
                  </a:moveTo>
                  <a:cubicBezTo>
                    <a:pt x="2" y="0"/>
                    <a:pt x="4" y="-1"/>
                    <a:pt x="7" y="0"/>
                  </a:cubicBezTo>
                  <a:cubicBezTo>
                    <a:pt x="11933" y="0"/>
                    <a:pt x="21603" y="9666"/>
                    <a:pt x="21606" y="21593"/>
                  </a:cubicBezTo>
                </a:path>
                <a:path w="21607" h="21600" stroke="0" extrusionOk="0">
                  <a:moveTo>
                    <a:pt x="0" y="0"/>
                  </a:moveTo>
                  <a:cubicBezTo>
                    <a:pt x="2" y="0"/>
                    <a:pt x="4" y="-1"/>
                    <a:pt x="7" y="0"/>
                  </a:cubicBezTo>
                  <a:cubicBezTo>
                    <a:pt x="11933" y="0"/>
                    <a:pt x="21603" y="9666"/>
                    <a:pt x="21606" y="21593"/>
                  </a:cubicBezTo>
                  <a:lnTo>
                    <a:pt x="7" y="2160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3076" name="Arc 4"/>
            <p:cNvSpPr>
              <a:spLocks/>
            </p:cNvSpPr>
            <p:nvPr/>
          </p:nvSpPr>
          <p:spPr bwMode="ltGray">
            <a:xfrm rot="18900000">
              <a:off x="1349" y="-162"/>
              <a:ext cx="3037" cy="3056"/>
            </a:xfrm>
            <a:custGeom>
              <a:avLst/>
              <a:gdLst>
                <a:gd name="G0" fmla="+- 0 0 0"/>
                <a:gd name="G1" fmla="+- 21053 0 0"/>
                <a:gd name="G2" fmla="+- 21600 0 0"/>
                <a:gd name="T0" fmla="*/ 4831 w 20922"/>
                <a:gd name="T1" fmla="*/ 0 h 21053"/>
                <a:gd name="T2" fmla="*/ 20922 w 20922"/>
                <a:gd name="T3" fmla="*/ 15685 h 21053"/>
                <a:gd name="T4" fmla="*/ 0 w 20922"/>
                <a:gd name="T5" fmla="*/ 21053 h 21053"/>
              </a:gdLst>
              <a:ahLst/>
              <a:cxnLst>
                <a:cxn ang="0">
                  <a:pos x="T0" y="T1"/>
                </a:cxn>
                <a:cxn ang="0">
                  <a:pos x="T2" y="T3"/>
                </a:cxn>
                <a:cxn ang="0">
                  <a:pos x="T4" y="T5"/>
                </a:cxn>
              </a:cxnLst>
              <a:rect l="0" t="0" r="r" b="b"/>
              <a:pathLst>
                <a:path w="20922" h="21053" fill="none" extrusionOk="0">
                  <a:moveTo>
                    <a:pt x="4830" y="0"/>
                  </a:moveTo>
                  <a:cubicBezTo>
                    <a:pt x="12706" y="1807"/>
                    <a:pt x="18914" y="7858"/>
                    <a:pt x="20922" y="15684"/>
                  </a:cubicBezTo>
                </a:path>
                <a:path w="20922" h="21053" stroke="0" extrusionOk="0">
                  <a:moveTo>
                    <a:pt x="4830" y="0"/>
                  </a:moveTo>
                  <a:cubicBezTo>
                    <a:pt x="12706" y="1807"/>
                    <a:pt x="18914" y="7858"/>
                    <a:pt x="20922" y="15684"/>
                  </a:cubicBezTo>
                  <a:lnTo>
                    <a:pt x="0" y="21053"/>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3077" name="Arc 5"/>
            <p:cNvSpPr>
              <a:spLocks/>
            </p:cNvSpPr>
            <p:nvPr/>
          </p:nvSpPr>
          <p:spPr bwMode="ltGray">
            <a:xfrm rot="18900000">
              <a:off x="1474" y="162"/>
              <a:ext cx="2752" cy="2792"/>
            </a:xfrm>
            <a:custGeom>
              <a:avLst/>
              <a:gdLst>
                <a:gd name="G0" fmla="+- 0 0 0"/>
                <a:gd name="G1" fmla="+- 19239 0 0"/>
                <a:gd name="G2" fmla="+- 21600 0 0"/>
                <a:gd name="T0" fmla="*/ 9819 w 18966"/>
                <a:gd name="T1" fmla="*/ 0 h 19239"/>
                <a:gd name="T2" fmla="*/ 18966 w 18966"/>
                <a:gd name="T3" fmla="*/ 8902 h 19239"/>
                <a:gd name="T4" fmla="*/ 0 w 18966"/>
                <a:gd name="T5" fmla="*/ 19239 h 19239"/>
              </a:gdLst>
              <a:ahLst/>
              <a:cxnLst>
                <a:cxn ang="0">
                  <a:pos x="T0" y="T1"/>
                </a:cxn>
                <a:cxn ang="0">
                  <a:pos x="T2" y="T3"/>
                </a:cxn>
                <a:cxn ang="0">
                  <a:pos x="T4" y="T5"/>
                </a:cxn>
              </a:cxnLst>
              <a:rect l="0" t="0" r="r" b="b"/>
              <a:pathLst>
                <a:path w="18966" h="19239" fill="none" extrusionOk="0">
                  <a:moveTo>
                    <a:pt x="9819" y="-1"/>
                  </a:moveTo>
                  <a:cubicBezTo>
                    <a:pt x="13695" y="1978"/>
                    <a:pt x="16883" y="5080"/>
                    <a:pt x="18965" y="8902"/>
                  </a:cubicBezTo>
                </a:path>
                <a:path w="18966" h="19239" stroke="0" extrusionOk="0">
                  <a:moveTo>
                    <a:pt x="9819" y="-1"/>
                  </a:moveTo>
                  <a:cubicBezTo>
                    <a:pt x="13695" y="1978"/>
                    <a:pt x="16883" y="5080"/>
                    <a:pt x="18965" y="8902"/>
                  </a:cubicBezTo>
                  <a:lnTo>
                    <a:pt x="0" y="19239"/>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3078" name="Arc 6"/>
            <p:cNvSpPr>
              <a:spLocks/>
            </p:cNvSpPr>
            <p:nvPr/>
          </p:nvSpPr>
          <p:spPr bwMode="ltGray">
            <a:xfrm rot="18900000">
              <a:off x="1678" y="510"/>
              <a:ext cx="2432" cy="2498"/>
            </a:xfrm>
            <a:custGeom>
              <a:avLst/>
              <a:gdLst>
                <a:gd name="G0" fmla="+- 0 0 0"/>
                <a:gd name="G1" fmla="+- 17212 0 0"/>
                <a:gd name="G2" fmla="+- 21600 0 0"/>
                <a:gd name="T0" fmla="*/ 13050 w 16754"/>
                <a:gd name="T1" fmla="*/ 0 h 17212"/>
                <a:gd name="T2" fmla="*/ 16754 w 16754"/>
                <a:gd name="T3" fmla="*/ 3579 h 17212"/>
                <a:gd name="T4" fmla="*/ 0 w 16754"/>
                <a:gd name="T5" fmla="*/ 17212 h 17212"/>
              </a:gdLst>
              <a:ahLst/>
              <a:cxnLst>
                <a:cxn ang="0">
                  <a:pos x="T0" y="T1"/>
                </a:cxn>
                <a:cxn ang="0">
                  <a:pos x="T2" y="T3"/>
                </a:cxn>
                <a:cxn ang="0">
                  <a:pos x="T4" y="T5"/>
                </a:cxn>
              </a:cxnLst>
              <a:rect l="0" t="0" r="r" b="b"/>
              <a:pathLst>
                <a:path w="16754" h="17212" fill="none" extrusionOk="0">
                  <a:moveTo>
                    <a:pt x="13050" y="-1"/>
                  </a:moveTo>
                  <a:cubicBezTo>
                    <a:pt x="14423" y="1040"/>
                    <a:pt x="15666" y="2242"/>
                    <a:pt x="16754" y="3578"/>
                  </a:cubicBezTo>
                </a:path>
                <a:path w="16754" h="17212" stroke="0" extrusionOk="0">
                  <a:moveTo>
                    <a:pt x="13050" y="-1"/>
                  </a:moveTo>
                  <a:cubicBezTo>
                    <a:pt x="14423" y="1040"/>
                    <a:pt x="15666" y="2242"/>
                    <a:pt x="16754" y="3578"/>
                  </a:cubicBezTo>
                  <a:lnTo>
                    <a:pt x="0" y="17212"/>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3079" name="Arc 7"/>
            <p:cNvSpPr>
              <a:spLocks/>
            </p:cNvSpPr>
            <p:nvPr/>
          </p:nvSpPr>
          <p:spPr bwMode="ltGray">
            <a:xfrm rot="18900000">
              <a:off x="1446" y="57"/>
              <a:ext cx="2900" cy="29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bg1"/>
                </a:gs>
              </a:gsLst>
              <a:lin ang="5400000" scaled="1"/>
            </a:gradFill>
            <a:ln w="9525" cap="rnd">
              <a:noFill/>
              <a:round/>
              <a:headEnd type="none" w="sm" len="sm"/>
              <a:tailEnd type="none" w="sm" len="sm"/>
            </a:ln>
            <a:effectLst/>
          </p:spPr>
          <p:txBody>
            <a:bodyPr wrap="none" anchor="ctr"/>
            <a:lstStyle/>
            <a:p>
              <a:endParaRPr lang="en-US"/>
            </a:p>
          </p:txBody>
        </p:sp>
        <p:sp>
          <p:nvSpPr>
            <p:cNvPr id="3080" name="Arc 8"/>
            <p:cNvSpPr>
              <a:spLocks/>
            </p:cNvSpPr>
            <p:nvPr/>
          </p:nvSpPr>
          <p:spPr bwMode="ltGray">
            <a:xfrm rot="18900000">
              <a:off x="1478" y="137"/>
              <a:ext cx="2809" cy="2826"/>
            </a:xfrm>
            <a:custGeom>
              <a:avLst/>
              <a:gdLst>
                <a:gd name="G0" fmla="+- 0 0 0"/>
                <a:gd name="G1" fmla="+- 21052 0 0"/>
                <a:gd name="G2" fmla="+- 21600 0 0"/>
                <a:gd name="T0" fmla="*/ 4833 w 20924"/>
                <a:gd name="T1" fmla="*/ 0 h 21052"/>
                <a:gd name="T2" fmla="*/ 20924 w 20924"/>
                <a:gd name="T3" fmla="*/ 15689 h 21052"/>
                <a:gd name="T4" fmla="*/ 0 w 20924"/>
                <a:gd name="T5" fmla="*/ 21052 h 21052"/>
              </a:gdLst>
              <a:ahLst/>
              <a:cxnLst>
                <a:cxn ang="0">
                  <a:pos x="T0" y="T1"/>
                </a:cxn>
                <a:cxn ang="0">
                  <a:pos x="T2" y="T3"/>
                </a:cxn>
                <a:cxn ang="0">
                  <a:pos x="T4" y="T5"/>
                </a:cxn>
              </a:cxnLst>
              <a:rect l="0" t="0" r="r" b="b"/>
              <a:pathLst>
                <a:path w="20924" h="21052" fill="none" extrusionOk="0">
                  <a:moveTo>
                    <a:pt x="4833" y="-1"/>
                  </a:moveTo>
                  <a:cubicBezTo>
                    <a:pt x="12709" y="1807"/>
                    <a:pt x="18917" y="7861"/>
                    <a:pt x="20923" y="15689"/>
                  </a:cubicBezTo>
                </a:path>
                <a:path w="20924" h="21052" stroke="0" extrusionOk="0">
                  <a:moveTo>
                    <a:pt x="4833" y="-1"/>
                  </a:moveTo>
                  <a:cubicBezTo>
                    <a:pt x="12709" y="1807"/>
                    <a:pt x="18917" y="7861"/>
                    <a:pt x="20923" y="15689"/>
                  </a:cubicBezTo>
                  <a:lnTo>
                    <a:pt x="0" y="21052"/>
                  </a:lnTo>
                  <a:close/>
                </a:path>
              </a:pathLst>
            </a:custGeom>
            <a:gradFill rotWithShape="0">
              <a:gsLst>
                <a:gs pos="0">
                  <a:schemeClr val="folHlink"/>
                </a:gs>
                <a:gs pos="100000">
                  <a:schemeClr val="bg1"/>
                </a:gs>
              </a:gsLst>
              <a:lin ang="5400000" scaled="1"/>
            </a:gradFill>
            <a:ln w="9525" cap="rnd">
              <a:noFill/>
              <a:round/>
              <a:headEnd type="none" w="sm" len="sm"/>
              <a:tailEnd type="none" w="sm" len="sm"/>
            </a:ln>
            <a:effectLst/>
          </p:spPr>
          <p:txBody>
            <a:bodyPr wrap="none" anchor="ctr"/>
            <a:lstStyle/>
            <a:p>
              <a:endParaRPr lang="en-US"/>
            </a:p>
          </p:txBody>
        </p:sp>
        <p:sp>
          <p:nvSpPr>
            <p:cNvPr id="3081" name="Arc 9"/>
            <p:cNvSpPr>
              <a:spLocks/>
            </p:cNvSpPr>
            <p:nvPr/>
          </p:nvSpPr>
          <p:spPr bwMode="ltGray">
            <a:xfrm rot="18900000">
              <a:off x="1608" y="427"/>
              <a:ext cx="2547" cy="2583"/>
            </a:xfrm>
            <a:custGeom>
              <a:avLst/>
              <a:gdLst>
                <a:gd name="G0" fmla="+- 0 0 0"/>
                <a:gd name="G1" fmla="+- 19237 0 0"/>
                <a:gd name="G2" fmla="+- 21600 0 0"/>
                <a:gd name="T0" fmla="*/ 9823 w 18970"/>
                <a:gd name="T1" fmla="*/ 0 h 19237"/>
                <a:gd name="T2" fmla="*/ 18970 w 18970"/>
                <a:gd name="T3" fmla="*/ 8907 h 19237"/>
                <a:gd name="T4" fmla="*/ 0 w 18970"/>
                <a:gd name="T5" fmla="*/ 19237 h 19237"/>
              </a:gdLst>
              <a:ahLst/>
              <a:cxnLst>
                <a:cxn ang="0">
                  <a:pos x="T0" y="T1"/>
                </a:cxn>
                <a:cxn ang="0">
                  <a:pos x="T2" y="T3"/>
                </a:cxn>
                <a:cxn ang="0">
                  <a:pos x="T4" y="T5"/>
                </a:cxn>
              </a:cxnLst>
              <a:rect l="0" t="0" r="r" b="b"/>
              <a:pathLst>
                <a:path w="18970" h="19237" fill="none" extrusionOk="0">
                  <a:moveTo>
                    <a:pt x="9823" y="-1"/>
                  </a:moveTo>
                  <a:cubicBezTo>
                    <a:pt x="13699" y="1979"/>
                    <a:pt x="16888" y="5084"/>
                    <a:pt x="18969" y="8907"/>
                  </a:cubicBezTo>
                </a:path>
                <a:path w="18970" h="19237" stroke="0" extrusionOk="0">
                  <a:moveTo>
                    <a:pt x="9823" y="-1"/>
                  </a:moveTo>
                  <a:cubicBezTo>
                    <a:pt x="13699" y="1979"/>
                    <a:pt x="16888" y="5084"/>
                    <a:pt x="18969" y="8907"/>
                  </a:cubicBezTo>
                  <a:lnTo>
                    <a:pt x="0" y="19237"/>
                  </a:lnTo>
                  <a:close/>
                </a:path>
              </a:pathLst>
            </a:custGeom>
            <a:gradFill rotWithShape="0">
              <a:gsLst>
                <a:gs pos="0">
                  <a:schemeClr val="hlink"/>
                </a:gs>
                <a:gs pos="100000">
                  <a:schemeClr val="bg1"/>
                </a:gs>
              </a:gsLst>
              <a:lin ang="5400000" scaled="1"/>
            </a:gradFill>
            <a:ln w="9525" cap="rnd">
              <a:noFill/>
              <a:round/>
              <a:headEnd type="none" w="sm" len="sm"/>
              <a:tailEnd type="none" w="sm" len="sm"/>
            </a:ln>
            <a:effectLst/>
          </p:spPr>
          <p:txBody>
            <a:bodyPr wrap="none" anchor="ctr"/>
            <a:lstStyle/>
            <a:p>
              <a:endParaRPr lang="en-US"/>
            </a:p>
          </p:txBody>
        </p:sp>
        <p:sp>
          <p:nvSpPr>
            <p:cNvPr id="3082" name="Arc 10"/>
            <p:cNvSpPr>
              <a:spLocks/>
            </p:cNvSpPr>
            <p:nvPr/>
          </p:nvSpPr>
          <p:spPr bwMode="ltGray">
            <a:xfrm rot="18900000">
              <a:off x="1783" y="749"/>
              <a:ext cx="2249" cy="2311"/>
            </a:xfrm>
            <a:custGeom>
              <a:avLst/>
              <a:gdLst>
                <a:gd name="G0" fmla="+- 0 0 0"/>
                <a:gd name="G1" fmla="+- 17213 0 0"/>
                <a:gd name="G2" fmla="+- 21600 0 0"/>
                <a:gd name="T0" fmla="*/ 13049 w 16754"/>
                <a:gd name="T1" fmla="*/ 0 h 17213"/>
                <a:gd name="T2" fmla="*/ 16754 w 16754"/>
                <a:gd name="T3" fmla="*/ 3580 h 17213"/>
                <a:gd name="T4" fmla="*/ 0 w 16754"/>
                <a:gd name="T5" fmla="*/ 17213 h 17213"/>
              </a:gdLst>
              <a:ahLst/>
              <a:cxnLst>
                <a:cxn ang="0">
                  <a:pos x="T0" y="T1"/>
                </a:cxn>
                <a:cxn ang="0">
                  <a:pos x="T2" y="T3"/>
                </a:cxn>
                <a:cxn ang="0">
                  <a:pos x="T4" y="T5"/>
                </a:cxn>
              </a:cxnLst>
              <a:rect l="0" t="0" r="r" b="b"/>
              <a:pathLst>
                <a:path w="16754" h="17213" fill="none" extrusionOk="0">
                  <a:moveTo>
                    <a:pt x="13048" y="0"/>
                  </a:moveTo>
                  <a:cubicBezTo>
                    <a:pt x="14422" y="1041"/>
                    <a:pt x="15666" y="2243"/>
                    <a:pt x="16754" y="3579"/>
                  </a:cubicBezTo>
                </a:path>
                <a:path w="16754" h="17213" stroke="0" extrusionOk="0">
                  <a:moveTo>
                    <a:pt x="13048" y="0"/>
                  </a:moveTo>
                  <a:cubicBezTo>
                    <a:pt x="14422" y="1041"/>
                    <a:pt x="15666" y="2243"/>
                    <a:pt x="16754" y="3579"/>
                  </a:cubicBezTo>
                  <a:lnTo>
                    <a:pt x="0" y="17213"/>
                  </a:lnTo>
                  <a:close/>
                </a:path>
              </a:pathLst>
            </a:custGeom>
            <a:gradFill rotWithShape="0">
              <a:gsLst>
                <a:gs pos="0">
                  <a:schemeClr val="accent2"/>
                </a:gs>
                <a:gs pos="100000">
                  <a:schemeClr val="bg1"/>
                </a:gs>
              </a:gsLst>
              <a:lin ang="5400000" scaled="1"/>
            </a:gradFill>
            <a:ln w="9525" cap="rnd">
              <a:noFill/>
              <a:round/>
              <a:headEnd type="none" w="sm" len="sm"/>
              <a:tailEnd type="none" w="sm" len="sm"/>
            </a:ln>
            <a:effectLst/>
          </p:spPr>
          <p:txBody>
            <a:bodyPr wrap="none" anchor="ctr"/>
            <a:lstStyle/>
            <a:p>
              <a:endParaRPr lang="en-US"/>
            </a:p>
          </p:txBody>
        </p:sp>
        <p:sp>
          <p:nvSpPr>
            <p:cNvPr id="3083" name="Arc 11"/>
            <p:cNvSpPr>
              <a:spLocks/>
            </p:cNvSpPr>
            <p:nvPr/>
          </p:nvSpPr>
          <p:spPr bwMode="ltGray">
            <a:xfrm rot="18900000">
              <a:off x="2239" y="2089"/>
              <a:ext cx="1284" cy="12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bg1">
                <a:alpha val="50000"/>
              </a:schemeClr>
            </a:solidFill>
            <a:ln w="9525" cap="rnd">
              <a:noFill/>
              <a:round/>
              <a:headEnd type="none" w="sm" len="sm"/>
              <a:tailEnd type="none" w="sm" len="sm"/>
            </a:ln>
            <a:effectLst/>
          </p:spPr>
          <p:txBody>
            <a:bodyPr wrap="none" anchor="ctr"/>
            <a:lstStyle/>
            <a:p>
              <a:endParaRPr lang="en-US"/>
            </a:p>
          </p:txBody>
        </p:sp>
      </p:grpSp>
      <p:sp>
        <p:nvSpPr>
          <p:cNvPr id="3084" name="Rectangle 12"/>
          <p:cNvSpPr>
            <a:spLocks noGrp="1" noChangeArrowheads="1"/>
          </p:cNvSpPr>
          <p:nvPr>
            <p:ph type="ctrTitle" sz="quarter"/>
          </p:nvPr>
        </p:nvSpPr>
        <p:spPr>
          <a:xfrm>
            <a:off x="685800" y="3770313"/>
            <a:ext cx="7772400" cy="1143000"/>
          </a:xfrm>
        </p:spPr>
        <p:txBody>
          <a:bodyPr anchor="b"/>
          <a:lstStyle>
            <a:lvl1pPr algn="ctr">
              <a:defRPr/>
            </a:lvl1pPr>
          </a:lstStyle>
          <a:p>
            <a:r>
              <a:rPr lang="en-US"/>
              <a:t>Click to edit Master title style</a:t>
            </a:r>
          </a:p>
        </p:txBody>
      </p:sp>
      <p:sp>
        <p:nvSpPr>
          <p:cNvPr id="3085" name="Rectangle 13"/>
          <p:cNvSpPr>
            <a:spLocks noGrp="1" noChangeArrowheads="1"/>
          </p:cNvSpPr>
          <p:nvPr>
            <p:ph type="subTitle" sz="quarter" idx="1"/>
          </p:nvPr>
        </p:nvSpPr>
        <p:spPr>
          <a:xfrm>
            <a:off x="1371600" y="4906963"/>
            <a:ext cx="6400800" cy="1752600"/>
          </a:xfrm>
        </p:spPr>
        <p:txBody>
          <a:bodyPr anchor="b"/>
          <a:lstStyle>
            <a:lvl1pPr marL="0" indent="0" algn="ctr">
              <a:buFont typeface="Monotype Sorts" charset="2"/>
              <a:buNone/>
              <a:defRPr/>
            </a:lvl1pPr>
          </a:lstStyle>
          <a:p>
            <a:r>
              <a:rPr lang="en-US"/>
              <a:t>Click to edit Master subtitle style</a:t>
            </a:r>
          </a:p>
        </p:txBody>
      </p:sp>
      <p:sp>
        <p:nvSpPr>
          <p:cNvPr id="3086" name="Rectangle 14"/>
          <p:cNvSpPr>
            <a:spLocks noGrp="1" noChangeArrowheads="1"/>
          </p:cNvSpPr>
          <p:nvPr>
            <p:ph type="dt" sz="quarter" idx="2"/>
          </p:nvPr>
        </p:nvSpPr>
        <p:spPr>
          <a:xfrm>
            <a:off x="498475" y="9525"/>
            <a:ext cx="1905000" cy="457200"/>
          </a:xfrm>
        </p:spPr>
        <p:txBody>
          <a:bodyPr/>
          <a:lstStyle>
            <a:lvl1pPr>
              <a:defRPr>
                <a:solidFill>
                  <a:srgbClr val="FFFFCC"/>
                </a:solidFill>
              </a:defRPr>
            </a:lvl1pPr>
          </a:lstStyle>
          <a:p>
            <a:endParaRPr lang="en-US"/>
          </a:p>
        </p:txBody>
      </p:sp>
      <p:sp>
        <p:nvSpPr>
          <p:cNvPr id="3087" name="Rectangle 15"/>
          <p:cNvSpPr>
            <a:spLocks noGrp="1" noChangeArrowheads="1"/>
          </p:cNvSpPr>
          <p:nvPr>
            <p:ph type="ftr" sz="quarter" idx="3"/>
          </p:nvPr>
        </p:nvSpPr>
        <p:spPr>
          <a:xfrm>
            <a:off x="3124200" y="9525"/>
            <a:ext cx="2895600" cy="457200"/>
          </a:xfrm>
        </p:spPr>
        <p:txBody>
          <a:bodyPr/>
          <a:lstStyle>
            <a:lvl1pPr>
              <a:defRPr>
                <a:solidFill>
                  <a:srgbClr val="FFFFCC"/>
                </a:solidFill>
              </a:defRPr>
            </a:lvl1pPr>
          </a:lstStyle>
          <a:p>
            <a:endParaRPr lang="en-US"/>
          </a:p>
        </p:txBody>
      </p:sp>
      <p:sp>
        <p:nvSpPr>
          <p:cNvPr id="3088" name="Rectangle 16"/>
          <p:cNvSpPr>
            <a:spLocks noGrp="1" noChangeArrowheads="1"/>
          </p:cNvSpPr>
          <p:nvPr>
            <p:ph type="sldNum" sz="quarter" idx="4"/>
          </p:nvPr>
        </p:nvSpPr>
        <p:spPr>
          <a:xfrm>
            <a:off x="6727825" y="9525"/>
            <a:ext cx="1905000" cy="457200"/>
          </a:xfrm>
        </p:spPr>
        <p:txBody>
          <a:bodyPr/>
          <a:lstStyle>
            <a:lvl1pPr>
              <a:defRPr>
                <a:solidFill>
                  <a:srgbClr val="FFFFCC"/>
                </a:solidFill>
              </a:defRPr>
            </a:lvl1pPr>
          </a:lstStyle>
          <a:p>
            <a:fld id="{EB19889D-621A-4587-A638-6A7B7121BD5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88C9D2-599C-44CA-841A-F1A63C9726B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1838"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2538"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E1173C6-3E42-4093-86D5-EDA6813DE23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252538"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52538"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214938" y="1981200"/>
            <a:ext cx="3810000" cy="4114800"/>
          </a:xfrm>
        </p:spPr>
        <p:txBody>
          <a:bodyPr/>
          <a:lstStyle/>
          <a:p>
            <a:endParaRPr lang="en-US"/>
          </a:p>
        </p:txBody>
      </p:sp>
      <p:sp>
        <p:nvSpPr>
          <p:cNvPr id="5" name="Date Placeholder 4"/>
          <p:cNvSpPr>
            <a:spLocks noGrp="1"/>
          </p:cNvSpPr>
          <p:nvPr>
            <p:ph type="dt" sz="half" idx="10"/>
          </p:nvPr>
        </p:nvSpPr>
        <p:spPr>
          <a:xfrm>
            <a:off x="1252538"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690938"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7119938" y="6248400"/>
            <a:ext cx="1905000" cy="457200"/>
          </a:xfrm>
        </p:spPr>
        <p:txBody>
          <a:bodyPr/>
          <a:lstStyle>
            <a:lvl1pPr>
              <a:defRPr/>
            </a:lvl1pPr>
          </a:lstStyle>
          <a:p>
            <a:fld id="{0F71AA69-604B-4CE5-9635-1E842F1A4F6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2FCB73-DE94-4267-A6E6-43A8195C96D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D53AF2-A9E2-48E3-B981-3A463A41EA4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2538"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4938"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DD7C75-A2A9-4199-907D-E402FDADBC9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005D5F1-C9F8-4A06-9CD7-64FCF647F72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32F6E5C-DB82-48F7-BE29-4BB24809834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FB7AC4A-F5CF-4E0E-B4A7-01687969870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1B9458A-8A2F-42FB-A82D-7ED2631027C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7CDD86B-9523-4066-9CBE-E7BE0A3EBD6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41288" y="249238"/>
            <a:ext cx="1131887" cy="6345237"/>
            <a:chOff x="89" y="157"/>
            <a:chExt cx="713" cy="3997"/>
          </a:xfrm>
        </p:grpSpPr>
        <p:sp>
          <p:nvSpPr>
            <p:cNvPr id="2051" name="Arc 3"/>
            <p:cNvSpPr>
              <a:spLocks/>
            </p:cNvSpPr>
            <p:nvPr/>
          </p:nvSpPr>
          <p:spPr bwMode="ltGray">
            <a:xfrm rot="2700000">
              <a:off x="347" y="157"/>
              <a:ext cx="455" cy="45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52" name="Arc 4"/>
            <p:cNvSpPr>
              <a:spLocks/>
            </p:cNvSpPr>
            <p:nvPr/>
          </p:nvSpPr>
          <p:spPr bwMode="ltGray">
            <a:xfrm rot="2700000">
              <a:off x="342" y="162"/>
              <a:ext cx="438" cy="435"/>
            </a:xfrm>
            <a:custGeom>
              <a:avLst/>
              <a:gdLst>
                <a:gd name="G0" fmla="+- 0 0 0"/>
                <a:gd name="G1" fmla="+- 20673 0 0"/>
                <a:gd name="G2" fmla="+- 21600 0 0"/>
                <a:gd name="T0" fmla="*/ 6259 w 20808"/>
                <a:gd name="T1" fmla="*/ 0 h 20673"/>
                <a:gd name="T2" fmla="*/ 20808 w 20808"/>
                <a:gd name="T3" fmla="*/ 14877 h 20673"/>
                <a:gd name="T4" fmla="*/ 0 w 20808"/>
                <a:gd name="T5" fmla="*/ 20673 h 20673"/>
              </a:gdLst>
              <a:ahLst/>
              <a:cxnLst>
                <a:cxn ang="0">
                  <a:pos x="T0" y="T1"/>
                </a:cxn>
                <a:cxn ang="0">
                  <a:pos x="T2" y="T3"/>
                </a:cxn>
                <a:cxn ang="0">
                  <a:pos x="T4" y="T5"/>
                </a:cxn>
              </a:cxnLst>
              <a:rect l="0" t="0" r="r" b="b"/>
              <a:pathLst>
                <a:path w="20808" h="20673" fill="none" extrusionOk="0">
                  <a:moveTo>
                    <a:pt x="6259" y="-1"/>
                  </a:moveTo>
                  <a:cubicBezTo>
                    <a:pt x="13335" y="2142"/>
                    <a:pt x="18823" y="7754"/>
                    <a:pt x="20807" y="14877"/>
                  </a:cubicBezTo>
                </a:path>
                <a:path w="20808" h="20673" stroke="0" extrusionOk="0">
                  <a:moveTo>
                    <a:pt x="6259" y="-1"/>
                  </a:moveTo>
                  <a:cubicBezTo>
                    <a:pt x="13335" y="2142"/>
                    <a:pt x="18823" y="7754"/>
                    <a:pt x="20807" y="14877"/>
                  </a:cubicBezTo>
                  <a:lnTo>
                    <a:pt x="0" y="20673"/>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53" name="Arc 5"/>
            <p:cNvSpPr>
              <a:spLocks/>
            </p:cNvSpPr>
            <p:nvPr/>
          </p:nvSpPr>
          <p:spPr bwMode="ltGray">
            <a:xfrm rot="2700000">
              <a:off x="339" y="188"/>
              <a:ext cx="410" cy="400"/>
            </a:xfrm>
            <a:custGeom>
              <a:avLst/>
              <a:gdLst>
                <a:gd name="G0" fmla="+- 0 0 0"/>
                <a:gd name="G1" fmla="+- 18986 0 0"/>
                <a:gd name="G2" fmla="+- 21600 0 0"/>
                <a:gd name="T0" fmla="*/ 10300 w 19469"/>
                <a:gd name="T1" fmla="*/ 0 h 18986"/>
                <a:gd name="T2" fmla="*/ 19469 w 19469"/>
                <a:gd name="T3" fmla="*/ 9631 h 18986"/>
                <a:gd name="T4" fmla="*/ 0 w 19469"/>
                <a:gd name="T5" fmla="*/ 18986 h 18986"/>
              </a:gdLst>
              <a:ahLst/>
              <a:cxnLst>
                <a:cxn ang="0">
                  <a:pos x="T0" y="T1"/>
                </a:cxn>
                <a:cxn ang="0">
                  <a:pos x="T2" y="T3"/>
                </a:cxn>
                <a:cxn ang="0">
                  <a:pos x="T4" y="T5"/>
                </a:cxn>
              </a:cxnLst>
              <a:rect l="0" t="0" r="r" b="b"/>
              <a:pathLst>
                <a:path w="19469" h="18986" fill="none" extrusionOk="0">
                  <a:moveTo>
                    <a:pt x="10300" y="-1"/>
                  </a:moveTo>
                  <a:cubicBezTo>
                    <a:pt x="14293" y="2166"/>
                    <a:pt x="17501" y="5536"/>
                    <a:pt x="19469" y="9630"/>
                  </a:cubicBezTo>
                </a:path>
                <a:path w="19469" h="18986" stroke="0" extrusionOk="0">
                  <a:moveTo>
                    <a:pt x="10300" y="-1"/>
                  </a:moveTo>
                  <a:cubicBezTo>
                    <a:pt x="14293" y="2166"/>
                    <a:pt x="17501" y="5536"/>
                    <a:pt x="19469" y="9630"/>
                  </a:cubicBezTo>
                  <a:lnTo>
                    <a:pt x="0" y="18986"/>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54" name="Arc 6"/>
            <p:cNvSpPr>
              <a:spLocks/>
            </p:cNvSpPr>
            <p:nvPr/>
          </p:nvSpPr>
          <p:spPr bwMode="ltGray">
            <a:xfrm rot="2700000">
              <a:off x="334" y="206"/>
              <a:ext cx="361" cy="357"/>
            </a:xfrm>
            <a:custGeom>
              <a:avLst/>
              <a:gdLst>
                <a:gd name="G0" fmla="+- 0 0 0"/>
                <a:gd name="G1" fmla="+- 16950 0 0"/>
                <a:gd name="G2" fmla="+- 21600 0 0"/>
                <a:gd name="T0" fmla="*/ 13389 w 17119"/>
                <a:gd name="T1" fmla="*/ 0 h 16950"/>
                <a:gd name="T2" fmla="*/ 17119 w 17119"/>
                <a:gd name="T3" fmla="*/ 3778 h 16950"/>
                <a:gd name="T4" fmla="*/ 0 w 17119"/>
                <a:gd name="T5" fmla="*/ 16950 h 16950"/>
              </a:gdLst>
              <a:ahLst/>
              <a:cxnLst>
                <a:cxn ang="0">
                  <a:pos x="T0" y="T1"/>
                </a:cxn>
                <a:cxn ang="0">
                  <a:pos x="T2" y="T3"/>
                </a:cxn>
                <a:cxn ang="0">
                  <a:pos x="T4" y="T5"/>
                </a:cxn>
              </a:cxnLst>
              <a:rect l="0" t="0" r="r" b="b"/>
              <a:pathLst>
                <a:path w="17119" h="16950" fill="none" extrusionOk="0">
                  <a:moveTo>
                    <a:pt x="13388" y="0"/>
                  </a:moveTo>
                  <a:cubicBezTo>
                    <a:pt x="14782" y="1101"/>
                    <a:pt x="16035" y="2370"/>
                    <a:pt x="17118" y="3778"/>
                  </a:cubicBezTo>
                </a:path>
                <a:path w="17119" h="16950" stroke="0" extrusionOk="0">
                  <a:moveTo>
                    <a:pt x="13388" y="0"/>
                  </a:moveTo>
                  <a:cubicBezTo>
                    <a:pt x="14782" y="1101"/>
                    <a:pt x="16035" y="2370"/>
                    <a:pt x="17118" y="3778"/>
                  </a:cubicBezTo>
                  <a:lnTo>
                    <a:pt x="0" y="1695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55" name="Arc 7"/>
            <p:cNvSpPr>
              <a:spLocks/>
            </p:cNvSpPr>
            <p:nvPr/>
          </p:nvSpPr>
          <p:spPr bwMode="ltGray">
            <a:xfrm rot="2700000">
              <a:off x="293" y="271"/>
              <a:ext cx="215" cy="216"/>
            </a:xfrm>
            <a:custGeom>
              <a:avLst/>
              <a:gdLst>
                <a:gd name="G0" fmla="+- 0 0 0"/>
                <a:gd name="G1" fmla="+- 21600 0 0"/>
                <a:gd name="G2" fmla="+- 21600 0 0"/>
                <a:gd name="T0" fmla="*/ 0 w 21600"/>
                <a:gd name="T1" fmla="*/ 0 h 21600"/>
                <a:gd name="T2" fmla="*/ 21600 w 21600"/>
                <a:gd name="T3" fmla="*/ 215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0" y="0"/>
                    <a:pt x="21544" y="9609"/>
                    <a:pt x="21599" y="21500"/>
                  </a:cubicBezTo>
                </a:path>
                <a:path w="21600" h="21600" stroke="0" extrusionOk="0">
                  <a:moveTo>
                    <a:pt x="-1" y="0"/>
                  </a:moveTo>
                  <a:cubicBezTo>
                    <a:pt x="11890" y="0"/>
                    <a:pt x="21544" y="9609"/>
                    <a:pt x="21599" y="21500"/>
                  </a:cubicBezTo>
                  <a:lnTo>
                    <a:pt x="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56" name="Arc 8"/>
            <p:cNvSpPr>
              <a:spLocks/>
            </p:cNvSpPr>
            <p:nvPr/>
          </p:nvSpPr>
          <p:spPr bwMode="ltGray">
            <a:xfrm rot="2700000">
              <a:off x="347" y="939"/>
              <a:ext cx="455" cy="45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57" name="Arc 9"/>
            <p:cNvSpPr>
              <a:spLocks/>
            </p:cNvSpPr>
            <p:nvPr/>
          </p:nvSpPr>
          <p:spPr bwMode="ltGray">
            <a:xfrm rot="2700000">
              <a:off x="342" y="944"/>
              <a:ext cx="438" cy="435"/>
            </a:xfrm>
            <a:custGeom>
              <a:avLst/>
              <a:gdLst>
                <a:gd name="G0" fmla="+- 0 0 0"/>
                <a:gd name="G1" fmla="+- 20673 0 0"/>
                <a:gd name="G2" fmla="+- 21600 0 0"/>
                <a:gd name="T0" fmla="*/ 6259 w 20808"/>
                <a:gd name="T1" fmla="*/ 0 h 20673"/>
                <a:gd name="T2" fmla="*/ 20808 w 20808"/>
                <a:gd name="T3" fmla="*/ 14877 h 20673"/>
                <a:gd name="T4" fmla="*/ 0 w 20808"/>
                <a:gd name="T5" fmla="*/ 20673 h 20673"/>
              </a:gdLst>
              <a:ahLst/>
              <a:cxnLst>
                <a:cxn ang="0">
                  <a:pos x="T0" y="T1"/>
                </a:cxn>
                <a:cxn ang="0">
                  <a:pos x="T2" y="T3"/>
                </a:cxn>
                <a:cxn ang="0">
                  <a:pos x="T4" y="T5"/>
                </a:cxn>
              </a:cxnLst>
              <a:rect l="0" t="0" r="r" b="b"/>
              <a:pathLst>
                <a:path w="20808" h="20673" fill="none" extrusionOk="0">
                  <a:moveTo>
                    <a:pt x="6259" y="-1"/>
                  </a:moveTo>
                  <a:cubicBezTo>
                    <a:pt x="13335" y="2142"/>
                    <a:pt x="18823" y="7754"/>
                    <a:pt x="20807" y="14877"/>
                  </a:cubicBezTo>
                </a:path>
                <a:path w="20808" h="20673" stroke="0" extrusionOk="0">
                  <a:moveTo>
                    <a:pt x="6259" y="-1"/>
                  </a:moveTo>
                  <a:cubicBezTo>
                    <a:pt x="13335" y="2142"/>
                    <a:pt x="18823" y="7754"/>
                    <a:pt x="20807" y="14877"/>
                  </a:cubicBezTo>
                  <a:lnTo>
                    <a:pt x="0" y="20673"/>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58" name="Arc 10"/>
            <p:cNvSpPr>
              <a:spLocks/>
            </p:cNvSpPr>
            <p:nvPr/>
          </p:nvSpPr>
          <p:spPr bwMode="ltGray">
            <a:xfrm rot="2700000">
              <a:off x="339" y="970"/>
              <a:ext cx="410" cy="400"/>
            </a:xfrm>
            <a:custGeom>
              <a:avLst/>
              <a:gdLst>
                <a:gd name="G0" fmla="+- 0 0 0"/>
                <a:gd name="G1" fmla="+- 18986 0 0"/>
                <a:gd name="G2" fmla="+- 21600 0 0"/>
                <a:gd name="T0" fmla="*/ 10300 w 19469"/>
                <a:gd name="T1" fmla="*/ 0 h 18986"/>
                <a:gd name="T2" fmla="*/ 19469 w 19469"/>
                <a:gd name="T3" fmla="*/ 9631 h 18986"/>
                <a:gd name="T4" fmla="*/ 0 w 19469"/>
                <a:gd name="T5" fmla="*/ 18986 h 18986"/>
              </a:gdLst>
              <a:ahLst/>
              <a:cxnLst>
                <a:cxn ang="0">
                  <a:pos x="T0" y="T1"/>
                </a:cxn>
                <a:cxn ang="0">
                  <a:pos x="T2" y="T3"/>
                </a:cxn>
                <a:cxn ang="0">
                  <a:pos x="T4" y="T5"/>
                </a:cxn>
              </a:cxnLst>
              <a:rect l="0" t="0" r="r" b="b"/>
              <a:pathLst>
                <a:path w="19469" h="18986" fill="none" extrusionOk="0">
                  <a:moveTo>
                    <a:pt x="10300" y="-1"/>
                  </a:moveTo>
                  <a:cubicBezTo>
                    <a:pt x="14293" y="2166"/>
                    <a:pt x="17501" y="5536"/>
                    <a:pt x="19469" y="9630"/>
                  </a:cubicBezTo>
                </a:path>
                <a:path w="19469" h="18986" stroke="0" extrusionOk="0">
                  <a:moveTo>
                    <a:pt x="10300" y="-1"/>
                  </a:moveTo>
                  <a:cubicBezTo>
                    <a:pt x="14293" y="2166"/>
                    <a:pt x="17501" y="5536"/>
                    <a:pt x="19469" y="9630"/>
                  </a:cubicBezTo>
                  <a:lnTo>
                    <a:pt x="0" y="18986"/>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59" name="Arc 11"/>
            <p:cNvSpPr>
              <a:spLocks/>
            </p:cNvSpPr>
            <p:nvPr/>
          </p:nvSpPr>
          <p:spPr bwMode="ltGray">
            <a:xfrm rot="2700000">
              <a:off x="334" y="988"/>
              <a:ext cx="361" cy="357"/>
            </a:xfrm>
            <a:custGeom>
              <a:avLst/>
              <a:gdLst>
                <a:gd name="G0" fmla="+- 0 0 0"/>
                <a:gd name="G1" fmla="+- 16950 0 0"/>
                <a:gd name="G2" fmla="+- 21600 0 0"/>
                <a:gd name="T0" fmla="*/ 13389 w 17119"/>
                <a:gd name="T1" fmla="*/ 0 h 16950"/>
                <a:gd name="T2" fmla="*/ 17119 w 17119"/>
                <a:gd name="T3" fmla="*/ 3778 h 16950"/>
                <a:gd name="T4" fmla="*/ 0 w 17119"/>
                <a:gd name="T5" fmla="*/ 16950 h 16950"/>
              </a:gdLst>
              <a:ahLst/>
              <a:cxnLst>
                <a:cxn ang="0">
                  <a:pos x="T0" y="T1"/>
                </a:cxn>
                <a:cxn ang="0">
                  <a:pos x="T2" y="T3"/>
                </a:cxn>
                <a:cxn ang="0">
                  <a:pos x="T4" y="T5"/>
                </a:cxn>
              </a:cxnLst>
              <a:rect l="0" t="0" r="r" b="b"/>
              <a:pathLst>
                <a:path w="17119" h="16950" fill="none" extrusionOk="0">
                  <a:moveTo>
                    <a:pt x="13388" y="0"/>
                  </a:moveTo>
                  <a:cubicBezTo>
                    <a:pt x="14782" y="1101"/>
                    <a:pt x="16035" y="2370"/>
                    <a:pt x="17118" y="3778"/>
                  </a:cubicBezTo>
                </a:path>
                <a:path w="17119" h="16950" stroke="0" extrusionOk="0">
                  <a:moveTo>
                    <a:pt x="13388" y="0"/>
                  </a:moveTo>
                  <a:cubicBezTo>
                    <a:pt x="14782" y="1101"/>
                    <a:pt x="16035" y="2370"/>
                    <a:pt x="17118" y="3778"/>
                  </a:cubicBezTo>
                  <a:lnTo>
                    <a:pt x="0" y="1695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60" name="Arc 12"/>
            <p:cNvSpPr>
              <a:spLocks/>
            </p:cNvSpPr>
            <p:nvPr/>
          </p:nvSpPr>
          <p:spPr bwMode="ltGray">
            <a:xfrm rot="2700000">
              <a:off x="293" y="1056"/>
              <a:ext cx="215" cy="216"/>
            </a:xfrm>
            <a:custGeom>
              <a:avLst/>
              <a:gdLst>
                <a:gd name="G0" fmla="+- 0 0 0"/>
                <a:gd name="G1" fmla="+- 21600 0 0"/>
                <a:gd name="G2" fmla="+- 21600 0 0"/>
                <a:gd name="T0" fmla="*/ 0 w 21600"/>
                <a:gd name="T1" fmla="*/ 0 h 21600"/>
                <a:gd name="T2" fmla="*/ 21600 w 21600"/>
                <a:gd name="T3" fmla="*/ 215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0" y="0"/>
                    <a:pt x="21544" y="9609"/>
                    <a:pt x="21599" y="21500"/>
                  </a:cubicBezTo>
                </a:path>
                <a:path w="21600" h="21600" stroke="0" extrusionOk="0">
                  <a:moveTo>
                    <a:pt x="-1" y="0"/>
                  </a:moveTo>
                  <a:cubicBezTo>
                    <a:pt x="11890" y="0"/>
                    <a:pt x="21544" y="9609"/>
                    <a:pt x="21599" y="21500"/>
                  </a:cubicBezTo>
                  <a:lnTo>
                    <a:pt x="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61" name="Arc 13"/>
            <p:cNvSpPr>
              <a:spLocks/>
            </p:cNvSpPr>
            <p:nvPr/>
          </p:nvSpPr>
          <p:spPr bwMode="ltGray">
            <a:xfrm rot="2700000">
              <a:off x="347" y="1727"/>
              <a:ext cx="455" cy="45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62" name="Arc 14"/>
            <p:cNvSpPr>
              <a:spLocks/>
            </p:cNvSpPr>
            <p:nvPr/>
          </p:nvSpPr>
          <p:spPr bwMode="ltGray">
            <a:xfrm rot="2700000">
              <a:off x="347" y="2518"/>
              <a:ext cx="455" cy="45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63" name="Arc 15"/>
            <p:cNvSpPr>
              <a:spLocks/>
            </p:cNvSpPr>
            <p:nvPr/>
          </p:nvSpPr>
          <p:spPr bwMode="ltGray">
            <a:xfrm rot="2700000">
              <a:off x="342" y="2523"/>
              <a:ext cx="438" cy="435"/>
            </a:xfrm>
            <a:custGeom>
              <a:avLst/>
              <a:gdLst>
                <a:gd name="G0" fmla="+- 0 0 0"/>
                <a:gd name="G1" fmla="+- 20673 0 0"/>
                <a:gd name="G2" fmla="+- 21600 0 0"/>
                <a:gd name="T0" fmla="*/ 6259 w 20808"/>
                <a:gd name="T1" fmla="*/ 0 h 20673"/>
                <a:gd name="T2" fmla="*/ 20808 w 20808"/>
                <a:gd name="T3" fmla="*/ 14877 h 20673"/>
                <a:gd name="T4" fmla="*/ 0 w 20808"/>
                <a:gd name="T5" fmla="*/ 20673 h 20673"/>
              </a:gdLst>
              <a:ahLst/>
              <a:cxnLst>
                <a:cxn ang="0">
                  <a:pos x="T0" y="T1"/>
                </a:cxn>
                <a:cxn ang="0">
                  <a:pos x="T2" y="T3"/>
                </a:cxn>
                <a:cxn ang="0">
                  <a:pos x="T4" y="T5"/>
                </a:cxn>
              </a:cxnLst>
              <a:rect l="0" t="0" r="r" b="b"/>
              <a:pathLst>
                <a:path w="20808" h="20673" fill="none" extrusionOk="0">
                  <a:moveTo>
                    <a:pt x="6259" y="-1"/>
                  </a:moveTo>
                  <a:cubicBezTo>
                    <a:pt x="13335" y="2142"/>
                    <a:pt x="18823" y="7754"/>
                    <a:pt x="20807" y="14877"/>
                  </a:cubicBezTo>
                </a:path>
                <a:path w="20808" h="20673" stroke="0" extrusionOk="0">
                  <a:moveTo>
                    <a:pt x="6259" y="-1"/>
                  </a:moveTo>
                  <a:cubicBezTo>
                    <a:pt x="13335" y="2142"/>
                    <a:pt x="18823" y="7754"/>
                    <a:pt x="20807" y="14877"/>
                  </a:cubicBezTo>
                  <a:lnTo>
                    <a:pt x="0" y="20673"/>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64" name="Arc 16"/>
            <p:cNvSpPr>
              <a:spLocks/>
            </p:cNvSpPr>
            <p:nvPr/>
          </p:nvSpPr>
          <p:spPr bwMode="ltGray">
            <a:xfrm rot="2700000">
              <a:off x="339" y="2549"/>
              <a:ext cx="410" cy="400"/>
            </a:xfrm>
            <a:custGeom>
              <a:avLst/>
              <a:gdLst>
                <a:gd name="G0" fmla="+- 0 0 0"/>
                <a:gd name="G1" fmla="+- 18986 0 0"/>
                <a:gd name="G2" fmla="+- 21600 0 0"/>
                <a:gd name="T0" fmla="*/ 10300 w 19469"/>
                <a:gd name="T1" fmla="*/ 0 h 18986"/>
                <a:gd name="T2" fmla="*/ 19469 w 19469"/>
                <a:gd name="T3" fmla="*/ 9631 h 18986"/>
                <a:gd name="T4" fmla="*/ 0 w 19469"/>
                <a:gd name="T5" fmla="*/ 18986 h 18986"/>
              </a:gdLst>
              <a:ahLst/>
              <a:cxnLst>
                <a:cxn ang="0">
                  <a:pos x="T0" y="T1"/>
                </a:cxn>
                <a:cxn ang="0">
                  <a:pos x="T2" y="T3"/>
                </a:cxn>
                <a:cxn ang="0">
                  <a:pos x="T4" y="T5"/>
                </a:cxn>
              </a:cxnLst>
              <a:rect l="0" t="0" r="r" b="b"/>
              <a:pathLst>
                <a:path w="19469" h="18986" fill="none" extrusionOk="0">
                  <a:moveTo>
                    <a:pt x="10300" y="-1"/>
                  </a:moveTo>
                  <a:cubicBezTo>
                    <a:pt x="14293" y="2166"/>
                    <a:pt x="17501" y="5536"/>
                    <a:pt x="19469" y="9630"/>
                  </a:cubicBezTo>
                </a:path>
                <a:path w="19469" h="18986" stroke="0" extrusionOk="0">
                  <a:moveTo>
                    <a:pt x="10300" y="-1"/>
                  </a:moveTo>
                  <a:cubicBezTo>
                    <a:pt x="14293" y="2166"/>
                    <a:pt x="17501" y="5536"/>
                    <a:pt x="19469" y="9630"/>
                  </a:cubicBezTo>
                  <a:lnTo>
                    <a:pt x="0" y="18986"/>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65" name="Arc 17"/>
            <p:cNvSpPr>
              <a:spLocks/>
            </p:cNvSpPr>
            <p:nvPr/>
          </p:nvSpPr>
          <p:spPr bwMode="ltGray">
            <a:xfrm rot="2700000">
              <a:off x="334" y="2567"/>
              <a:ext cx="361" cy="357"/>
            </a:xfrm>
            <a:custGeom>
              <a:avLst/>
              <a:gdLst>
                <a:gd name="G0" fmla="+- 0 0 0"/>
                <a:gd name="G1" fmla="+- 16950 0 0"/>
                <a:gd name="G2" fmla="+- 21600 0 0"/>
                <a:gd name="T0" fmla="*/ 13389 w 17119"/>
                <a:gd name="T1" fmla="*/ 0 h 16950"/>
                <a:gd name="T2" fmla="*/ 17119 w 17119"/>
                <a:gd name="T3" fmla="*/ 3778 h 16950"/>
                <a:gd name="T4" fmla="*/ 0 w 17119"/>
                <a:gd name="T5" fmla="*/ 16950 h 16950"/>
              </a:gdLst>
              <a:ahLst/>
              <a:cxnLst>
                <a:cxn ang="0">
                  <a:pos x="T0" y="T1"/>
                </a:cxn>
                <a:cxn ang="0">
                  <a:pos x="T2" y="T3"/>
                </a:cxn>
                <a:cxn ang="0">
                  <a:pos x="T4" y="T5"/>
                </a:cxn>
              </a:cxnLst>
              <a:rect l="0" t="0" r="r" b="b"/>
              <a:pathLst>
                <a:path w="17119" h="16950" fill="none" extrusionOk="0">
                  <a:moveTo>
                    <a:pt x="13388" y="0"/>
                  </a:moveTo>
                  <a:cubicBezTo>
                    <a:pt x="14782" y="1101"/>
                    <a:pt x="16035" y="2370"/>
                    <a:pt x="17118" y="3778"/>
                  </a:cubicBezTo>
                </a:path>
                <a:path w="17119" h="16950" stroke="0" extrusionOk="0">
                  <a:moveTo>
                    <a:pt x="13388" y="0"/>
                  </a:moveTo>
                  <a:cubicBezTo>
                    <a:pt x="14782" y="1101"/>
                    <a:pt x="16035" y="2370"/>
                    <a:pt x="17118" y="3778"/>
                  </a:cubicBezTo>
                  <a:lnTo>
                    <a:pt x="0" y="1695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66" name="Arc 18"/>
            <p:cNvSpPr>
              <a:spLocks/>
            </p:cNvSpPr>
            <p:nvPr/>
          </p:nvSpPr>
          <p:spPr bwMode="ltGray">
            <a:xfrm rot="2700000">
              <a:off x="293" y="2632"/>
              <a:ext cx="215" cy="216"/>
            </a:xfrm>
            <a:custGeom>
              <a:avLst/>
              <a:gdLst>
                <a:gd name="G0" fmla="+- 0 0 0"/>
                <a:gd name="G1" fmla="+- 21600 0 0"/>
                <a:gd name="G2" fmla="+- 21600 0 0"/>
                <a:gd name="T0" fmla="*/ 0 w 21600"/>
                <a:gd name="T1" fmla="*/ 0 h 21600"/>
                <a:gd name="T2" fmla="*/ 21600 w 21600"/>
                <a:gd name="T3" fmla="*/ 215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0" y="0"/>
                    <a:pt x="21544" y="9609"/>
                    <a:pt x="21599" y="21500"/>
                  </a:cubicBezTo>
                </a:path>
                <a:path w="21600" h="21600" stroke="0" extrusionOk="0">
                  <a:moveTo>
                    <a:pt x="-1" y="0"/>
                  </a:moveTo>
                  <a:cubicBezTo>
                    <a:pt x="11890" y="0"/>
                    <a:pt x="21544" y="9609"/>
                    <a:pt x="21599" y="21500"/>
                  </a:cubicBezTo>
                  <a:lnTo>
                    <a:pt x="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67" name="Arc 19"/>
            <p:cNvSpPr>
              <a:spLocks/>
            </p:cNvSpPr>
            <p:nvPr/>
          </p:nvSpPr>
          <p:spPr bwMode="ltGray">
            <a:xfrm rot="2700000">
              <a:off x="347" y="3303"/>
              <a:ext cx="455" cy="45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68" name="Arc 20"/>
            <p:cNvSpPr>
              <a:spLocks/>
            </p:cNvSpPr>
            <p:nvPr/>
          </p:nvSpPr>
          <p:spPr bwMode="ltGray">
            <a:xfrm rot="18900000">
              <a:off x="89" y="553"/>
              <a:ext cx="455" cy="455"/>
            </a:xfrm>
            <a:custGeom>
              <a:avLst/>
              <a:gdLst>
                <a:gd name="G0" fmla="+- 21600 0 0"/>
                <a:gd name="G1" fmla="+- 21600 0 0"/>
                <a:gd name="G2" fmla="+- 21600 0 0"/>
                <a:gd name="T0" fmla="*/ 0 w 21600"/>
                <a:gd name="T1" fmla="*/ 21553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53"/>
                  </a:moveTo>
                  <a:cubicBezTo>
                    <a:pt x="25" y="9642"/>
                    <a:pt x="9688" y="0"/>
                    <a:pt x="21599" y="0"/>
                  </a:cubicBezTo>
                </a:path>
                <a:path w="21600" h="21600" stroke="0" extrusionOk="0">
                  <a:moveTo>
                    <a:pt x="0" y="21553"/>
                  </a:moveTo>
                  <a:cubicBezTo>
                    <a:pt x="25" y="9642"/>
                    <a:pt x="9688" y="0"/>
                    <a:pt x="21599" y="0"/>
                  </a:cubicBezTo>
                  <a:lnTo>
                    <a:pt x="21600" y="2160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69" name="Arc 21"/>
            <p:cNvSpPr>
              <a:spLocks/>
            </p:cNvSpPr>
            <p:nvPr/>
          </p:nvSpPr>
          <p:spPr bwMode="ltGray">
            <a:xfrm rot="18900000">
              <a:off x="98" y="560"/>
              <a:ext cx="443" cy="442"/>
            </a:xfrm>
            <a:custGeom>
              <a:avLst/>
              <a:gdLst>
                <a:gd name="G0" fmla="+- 21031 0 0"/>
                <a:gd name="G1" fmla="+- 20972 0 0"/>
                <a:gd name="G2" fmla="+- 21600 0 0"/>
                <a:gd name="T0" fmla="*/ 0 w 21031"/>
                <a:gd name="T1" fmla="*/ 16046 h 20972"/>
                <a:gd name="T2" fmla="*/ 15859 w 21031"/>
                <a:gd name="T3" fmla="*/ 0 h 20972"/>
                <a:gd name="T4" fmla="*/ 21031 w 21031"/>
                <a:gd name="T5" fmla="*/ 20972 h 20972"/>
              </a:gdLst>
              <a:ahLst/>
              <a:cxnLst>
                <a:cxn ang="0">
                  <a:pos x="T0" y="T1"/>
                </a:cxn>
                <a:cxn ang="0">
                  <a:pos x="T2" y="T3"/>
                </a:cxn>
                <a:cxn ang="0">
                  <a:pos x="T4" y="T5"/>
                </a:cxn>
              </a:cxnLst>
              <a:rect l="0" t="0" r="r" b="b"/>
              <a:pathLst>
                <a:path w="21031" h="20972" fill="none" extrusionOk="0">
                  <a:moveTo>
                    <a:pt x="0" y="16046"/>
                  </a:moveTo>
                  <a:cubicBezTo>
                    <a:pt x="1851" y="8142"/>
                    <a:pt x="7977" y="1943"/>
                    <a:pt x="15859" y="0"/>
                  </a:cubicBezTo>
                </a:path>
                <a:path w="21031" h="20972" stroke="0" extrusionOk="0">
                  <a:moveTo>
                    <a:pt x="0" y="16046"/>
                  </a:moveTo>
                  <a:cubicBezTo>
                    <a:pt x="1851" y="8142"/>
                    <a:pt x="7977" y="1943"/>
                    <a:pt x="15859" y="0"/>
                  </a:cubicBezTo>
                  <a:lnTo>
                    <a:pt x="21031" y="20972"/>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70" name="Arc 22"/>
            <p:cNvSpPr>
              <a:spLocks/>
            </p:cNvSpPr>
            <p:nvPr/>
          </p:nvSpPr>
          <p:spPr bwMode="ltGray">
            <a:xfrm rot="18900000">
              <a:off x="139" y="581"/>
              <a:ext cx="414" cy="404"/>
            </a:xfrm>
            <a:custGeom>
              <a:avLst/>
              <a:gdLst>
                <a:gd name="G0" fmla="+- 19657 0 0"/>
                <a:gd name="G1" fmla="+- 19195 0 0"/>
                <a:gd name="G2" fmla="+- 21600 0 0"/>
                <a:gd name="T0" fmla="*/ 0 w 19657"/>
                <a:gd name="T1" fmla="*/ 10243 h 19195"/>
                <a:gd name="T2" fmla="*/ 9752 w 19657"/>
                <a:gd name="T3" fmla="*/ 0 h 19195"/>
                <a:gd name="T4" fmla="*/ 19657 w 19657"/>
                <a:gd name="T5" fmla="*/ 19195 h 19195"/>
              </a:gdLst>
              <a:ahLst/>
              <a:cxnLst>
                <a:cxn ang="0">
                  <a:pos x="T0" y="T1"/>
                </a:cxn>
                <a:cxn ang="0">
                  <a:pos x="T2" y="T3"/>
                </a:cxn>
                <a:cxn ang="0">
                  <a:pos x="T4" y="T5"/>
                </a:cxn>
              </a:cxnLst>
              <a:rect l="0" t="0" r="r" b="b"/>
              <a:pathLst>
                <a:path w="19657" h="19195" fill="none" extrusionOk="0">
                  <a:moveTo>
                    <a:pt x="-1" y="10242"/>
                  </a:moveTo>
                  <a:cubicBezTo>
                    <a:pt x="2008" y="5830"/>
                    <a:pt x="5443" y="2223"/>
                    <a:pt x="9751" y="-1"/>
                  </a:cubicBezTo>
                </a:path>
                <a:path w="19657" h="19195" stroke="0" extrusionOk="0">
                  <a:moveTo>
                    <a:pt x="-1" y="10242"/>
                  </a:moveTo>
                  <a:cubicBezTo>
                    <a:pt x="2008" y="5830"/>
                    <a:pt x="5443" y="2223"/>
                    <a:pt x="9751" y="-1"/>
                  </a:cubicBezTo>
                  <a:lnTo>
                    <a:pt x="19657" y="19195"/>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71" name="Arc 23"/>
            <p:cNvSpPr>
              <a:spLocks/>
            </p:cNvSpPr>
            <p:nvPr/>
          </p:nvSpPr>
          <p:spPr bwMode="ltGray">
            <a:xfrm rot="18900000">
              <a:off x="197" y="602"/>
              <a:ext cx="361" cy="359"/>
            </a:xfrm>
            <a:custGeom>
              <a:avLst/>
              <a:gdLst>
                <a:gd name="G0" fmla="+- 17137 0 0"/>
                <a:gd name="G1" fmla="+- 17032 0 0"/>
                <a:gd name="G2" fmla="+- 21600 0 0"/>
                <a:gd name="T0" fmla="*/ 0 w 17137"/>
                <a:gd name="T1" fmla="*/ 3883 h 17032"/>
                <a:gd name="T2" fmla="*/ 3853 w 17137"/>
                <a:gd name="T3" fmla="*/ 0 h 17032"/>
                <a:gd name="T4" fmla="*/ 17137 w 17137"/>
                <a:gd name="T5" fmla="*/ 17032 h 17032"/>
              </a:gdLst>
              <a:ahLst/>
              <a:cxnLst>
                <a:cxn ang="0">
                  <a:pos x="T0" y="T1"/>
                </a:cxn>
                <a:cxn ang="0">
                  <a:pos x="T2" y="T3"/>
                </a:cxn>
                <a:cxn ang="0">
                  <a:pos x="T4" y="T5"/>
                </a:cxn>
              </a:cxnLst>
              <a:rect l="0" t="0" r="r" b="b"/>
              <a:pathLst>
                <a:path w="17137" h="17032" fill="none" extrusionOk="0">
                  <a:moveTo>
                    <a:pt x="0" y="3883"/>
                  </a:moveTo>
                  <a:cubicBezTo>
                    <a:pt x="1114" y="2430"/>
                    <a:pt x="2409" y="1125"/>
                    <a:pt x="3852" y="-1"/>
                  </a:cubicBezTo>
                </a:path>
                <a:path w="17137" h="17032" stroke="0" extrusionOk="0">
                  <a:moveTo>
                    <a:pt x="0" y="3883"/>
                  </a:moveTo>
                  <a:cubicBezTo>
                    <a:pt x="1114" y="2430"/>
                    <a:pt x="2409" y="1125"/>
                    <a:pt x="3852" y="-1"/>
                  </a:cubicBezTo>
                  <a:lnTo>
                    <a:pt x="17137" y="17032"/>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72" name="Arc 24"/>
            <p:cNvSpPr>
              <a:spLocks/>
            </p:cNvSpPr>
            <p:nvPr/>
          </p:nvSpPr>
          <p:spPr bwMode="ltGray">
            <a:xfrm rot="18900000">
              <a:off x="389" y="672"/>
              <a:ext cx="215" cy="216"/>
            </a:xfrm>
            <a:custGeom>
              <a:avLst/>
              <a:gdLst>
                <a:gd name="G0" fmla="+- 21600 0 0"/>
                <a:gd name="G1" fmla="+- 21600 0 0"/>
                <a:gd name="G2" fmla="+- 21600 0 0"/>
                <a:gd name="T0" fmla="*/ 0 w 21600"/>
                <a:gd name="T1" fmla="*/ 2150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0"/>
                  </a:moveTo>
                  <a:cubicBezTo>
                    <a:pt x="55" y="9609"/>
                    <a:pt x="9709" y="0"/>
                    <a:pt x="21599" y="0"/>
                  </a:cubicBezTo>
                </a:path>
                <a:path w="21600" h="21600" stroke="0" extrusionOk="0">
                  <a:moveTo>
                    <a:pt x="0" y="21500"/>
                  </a:moveTo>
                  <a:cubicBezTo>
                    <a:pt x="55" y="9609"/>
                    <a:pt x="9709" y="0"/>
                    <a:pt x="21599" y="0"/>
                  </a:cubicBezTo>
                  <a:lnTo>
                    <a:pt x="2160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73" name="Arc 25"/>
            <p:cNvSpPr>
              <a:spLocks/>
            </p:cNvSpPr>
            <p:nvPr/>
          </p:nvSpPr>
          <p:spPr bwMode="ltGray">
            <a:xfrm rot="18900000">
              <a:off x="95" y="1335"/>
              <a:ext cx="455" cy="455"/>
            </a:xfrm>
            <a:custGeom>
              <a:avLst/>
              <a:gdLst>
                <a:gd name="G0" fmla="+- 21600 0 0"/>
                <a:gd name="G1" fmla="+- 21600 0 0"/>
                <a:gd name="G2" fmla="+- 21600 0 0"/>
                <a:gd name="T0" fmla="*/ 0 w 21600"/>
                <a:gd name="T1" fmla="*/ 21553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53"/>
                  </a:moveTo>
                  <a:cubicBezTo>
                    <a:pt x="25" y="9642"/>
                    <a:pt x="9688" y="0"/>
                    <a:pt x="21599" y="0"/>
                  </a:cubicBezTo>
                </a:path>
                <a:path w="21600" h="21600" stroke="0" extrusionOk="0">
                  <a:moveTo>
                    <a:pt x="0" y="21553"/>
                  </a:moveTo>
                  <a:cubicBezTo>
                    <a:pt x="25" y="9642"/>
                    <a:pt x="9688" y="0"/>
                    <a:pt x="21599" y="0"/>
                  </a:cubicBezTo>
                  <a:lnTo>
                    <a:pt x="21600" y="2160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74" name="Arc 26"/>
            <p:cNvSpPr>
              <a:spLocks/>
            </p:cNvSpPr>
            <p:nvPr/>
          </p:nvSpPr>
          <p:spPr bwMode="ltGray">
            <a:xfrm rot="18900000">
              <a:off x="104" y="1342"/>
              <a:ext cx="443" cy="442"/>
            </a:xfrm>
            <a:custGeom>
              <a:avLst/>
              <a:gdLst>
                <a:gd name="G0" fmla="+- 21031 0 0"/>
                <a:gd name="G1" fmla="+- 20972 0 0"/>
                <a:gd name="G2" fmla="+- 21600 0 0"/>
                <a:gd name="T0" fmla="*/ 0 w 21031"/>
                <a:gd name="T1" fmla="*/ 16046 h 20972"/>
                <a:gd name="T2" fmla="*/ 15859 w 21031"/>
                <a:gd name="T3" fmla="*/ 0 h 20972"/>
                <a:gd name="T4" fmla="*/ 21031 w 21031"/>
                <a:gd name="T5" fmla="*/ 20972 h 20972"/>
              </a:gdLst>
              <a:ahLst/>
              <a:cxnLst>
                <a:cxn ang="0">
                  <a:pos x="T0" y="T1"/>
                </a:cxn>
                <a:cxn ang="0">
                  <a:pos x="T2" y="T3"/>
                </a:cxn>
                <a:cxn ang="0">
                  <a:pos x="T4" y="T5"/>
                </a:cxn>
              </a:cxnLst>
              <a:rect l="0" t="0" r="r" b="b"/>
              <a:pathLst>
                <a:path w="21031" h="20972" fill="none" extrusionOk="0">
                  <a:moveTo>
                    <a:pt x="0" y="16046"/>
                  </a:moveTo>
                  <a:cubicBezTo>
                    <a:pt x="1851" y="8142"/>
                    <a:pt x="7977" y="1943"/>
                    <a:pt x="15859" y="0"/>
                  </a:cubicBezTo>
                </a:path>
                <a:path w="21031" h="20972" stroke="0" extrusionOk="0">
                  <a:moveTo>
                    <a:pt x="0" y="16046"/>
                  </a:moveTo>
                  <a:cubicBezTo>
                    <a:pt x="1851" y="8142"/>
                    <a:pt x="7977" y="1943"/>
                    <a:pt x="15859" y="0"/>
                  </a:cubicBezTo>
                  <a:lnTo>
                    <a:pt x="21031" y="20972"/>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75" name="Arc 27"/>
            <p:cNvSpPr>
              <a:spLocks/>
            </p:cNvSpPr>
            <p:nvPr/>
          </p:nvSpPr>
          <p:spPr bwMode="ltGray">
            <a:xfrm rot="18900000">
              <a:off x="145" y="1363"/>
              <a:ext cx="414" cy="404"/>
            </a:xfrm>
            <a:custGeom>
              <a:avLst/>
              <a:gdLst>
                <a:gd name="G0" fmla="+- 19657 0 0"/>
                <a:gd name="G1" fmla="+- 19195 0 0"/>
                <a:gd name="G2" fmla="+- 21600 0 0"/>
                <a:gd name="T0" fmla="*/ 0 w 19657"/>
                <a:gd name="T1" fmla="*/ 10243 h 19195"/>
                <a:gd name="T2" fmla="*/ 9752 w 19657"/>
                <a:gd name="T3" fmla="*/ 0 h 19195"/>
                <a:gd name="T4" fmla="*/ 19657 w 19657"/>
                <a:gd name="T5" fmla="*/ 19195 h 19195"/>
              </a:gdLst>
              <a:ahLst/>
              <a:cxnLst>
                <a:cxn ang="0">
                  <a:pos x="T0" y="T1"/>
                </a:cxn>
                <a:cxn ang="0">
                  <a:pos x="T2" y="T3"/>
                </a:cxn>
                <a:cxn ang="0">
                  <a:pos x="T4" y="T5"/>
                </a:cxn>
              </a:cxnLst>
              <a:rect l="0" t="0" r="r" b="b"/>
              <a:pathLst>
                <a:path w="19657" h="19195" fill="none" extrusionOk="0">
                  <a:moveTo>
                    <a:pt x="-1" y="10242"/>
                  </a:moveTo>
                  <a:cubicBezTo>
                    <a:pt x="2008" y="5830"/>
                    <a:pt x="5443" y="2223"/>
                    <a:pt x="9751" y="-1"/>
                  </a:cubicBezTo>
                </a:path>
                <a:path w="19657" h="19195" stroke="0" extrusionOk="0">
                  <a:moveTo>
                    <a:pt x="-1" y="10242"/>
                  </a:moveTo>
                  <a:cubicBezTo>
                    <a:pt x="2008" y="5830"/>
                    <a:pt x="5443" y="2223"/>
                    <a:pt x="9751" y="-1"/>
                  </a:cubicBezTo>
                  <a:lnTo>
                    <a:pt x="19657" y="19195"/>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76" name="Arc 28"/>
            <p:cNvSpPr>
              <a:spLocks/>
            </p:cNvSpPr>
            <p:nvPr/>
          </p:nvSpPr>
          <p:spPr bwMode="ltGray">
            <a:xfrm rot="18900000">
              <a:off x="200" y="1384"/>
              <a:ext cx="361" cy="359"/>
            </a:xfrm>
            <a:custGeom>
              <a:avLst/>
              <a:gdLst>
                <a:gd name="G0" fmla="+- 17137 0 0"/>
                <a:gd name="G1" fmla="+- 17032 0 0"/>
                <a:gd name="G2" fmla="+- 21600 0 0"/>
                <a:gd name="T0" fmla="*/ 0 w 17137"/>
                <a:gd name="T1" fmla="*/ 3883 h 17032"/>
                <a:gd name="T2" fmla="*/ 3853 w 17137"/>
                <a:gd name="T3" fmla="*/ 0 h 17032"/>
                <a:gd name="T4" fmla="*/ 17137 w 17137"/>
                <a:gd name="T5" fmla="*/ 17032 h 17032"/>
              </a:gdLst>
              <a:ahLst/>
              <a:cxnLst>
                <a:cxn ang="0">
                  <a:pos x="T0" y="T1"/>
                </a:cxn>
                <a:cxn ang="0">
                  <a:pos x="T2" y="T3"/>
                </a:cxn>
                <a:cxn ang="0">
                  <a:pos x="T4" y="T5"/>
                </a:cxn>
              </a:cxnLst>
              <a:rect l="0" t="0" r="r" b="b"/>
              <a:pathLst>
                <a:path w="17137" h="17032" fill="none" extrusionOk="0">
                  <a:moveTo>
                    <a:pt x="0" y="3883"/>
                  </a:moveTo>
                  <a:cubicBezTo>
                    <a:pt x="1114" y="2430"/>
                    <a:pt x="2409" y="1125"/>
                    <a:pt x="3852" y="-1"/>
                  </a:cubicBezTo>
                </a:path>
                <a:path w="17137" h="17032" stroke="0" extrusionOk="0">
                  <a:moveTo>
                    <a:pt x="0" y="3883"/>
                  </a:moveTo>
                  <a:cubicBezTo>
                    <a:pt x="1114" y="2430"/>
                    <a:pt x="2409" y="1125"/>
                    <a:pt x="3852" y="-1"/>
                  </a:cubicBezTo>
                  <a:lnTo>
                    <a:pt x="17137" y="17032"/>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77" name="Arc 29"/>
            <p:cNvSpPr>
              <a:spLocks/>
            </p:cNvSpPr>
            <p:nvPr/>
          </p:nvSpPr>
          <p:spPr bwMode="ltGray">
            <a:xfrm rot="18900000">
              <a:off x="389" y="1454"/>
              <a:ext cx="215" cy="216"/>
            </a:xfrm>
            <a:custGeom>
              <a:avLst/>
              <a:gdLst>
                <a:gd name="G0" fmla="+- 21600 0 0"/>
                <a:gd name="G1" fmla="+- 21600 0 0"/>
                <a:gd name="G2" fmla="+- 21600 0 0"/>
                <a:gd name="T0" fmla="*/ 0 w 21600"/>
                <a:gd name="T1" fmla="*/ 2150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0"/>
                  </a:moveTo>
                  <a:cubicBezTo>
                    <a:pt x="55" y="9609"/>
                    <a:pt x="9709" y="0"/>
                    <a:pt x="21599" y="0"/>
                  </a:cubicBezTo>
                </a:path>
                <a:path w="21600" h="21600" stroke="0" extrusionOk="0">
                  <a:moveTo>
                    <a:pt x="0" y="21500"/>
                  </a:moveTo>
                  <a:cubicBezTo>
                    <a:pt x="55" y="9609"/>
                    <a:pt x="9709" y="0"/>
                    <a:pt x="21599" y="0"/>
                  </a:cubicBezTo>
                  <a:lnTo>
                    <a:pt x="2160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78" name="Arc 30"/>
            <p:cNvSpPr>
              <a:spLocks/>
            </p:cNvSpPr>
            <p:nvPr/>
          </p:nvSpPr>
          <p:spPr bwMode="ltGray">
            <a:xfrm rot="2700000">
              <a:off x="342" y="1732"/>
              <a:ext cx="438" cy="435"/>
            </a:xfrm>
            <a:custGeom>
              <a:avLst/>
              <a:gdLst>
                <a:gd name="G0" fmla="+- 0 0 0"/>
                <a:gd name="G1" fmla="+- 20673 0 0"/>
                <a:gd name="G2" fmla="+- 21600 0 0"/>
                <a:gd name="T0" fmla="*/ 6259 w 20808"/>
                <a:gd name="T1" fmla="*/ 0 h 20673"/>
                <a:gd name="T2" fmla="*/ 20808 w 20808"/>
                <a:gd name="T3" fmla="*/ 14877 h 20673"/>
                <a:gd name="T4" fmla="*/ 0 w 20808"/>
                <a:gd name="T5" fmla="*/ 20673 h 20673"/>
              </a:gdLst>
              <a:ahLst/>
              <a:cxnLst>
                <a:cxn ang="0">
                  <a:pos x="T0" y="T1"/>
                </a:cxn>
                <a:cxn ang="0">
                  <a:pos x="T2" y="T3"/>
                </a:cxn>
                <a:cxn ang="0">
                  <a:pos x="T4" y="T5"/>
                </a:cxn>
              </a:cxnLst>
              <a:rect l="0" t="0" r="r" b="b"/>
              <a:pathLst>
                <a:path w="20808" h="20673" fill="none" extrusionOk="0">
                  <a:moveTo>
                    <a:pt x="6259" y="-1"/>
                  </a:moveTo>
                  <a:cubicBezTo>
                    <a:pt x="13335" y="2142"/>
                    <a:pt x="18823" y="7754"/>
                    <a:pt x="20807" y="14877"/>
                  </a:cubicBezTo>
                </a:path>
                <a:path w="20808" h="20673" stroke="0" extrusionOk="0">
                  <a:moveTo>
                    <a:pt x="6259" y="-1"/>
                  </a:moveTo>
                  <a:cubicBezTo>
                    <a:pt x="13335" y="2142"/>
                    <a:pt x="18823" y="7754"/>
                    <a:pt x="20807" y="14877"/>
                  </a:cubicBezTo>
                  <a:lnTo>
                    <a:pt x="0" y="20673"/>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79" name="Arc 31"/>
            <p:cNvSpPr>
              <a:spLocks/>
            </p:cNvSpPr>
            <p:nvPr/>
          </p:nvSpPr>
          <p:spPr bwMode="ltGray">
            <a:xfrm rot="2700000">
              <a:off x="339" y="1758"/>
              <a:ext cx="410" cy="400"/>
            </a:xfrm>
            <a:custGeom>
              <a:avLst/>
              <a:gdLst>
                <a:gd name="G0" fmla="+- 0 0 0"/>
                <a:gd name="G1" fmla="+- 18986 0 0"/>
                <a:gd name="G2" fmla="+- 21600 0 0"/>
                <a:gd name="T0" fmla="*/ 10300 w 19469"/>
                <a:gd name="T1" fmla="*/ 0 h 18986"/>
                <a:gd name="T2" fmla="*/ 19469 w 19469"/>
                <a:gd name="T3" fmla="*/ 9631 h 18986"/>
                <a:gd name="T4" fmla="*/ 0 w 19469"/>
                <a:gd name="T5" fmla="*/ 18986 h 18986"/>
              </a:gdLst>
              <a:ahLst/>
              <a:cxnLst>
                <a:cxn ang="0">
                  <a:pos x="T0" y="T1"/>
                </a:cxn>
                <a:cxn ang="0">
                  <a:pos x="T2" y="T3"/>
                </a:cxn>
                <a:cxn ang="0">
                  <a:pos x="T4" y="T5"/>
                </a:cxn>
              </a:cxnLst>
              <a:rect l="0" t="0" r="r" b="b"/>
              <a:pathLst>
                <a:path w="19469" h="18986" fill="none" extrusionOk="0">
                  <a:moveTo>
                    <a:pt x="10300" y="-1"/>
                  </a:moveTo>
                  <a:cubicBezTo>
                    <a:pt x="14293" y="2166"/>
                    <a:pt x="17501" y="5536"/>
                    <a:pt x="19469" y="9630"/>
                  </a:cubicBezTo>
                </a:path>
                <a:path w="19469" h="18986" stroke="0" extrusionOk="0">
                  <a:moveTo>
                    <a:pt x="10300" y="-1"/>
                  </a:moveTo>
                  <a:cubicBezTo>
                    <a:pt x="14293" y="2166"/>
                    <a:pt x="17501" y="5536"/>
                    <a:pt x="19469" y="9630"/>
                  </a:cubicBezTo>
                  <a:lnTo>
                    <a:pt x="0" y="18986"/>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80" name="Arc 32"/>
            <p:cNvSpPr>
              <a:spLocks/>
            </p:cNvSpPr>
            <p:nvPr/>
          </p:nvSpPr>
          <p:spPr bwMode="ltGray">
            <a:xfrm rot="2700000">
              <a:off x="337" y="1776"/>
              <a:ext cx="361" cy="357"/>
            </a:xfrm>
            <a:custGeom>
              <a:avLst/>
              <a:gdLst>
                <a:gd name="G0" fmla="+- 0 0 0"/>
                <a:gd name="G1" fmla="+- 16950 0 0"/>
                <a:gd name="G2" fmla="+- 21600 0 0"/>
                <a:gd name="T0" fmla="*/ 13389 w 17119"/>
                <a:gd name="T1" fmla="*/ 0 h 16950"/>
                <a:gd name="T2" fmla="*/ 17119 w 17119"/>
                <a:gd name="T3" fmla="*/ 3778 h 16950"/>
                <a:gd name="T4" fmla="*/ 0 w 17119"/>
                <a:gd name="T5" fmla="*/ 16950 h 16950"/>
              </a:gdLst>
              <a:ahLst/>
              <a:cxnLst>
                <a:cxn ang="0">
                  <a:pos x="T0" y="T1"/>
                </a:cxn>
                <a:cxn ang="0">
                  <a:pos x="T2" y="T3"/>
                </a:cxn>
                <a:cxn ang="0">
                  <a:pos x="T4" y="T5"/>
                </a:cxn>
              </a:cxnLst>
              <a:rect l="0" t="0" r="r" b="b"/>
              <a:pathLst>
                <a:path w="17119" h="16950" fill="none" extrusionOk="0">
                  <a:moveTo>
                    <a:pt x="13388" y="0"/>
                  </a:moveTo>
                  <a:cubicBezTo>
                    <a:pt x="14782" y="1101"/>
                    <a:pt x="16035" y="2370"/>
                    <a:pt x="17118" y="3778"/>
                  </a:cubicBezTo>
                </a:path>
                <a:path w="17119" h="16950" stroke="0" extrusionOk="0">
                  <a:moveTo>
                    <a:pt x="13388" y="0"/>
                  </a:moveTo>
                  <a:cubicBezTo>
                    <a:pt x="14782" y="1101"/>
                    <a:pt x="16035" y="2370"/>
                    <a:pt x="17118" y="3778"/>
                  </a:cubicBezTo>
                  <a:lnTo>
                    <a:pt x="0" y="1695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81" name="Arc 33"/>
            <p:cNvSpPr>
              <a:spLocks/>
            </p:cNvSpPr>
            <p:nvPr/>
          </p:nvSpPr>
          <p:spPr bwMode="ltGray">
            <a:xfrm rot="2700000">
              <a:off x="293" y="1844"/>
              <a:ext cx="215" cy="216"/>
            </a:xfrm>
            <a:custGeom>
              <a:avLst/>
              <a:gdLst>
                <a:gd name="G0" fmla="+- 0 0 0"/>
                <a:gd name="G1" fmla="+- 21600 0 0"/>
                <a:gd name="G2" fmla="+- 21600 0 0"/>
                <a:gd name="T0" fmla="*/ 0 w 21600"/>
                <a:gd name="T1" fmla="*/ 0 h 21600"/>
                <a:gd name="T2" fmla="*/ 21600 w 21600"/>
                <a:gd name="T3" fmla="*/ 215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0" y="0"/>
                    <a:pt x="21544" y="9609"/>
                    <a:pt x="21599" y="21500"/>
                  </a:cubicBezTo>
                </a:path>
                <a:path w="21600" h="21600" stroke="0" extrusionOk="0">
                  <a:moveTo>
                    <a:pt x="-1" y="0"/>
                  </a:moveTo>
                  <a:cubicBezTo>
                    <a:pt x="11890" y="0"/>
                    <a:pt x="21544" y="9609"/>
                    <a:pt x="21599" y="21500"/>
                  </a:cubicBezTo>
                  <a:lnTo>
                    <a:pt x="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82" name="Arc 34"/>
            <p:cNvSpPr>
              <a:spLocks/>
            </p:cNvSpPr>
            <p:nvPr/>
          </p:nvSpPr>
          <p:spPr bwMode="ltGray">
            <a:xfrm rot="18900000">
              <a:off x="98" y="2123"/>
              <a:ext cx="455" cy="455"/>
            </a:xfrm>
            <a:custGeom>
              <a:avLst/>
              <a:gdLst>
                <a:gd name="G0" fmla="+- 21600 0 0"/>
                <a:gd name="G1" fmla="+- 21600 0 0"/>
                <a:gd name="G2" fmla="+- 21600 0 0"/>
                <a:gd name="T0" fmla="*/ 0 w 21600"/>
                <a:gd name="T1" fmla="*/ 21553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53"/>
                  </a:moveTo>
                  <a:cubicBezTo>
                    <a:pt x="25" y="9642"/>
                    <a:pt x="9688" y="0"/>
                    <a:pt x="21599" y="0"/>
                  </a:cubicBezTo>
                </a:path>
                <a:path w="21600" h="21600" stroke="0" extrusionOk="0">
                  <a:moveTo>
                    <a:pt x="0" y="21553"/>
                  </a:moveTo>
                  <a:cubicBezTo>
                    <a:pt x="25" y="9642"/>
                    <a:pt x="9688" y="0"/>
                    <a:pt x="21599" y="0"/>
                  </a:cubicBezTo>
                  <a:lnTo>
                    <a:pt x="21600" y="2160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83" name="Arc 35"/>
            <p:cNvSpPr>
              <a:spLocks/>
            </p:cNvSpPr>
            <p:nvPr/>
          </p:nvSpPr>
          <p:spPr bwMode="ltGray">
            <a:xfrm rot="18900000">
              <a:off x="113" y="2130"/>
              <a:ext cx="443" cy="442"/>
            </a:xfrm>
            <a:custGeom>
              <a:avLst/>
              <a:gdLst>
                <a:gd name="G0" fmla="+- 21031 0 0"/>
                <a:gd name="G1" fmla="+- 20972 0 0"/>
                <a:gd name="G2" fmla="+- 21600 0 0"/>
                <a:gd name="T0" fmla="*/ 0 w 21031"/>
                <a:gd name="T1" fmla="*/ 16046 h 20972"/>
                <a:gd name="T2" fmla="*/ 15859 w 21031"/>
                <a:gd name="T3" fmla="*/ 0 h 20972"/>
                <a:gd name="T4" fmla="*/ 21031 w 21031"/>
                <a:gd name="T5" fmla="*/ 20972 h 20972"/>
              </a:gdLst>
              <a:ahLst/>
              <a:cxnLst>
                <a:cxn ang="0">
                  <a:pos x="T0" y="T1"/>
                </a:cxn>
                <a:cxn ang="0">
                  <a:pos x="T2" y="T3"/>
                </a:cxn>
                <a:cxn ang="0">
                  <a:pos x="T4" y="T5"/>
                </a:cxn>
              </a:cxnLst>
              <a:rect l="0" t="0" r="r" b="b"/>
              <a:pathLst>
                <a:path w="21031" h="20972" fill="none" extrusionOk="0">
                  <a:moveTo>
                    <a:pt x="0" y="16046"/>
                  </a:moveTo>
                  <a:cubicBezTo>
                    <a:pt x="1851" y="8142"/>
                    <a:pt x="7977" y="1943"/>
                    <a:pt x="15859" y="0"/>
                  </a:cubicBezTo>
                </a:path>
                <a:path w="21031" h="20972" stroke="0" extrusionOk="0">
                  <a:moveTo>
                    <a:pt x="0" y="16046"/>
                  </a:moveTo>
                  <a:cubicBezTo>
                    <a:pt x="1851" y="8142"/>
                    <a:pt x="7977" y="1943"/>
                    <a:pt x="15859" y="0"/>
                  </a:cubicBezTo>
                  <a:lnTo>
                    <a:pt x="21031" y="20972"/>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84" name="Arc 36"/>
            <p:cNvSpPr>
              <a:spLocks/>
            </p:cNvSpPr>
            <p:nvPr/>
          </p:nvSpPr>
          <p:spPr bwMode="ltGray">
            <a:xfrm rot="18900000">
              <a:off x="148" y="2151"/>
              <a:ext cx="414" cy="404"/>
            </a:xfrm>
            <a:custGeom>
              <a:avLst/>
              <a:gdLst>
                <a:gd name="G0" fmla="+- 19657 0 0"/>
                <a:gd name="G1" fmla="+- 19195 0 0"/>
                <a:gd name="G2" fmla="+- 21600 0 0"/>
                <a:gd name="T0" fmla="*/ 0 w 19657"/>
                <a:gd name="T1" fmla="*/ 10243 h 19195"/>
                <a:gd name="T2" fmla="*/ 9752 w 19657"/>
                <a:gd name="T3" fmla="*/ 0 h 19195"/>
                <a:gd name="T4" fmla="*/ 19657 w 19657"/>
                <a:gd name="T5" fmla="*/ 19195 h 19195"/>
              </a:gdLst>
              <a:ahLst/>
              <a:cxnLst>
                <a:cxn ang="0">
                  <a:pos x="T0" y="T1"/>
                </a:cxn>
                <a:cxn ang="0">
                  <a:pos x="T2" y="T3"/>
                </a:cxn>
                <a:cxn ang="0">
                  <a:pos x="T4" y="T5"/>
                </a:cxn>
              </a:cxnLst>
              <a:rect l="0" t="0" r="r" b="b"/>
              <a:pathLst>
                <a:path w="19657" h="19195" fill="none" extrusionOk="0">
                  <a:moveTo>
                    <a:pt x="-1" y="10242"/>
                  </a:moveTo>
                  <a:cubicBezTo>
                    <a:pt x="2008" y="5830"/>
                    <a:pt x="5443" y="2223"/>
                    <a:pt x="9751" y="-1"/>
                  </a:cubicBezTo>
                </a:path>
                <a:path w="19657" h="19195" stroke="0" extrusionOk="0">
                  <a:moveTo>
                    <a:pt x="-1" y="10242"/>
                  </a:moveTo>
                  <a:cubicBezTo>
                    <a:pt x="2008" y="5830"/>
                    <a:pt x="5443" y="2223"/>
                    <a:pt x="9751" y="-1"/>
                  </a:cubicBezTo>
                  <a:lnTo>
                    <a:pt x="19657" y="19195"/>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85" name="Arc 37"/>
            <p:cNvSpPr>
              <a:spLocks/>
            </p:cNvSpPr>
            <p:nvPr/>
          </p:nvSpPr>
          <p:spPr bwMode="ltGray">
            <a:xfrm rot="18900000">
              <a:off x="203" y="2172"/>
              <a:ext cx="361" cy="359"/>
            </a:xfrm>
            <a:custGeom>
              <a:avLst/>
              <a:gdLst>
                <a:gd name="G0" fmla="+- 17137 0 0"/>
                <a:gd name="G1" fmla="+- 17032 0 0"/>
                <a:gd name="G2" fmla="+- 21600 0 0"/>
                <a:gd name="T0" fmla="*/ 0 w 17137"/>
                <a:gd name="T1" fmla="*/ 3883 h 17032"/>
                <a:gd name="T2" fmla="*/ 3853 w 17137"/>
                <a:gd name="T3" fmla="*/ 0 h 17032"/>
                <a:gd name="T4" fmla="*/ 17137 w 17137"/>
                <a:gd name="T5" fmla="*/ 17032 h 17032"/>
              </a:gdLst>
              <a:ahLst/>
              <a:cxnLst>
                <a:cxn ang="0">
                  <a:pos x="T0" y="T1"/>
                </a:cxn>
                <a:cxn ang="0">
                  <a:pos x="T2" y="T3"/>
                </a:cxn>
                <a:cxn ang="0">
                  <a:pos x="T4" y="T5"/>
                </a:cxn>
              </a:cxnLst>
              <a:rect l="0" t="0" r="r" b="b"/>
              <a:pathLst>
                <a:path w="17137" h="17032" fill="none" extrusionOk="0">
                  <a:moveTo>
                    <a:pt x="0" y="3883"/>
                  </a:moveTo>
                  <a:cubicBezTo>
                    <a:pt x="1114" y="2430"/>
                    <a:pt x="2409" y="1125"/>
                    <a:pt x="3852" y="-1"/>
                  </a:cubicBezTo>
                </a:path>
                <a:path w="17137" h="17032" stroke="0" extrusionOk="0">
                  <a:moveTo>
                    <a:pt x="0" y="3883"/>
                  </a:moveTo>
                  <a:cubicBezTo>
                    <a:pt x="1114" y="2430"/>
                    <a:pt x="2409" y="1125"/>
                    <a:pt x="3852" y="-1"/>
                  </a:cubicBezTo>
                  <a:lnTo>
                    <a:pt x="17137" y="17032"/>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86" name="Arc 38"/>
            <p:cNvSpPr>
              <a:spLocks/>
            </p:cNvSpPr>
            <p:nvPr/>
          </p:nvSpPr>
          <p:spPr bwMode="ltGray">
            <a:xfrm rot="18900000">
              <a:off x="392" y="2242"/>
              <a:ext cx="215" cy="216"/>
            </a:xfrm>
            <a:custGeom>
              <a:avLst/>
              <a:gdLst>
                <a:gd name="G0" fmla="+- 21600 0 0"/>
                <a:gd name="G1" fmla="+- 21600 0 0"/>
                <a:gd name="G2" fmla="+- 21600 0 0"/>
                <a:gd name="T0" fmla="*/ 0 w 21600"/>
                <a:gd name="T1" fmla="*/ 2150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0"/>
                  </a:moveTo>
                  <a:cubicBezTo>
                    <a:pt x="55" y="9609"/>
                    <a:pt x="9709" y="0"/>
                    <a:pt x="21599" y="0"/>
                  </a:cubicBezTo>
                </a:path>
                <a:path w="21600" h="21600" stroke="0" extrusionOk="0">
                  <a:moveTo>
                    <a:pt x="0" y="21500"/>
                  </a:moveTo>
                  <a:cubicBezTo>
                    <a:pt x="55" y="9609"/>
                    <a:pt x="9709" y="0"/>
                    <a:pt x="21599" y="0"/>
                  </a:cubicBezTo>
                  <a:lnTo>
                    <a:pt x="2160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87" name="Arc 39"/>
            <p:cNvSpPr>
              <a:spLocks/>
            </p:cNvSpPr>
            <p:nvPr/>
          </p:nvSpPr>
          <p:spPr bwMode="ltGray">
            <a:xfrm rot="18900000">
              <a:off x="95" y="2914"/>
              <a:ext cx="455" cy="455"/>
            </a:xfrm>
            <a:custGeom>
              <a:avLst/>
              <a:gdLst>
                <a:gd name="G0" fmla="+- 21600 0 0"/>
                <a:gd name="G1" fmla="+- 21600 0 0"/>
                <a:gd name="G2" fmla="+- 21600 0 0"/>
                <a:gd name="T0" fmla="*/ 0 w 21600"/>
                <a:gd name="T1" fmla="*/ 21553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53"/>
                  </a:moveTo>
                  <a:cubicBezTo>
                    <a:pt x="25" y="9642"/>
                    <a:pt x="9688" y="0"/>
                    <a:pt x="21599" y="0"/>
                  </a:cubicBezTo>
                </a:path>
                <a:path w="21600" h="21600" stroke="0" extrusionOk="0">
                  <a:moveTo>
                    <a:pt x="0" y="21553"/>
                  </a:moveTo>
                  <a:cubicBezTo>
                    <a:pt x="25" y="9642"/>
                    <a:pt x="9688" y="0"/>
                    <a:pt x="21599" y="0"/>
                  </a:cubicBezTo>
                  <a:lnTo>
                    <a:pt x="21600" y="2160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88" name="Arc 40"/>
            <p:cNvSpPr>
              <a:spLocks/>
            </p:cNvSpPr>
            <p:nvPr/>
          </p:nvSpPr>
          <p:spPr bwMode="ltGray">
            <a:xfrm rot="18900000">
              <a:off x="104" y="2921"/>
              <a:ext cx="443" cy="442"/>
            </a:xfrm>
            <a:custGeom>
              <a:avLst/>
              <a:gdLst>
                <a:gd name="G0" fmla="+- 21031 0 0"/>
                <a:gd name="G1" fmla="+- 20972 0 0"/>
                <a:gd name="G2" fmla="+- 21600 0 0"/>
                <a:gd name="T0" fmla="*/ 0 w 21031"/>
                <a:gd name="T1" fmla="*/ 16046 h 20972"/>
                <a:gd name="T2" fmla="*/ 15859 w 21031"/>
                <a:gd name="T3" fmla="*/ 0 h 20972"/>
                <a:gd name="T4" fmla="*/ 21031 w 21031"/>
                <a:gd name="T5" fmla="*/ 20972 h 20972"/>
              </a:gdLst>
              <a:ahLst/>
              <a:cxnLst>
                <a:cxn ang="0">
                  <a:pos x="T0" y="T1"/>
                </a:cxn>
                <a:cxn ang="0">
                  <a:pos x="T2" y="T3"/>
                </a:cxn>
                <a:cxn ang="0">
                  <a:pos x="T4" y="T5"/>
                </a:cxn>
              </a:cxnLst>
              <a:rect l="0" t="0" r="r" b="b"/>
              <a:pathLst>
                <a:path w="21031" h="20972" fill="none" extrusionOk="0">
                  <a:moveTo>
                    <a:pt x="0" y="16046"/>
                  </a:moveTo>
                  <a:cubicBezTo>
                    <a:pt x="1851" y="8142"/>
                    <a:pt x="7977" y="1943"/>
                    <a:pt x="15859" y="0"/>
                  </a:cubicBezTo>
                </a:path>
                <a:path w="21031" h="20972" stroke="0" extrusionOk="0">
                  <a:moveTo>
                    <a:pt x="0" y="16046"/>
                  </a:moveTo>
                  <a:cubicBezTo>
                    <a:pt x="1851" y="8142"/>
                    <a:pt x="7977" y="1943"/>
                    <a:pt x="15859" y="0"/>
                  </a:cubicBezTo>
                  <a:lnTo>
                    <a:pt x="21031" y="20972"/>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89" name="Arc 41"/>
            <p:cNvSpPr>
              <a:spLocks/>
            </p:cNvSpPr>
            <p:nvPr/>
          </p:nvSpPr>
          <p:spPr bwMode="ltGray">
            <a:xfrm rot="18900000">
              <a:off x="145" y="2942"/>
              <a:ext cx="414" cy="404"/>
            </a:xfrm>
            <a:custGeom>
              <a:avLst/>
              <a:gdLst>
                <a:gd name="G0" fmla="+- 19657 0 0"/>
                <a:gd name="G1" fmla="+- 19195 0 0"/>
                <a:gd name="G2" fmla="+- 21600 0 0"/>
                <a:gd name="T0" fmla="*/ 0 w 19657"/>
                <a:gd name="T1" fmla="*/ 10243 h 19195"/>
                <a:gd name="T2" fmla="*/ 9752 w 19657"/>
                <a:gd name="T3" fmla="*/ 0 h 19195"/>
                <a:gd name="T4" fmla="*/ 19657 w 19657"/>
                <a:gd name="T5" fmla="*/ 19195 h 19195"/>
              </a:gdLst>
              <a:ahLst/>
              <a:cxnLst>
                <a:cxn ang="0">
                  <a:pos x="T0" y="T1"/>
                </a:cxn>
                <a:cxn ang="0">
                  <a:pos x="T2" y="T3"/>
                </a:cxn>
                <a:cxn ang="0">
                  <a:pos x="T4" y="T5"/>
                </a:cxn>
              </a:cxnLst>
              <a:rect l="0" t="0" r="r" b="b"/>
              <a:pathLst>
                <a:path w="19657" h="19195" fill="none" extrusionOk="0">
                  <a:moveTo>
                    <a:pt x="-1" y="10242"/>
                  </a:moveTo>
                  <a:cubicBezTo>
                    <a:pt x="2008" y="5830"/>
                    <a:pt x="5443" y="2223"/>
                    <a:pt x="9751" y="-1"/>
                  </a:cubicBezTo>
                </a:path>
                <a:path w="19657" h="19195" stroke="0" extrusionOk="0">
                  <a:moveTo>
                    <a:pt x="-1" y="10242"/>
                  </a:moveTo>
                  <a:cubicBezTo>
                    <a:pt x="2008" y="5830"/>
                    <a:pt x="5443" y="2223"/>
                    <a:pt x="9751" y="-1"/>
                  </a:cubicBezTo>
                  <a:lnTo>
                    <a:pt x="19657" y="19195"/>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90" name="Arc 42"/>
            <p:cNvSpPr>
              <a:spLocks/>
            </p:cNvSpPr>
            <p:nvPr/>
          </p:nvSpPr>
          <p:spPr bwMode="ltGray">
            <a:xfrm rot="18900000">
              <a:off x="203" y="2963"/>
              <a:ext cx="361" cy="359"/>
            </a:xfrm>
            <a:custGeom>
              <a:avLst/>
              <a:gdLst>
                <a:gd name="G0" fmla="+- 17137 0 0"/>
                <a:gd name="G1" fmla="+- 17032 0 0"/>
                <a:gd name="G2" fmla="+- 21600 0 0"/>
                <a:gd name="T0" fmla="*/ 0 w 17137"/>
                <a:gd name="T1" fmla="*/ 3883 h 17032"/>
                <a:gd name="T2" fmla="*/ 3853 w 17137"/>
                <a:gd name="T3" fmla="*/ 0 h 17032"/>
                <a:gd name="T4" fmla="*/ 17137 w 17137"/>
                <a:gd name="T5" fmla="*/ 17032 h 17032"/>
              </a:gdLst>
              <a:ahLst/>
              <a:cxnLst>
                <a:cxn ang="0">
                  <a:pos x="T0" y="T1"/>
                </a:cxn>
                <a:cxn ang="0">
                  <a:pos x="T2" y="T3"/>
                </a:cxn>
                <a:cxn ang="0">
                  <a:pos x="T4" y="T5"/>
                </a:cxn>
              </a:cxnLst>
              <a:rect l="0" t="0" r="r" b="b"/>
              <a:pathLst>
                <a:path w="17137" h="17032" fill="none" extrusionOk="0">
                  <a:moveTo>
                    <a:pt x="0" y="3883"/>
                  </a:moveTo>
                  <a:cubicBezTo>
                    <a:pt x="1114" y="2430"/>
                    <a:pt x="2409" y="1125"/>
                    <a:pt x="3852" y="-1"/>
                  </a:cubicBezTo>
                </a:path>
                <a:path w="17137" h="17032" stroke="0" extrusionOk="0">
                  <a:moveTo>
                    <a:pt x="0" y="3883"/>
                  </a:moveTo>
                  <a:cubicBezTo>
                    <a:pt x="1114" y="2430"/>
                    <a:pt x="2409" y="1125"/>
                    <a:pt x="3852" y="-1"/>
                  </a:cubicBezTo>
                  <a:lnTo>
                    <a:pt x="17137" y="17032"/>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91" name="Arc 43"/>
            <p:cNvSpPr>
              <a:spLocks/>
            </p:cNvSpPr>
            <p:nvPr/>
          </p:nvSpPr>
          <p:spPr bwMode="ltGray">
            <a:xfrm rot="18900000">
              <a:off x="389" y="3033"/>
              <a:ext cx="215" cy="216"/>
            </a:xfrm>
            <a:custGeom>
              <a:avLst/>
              <a:gdLst>
                <a:gd name="G0" fmla="+- 21600 0 0"/>
                <a:gd name="G1" fmla="+- 21600 0 0"/>
                <a:gd name="G2" fmla="+- 21600 0 0"/>
                <a:gd name="T0" fmla="*/ 0 w 21600"/>
                <a:gd name="T1" fmla="*/ 2150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0"/>
                  </a:moveTo>
                  <a:cubicBezTo>
                    <a:pt x="55" y="9609"/>
                    <a:pt x="9709" y="0"/>
                    <a:pt x="21599" y="0"/>
                  </a:cubicBezTo>
                </a:path>
                <a:path w="21600" h="21600" stroke="0" extrusionOk="0">
                  <a:moveTo>
                    <a:pt x="0" y="21500"/>
                  </a:moveTo>
                  <a:cubicBezTo>
                    <a:pt x="55" y="9609"/>
                    <a:pt x="9709" y="0"/>
                    <a:pt x="21599" y="0"/>
                  </a:cubicBezTo>
                  <a:lnTo>
                    <a:pt x="2160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92" name="Arc 44"/>
            <p:cNvSpPr>
              <a:spLocks/>
            </p:cNvSpPr>
            <p:nvPr/>
          </p:nvSpPr>
          <p:spPr bwMode="ltGray">
            <a:xfrm rot="2700000">
              <a:off x="342" y="3308"/>
              <a:ext cx="438" cy="435"/>
            </a:xfrm>
            <a:custGeom>
              <a:avLst/>
              <a:gdLst>
                <a:gd name="G0" fmla="+- 0 0 0"/>
                <a:gd name="G1" fmla="+- 20673 0 0"/>
                <a:gd name="G2" fmla="+- 21600 0 0"/>
                <a:gd name="T0" fmla="*/ 6259 w 20808"/>
                <a:gd name="T1" fmla="*/ 0 h 20673"/>
                <a:gd name="T2" fmla="*/ 20808 w 20808"/>
                <a:gd name="T3" fmla="*/ 14877 h 20673"/>
                <a:gd name="T4" fmla="*/ 0 w 20808"/>
                <a:gd name="T5" fmla="*/ 20673 h 20673"/>
              </a:gdLst>
              <a:ahLst/>
              <a:cxnLst>
                <a:cxn ang="0">
                  <a:pos x="T0" y="T1"/>
                </a:cxn>
                <a:cxn ang="0">
                  <a:pos x="T2" y="T3"/>
                </a:cxn>
                <a:cxn ang="0">
                  <a:pos x="T4" y="T5"/>
                </a:cxn>
              </a:cxnLst>
              <a:rect l="0" t="0" r="r" b="b"/>
              <a:pathLst>
                <a:path w="20808" h="20673" fill="none" extrusionOk="0">
                  <a:moveTo>
                    <a:pt x="6259" y="-1"/>
                  </a:moveTo>
                  <a:cubicBezTo>
                    <a:pt x="13335" y="2142"/>
                    <a:pt x="18823" y="7754"/>
                    <a:pt x="20807" y="14877"/>
                  </a:cubicBezTo>
                </a:path>
                <a:path w="20808" h="20673" stroke="0" extrusionOk="0">
                  <a:moveTo>
                    <a:pt x="6259" y="-1"/>
                  </a:moveTo>
                  <a:cubicBezTo>
                    <a:pt x="13335" y="2142"/>
                    <a:pt x="18823" y="7754"/>
                    <a:pt x="20807" y="14877"/>
                  </a:cubicBezTo>
                  <a:lnTo>
                    <a:pt x="0" y="20673"/>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093" name="Arc 45"/>
            <p:cNvSpPr>
              <a:spLocks/>
            </p:cNvSpPr>
            <p:nvPr/>
          </p:nvSpPr>
          <p:spPr bwMode="ltGray">
            <a:xfrm rot="2700000">
              <a:off x="339" y="3334"/>
              <a:ext cx="410" cy="400"/>
            </a:xfrm>
            <a:custGeom>
              <a:avLst/>
              <a:gdLst>
                <a:gd name="G0" fmla="+- 0 0 0"/>
                <a:gd name="G1" fmla="+- 18986 0 0"/>
                <a:gd name="G2" fmla="+- 21600 0 0"/>
                <a:gd name="T0" fmla="*/ 10300 w 19469"/>
                <a:gd name="T1" fmla="*/ 0 h 18986"/>
                <a:gd name="T2" fmla="*/ 19469 w 19469"/>
                <a:gd name="T3" fmla="*/ 9631 h 18986"/>
                <a:gd name="T4" fmla="*/ 0 w 19469"/>
                <a:gd name="T5" fmla="*/ 18986 h 18986"/>
              </a:gdLst>
              <a:ahLst/>
              <a:cxnLst>
                <a:cxn ang="0">
                  <a:pos x="T0" y="T1"/>
                </a:cxn>
                <a:cxn ang="0">
                  <a:pos x="T2" y="T3"/>
                </a:cxn>
                <a:cxn ang="0">
                  <a:pos x="T4" y="T5"/>
                </a:cxn>
              </a:cxnLst>
              <a:rect l="0" t="0" r="r" b="b"/>
              <a:pathLst>
                <a:path w="19469" h="18986" fill="none" extrusionOk="0">
                  <a:moveTo>
                    <a:pt x="10300" y="-1"/>
                  </a:moveTo>
                  <a:cubicBezTo>
                    <a:pt x="14293" y="2166"/>
                    <a:pt x="17501" y="5536"/>
                    <a:pt x="19469" y="9630"/>
                  </a:cubicBezTo>
                </a:path>
                <a:path w="19469" h="18986" stroke="0" extrusionOk="0">
                  <a:moveTo>
                    <a:pt x="10300" y="-1"/>
                  </a:moveTo>
                  <a:cubicBezTo>
                    <a:pt x="14293" y="2166"/>
                    <a:pt x="17501" y="5536"/>
                    <a:pt x="19469" y="9630"/>
                  </a:cubicBezTo>
                  <a:lnTo>
                    <a:pt x="0" y="18986"/>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94" name="Arc 46"/>
            <p:cNvSpPr>
              <a:spLocks/>
            </p:cNvSpPr>
            <p:nvPr/>
          </p:nvSpPr>
          <p:spPr bwMode="ltGray">
            <a:xfrm rot="2700000">
              <a:off x="334" y="3352"/>
              <a:ext cx="361" cy="357"/>
            </a:xfrm>
            <a:custGeom>
              <a:avLst/>
              <a:gdLst>
                <a:gd name="G0" fmla="+- 0 0 0"/>
                <a:gd name="G1" fmla="+- 16950 0 0"/>
                <a:gd name="G2" fmla="+- 21600 0 0"/>
                <a:gd name="T0" fmla="*/ 13389 w 17119"/>
                <a:gd name="T1" fmla="*/ 0 h 16950"/>
                <a:gd name="T2" fmla="*/ 17119 w 17119"/>
                <a:gd name="T3" fmla="*/ 3778 h 16950"/>
                <a:gd name="T4" fmla="*/ 0 w 17119"/>
                <a:gd name="T5" fmla="*/ 16950 h 16950"/>
              </a:gdLst>
              <a:ahLst/>
              <a:cxnLst>
                <a:cxn ang="0">
                  <a:pos x="T0" y="T1"/>
                </a:cxn>
                <a:cxn ang="0">
                  <a:pos x="T2" y="T3"/>
                </a:cxn>
                <a:cxn ang="0">
                  <a:pos x="T4" y="T5"/>
                </a:cxn>
              </a:cxnLst>
              <a:rect l="0" t="0" r="r" b="b"/>
              <a:pathLst>
                <a:path w="17119" h="16950" fill="none" extrusionOk="0">
                  <a:moveTo>
                    <a:pt x="13388" y="0"/>
                  </a:moveTo>
                  <a:cubicBezTo>
                    <a:pt x="14782" y="1101"/>
                    <a:pt x="16035" y="2370"/>
                    <a:pt x="17118" y="3778"/>
                  </a:cubicBezTo>
                </a:path>
                <a:path w="17119" h="16950" stroke="0" extrusionOk="0">
                  <a:moveTo>
                    <a:pt x="13388" y="0"/>
                  </a:moveTo>
                  <a:cubicBezTo>
                    <a:pt x="14782" y="1101"/>
                    <a:pt x="16035" y="2370"/>
                    <a:pt x="17118" y="3778"/>
                  </a:cubicBezTo>
                  <a:lnTo>
                    <a:pt x="0" y="1695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95" name="Arc 47"/>
            <p:cNvSpPr>
              <a:spLocks/>
            </p:cNvSpPr>
            <p:nvPr/>
          </p:nvSpPr>
          <p:spPr bwMode="ltGray">
            <a:xfrm rot="2700000">
              <a:off x="293" y="3420"/>
              <a:ext cx="215" cy="216"/>
            </a:xfrm>
            <a:custGeom>
              <a:avLst/>
              <a:gdLst>
                <a:gd name="G0" fmla="+- 0 0 0"/>
                <a:gd name="G1" fmla="+- 21600 0 0"/>
                <a:gd name="G2" fmla="+- 21600 0 0"/>
                <a:gd name="T0" fmla="*/ 0 w 21600"/>
                <a:gd name="T1" fmla="*/ 0 h 21600"/>
                <a:gd name="T2" fmla="*/ 21600 w 21600"/>
                <a:gd name="T3" fmla="*/ 215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0" y="0"/>
                    <a:pt x="21544" y="9609"/>
                    <a:pt x="21599" y="21500"/>
                  </a:cubicBezTo>
                </a:path>
                <a:path w="21600" h="21600" stroke="0" extrusionOk="0">
                  <a:moveTo>
                    <a:pt x="-1" y="0"/>
                  </a:moveTo>
                  <a:cubicBezTo>
                    <a:pt x="11890" y="0"/>
                    <a:pt x="21544" y="9609"/>
                    <a:pt x="21599" y="21500"/>
                  </a:cubicBezTo>
                  <a:lnTo>
                    <a:pt x="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sp>
          <p:nvSpPr>
            <p:cNvPr id="2096" name="Arc 48"/>
            <p:cNvSpPr>
              <a:spLocks/>
            </p:cNvSpPr>
            <p:nvPr/>
          </p:nvSpPr>
          <p:spPr bwMode="ltGray">
            <a:xfrm rot="18900000">
              <a:off x="95" y="3699"/>
              <a:ext cx="455" cy="455"/>
            </a:xfrm>
            <a:custGeom>
              <a:avLst/>
              <a:gdLst>
                <a:gd name="G0" fmla="+- 21600 0 0"/>
                <a:gd name="G1" fmla="+- 21600 0 0"/>
                <a:gd name="G2" fmla="+- 21600 0 0"/>
                <a:gd name="T0" fmla="*/ 0 w 21600"/>
                <a:gd name="T1" fmla="*/ 21553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53"/>
                  </a:moveTo>
                  <a:cubicBezTo>
                    <a:pt x="25" y="9642"/>
                    <a:pt x="9688" y="0"/>
                    <a:pt x="21599" y="0"/>
                  </a:cubicBezTo>
                </a:path>
                <a:path w="21600" h="21600" stroke="0" extrusionOk="0">
                  <a:moveTo>
                    <a:pt x="0" y="21553"/>
                  </a:moveTo>
                  <a:cubicBezTo>
                    <a:pt x="25" y="9642"/>
                    <a:pt x="9688" y="0"/>
                    <a:pt x="21599" y="0"/>
                  </a:cubicBezTo>
                  <a:lnTo>
                    <a:pt x="21600" y="21600"/>
                  </a:lnTo>
                  <a:close/>
                </a:path>
              </a:pathLst>
            </a:custGeom>
            <a:solidFill>
              <a:schemeClr val="accent1"/>
            </a:solidFill>
            <a:ln w="9525" cap="rnd">
              <a:noFill/>
              <a:round/>
              <a:headEnd type="none" w="sm" len="sm"/>
              <a:tailEnd type="none" w="sm" len="sm"/>
            </a:ln>
            <a:effectLst/>
          </p:spPr>
          <p:txBody>
            <a:bodyPr wrap="none" anchor="ctr"/>
            <a:lstStyle/>
            <a:p>
              <a:endParaRPr lang="en-US"/>
            </a:p>
          </p:txBody>
        </p:sp>
        <p:sp>
          <p:nvSpPr>
            <p:cNvPr id="2097" name="Arc 49"/>
            <p:cNvSpPr>
              <a:spLocks/>
            </p:cNvSpPr>
            <p:nvPr/>
          </p:nvSpPr>
          <p:spPr bwMode="ltGray">
            <a:xfrm rot="18900000">
              <a:off x="104" y="3706"/>
              <a:ext cx="443" cy="442"/>
            </a:xfrm>
            <a:custGeom>
              <a:avLst/>
              <a:gdLst>
                <a:gd name="G0" fmla="+- 21031 0 0"/>
                <a:gd name="G1" fmla="+- 20972 0 0"/>
                <a:gd name="G2" fmla="+- 21600 0 0"/>
                <a:gd name="T0" fmla="*/ 0 w 21031"/>
                <a:gd name="T1" fmla="*/ 16046 h 20972"/>
                <a:gd name="T2" fmla="*/ 15859 w 21031"/>
                <a:gd name="T3" fmla="*/ 0 h 20972"/>
                <a:gd name="T4" fmla="*/ 21031 w 21031"/>
                <a:gd name="T5" fmla="*/ 20972 h 20972"/>
              </a:gdLst>
              <a:ahLst/>
              <a:cxnLst>
                <a:cxn ang="0">
                  <a:pos x="T0" y="T1"/>
                </a:cxn>
                <a:cxn ang="0">
                  <a:pos x="T2" y="T3"/>
                </a:cxn>
                <a:cxn ang="0">
                  <a:pos x="T4" y="T5"/>
                </a:cxn>
              </a:cxnLst>
              <a:rect l="0" t="0" r="r" b="b"/>
              <a:pathLst>
                <a:path w="21031" h="20972" fill="none" extrusionOk="0">
                  <a:moveTo>
                    <a:pt x="0" y="16046"/>
                  </a:moveTo>
                  <a:cubicBezTo>
                    <a:pt x="1851" y="8142"/>
                    <a:pt x="7977" y="1943"/>
                    <a:pt x="15859" y="0"/>
                  </a:cubicBezTo>
                </a:path>
                <a:path w="21031" h="20972" stroke="0" extrusionOk="0">
                  <a:moveTo>
                    <a:pt x="0" y="16046"/>
                  </a:moveTo>
                  <a:cubicBezTo>
                    <a:pt x="1851" y="8142"/>
                    <a:pt x="7977" y="1943"/>
                    <a:pt x="15859" y="0"/>
                  </a:cubicBezTo>
                  <a:lnTo>
                    <a:pt x="21031" y="20972"/>
                  </a:lnTo>
                  <a:close/>
                </a:path>
              </a:pathLst>
            </a:custGeom>
            <a:solidFill>
              <a:schemeClr val="folHlink"/>
            </a:solidFill>
            <a:ln w="9525" cap="rnd">
              <a:noFill/>
              <a:round/>
              <a:headEnd type="none" w="sm" len="sm"/>
              <a:tailEnd type="none" w="sm" len="sm"/>
            </a:ln>
            <a:effectLst/>
          </p:spPr>
          <p:txBody>
            <a:bodyPr wrap="none" anchor="ctr"/>
            <a:lstStyle/>
            <a:p>
              <a:endParaRPr lang="en-US"/>
            </a:p>
          </p:txBody>
        </p:sp>
        <p:sp>
          <p:nvSpPr>
            <p:cNvPr id="2098" name="Arc 50"/>
            <p:cNvSpPr>
              <a:spLocks/>
            </p:cNvSpPr>
            <p:nvPr/>
          </p:nvSpPr>
          <p:spPr bwMode="ltGray">
            <a:xfrm rot="18900000">
              <a:off x="145" y="3727"/>
              <a:ext cx="414" cy="404"/>
            </a:xfrm>
            <a:custGeom>
              <a:avLst/>
              <a:gdLst>
                <a:gd name="G0" fmla="+- 19657 0 0"/>
                <a:gd name="G1" fmla="+- 19195 0 0"/>
                <a:gd name="G2" fmla="+- 21600 0 0"/>
                <a:gd name="T0" fmla="*/ 0 w 19657"/>
                <a:gd name="T1" fmla="*/ 10243 h 19195"/>
                <a:gd name="T2" fmla="*/ 9752 w 19657"/>
                <a:gd name="T3" fmla="*/ 0 h 19195"/>
                <a:gd name="T4" fmla="*/ 19657 w 19657"/>
                <a:gd name="T5" fmla="*/ 19195 h 19195"/>
              </a:gdLst>
              <a:ahLst/>
              <a:cxnLst>
                <a:cxn ang="0">
                  <a:pos x="T0" y="T1"/>
                </a:cxn>
                <a:cxn ang="0">
                  <a:pos x="T2" y="T3"/>
                </a:cxn>
                <a:cxn ang="0">
                  <a:pos x="T4" y="T5"/>
                </a:cxn>
              </a:cxnLst>
              <a:rect l="0" t="0" r="r" b="b"/>
              <a:pathLst>
                <a:path w="19657" h="19195" fill="none" extrusionOk="0">
                  <a:moveTo>
                    <a:pt x="-1" y="10242"/>
                  </a:moveTo>
                  <a:cubicBezTo>
                    <a:pt x="2008" y="5830"/>
                    <a:pt x="5443" y="2223"/>
                    <a:pt x="9751" y="-1"/>
                  </a:cubicBezTo>
                </a:path>
                <a:path w="19657" h="19195" stroke="0" extrusionOk="0">
                  <a:moveTo>
                    <a:pt x="-1" y="10242"/>
                  </a:moveTo>
                  <a:cubicBezTo>
                    <a:pt x="2008" y="5830"/>
                    <a:pt x="5443" y="2223"/>
                    <a:pt x="9751" y="-1"/>
                  </a:cubicBezTo>
                  <a:lnTo>
                    <a:pt x="19657" y="19195"/>
                  </a:lnTo>
                  <a:close/>
                </a:path>
              </a:pathLst>
            </a:custGeom>
            <a:solidFill>
              <a:schemeClr val="hlink"/>
            </a:solidFill>
            <a:ln w="9525" cap="rnd">
              <a:noFill/>
              <a:round/>
              <a:headEnd type="none" w="sm" len="sm"/>
              <a:tailEnd type="none" w="sm" len="sm"/>
            </a:ln>
            <a:effectLst/>
          </p:spPr>
          <p:txBody>
            <a:bodyPr wrap="none" anchor="ctr"/>
            <a:lstStyle/>
            <a:p>
              <a:endParaRPr lang="en-US"/>
            </a:p>
          </p:txBody>
        </p:sp>
        <p:sp>
          <p:nvSpPr>
            <p:cNvPr id="2099" name="Arc 51"/>
            <p:cNvSpPr>
              <a:spLocks/>
            </p:cNvSpPr>
            <p:nvPr/>
          </p:nvSpPr>
          <p:spPr bwMode="ltGray">
            <a:xfrm rot="18900000">
              <a:off x="200" y="3748"/>
              <a:ext cx="361" cy="359"/>
            </a:xfrm>
            <a:custGeom>
              <a:avLst/>
              <a:gdLst>
                <a:gd name="G0" fmla="+- 17137 0 0"/>
                <a:gd name="G1" fmla="+- 17032 0 0"/>
                <a:gd name="G2" fmla="+- 21600 0 0"/>
                <a:gd name="T0" fmla="*/ 0 w 17137"/>
                <a:gd name="T1" fmla="*/ 3883 h 17032"/>
                <a:gd name="T2" fmla="*/ 3853 w 17137"/>
                <a:gd name="T3" fmla="*/ 0 h 17032"/>
                <a:gd name="T4" fmla="*/ 17137 w 17137"/>
                <a:gd name="T5" fmla="*/ 17032 h 17032"/>
              </a:gdLst>
              <a:ahLst/>
              <a:cxnLst>
                <a:cxn ang="0">
                  <a:pos x="T0" y="T1"/>
                </a:cxn>
                <a:cxn ang="0">
                  <a:pos x="T2" y="T3"/>
                </a:cxn>
                <a:cxn ang="0">
                  <a:pos x="T4" y="T5"/>
                </a:cxn>
              </a:cxnLst>
              <a:rect l="0" t="0" r="r" b="b"/>
              <a:pathLst>
                <a:path w="17137" h="17032" fill="none" extrusionOk="0">
                  <a:moveTo>
                    <a:pt x="0" y="3883"/>
                  </a:moveTo>
                  <a:cubicBezTo>
                    <a:pt x="1114" y="2430"/>
                    <a:pt x="2409" y="1125"/>
                    <a:pt x="3852" y="-1"/>
                  </a:cubicBezTo>
                </a:path>
                <a:path w="17137" h="17032" stroke="0" extrusionOk="0">
                  <a:moveTo>
                    <a:pt x="0" y="3883"/>
                  </a:moveTo>
                  <a:cubicBezTo>
                    <a:pt x="1114" y="2430"/>
                    <a:pt x="2409" y="1125"/>
                    <a:pt x="3852" y="-1"/>
                  </a:cubicBezTo>
                  <a:lnTo>
                    <a:pt x="17137" y="17032"/>
                  </a:lnTo>
                  <a:close/>
                </a:path>
              </a:pathLst>
            </a:custGeom>
            <a:solidFill>
              <a:schemeClr val="accent2"/>
            </a:solidFill>
            <a:ln w="9525" cap="rnd">
              <a:noFill/>
              <a:round/>
              <a:headEnd type="none" w="sm" len="sm"/>
              <a:tailEnd type="none" w="sm" len="sm"/>
            </a:ln>
            <a:effectLst/>
          </p:spPr>
          <p:txBody>
            <a:bodyPr wrap="none" anchor="ctr"/>
            <a:lstStyle/>
            <a:p>
              <a:endParaRPr lang="en-US"/>
            </a:p>
          </p:txBody>
        </p:sp>
        <p:sp>
          <p:nvSpPr>
            <p:cNvPr id="2100" name="Arc 52"/>
            <p:cNvSpPr>
              <a:spLocks/>
            </p:cNvSpPr>
            <p:nvPr/>
          </p:nvSpPr>
          <p:spPr bwMode="ltGray">
            <a:xfrm rot="18900000">
              <a:off x="389" y="3818"/>
              <a:ext cx="215" cy="216"/>
            </a:xfrm>
            <a:custGeom>
              <a:avLst/>
              <a:gdLst>
                <a:gd name="G0" fmla="+- 21600 0 0"/>
                <a:gd name="G1" fmla="+- 21600 0 0"/>
                <a:gd name="G2" fmla="+- 21600 0 0"/>
                <a:gd name="T0" fmla="*/ 0 w 21600"/>
                <a:gd name="T1" fmla="*/ 21500 h 21600"/>
                <a:gd name="T2" fmla="*/ 2160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0"/>
                  </a:moveTo>
                  <a:cubicBezTo>
                    <a:pt x="55" y="9609"/>
                    <a:pt x="9709" y="0"/>
                    <a:pt x="21599" y="0"/>
                  </a:cubicBezTo>
                </a:path>
                <a:path w="21600" h="21600" stroke="0" extrusionOk="0">
                  <a:moveTo>
                    <a:pt x="0" y="21500"/>
                  </a:moveTo>
                  <a:cubicBezTo>
                    <a:pt x="55" y="9609"/>
                    <a:pt x="9709" y="0"/>
                    <a:pt x="21599" y="0"/>
                  </a:cubicBezTo>
                  <a:lnTo>
                    <a:pt x="21600" y="21600"/>
                  </a:lnTo>
                  <a:close/>
                </a:path>
              </a:pathLst>
            </a:custGeom>
            <a:solidFill>
              <a:schemeClr val="bg1"/>
            </a:solidFill>
            <a:ln w="9525" cap="rnd">
              <a:noFill/>
              <a:round/>
              <a:headEnd type="none" w="sm" len="sm"/>
              <a:tailEnd type="none" w="sm" len="sm"/>
            </a:ln>
            <a:effectLst/>
          </p:spPr>
          <p:txBody>
            <a:bodyPr wrap="none" anchor="ctr"/>
            <a:lstStyle/>
            <a:p>
              <a:endParaRPr lang="en-US"/>
            </a:p>
          </p:txBody>
        </p:sp>
      </p:grpSp>
      <p:sp>
        <p:nvSpPr>
          <p:cNvPr id="2101" name="Rectangle 53"/>
          <p:cNvSpPr>
            <a:spLocks noGrp="1" noChangeArrowheads="1"/>
          </p:cNvSpPr>
          <p:nvPr>
            <p:ph type="title"/>
          </p:nvPr>
        </p:nvSpPr>
        <p:spPr bwMode="auto">
          <a:xfrm>
            <a:off x="1252538"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102" name="Rectangle 54"/>
          <p:cNvSpPr>
            <a:spLocks noGrp="1" noChangeArrowheads="1"/>
          </p:cNvSpPr>
          <p:nvPr>
            <p:ph type="body" idx="1"/>
          </p:nvPr>
        </p:nvSpPr>
        <p:spPr bwMode="auto">
          <a:xfrm>
            <a:off x="1252538"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03" name="Rectangle 55"/>
          <p:cNvSpPr>
            <a:spLocks noGrp="1" noChangeArrowheads="1"/>
          </p:cNvSpPr>
          <p:nvPr>
            <p:ph type="dt" sz="half" idx="2"/>
          </p:nvPr>
        </p:nvSpPr>
        <p:spPr bwMode="auto">
          <a:xfrm>
            <a:off x="1252538"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endParaRPr lang="en-US"/>
          </a:p>
        </p:txBody>
      </p:sp>
      <p:sp>
        <p:nvSpPr>
          <p:cNvPr id="2104" name="Rectangle 56"/>
          <p:cNvSpPr>
            <a:spLocks noGrp="1" noChangeArrowheads="1"/>
          </p:cNvSpPr>
          <p:nvPr>
            <p:ph type="ftr" sz="quarter" idx="3"/>
          </p:nvPr>
        </p:nvSpPr>
        <p:spPr bwMode="auto">
          <a:xfrm>
            <a:off x="3690938"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endParaRPr lang="en-US"/>
          </a:p>
        </p:txBody>
      </p:sp>
      <p:sp>
        <p:nvSpPr>
          <p:cNvPr id="2105" name="Rectangle 57"/>
          <p:cNvSpPr>
            <a:spLocks noGrp="1" noChangeArrowheads="1"/>
          </p:cNvSpPr>
          <p:nvPr>
            <p:ph type="sldNum" sz="quarter" idx="4"/>
          </p:nvPr>
        </p:nvSpPr>
        <p:spPr bwMode="auto">
          <a:xfrm>
            <a:off x="7119938"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F17A3250-A347-47A9-8166-800F7916ADB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charset="0"/>
        </a:defRPr>
      </a:lvl2pPr>
      <a:lvl3pPr algn="l" rtl="0" eaLnBrk="0" fontAlgn="base" hangingPunct="0">
        <a:spcBef>
          <a:spcPct val="0"/>
        </a:spcBef>
        <a:spcAft>
          <a:spcPct val="0"/>
        </a:spcAft>
        <a:defRPr sz="4400" i="1">
          <a:solidFill>
            <a:schemeClr val="tx2"/>
          </a:solidFill>
          <a:latin typeface="Times New Roman" charset="0"/>
        </a:defRPr>
      </a:lvl3pPr>
      <a:lvl4pPr algn="l" rtl="0" eaLnBrk="0" fontAlgn="base" hangingPunct="0">
        <a:spcBef>
          <a:spcPct val="0"/>
        </a:spcBef>
        <a:spcAft>
          <a:spcPct val="0"/>
        </a:spcAft>
        <a:defRPr sz="4400" i="1">
          <a:solidFill>
            <a:schemeClr val="tx2"/>
          </a:solidFill>
          <a:latin typeface="Times New Roman" charset="0"/>
        </a:defRPr>
      </a:lvl4pPr>
      <a:lvl5pPr algn="l" rtl="0" eaLnBrk="0" fontAlgn="base" hangingPunct="0">
        <a:spcBef>
          <a:spcPct val="0"/>
        </a:spcBef>
        <a:spcAft>
          <a:spcPct val="0"/>
        </a:spcAft>
        <a:defRPr sz="4400" i="1">
          <a:solidFill>
            <a:schemeClr val="tx2"/>
          </a:solidFill>
          <a:latin typeface="Times New Roman" charset="0"/>
        </a:defRPr>
      </a:lvl5pPr>
      <a:lvl6pPr marL="457200" algn="l" rtl="0" eaLnBrk="0" fontAlgn="base" hangingPunct="0">
        <a:spcBef>
          <a:spcPct val="0"/>
        </a:spcBef>
        <a:spcAft>
          <a:spcPct val="0"/>
        </a:spcAft>
        <a:defRPr sz="4400" i="1">
          <a:solidFill>
            <a:schemeClr val="tx2"/>
          </a:solidFill>
          <a:latin typeface="Times New Roman" charset="0"/>
        </a:defRPr>
      </a:lvl6pPr>
      <a:lvl7pPr marL="914400" algn="l" rtl="0" eaLnBrk="0" fontAlgn="base" hangingPunct="0">
        <a:spcBef>
          <a:spcPct val="0"/>
        </a:spcBef>
        <a:spcAft>
          <a:spcPct val="0"/>
        </a:spcAft>
        <a:defRPr sz="4400" i="1">
          <a:solidFill>
            <a:schemeClr val="tx2"/>
          </a:solidFill>
          <a:latin typeface="Times New Roman" charset="0"/>
        </a:defRPr>
      </a:lvl7pPr>
      <a:lvl8pPr marL="1371600" algn="l" rtl="0" eaLnBrk="0" fontAlgn="base" hangingPunct="0">
        <a:spcBef>
          <a:spcPct val="0"/>
        </a:spcBef>
        <a:spcAft>
          <a:spcPct val="0"/>
        </a:spcAft>
        <a:defRPr sz="4400" i="1">
          <a:solidFill>
            <a:schemeClr val="tx2"/>
          </a:solidFill>
          <a:latin typeface="Times New Roman" charset="0"/>
        </a:defRPr>
      </a:lvl8pPr>
      <a:lvl9pPr marL="1828800" algn="l" rtl="0" eaLnBrk="0" fontAlgn="base" hangingPunct="0">
        <a:spcBef>
          <a:spcPct val="0"/>
        </a:spcBef>
        <a:spcAft>
          <a:spcPct val="0"/>
        </a:spcAft>
        <a:defRPr sz="4400" i="1">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hlink"/>
        </a:buClr>
        <a:buSzPct val="80000"/>
        <a:buFont typeface="Monotype Sorts"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sz="2800">
          <a:solidFill>
            <a:schemeClr val="tx1"/>
          </a:solidFill>
          <a:latin typeface="+mn-lt"/>
        </a:defRPr>
      </a:lvl2pPr>
      <a:lvl3pPr marL="1143000" indent="-228600" algn="l" rtl="0" eaLnBrk="0" fontAlgn="base" hangingPunct="0">
        <a:spcBef>
          <a:spcPct val="20000"/>
        </a:spcBef>
        <a:spcAft>
          <a:spcPct val="0"/>
        </a:spcAft>
        <a:buClr>
          <a:schemeClr val="folHlink"/>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0.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6.xml"/><Relationship Id="rId5" Type="http://schemas.openxmlformats.org/officeDocument/2006/relationships/image" Target="../media/image10.wmf"/><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audio" Target="../media/audio6.wav"/><Relationship Id="rId1" Type="http://schemas.openxmlformats.org/officeDocument/2006/relationships/slideLayout" Target="../slideLayouts/slideLayout6.xml"/><Relationship Id="rId5" Type="http://schemas.openxmlformats.org/officeDocument/2006/relationships/image" Target="../media/image10.wmf"/><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audio" Target="../media/audio5.wav"/><Relationship Id="rId7" Type="http://schemas.openxmlformats.org/officeDocument/2006/relationships/image" Target="../media/image8.jpeg"/><Relationship Id="rId2" Type="http://schemas.openxmlformats.org/officeDocument/2006/relationships/audio" Target="../media/audio12.wav"/><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audio" Target="../media/audio7.wav"/><Relationship Id="rId9" Type="http://schemas.openxmlformats.org/officeDocument/2006/relationships/image" Target="../media/image10.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audio" Target="../media/audio10.wav"/><Relationship Id="rId7" Type="http://schemas.openxmlformats.org/officeDocument/2006/relationships/image" Target="../media/image5.jpeg"/><Relationship Id="rId2" Type="http://schemas.openxmlformats.org/officeDocument/2006/relationships/audio" Target="../media/audio8.wav"/><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6.jpeg"/><Relationship Id="rId4" Type="http://schemas.openxmlformats.org/officeDocument/2006/relationships/audio" Target="../media/audio5.wav"/><Relationship Id="rId9" Type="http://schemas.openxmlformats.org/officeDocument/2006/relationships/image" Target="../media/image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5" Type="http://schemas.openxmlformats.org/officeDocument/2006/relationships/image" Target="../media/image1.jpeg"/><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audio" Target="../media/audio5.wav"/><Relationship Id="rId7" Type="http://schemas.openxmlformats.org/officeDocument/2006/relationships/image" Target="../media/image5.jpe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3.wav"/><Relationship Id="rId1" Type="http://schemas.openxmlformats.org/officeDocument/2006/relationships/slideLayout" Target="../slideLayouts/slideLayout6.xml"/><Relationship Id="rId6" Type="http://schemas.openxmlformats.org/officeDocument/2006/relationships/image" Target="../media/image10.wmf"/><Relationship Id="rId5" Type="http://schemas.openxmlformats.org/officeDocument/2006/relationships/image" Target="../media/image2.jpeg"/><Relationship Id="rId4" Type="http://schemas.openxmlformats.org/officeDocument/2006/relationships/audio" Target="../media/audio7.wav"/></Relationships>
</file>

<file path=ppt/slides/_rels/slide8.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8.wav"/><Relationship Id="rId1" Type="http://schemas.openxmlformats.org/officeDocument/2006/relationships/slideLayout" Target="../slideLayouts/slideLayout6.xml"/><Relationship Id="rId6" Type="http://schemas.openxmlformats.org/officeDocument/2006/relationships/image" Target="../media/image10.wmf"/><Relationship Id="rId5" Type="http://schemas.openxmlformats.org/officeDocument/2006/relationships/image" Target="../media/image2.jpeg"/><Relationship Id="rId4" Type="http://schemas.openxmlformats.org/officeDocument/2006/relationships/audio" Target="../media/audio9.wav"/></Relationships>
</file>

<file path=ppt/slides/_rels/slide9.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10.wav"/><Relationship Id="rId1" Type="http://schemas.openxmlformats.org/officeDocument/2006/relationships/slideLayout" Target="../slideLayouts/slideLayout6.xml"/><Relationship Id="rId6" Type="http://schemas.openxmlformats.org/officeDocument/2006/relationships/image" Target="../media/image10.wmf"/><Relationship Id="rId5" Type="http://schemas.openxmlformats.org/officeDocument/2006/relationships/image" Target="../media/image2.jpeg"/><Relationship Id="rId4" Type="http://schemas.openxmlformats.org/officeDocument/2006/relationships/audio" Target="../media/audio1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How We Came to Be</a:t>
            </a:r>
            <a:endParaRPr lang="en-US" dirty="0"/>
          </a:p>
        </p:txBody>
      </p:sp>
      <p:sp>
        <p:nvSpPr>
          <p:cNvPr id="3" name="Subtitle 2"/>
          <p:cNvSpPr>
            <a:spLocks noGrp="1"/>
          </p:cNvSpPr>
          <p:nvPr>
            <p:ph type="subTitle" sz="quarter" idx="1"/>
          </p:nvPr>
        </p:nvSpPr>
        <p:spPr/>
        <p:txBody>
          <a:bodyPr/>
          <a:lstStyle/>
          <a:p>
            <a:r>
              <a:rPr lang="en-US" dirty="0" smtClean="0"/>
              <a:t>1/20/2015</a:t>
            </a:r>
          </a:p>
          <a:p>
            <a:r>
              <a:rPr lang="en-US" dirty="0" smtClean="0"/>
              <a:t>Entry 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0"/>
            <a:ext cx="7772400" cy="1143000"/>
          </a:xfrm>
        </p:spPr>
        <p:txBody>
          <a:bodyPr/>
          <a:lstStyle/>
          <a:p>
            <a:r>
              <a:rPr lang="en-US"/>
              <a:t>Dominant and Recessive Genes</a:t>
            </a:r>
          </a:p>
        </p:txBody>
      </p:sp>
      <p:sp>
        <p:nvSpPr>
          <p:cNvPr id="13315" name="Text Box 3"/>
          <p:cNvSpPr txBox="1">
            <a:spLocks noChangeArrowheads="1"/>
          </p:cNvSpPr>
          <p:nvPr/>
        </p:nvSpPr>
        <p:spPr bwMode="auto">
          <a:xfrm>
            <a:off x="1524000" y="1066800"/>
            <a:ext cx="7620000" cy="264795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Mendel went on to reason that one factor (gene) in a pair may mask, or hide, the other factor.   For instance, in his first experiment, when he crossed a purebred tall plant with a purebred short plant, all offspring were tall.  Although the F1 offspring all had both tall and short factors, they only displayed the tall factor.  He concluded that the tallness factor masked the shortness factor.  </a:t>
            </a:r>
          </a:p>
        </p:txBody>
      </p:sp>
      <p:sp>
        <p:nvSpPr>
          <p:cNvPr id="13320" name="Text Box 8"/>
          <p:cNvSpPr txBox="1">
            <a:spLocks noChangeArrowheads="1"/>
          </p:cNvSpPr>
          <p:nvPr/>
        </p:nvSpPr>
        <p:spPr bwMode="auto">
          <a:xfrm>
            <a:off x="1447800" y="3886200"/>
            <a:ext cx="7696200" cy="82232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Today, scientists refer to the “factors” that control traits as </a:t>
            </a:r>
            <a:r>
              <a:rPr lang="en-US" i="1" u="sng">
                <a:latin typeface="Times"/>
              </a:rPr>
              <a:t>genes</a:t>
            </a:r>
            <a:r>
              <a:rPr lang="en-US">
                <a:latin typeface="Times"/>
              </a:rPr>
              <a:t>.  The different forms of a gene are called </a:t>
            </a:r>
            <a:r>
              <a:rPr lang="en-US" i="1" u="sng">
                <a:latin typeface="Times"/>
              </a:rPr>
              <a:t>alleles</a:t>
            </a:r>
            <a:r>
              <a:rPr lang="en-US">
                <a:latin typeface="Times"/>
              </a:rPr>
              <a:t>.  </a:t>
            </a:r>
          </a:p>
        </p:txBody>
      </p:sp>
      <p:sp>
        <p:nvSpPr>
          <p:cNvPr id="13321" name="Text Box 9"/>
          <p:cNvSpPr txBox="1">
            <a:spLocks noChangeArrowheads="1"/>
          </p:cNvSpPr>
          <p:nvPr/>
        </p:nvSpPr>
        <p:spPr bwMode="auto">
          <a:xfrm>
            <a:off x="1371600" y="4953000"/>
            <a:ext cx="7772400" cy="82232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Alleles that mask or hide other alleles, such as the “tall” allele, are said to be </a:t>
            </a:r>
            <a:r>
              <a:rPr lang="en-US" i="1" u="sng">
                <a:latin typeface="Times"/>
              </a:rPr>
              <a:t>dominant</a:t>
            </a:r>
            <a:r>
              <a:rPr lang="en-US">
                <a:latin typeface="Times"/>
              </a:rPr>
              <a:t>.  </a:t>
            </a:r>
          </a:p>
        </p:txBody>
      </p:sp>
      <p:sp>
        <p:nvSpPr>
          <p:cNvPr id="13322" name="Text Box 10"/>
          <p:cNvSpPr txBox="1">
            <a:spLocks noChangeArrowheads="1"/>
          </p:cNvSpPr>
          <p:nvPr/>
        </p:nvSpPr>
        <p:spPr bwMode="auto">
          <a:xfrm>
            <a:off x="1447800" y="5867400"/>
            <a:ext cx="7391400" cy="82232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A </a:t>
            </a:r>
            <a:r>
              <a:rPr lang="en-US" i="1" u="sng">
                <a:latin typeface="Times"/>
              </a:rPr>
              <a:t>recessive allele</a:t>
            </a:r>
            <a:r>
              <a:rPr lang="en-US">
                <a:latin typeface="Times"/>
              </a:rPr>
              <a:t>, such as the short allele, is masked, or covered up, whenever the dominant allele is present.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Screeching Brake"/>
                                        </p:tgtEl>
                                      </p:cMediaNode>
                                    </p:audio>
                                  </p:subTnLst>
                                </p:cTn>
                              </p:par>
                            </p:childTnLst>
                          </p:cTn>
                        </p:par>
                        <p:par>
                          <p:cTn id="9" fill="hold">
                            <p:stCondLst>
                              <p:cond delay="500"/>
                            </p:stCondLst>
                            <p:childTnLst>
                              <p:par>
                                <p:cTn id="10" presetID="9" presetClass="entr" presetSubtype="0" fill="hold" grpId="0" nodeType="afterEffect">
                                  <p:stCondLst>
                                    <p:cond delay="1000"/>
                                  </p:stCondLst>
                                  <p:childTnLst>
                                    <p:set>
                                      <p:cBhvr>
                                        <p:cTn id="11" dur="1" fill="hold">
                                          <p:stCondLst>
                                            <p:cond delay="0"/>
                                          </p:stCondLst>
                                        </p:cTn>
                                        <p:tgtEl>
                                          <p:spTgt spid="13315"/>
                                        </p:tgtEl>
                                        <p:attrNameLst>
                                          <p:attrName>style.visibility</p:attrName>
                                        </p:attrNameLst>
                                      </p:cBhvr>
                                      <p:to>
                                        <p:strVal val="visible"/>
                                      </p:to>
                                    </p:set>
                                    <p:animEffect transition="in" filter="dissolve">
                                      <p:cBhvr>
                                        <p:cTn id="12" dur="500"/>
                                        <p:tgtEl>
                                          <p:spTgt spid="13315"/>
                                        </p:tgtEl>
                                      </p:cBhvr>
                                    </p:animEffect>
                                  </p:childTnLst>
                                  <p:subTnLst>
                                    <p:audio>
                                      <p:cMediaNode>
                                        <p:cTn display="0" masterRel="sameClick">
                                          <p:stCondLst>
                                            <p:cond evt="begin" delay="0">
                                              <p:tn val="10"/>
                                            </p:cond>
                                          </p:stCondLst>
                                          <p:endCondLst>
                                            <p:cond evt="onStopAudio" delay="0">
                                              <p:tgtEl>
                                                <p:sldTgt/>
                                              </p:tgtEl>
                                            </p:cond>
                                          </p:endCondLst>
                                        </p:cTn>
                                        <p:tgtEl>
                                          <p:sndTgt r:embed="rId3" name="Typewriter"/>
                                        </p:tgtEl>
                                      </p:cMediaNode>
                                    </p:audio>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20"/>
                                        </p:tgtEl>
                                        <p:attrNameLst>
                                          <p:attrName>style.visibility</p:attrName>
                                        </p:attrNameLst>
                                      </p:cBhvr>
                                      <p:to>
                                        <p:strVal val="visible"/>
                                      </p:to>
                                    </p:set>
                                    <p:animEffect transition="in" filter="dissolve">
                                      <p:cBhvr>
                                        <p:cTn id="17" dur="500"/>
                                        <p:tgtEl>
                                          <p:spTgt spid="13320"/>
                                        </p:tgtEl>
                                      </p:cBhvr>
                                    </p:animEffect>
                                  </p:childTnLst>
                                  <p:subTnLst>
                                    <p:audio>
                                      <p:cMediaNode>
                                        <p:cTn display="0" masterRel="sameClick">
                                          <p:stCondLst>
                                            <p:cond evt="begin" delay="0">
                                              <p:tn val="15"/>
                                            </p:cond>
                                          </p:stCondLst>
                                          <p:endCondLst>
                                            <p:cond evt="onStopAudio" delay="0">
                                              <p:tgtEl>
                                                <p:sldTgt/>
                                              </p:tgtEl>
                                            </p:cond>
                                          </p:endCondLst>
                                        </p:cTn>
                                        <p:tgtEl>
                                          <p:sndTgt r:embed="rId3" name="Typewriter"/>
                                        </p:tgtEl>
                                      </p:cMediaNode>
                                    </p:audio>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21"/>
                                        </p:tgtEl>
                                        <p:attrNameLst>
                                          <p:attrName>style.visibility</p:attrName>
                                        </p:attrNameLst>
                                      </p:cBhvr>
                                      <p:to>
                                        <p:strVal val="visible"/>
                                      </p:to>
                                    </p:set>
                                    <p:animEffect transition="in" filter="dissolve">
                                      <p:cBhvr>
                                        <p:cTn id="22" dur="500"/>
                                        <p:tgtEl>
                                          <p:spTgt spid="13321"/>
                                        </p:tgtEl>
                                      </p:cBhvr>
                                    </p:animEffect>
                                  </p:childTnLst>
                                  <p:subTnLst>
                                    <p:audio>
                                      <p:cMediaNode>
                                        <p:cTn display="0" masterRel="sameClick">
                                          <p:stCondLst>
                                            <p:cond evt="begin" delay="0">
                                              <p:tn val="20"/>
                                            </p:cond>
                                          </p:stCondLst>
                                          <p:endCondLst>
                                            <p:cond evt="onStopAudio" delay="0">
                                              <p:tgtEl>
                                                <p:sldTgt/>
                                              </p:tgtEl>
                                            </p:cond>
                                          </p:endCondLst>
                                        </p:cTn>
                                        <p:tgtEl>
                                          <p:sndTgt r:embed="rId3" name="Typewriter"/>
                                        </p:tgtEl>
                                      </p:cMediaNode>
                                    </p:audio>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322"/>
                                        </p:tgtEl>
                                        <p:attrNameLst>
                                          <p:attrName>style.visibility</p:attrName>
                                        </p:attrNameLst>
                                      </p:cBhvr>
                                      <p:to>
                                        <p:strVal val="visible"/>
                                      </p:to>
                                    </p:set>
                                    <p:animEffect transition="in" filter="dissolve">
                                      <p:cBhvr>
                                        <p:cTn id="27" dur="500"/>
                                        <p:tgtEl>
                                          <p:spTgt spid="13322"/>
                                        </p:tgtEl>
                                      </p:cBhvr>
                                    </p:animEffect>
                                  </p:childTnLst>
                                  <p:subTnLst>
                                    <p:audio>
                                      <p:cMediaNode>
                                        <p:cTn display="0" masterRel="sameClick">
                                          <p:stCondLst>
                                            <p:cond evt="begin" delay="0">
                                              <p:tn val="25"/>
                                            </p:cond>
                                          </p:stCondLst>
                                          <p:endCondLst>
                                            <p:cond evt="onStopAudio" delay="0">
                                              <p:tgtEl>
                                                <p:sldTgt/>
                                              </p:tgtEl>
                                            </p:cond>
                                          </p:endCondLst>
                                        </p:cTn>
                                        <p:tgtEl>
                                          <p:sndTgt r:embed="rId3"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autoUpdateAnimBg="0"/>
      <p:bldP spid="13320" grpId="0" autoUpdateAnimBg="0"/>
      <p:bldP spid="13321" grpId="0" autoUpdateAnimBg="0"/>
      <p:bldP spid="1332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371600" y="0"/>
            <a:ext cx="7772400" cy="1143000"/>
          </a:xfrm>
        </p:spPr>
        <p:txBody>
          <a:bodyPr/>
          <a:lstStyle/>
          <a:p>
            <a:pPr algn="ctr"/>
            <a:r>
              <a:rPr lang="en-US"/>
              <a:t>Homozygous Genes</a:t>
            </a:r>
          </a:p>
        </p:txBody>
      </p:sp>
      <p:sp>
        <p:nvSpPr>
          <p:cNvPr id="16387" name="Text Box 3"/>
          <p:cNvSpPr txBox="1">
            <a:spLocks noChangeArrowheads="1"/>
          </p:cNvSpPr>
          <p:nvPr/>
        </p:nvSpPr>
        <p:spPr bwMode="auto">
          <a:xfrm>
            <a:off x="1295400" y="990600"/>
            <a:ext cx="7848600" cy="1917700"/>
          </a:xfrm>
          <a:prstGeom prst="rect">
            <a:avLst/>
          </a:prstGeom>
          <a:noFill/>
          <a:ln w="12700">
            <a:noFill/>
            <a:miter lim="800000"/>
            <a:headEnd type="none" w="sm" len="sm"/>
            <a:tailEnd type="none" w="sm" len="sm"/>
          </a:ln>
          <a:effectLst/>
        </p:spPr>
        <p:txBody>
          <a:bodyPr>
            <a:spAutoFit/>
          </a:bodyPr>
          <a:lstStyle/>
          <a:p>
            <a:r>
              <a:rPr lang="en-US"/>
              <a:t>What Mendel refered to as a “purebred” plant we now know this to mean that the plant has two identical genes for a particular trait.  For instance, a purebred tall plant has two tall genes and a purebred short plant has two short genes.  The modern scientific term for “purebred” is </a:t>
            </a:r>
            <a:r>
              <a:rPr lang="en-US" i="1" u="sng"/>
              <a:t>homozygous.  </a:t>
            </a:r>
          </a:p>
        </p:txBody>
      </p:sp>
      <p:pic>
        <p:nvPicPr>
          <p:cNvPr id="16388" name="Picture 4" descr="shortp                                                         00000002untitled                       B9F1AE93:"/>
          <p:cNvPicPr>
            <a:picLocks noChangeAspect="1" noChangeArrowheads="1"/>
          </p:cNvPicPr>
          <p:nvPr/>
        </p:nvPicPr>
        <p:blipFill>
          <a:blip r:embed="rId4" cstate="print"/>
          <a:srcRect/>
          <a:stretch>
            <a:fillRect/>
          </a:stretch>
        </p:blipFill>
        <p:spPr bwMode="auto">
          <a:xfrm>
            <a:off x="1905000" y="3733800"/>
            <a:ext cx="427038" cy="828675"/>
          </a:xfrm>
          <a:prstGeom prst="rect">
            <a:avLst/>
          </a:prstGeom>
          <a:noFill/>
        </p:spPr>
      </p:pic>
      <p:sp>
        <p:nvSpPr>
          <p:cNvPr id="16389" name="Text Box 5"/>
          <p:cNvSpPr txBox="1">
            <a:spLocks noChangeArrowheads="1"/>
          </p:cNvSpPr>
          <p:nvPr/>
        </p:nvSpPr>
        <p:spPr bwMode="auto">
          <a:xfrm>
            <a:off x="2819400" y="3810000"/>
            <a:ext cx="609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X</a:t>
            </a:r>
          </a:p>
        </p:txBody>
      </p:sp>
      <p:pic>
        <p:nvPicPr>
          <p:cNvPr id="16393" name="Picture 9" descr="shortp                                                         00000002untitled                       B9F1AE93:"/>
          <p:cNvPicPr>
            <a:picLocks noChangeAspect="1" noChangeArrowheads="1"/>
          </p:cNvPicPr>
          <p:nvPr/>
        </p:nvPicPr>
        <p:blipFill>
          <a:blip r:embed="rId4" cstate="print"/>
          <a:srcRect/>
          <a:stretch>
            <a:fillRect/>
          </a:stretch>
        </p:blipFill>
        <p:spPr bwMode="auto">
          <a:xfrm>
            <a:off x="4038600" y="3657600"/>
            <a:ext cx="427038" cy="828675"/>
          </a:xfrm>
          <a:prstGeom prst="rect">
            <a:avLst/>
          </a:prstGeom>
          <a:noFill/>
        </p:spPr>
      </p:pic>
      <p:pic>
        <p:nvPicPr>
          <p:cNvPr id="16396" name="Picture 12" descr="Arrow Right                                                    00001671Macintosh HD                   B6566819:"/>
          <p:cNvPicPr>
            <a:picLocks noChangeAspect="1" noChangeArrowheads="1"/>
          </p:cNvPicPr>
          <p:nvPr/>
        </p:nvPicPr>
        <p:blipFill>
          <a:blip r:embed="rId5" cstate="print"/>
          <a:srcRect/>
          <a:stretch>
            <a:fillRect/>
          </a:stretch>
        </p:blipFill>
        <p:spPr bwMode="auto">
          <a:xfrm>
            <a:off x="5257800" y="3886200"/>
            <a:ext cx="609600" cy="488950"/>
          </a:xfrm>
          <a:prstGeom prst="rect">
            <a:avLst/>
          </a:prstGeom>
          <a:noFill/>
        </p:spPr>
      </p:pic>
      <p:pic>
        <p:nvPicPr>
          <p:cNvPr id="16398" name="Picture 14" descr="shortp                                                         00000002untitled                       B9F1AE93:"/>
          <p:cNvPicPr>
            <a:picLocks noChangeAspect="1" noChangeArrowheads="1"/>
          </p:cNvPicPr>
          <p:nvPr/>
        </p:nvPicPr>
        <p:blipFill>
          <a:blip r:embed="rId4" cstate="print"/>
          <a:srcRect/>
          <a:stretch>
            <a:fillRect/>
          </a:stretch>
        </p:blipFill>
        <p:spPr bwMode="auto">
          <a:xfrm>
            <a:off x="6705600" y="3733800"/>
            <a:ext cx="381000" cy="828675"/>
          </a:xfrm>
          <a:prstGeom prst="rect">
            <a:avLst/>
          </a:prstGeom>
          <a:noFill/>
        </p:spPr>
      </p:pic>
      <p:sp>
        <p:nvSpPr>
          <p:cNvPr id="16400" name="Text Box 16"/>
          <p:cNvSpPr txBox="1">
            <a:spLocks noChangeArrowheads="1"/>
          </p:cNvSpPr>
          <p:nvPr/>
        </p:nvSpPr>
        <p:spPr bwMode="auto">
          <a:xfrm>
            <a:off x="5867400" y="4648200"/>
            <a:ext cx="27432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Short Offspring</a:t>
            </a:r>
          </a:p>
        </p:txBody>
      </p:sp>
      <p:sp>
        <p:nvSpPr>
          <p:cNvPr id="16402" name="Text Box 18"/>
          <p:cNvSpPr txBox="1">
            <a:spLocks noChangeArrowheads="1"/>
          </p:cNvSpPr>
          <p:nvPr/>
        </p:nvSpPr>
        <p:spPr bwMode="auto">
          <a:xfrm>
            <a:off x="1371600" y="3200400"/>
            <a:ext cx="16764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short-short</a:t>
            </a:r>
          </a:p>
        </p:txBody>
      </p:sp>
      <p:sp>
        <p:nvSpPr>
          <p:cNvPr id="16403" name="Rectangle 19"/>
          <p:cNvSpPr>
            <a:spLocks noChangeArrowheads="1"/>
          </p:cNvSpPr>
          <p:nvPr/>
        </p:nvSpPr>
        <p:spPr bwMode="auto">
          <a:xfrm>
            <a:off x="3505200" y="3124200"/>
            <a:ext cx="150495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short-short</a:t>
            </a:r>
          </a:p>
        </p:txBody>
      </p:sp>
      <p:sp>
        <p:nvSpPr>
          <p:cNvPr id="16404" name="Rectangle 20"/>
          <p:cNvSpPr>
            <a:spLocks noChangeArrowheads="1"/>
          </p:cNvSpPr>
          <p:nvPr/>
        </p:nvSpPr>
        <p:spPr bwMode="auto">
          <a:xfrm>
            <a:off x="6172200" y="3124200"/>
            <a:ext cx="1504950" cy="457200"/>
          </a:xfrm>
          <a:prstGeom prst="rect">
            <a:avLst/>
          </a:prstGeom>
          <a:noFill/>
          <a:ln w="12700">
            <a:noFill/>
            <a:miter lim="800000"/>
            <a:headEnd type="none" w="sm" len="sm"/>
            <a:tailEnd type="none" w="sm" len="sm"/>
          </a:ln>
          <a:effectLst/>
        </p:spPr>
        <p:txBody>
          <a:bodyPr wrap="none">
            <a:spAutoFit/>
          </a:bodyPr>
          <a:lstStyle/>
          <a:p>
            <a:pPr>
              <a:spcBef>
                <a:spcPct val="50000"/>
              </a:spcBef>
            </a:pPr>
            <a:r>
              <a:rPr lang="en-US">
                <a:latin typeface="Times"/>
              </a:rPr>
              <a:t>short-short</a:t>
            </a:r>
          </a:p>
        </p:txBody>
      </p:sp>
      <p:sp>
        <p:nvSpPr>
          <p:cNvPr id="16405" name="Rectangle 21"/>
          <p:cNvSpPr>
            <a:spLocks noChangeArrowheads="1"/>
          </p:cNvSpPr>
          <p:nvPr/>
        </p:nvSpPr>
        <p:spPr bwMode="auto">
          <a:xfrm>
            <a:off x="2209800" y="4724400"/>
            <a:ext cx="1817688" cy="457200"/>
          </a:xfrm>
          <a:prstGeom prst="rect">
            <a:avLst/>
          </a:prstGeom>
          <a:noFill/>
          <a:ln w="12700">
            <a:noFill/>
            <a:miter lim="800000"/>
            <a:headEnd type="none" w="sm" len="sm"/>
            <a:tailEnd type="none" w="sm" len="sm"/>
          </a:ln>
          <a:effectLst/>
        </p:spPr>
        <p:txBody>
          <a:bodyPr wrap="none">
            <a:spAutoFit/>
          </a:bodyPr>
          <a:lstStyle/>
          <a:p>
            <a:r>
              <a:rPr lang="en-US">
                <a:latin typeface="Times"/>
              </a:rPr>
              <a:t>Short Parents</a:t>
            </a:r>
          </a:p>
        </p:txBody>
      </p:sp>
      <p:sp>
        <p:nvSpPr>
          <p:cNvPr id="16406" name="Text Box 22"/>
          <p:cNvSpPr txBox="1">
            <a:spLocks noChangeArrowheads="1"/>
          </p:cNvSpPr>
          <p:nvPr/>
        </p:nvSpPr>
        <p:spPr bwMode="auto">
          <a:xfrm>
            <a:off x="1066800" y="5334000"/>
            <a:ext cx="8077200" cy="155257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According to Mendel’s Law of Segregation, each parent donates one height gene to the offspring.  Since each parent had only short genes to donate, all offspring will also have two short genes (homozygous) and will therefore be short.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subTnLst>
                                    <p:audio>
                                      <p:cMediaNode>
                                        <p:cTn display="0" masterRel="sameClick">
                                          <p:stCondLst>
                                            <p:cond evt="begin" delay="0">
                                              <p:tn val="5"/>
                                            </p:cond>
                                          </p:stCondLst>
                                          <p:endCondLst>
                                            <p:cond evt="onStopAudio" delay="0">
                                              <p:tgtEl>
                                                <p:sldTgt/>
                                              </p:tgtEl>
                                            </p:cond>
                                          </p:endCondLst>
                                        </p:cTn>
                                        <p:tgtEl>
                                          <p:sndTgt r:embed="rId2" name="Laser"/>
                                        </p:tgtEl>
                                      </p:cMediaNode>
                                    </p:audio>
                                  </p:subTnLst>
                                </p:cTn>
                              </p:par>
                            </p:childTnLst>
                          </p:cTn>
                        </p:par>
                        <p:par>
                          <p:cTn id="8" fill="hold">
                            <p:stCondLst>
                              <p:cond delay="500"/>
                            </p:stCondLst>
                            <p:childTnLst>
                              <p:par>
                                <p:cTn id="9" presetID="2" presetClass="entr" presetSubtype="8" fill="hold" grpId="0" nodeType="afterEffect">
                                  <p:stCondLst>
                                    <p:cond delay="1000"/>
                                  </p:stCondLst>
                                  <p:childTnLst>
                                    <p:set>
                                      <p:cBhvr>
                                        <p:cTn id="10" dur="1" fill="hold">
                                          <p:stCondLst>
                                            <p:cond delay="0"/>
                                          </p:stCondLst>
                                        </p:cTn>
                                        <p:tgtEl>
                                          <p:spTgt spid="16387"/>
                                        </p:tgtEl>
                                        <p:attrNameLst>
                                          <p:attrName>style.visibility</p:attrName>
                                        </p:attrNameLst>
                                      </p:cBhvr>
                                      <p:to>
                                        <p:strVal val="visible"/>
                                      </p:to>
                                    </p:set>
                                    <p:anim calcmode="lin" valueType="num">
                                      <p:cBhvr additive="base">
                                        <p:cTn id="11" dur="500" fill="hold"/>
                                        <p:tgtEl>
                                          <p:spTgt spid="16387"/>
                                        </p:tgtEl>
                                        <p:attrNameLst>
                                          <p:attrName>ppt_x</p:attrName>
                                        </p:attrNameLst>
                                      </p:cBhvr>
                                      <p:tavLst>
                                        <p:tav tm="0">
                                          <p:val>
                                            <p:strVal val="0-#ppt_w/2"/>
                                          </p:val>
                                        </p:tav>
                                        <p:tav tm="100000">
                                          <p:val>
                                            <p:strVal val="#ppt_x"/>
                                          </p:val>
                                        </p:tav>
                                      </p:tavLst>
                                    </p:anim>
                                    <p:anim calcmode="lin" valueType="num">
                                      <p:cBhvr additive="base">
                                        <p:cTn id="12" dur="500" fill="hold"/>
                                        <p:tgtEl>
                                          <p:spTgt spid="1638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Laser"/>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6405"/>
                                        </p:tgtEl>
                                        <p:attrNameLst>
                                          <p:attrName>style.visibility</p:attrName>
                                        </p:attrNameLst>
                                      </p:cBhvr>
                                      <p:to>
                                        <p:strVal val="visible"/>
                                      </p:to>
                                    </p:set>
                                    <p:anim calcmode="lin" valueType="num">
                                      <p:cBhvr additive="base">
                                        <p:cTn id="17" dur="500" fill="hold"/>
                                        <p:tgtEl>
                                          <p:spTgt spid="16405"/>
                                        </p:tgtEl>
                                        <p:attrNameLst>
                                          <p:attrName>ppt_x</p:attrName>
                                        </p:attrNameLst>
                                      </p:cBhvr>
                                      <p:tavLst>
                                        <p:tav tm="0">
                                          <p:val>
                                            <p:strVal val="0-#ppt_w/2"/>
                                          </p:val>
                                        </p:tav>
                                        <p:tav tm="100000">
                                          <p:val>
                                            <p:strVal val="#ppt_x"/>
                                          </p:val>
                                        </p:tav>
                                      </p:tavLst>
                                    </p:anim>
                                    <p:anim calcmode="lin" valueType="num">
                                      <p:cBhvr additive="base">
                                        <p:cTn id="18" dur="500" fill="hold"/>
                                        <p:tgtEl>
                                          <p:spTgt spid="16405"/>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 presetClass="entr" presetSubtype="8" fill="hold" nodeType="afterEffect">
                                  <p:stCondLst>
                                    <p:cond delay="0"/>
                                  </p:stCondLst>
                                  <p:childTnLst>
                                    <p:set>
                                      <p:cBhvr>
                                        <p:cTn id="21" dur="1" fill="hold">
                                          <p:stCondLst>
                                            <p:cond delay="0"/>
                                          </p:stCondLst>
                                        </p:cTn>
                                        <p:tgtEl>
                                          <p:spTgt spid="16388"/>
                                        </p:tgtEl>
                                        <p:attrNameLst>
                                          <p:attrName>style.visibility</p:attrName>
                                        </p:attrNameLst>
                                      </p:cBhvr>
                                      <p:to>
                                        <p:strVal val="visible"/>
                                      </p:to>
                                    </p:set>
                                    <p:anim calcmode="lin" valueType="num">
                                      <p:cBhvr additive="base">
                                        <p:cTn id="22" dur="500" fill="hold"/>
                                        <p:tgtEl>
                                          <p:spTgt spid="16388"/>
                                        </p:tgtEl>
                                        <p:attrNameLst>
                                          <p:attrName>ppt_x</p:attrName>
                                        </p:attrNameLst>
                                      </p:cBhvr>
                                      <p:tavLst>
                                        <p:tav tm="0">
                                          <p:val>
                                            <p:strVal val="0-#ppt_w/2"/>
                                          </p:val>
                                        </p:tav>
                                        <p:tav tm="100000">
                                          <p:val>
                                            <p:strVal val="#ppt_x"/>
                                          </p:val>
                                        </p:tav>
                                      </p:tavLst>
                                    </p:anim>
                                    <p:anim calcmode="lin" valueType="num">
                                      <p:cBhvr additive="base">
                                        <p:cTn id="23" dur="500" fill="hold"/>
                                        <p:tgtEl>
                                          <p:spTgt spid="16388"/>
                                        </p:tgtEl>
                                        <p:attrNameLst>
                                          <p:attrName>ppt_y</p:attrName>
                                        </p:attrNameLst>
                                      </p:cBhvr>
                                      <p:tavLst>
                                        <p:tav tm="0">
                                          <p:val>
                                            <p:strVal val="#ppt_y"/>
                                          </p:val>
                                        </p:tav>
                                        <p:tav tm="100000">
                                          <p:val>
                                            <p:strVal val="#ppt_y"/>
                                          </p:val>
                                        </p:tav>
                                      </p:tavLst>
                                    </p:anim>
                                  </p:childTnLst>
                                </p:cTn>
                              </p:par>
                            </p:childTnLst>
                          </p:cTn>
                        </p:par>
                        <p:par>
                          <p:cTn id="24" fill="hold">
                            <p:stCondLst>
                              <p:cond delay="1000"/>
                            </p:stCondLst>
                            <p:childTnLst>
                              <p:par>
                                <p:cTn id="25" presetID="2" presetClass="entr" presetSubtype="8" fill="hold" grpId="0" nodeType="afterEffect">
                                  <p:stCondLst>
                                    <p:cond delay="0"/>
                                  </p:stCondLst>
                                  <p:childTnLst>
                                    <p:set>
                                      <p:cBhvr>
                                        <p:cTn id="26" dur="1" fill="hold">
                                          <p:stCondLst>
                                            <p:cond delay="0"/>
                                          </p:stCondLst>
                                        </p:cTn>
                                        <p:tgtEl>
                                          <p:spTgt spid="16402"/>
                                        </p:tgtEl>
                                        <p:attrNameLst>
                                          <p:attrName>style.visibility</p:attrName>
                                        </p:attrNameLst>
                                      </p:cBhvr>
                                      <p:to>
                                        <p:strVal val="visible"/>
                                      </p:to>
                                    </p:set>
                                    <p:anim calcmode="lin" valueType="num">
                                      <p:cBhvr additive="base">
                                        <p:cTn id="27" dur="500" fill="hold"/>
                                        <p:tgtEl>
                                          <p:spTgt spid="16402"/>
                                        </p:tgtEl>
                                        <p:attrNameLst>
                                          <p:attrName>ppt_x</p:attrName>
                                        </p:attrNameLst>
                                      </p:cBhvr>
                                      <p:tavLst>
                                        <p:tav tm="0">
                                          <p:val>
                                            <p:strVal val="0-#ppt_w/2"/>
                                          </p:val>
                                        </p:tav>
                                        <p:tav tm="100000">
                                          <p:val>
                                            <p:strVal val="#ppt_x"/>
                                          </p:val>
                                        </p:tav>
                                      </p:tavLst>
                                    </p:anim>
                                    <p:anim calcmode="lin" valueType="num">
                                      <p:cBhvr additive="base">
                                        <p:cTn id="28" dur="500" fill="hold"/>
                                        <p:tgtEl>
                                          <p:spTgt spid="16402"/>
                                        </p:tgtEl>
                                        <p:attrNameLst>
                                          <p:attrName>ppt_y</p:attrName>
                                        </p:attrNameLst>
                                      </p:cBhvr>
                                      <p:tavLst>
                                        <p:tav tm="0">
                                          <p:val>
                                            <p:strVal val="#ppt_y"/>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6389"/>
                                        </p:tgtEl>
                                        <p:attrNameLst>
                                          <p:attrName>style.visibility</p:attrName>
                                        </p:attrNameLst>
                                      </p:cBhvr>
                                      <p:to>
                                        <p:strVal val="visible"/>
                                      </p:to>
                                    </p:set>
                                    <p:anim calcmode="lin" valueType="num">
                                      <p:cBhvr additive="base">
                                        <p:cTn id="32" dur="500" fill="hold"/>
                                        <p:tgtEl>
                                          <p:spTgt spid="16389"/>
                                        </p:tgtEl>
                                        <p:attrNameLst>
                                          <p:attrName>ppt_x</p:attrName>
                                        </p:attrNameLst>
                                      </p:cBhvr>
                                      <p:tavLst>
                                        <p:tav tm="0">
                                          <p:val>
                                            <p:strVal val="0-#ppt_w/2"/>
                                          </p:val>
                                        </p:tav>
                                        <p:tav tm="100000">
                                          <p:val>
                                            <p:strVal val="#ppt_x"/>
                                          </p:val>
                                        </p:tav>
                                      </p:tavLst>
                                    </p:anim>
                                    <p:anim calcmode="lin" valueType="num">
                                      <p:cBhvr additive="base">
                                        <p:cTn id="33" dur="500" fill="hold"/>
                                        <p:tgtEl>
                                          <p:spTgt spid="16389"/>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8" fill="hold" nodeType="afterEffect">
                                  <p:stCondLst>
                                    <p:cond delay="0"/>
                                  </p:stCondLst>
                                  <p:childTnLst>
                                    <p:set>
                                      <p:cBhvr>
                                        <p:cTn id="36" dur="1" fill="hold">
                                          <p:stCondLst>
                                            <p:cond delay="0"/>
                                          </p:stCondLst>
                                        </p:cTn>
                                        <p:tgtEl>
                                          <p:spTgt spid="16393"/>
                                        </p:tgtEl>
                                        <p:attrNameLst>
                                          <p:attrName>style.visibility</p:attrName>
                                        </p:attrNameLst>
                                      </p:cBhvr>
                                      <p:to>
                                        <p:strVal val="visible"/>
                                      </p:to>
                                    </p:set>
                                    <p:anim calcmode="lin" valueType="num">
                                      <p:cBhvr additive="base">
                                        <p:cTn id="37" dur="500" fill="hold"/>
                                        <p:tgtEl>
                                          <p:spTgt spid="16393"/>
                                        </p:tgtEl>
                                        <p:attrNameLst>
                                          <p:attrName>ppt_x</p:attrName>
                                        </p:attrNameLst>
                                      </p:cBhvr>
                                      <p:tavLst>
                                        <p:tav tm="0">
                                          <p:val>
                                            <p:strVal val="0-#ppt_w/2"/>
                                          </p:val>
                                        </p:tav>
                                        <p:tav tm="100000">
                                          <p:val>
                                            <p:strVal val="#ppt_x"/>
                                          </p:val>
                                        </p:tav>
                                      </p:tavLst>
                                    </p:anim>
                                    <p:anim calcmode="lin" valueType="num">
                                      <p:cBhvr additive="base">
                                        <p:cTn id="38" dur="500" fill="hold"/>
                                        <p:tgtEl>
                                          <p:spTgt spid="16393"/>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2" presetClass="entr" presetSubtype="8" fill="hold" grpId="0" nodeType="afterEffect">
                                  <p:stCondLst>
                                    <p:cond delay="0"/>
                                  </p:stCondLst>
                                  <p:childTnLst>
                                    <p:set>
                                      <p:cBhvr>
                                        <p:cTn id="41" dur="1" fill="hold">
                                          <p:stCondLst>
                                            <p:cond delay="0"/>
                                          </p:stCondLst>
                                        </p:cTn>
                                        <p:tgtEl>
                                          <p:spTgt spid="16403"/>
                                        </p:tgtEl>
                                        <p:attrNameLst>
                                          <p:attrName>style.visibility</p:attrName>
                                        </p:attrNameLst>
                                      </p:cBhvr>
                                      <p:to>
                                        <p:strVal val="visible"/>
                                      </p:to>
                                    </p:set>
                                    <p:anim calcmode="lin" valueType="num">
                                      <p:cBhvr additive="base">
                                        <p:cTn id="42" dur="500" fill="hold"/>
                                        <p:tgtEl>
                                          <p:spTgt spid="16403"/>
                                        </p:tgtEl>
                                        <p:attrNameLst>
                                          <p:attrName>ppt_x</p:attrName>
                                        </p:attrNameLst>
                                      </p:cBhvr>
                                      <p:tavLst>
                                        <p:tav tm="0">
                                          <p:val>
                                            <p:strVal val="0-#ppt_w/2"/>
                                          </p:val>
                                        </p:tav>
                                        <p:tav tm="100000">
                                          <p:val>
                                            <p:strVal val="#ppt_x"/>
                                          </p:val>
                                        </p:tav>
                                      </p:tavLst>
                                    </p:anim>
                                    <p:anim calcmode="lin" valueType="num">
                                      <p:cBhvr additive="base">
                                        <p:cTn id="43" dur="500" fill="hold"/>
                                        <p:tgtEl>
                                          <p:spTgt spid="16403"/>
                                        </p:tgtEl>
                                        <p:attrNameLst>
                                          <p:attrName>ppt_y</p:attrName>
                                        </p:attrNameLst>
                                      </p:cBhvr>
                                      <p:tavLst>
                                        <p:tav tm="0">
                                          <p:val>
                                            <p:strVal val="#ppt_y"/>
                                          </p:val>
                                        </p:tav>
                                        <p:tav tm="100000">
                                          <p:val>
                                            <p:strVal val="#ppt_y"/>
                                          </p:val>
                                        </p:tav>
                                      </p:tavLst>
                                    </p:anim>
                                  </p:childTnLst>
                                </p:cTn>
                              </p:par>
                            </p:childTnLst>
                          </p:cTn>
                        </p:par>
                        <p:par>
                          <p:cTn id="44" fill="hold">
                            <p:stCondLst>
                              <p:cond delay="3000"/>
                            </p:stCondLst>
                            <p:childTnLst>
                              <p:par>
                                <p:cTn id="45" presetID="2" presetClass="entr" presetSubtype="8" fill="hold" nodeType="afterEffect">
                                  <p:stCondLst>
                                    <p:cond delay="0"/>
                                  </p:stCondLst>
                                  <p:childTnLst>
                                    <p:set>
                                      <p:cBhvr>
                                        <p:cTn id="46" dur="1" fill="hold">
                                          <p:stCondLst>
                                            <p:cond delay="0"/>
                                          </p:stCondLst>
                                        </p:cTn>
                                        <p:tgtEl>
                                          <p:spTgt spid="16396"/>
                                        </p:tgtEl>
                                        <p:attrNameLst>
                                          <p:attrName>style.visibility</p:attrName>
                                        </p:attrNameLst>
                                      </p:cBhvr>
                                      <p:to>
                                        <p:strVal val="visible"/>
                                      </p:to>
                                    </p:set>
                                    <p:anim calcmode="lin" valueType="num">
                                      <p:cBhvr additive="base">
                                        <p:cTn id="47" dur="500" fill="hold"/>
                                        <p:tgtEl>
                                          <p:spTgt spid="16396"/>
                                        </p:tgtEl>
                                        <p:attrNameLst>
                                          <p:attrName>ppt_x</p:attrName>
                                        </p:attrNameLst>
                                      </p:cBhvr>
                                      <p:tavLst>
                                        <p:tav tm="0">
                                          <p:val>
                                            <p:strVal val="0-#ppt_w/2"/>
                                          </p:val>
                                        </p:tav>
                                        <p:tav tm="100000">
                                          <p:val>
                                            <p:strVal val="#ppt_x"/>
                                          </p:val>
                                        </p:tav>
                                      </p:tavLst>
                                    </p:anim>
                                    <p:anim calcmode="lin" valueType="num">
                                      <p:cBhvr additive="base">
                                        <p:cTn id="48" dur="500" fill="hold"/>
                                        <p:tgtEl>
                                          <p:spTgt spid="1639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Drum Roll"/>
                                        </p:tgtEl>
                                      </p:cMediaNode>
                                    </p:audio>
                                  </p:subTnLst>
                                </p:cTn>
                              </p:par>
                            </p:childTnLst>
                          </p:cTn>
                        </p:par>
                        <p:par>
                          <p:cTn id="49" fill="hold">
                            <p:stCondLst>
                              <p:cond delay="3500"/>
                            </p:stCondLst>
                            <p:childTnLst>
                              <p:par>
                                <p:cTn id="50" presetID="2" presetClass="entr" presetSubtype="8" fill="hold" grpId="0" nodeType="afterEffect">
                                  <p:stCondLst>
                                    <p:cond delay="0"/>
                                  </p:stCondLst>
                                  <p:childTnLst>
                                    <p:set>
                                      <p:cBhvr>
                                        <p:cTn id="51" dur="1" fill="hold">
                                          <p:stCondLst>
                                            <p:cond delay="0"/>
                                          </p:stCondLst>
                                        </p:cTn>
                                        <p:tgtEl>
                                          <p:spTgt spid="16400"/>
                                        </p:tgtEl>
                                        <p:attrNameLst>
                                          <p:attrName>style.visibility</p:attrName>
                                        </p:attrNameLst>
                                      </p:cBhvr>
                                      <p:to>
                                        <p:strVal val="visible"/>
                                      </p:to>
                                    </p:set>
                                    <p:anim calcmode="lin" valueType="num">
                                      <p:cBhvr additive="base">
                                        <p:cTn id="52" dur="500" fill="hold"/>
                                        <p:tgtEl>
                                          <p:spTgt spid="16400"/>
                                        </p:tgtEl>
                                        <p:attrNameLst>
                                          <p:attrName>ppt_x</p:attrName>
                                        </p:attrNameLst>
                                      </p:cBhvr>
                                      <p:tavLst>
                                        <p:tav tm="0">
                                          <p:val>
                                            <p:strVal val="0-#ppt_w/2"/>
                                          </p:val>
                                        </p:tav>
                                        <p:tav tm="100000">
                                          <p:val>
                                            <p:strVal val="#ppt_x"/>
                                          </p:val>
                                        </p:tav>
                                      </p:tavLst>
                                    </p:anim>
                                    <p:anim calcmode="lin" valueType="num">
                                      <p:cBhvr additive="base">
                                        <p:cTn id="53" dur="500" fill="hold"/>
                                        <p:tgtEl>
                                          <p:spTgt spid="16400"/>
                                        </p:tgtEl>
                                        <p:attrNameLst>
                                          <p:attrName>ppt_y</p:attrName>
                                        </p:attrNameLst>
                                      </p:cBhvr>
                                      <p:tavLst>
                                        <p:tav tm="0">
                                          <p:val>
                                            <p:strVal val="#ppt_y"/>
                                          </p:val>
                                        </p:tav>
                                        <p:tav tm="100000">
                                          <p:val>
                                            <p:strVal val="#ppt_y"/>
                                          </p:val>
                                        </p:tav>
                                      </p:tavLst>
                                    </p:anim>
                                  </p:childTnLst>
                                </p:cTn>
                              </p:par>
                            </p:childTnLst>
                          </p:cTn>
                        </p:par>
                        <p:par>
                          <p:cTn id="54" fill="hold">
                            <p:stCondLst>
                              <p:cond delay="4000"/>
                            </p:stCondLst>
                            <p:childTnLst>
                              <p:par>
                                <p:cTn id="55" presetID="2" presetClass="entr" presetSubtype="8" fill="hold" nodeType="afterEffect">
                                  <p:stCondLst>
                                    <p:cond delay="0"/>
                                  </p:stCondLst>
                                  <p:childTnLst>
                                    <p:set>
                                      <p:cBhvr>
                                        <p:cTn id="56" dur="1" fill="hold">
                                          <p:stCondLst>
                                            <p:cond delay="0"/>
                                          </p:stCondLst>
                                        </p:cTn>
                                        <p:tgtEl>
                                          <p:spTgt spid="16398"/>
                                        </p:tgtEl>
                                        <p:attrNameLst>
                                          <p:attrName>style.visibility</p:attrName>
                                        </p:attrNameLst>
                                      </p:cBhvr>
                                      <p:to>
                                        <p:strVal val="visible"/>
                                      </p:to>
                                    </p:set>
                                    <p:anim calcmode="lin" valueType="num">
                                      <p:cBhvr additive="base">
                                        <p:cTn id="57" dur="500" fill="hold"/>
                                        <p:tgtEl>
                                          <p:spTgt spid="16398"/>
                                        </p:tgtEl>
                                        <p:attrNameLst>
                                          <p:attrName>ppt_x</p:attrName>
                                        </p:attrNameLst>
                                      </p:cBhvr>
                                      <p:tavLst>
                                        <p:tav tm="0">
                                          <p:val>
                                            <p:strVal val="0-#ppt_w/2"/>
                                          </p:val>
                                        </p:tav>
                                        <p:tav tm="100000">
                                          <p:val>
                                            <p:strVal val="#ppt_x"/>
                                          </p:val>
                                        </p:tav>
                                      </p:tavLst>
                                    </p:anim>
                                    <p:anim calcmode="lin" valueType="num">
                                      <p:cBhvr additive="base">
                                        <p:cTn id="58" dur="500" fill="hold"/>
                                        <p:tgtEl>
                                          <p:spTgt spid="16398"/>
                                        </p:tgtEl>
                                        <p:attrNameLst>
                                          <p:attrName>ppt_y</p:attrName>
                                        </p:attrNameLst>
                                      </p:cBhvr>
                                      <p:tavLst>
                                        <p:tav tm="0">
                                          <p:val>
                                            <p:strVal val="#ppt_y"/>
                                          </p:val>
                                        </p:tav>
                                        <p:tav tm="100000">
                                          <p:val>
                                            <p:strVal val="#ppt_y"/>
                                          </p:val>
                                        </p:tav>
                                      </p:tavLst>
                                    </p:anim>
                                  </p:childTnLst>
                                </p:cTn>
                              </p:par>
                            </p:childTnLst>
                          </p:cTn>
                        </p:par>
                        <p:par>
                          <p:cTn id="59" fill="hold">
                            <p:stCondLst>
                              <p:cond delay="4500"/>
                            </p:stCondLst>
                            <p:childTnLst>
                              <p:par>
                                <p:cTn id="60" presetID="2" presetClass="entr" presetSubtype="8" fill="hold" grpId="0" nodeType="afterEffect">
                                  <p:stCondLst>
                                    <p:cond delay="0"/>
                                  </p:stCondLst>
                                  <p:childTnLst>
                                    <p:set>
                                      <p:cBhvr>
                                        <p:cTn id="61" dur="1" fill="hold">
                                          <p:stCondLst>
                                            <p:cond delay="0"/>
                                          </p:stCondLst>
                                        </p:cTn>
                                        <p:tgtEl>
                                          <p:spTgt spid="16404"/>
                                        </p:tgtEl>
                                        <p:attrNameLst>
                                          <p:attrName>style.visibility</p:attrName>
                                        </p:attrNameLst>
                                      </p:cBhvr>
                                      <p:to>
                                        <p:strVal val="visible"/>
                                      </p:to>
                                    </p:set>
                                    <p:anim calcmode="lin" valueType="num">
                                      <p:cBhvr additive="base">
                                        <p:cTn id="62" dur="500" fill="hold"/>
                                        <p:tgtEl>
                                          <p:spTgt spid="16404"/>
                                        </p:tgtEl>
                                        <p:attrNameLst>
                                          <p:attrName>ppt_x</p:attrName>
                                        </p:attrNameLst>
                                      </p:cBhvr>
                                      <p:tavLst>
                                        <p:tav tm="0">
                                          <p:val>
                                            <p:strVal val="0-#ppt_w/2"/>
                                          </p:val>
                                        </p:tav>
                                        <p:tav tm="100000">
                                          <p:val>
                                            <p:strVal val="#ppt_x"/>
                                          </p:val>
                                        </p:tav>
                                      </p:tavLst>
                                    </p:anim>
                                    <p:anim calcmode="lin" valueType="num">
                                      <p:cBhvr additive="base">
                                        <p:cTn id="63" dur="500" fill="hold"/>
                                        <p:tgtEl>
                                          <p:spTgt spid="16404"/>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16406"/>
                                        </p:tgtEl>
                                        <p:attrNameLst>
                                          <p:attrName>style.visibility</p:attrName>
                                        </p:attrNameLst>
                                      </p:cBhvr>
                                      <p:to>
                                        <p:strVal val="visible"/>
                                      </p:to>
                                    </p:set>
                                    <p:anim calcmode="lin" valueType="num">
                                      <p:cBhvr additive="base">
                                        <p:cTn id="68" dur="500" fill="hold"/>
                                        <p:tgtEl>
                                          <p:spTgt spid="16406"/>
                                        </p:tgtEl>
                                        <p:attrNameLst>
                                          <p:attrName>ppt_x</p:attrName>
                                        </p:attrNameLst>
                                      </p:cBhvr>
                                      <p:tavLst>
                                        <p:tav tm="0">
                                          <p:val>
                                            <p:strVal val="0-#ppt_w/2"/>
                                          </p:val>
                                        </p:tav>
                                        <p:tav tm="100000">
                                          <p:val>
                                            <p:strVal val="#ppt_x"/>
                                          </p:val>
                                        </p:tav>
                                      </p:tavLst>
                                    </p:anim>
                                    <p:anim calcmode="lin" valueType="num">
                                      <p:cBhvr additive="base">
                                        <p:cTn id="69" dur="500" fill="hold"/>
                                        <p:tgtEl>
                                          <p:spTgt spid="1640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6"/>
                                            </p:cond>
                                          </p:stCondLst>
                                          <p:endCondLst>
                                            <p:cond evt="onStopAudio" delay="0">
                                              <p:tgtEl>
                                                <p:sldTgt/>
                                              </p:tgtEl>
                                            </p:cond>
                                          </p:endCondLst>
                                        </p:cTn>
                                        <p:tgtEl>
                                          <p:sndTgt r:embed="rId2" name="Las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autoUpdateAnimBg="0"/>
      <p:bldP spid="16389" grpId="0" autoUpdateAnimBg="0"/>
      <p:bldP spid="16400" grpId="0" autoUpdateAnimBg="0"/>
      <p:bldP spid="16402" grpId="0" autoUpdateAnimBg="0"/>
      <p:bldP spid="16403" grpId="0" autoUpdateAnimBg="0"/>
      <p:bldP spid="16404" grpId="0" autoUpdateAnimBg="0"/>
      <p:bldP spid="16405" grpId="0" autoUpdateAnimBg="0"/>
      <p:bldP spid="1640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71600" y="0"/>
            <a:ext cx="7772400" cy="1143000"/>
          </a:xfrm>
        </p:spPr>
        <p:txBody>
          <a:bodyPr/>
          <a:lstStyle/>
          <a:p>
            <a:pPr algn="ctr"/>
            <a:r>
              <a:rPr lang="en-US"/>
              <a:t>Hybrid Alleles</a:t>
            </a:r>
          </a:p>
        </p:txBody>
      </p:sp>
      <p:sp>
        <p:nvSpPr>
          <p:cNvPr id="15363" name="Text Box 3"/>
          <p:cNvSpPr txBox="1">
            <a:spLocks noChangeArrowheads="1"/>
          </p:cNvSpPr>
          <p:nvPr/>
        </p:nvSpPr>
        <p:spPr bwMode="auto">
          <a:xfrm>
            <a:off x="1066800" y="914400"/>
            <a:ext cx="8077200" cy="2431435"/>
          </a:xfrm>
          <a:prstGeom prst="rect">
            <a:avLst/>
          </a:prstGeom>
          <a:noFill/>
          <a:ln w="12700">
            <a:noFill/>
            <a:miter lim="800000"/>
            <a:headEnd type="none" w="sm" len="sm"/>
            <a:tailEnd type="none" w="sm" len="sm"/>
          </a:ln>
          <a:effectLst/>
        </p:spPr>
        <p:txBody>
          <a:bodyPr>
            <a:spAutoFit/>
          </a:bodyPr>
          <a:lstStyle/>
          <a:p>
            <a:pPr>
              <a:spcBef>
                <a:spcPct val="50000"/>
              </a:spcBef>
            </a:pPr>
            <a:r>
              <a:rPr lang="en-US" dirty="0">
                <a:latin typeface="Times"/>
              </a:rPr>
              <a:t>In Mendel’s first experiment, F1 offspring plants received one tall gene and one short gene from the parent plants.  Therefore, all offspring contained both alleles, a short allele and a tall allele.   When both alleles for a trait are present, the plant is said to be a hybrid for that trait.  Today, we call </a:t>
            </a:r>
            <a:r>
              <a:rPr lang="en-US" sz="2800" dirty="0">
                <a:solidFill>
                  <a:srgbClr val="FFC000"/>
                </a:solidFill>
                <a:latin typeface="Times"/>
              </a:rPr>
              <a:t>hybrid alleles </a:t>
            </a:r>
            <a:r>
              <a:rPr lang="en-US" sz="2800" i="1" u="sng" dirty="0">
                <a:solidFill>
                  <a:srgbClr val="FFC000"/>
                </a:solidFill>
                <a:latin typeface="Times"/>
              </a:rPr>
              <a:t>heterozygous.</a:t>
            </a:r>
            <a:endParaRPr lang="en-US" dirty="0">
              <a:solidFill>
                <a:srgbClr val="FFC000"/>
              </a:solidFill>
              <a:latin typeface="Times"/>
            </a:endParaRPr>
          </a:p>
        </p:txBody>
      </p:sp>
      <p:pic>
        <p:nvPicPr>
          <p:cNvPr id="15364" name="Picture 4" descr="shortp                                                         000052EAZIP-100                        B7A487AC:"/>
          <p:cNvPicPr>
            <a:picLocks noChangeAspect="1" noChangeArrowheads="1"/>
          </p:cNvPicPr>
          <p:nvPr/>
        </p:nvPicPr>
        <p:blipFill>
          <a:blip r:embed="rId4" cstate="print"/>
          <a:srcRect/>
          <a:stretch>
            <a:fillRect/>
          </a:stretch>
        </p:blipFill>
        <p:spPr bwMode="auto">
          <a:xfrm>
            <a:off x="3733800" y="3352800"/>
            <a:ext cx="865188" cy="1676400"/>
          </a:xfrm>
          <a:prstGeom prst="rect">
            <a:avLst/>
          </a:prstGeom>
          <a:noFill/>
        </p:spPr>
      </p:pic>
      <p:sp>
        <p:nvSpPr>
          <p:cNvPr id="15365" name="Text Box 5"/>
          <p:cNvSpPr txBox="1">
            <a:spLocks noChangeArrowheads="1"/>
          </p:cNvSpPr>
          <p:nvPr/>
        </p:nvSpPr>
        <p:spPr bwMode="auto">
          <a:xfrm>
            <a:off x="3200400" y="5105400"/>
            <a:ext cx="18288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a:latin typeface="Times"/>
              </a:rPr>
              <a:t>Parent Tall</a:t>
            </a:r>
            <a:br>
              <a:rPr lang="en-US">
                <a:latin typeface="Times"/>
              </a:rPr>
            </a:br>
            <a:r>
              <a:rPr lang="en-US">
                <a:latin typeface="Times"/>
              </a:rPr>
              <a:t>P generation </a:t>
            </a:r>
          </a:p>
        </p:txBody>
      </p:sp>
      <p:pic>
        <p:nvPicPr>
          <p:cNvPr id="15366" name="Picture 6" descr="shortp                                                         00000002untitled                       B9F1AE93:"/>
          <p:cNvPicPr>
            <a:picLocks noChangeAspect="1" noChangeArrowheads="1"/>
          </p:cNvPicPr>
          <p:nvPr/>
        </p:nvPicPr>
        <p:blipFill>
          <a:blip r:embed="rId4" cstate="print"/>
          <a:srcRect/>
          <a:stretch>
            <a:fillRect/>
          </a:stretch>
        </p:blipFill>
        <p:spPr bwMode="auto">
          <a:xfrm>
            <a:off x="1828800" y="3886200"/>
            <a:ext cx="490538" cy="1066800"/>
          </a:xfrm>
          <a:prstGeom prst="rect">
            <a:avLst/>
          </a:prstGeom>
          <a:noFill/>
        </p:spPr>
      </p:pic>
      <p:sp>
        <p:nvSpPr>
          <p:cNvPr id="15367" name="Text Box 7"/>
          <p:cNvSpPr txBox="1">
            <a:spLocks noChangeArrowheads="1"/>
          </p:cNvSpPr>
          <p:nvPr/>
        </p:nvSpPr>
        <p:spPr bwMode="auto">
          <a:xfrm>
            <a:off x="1219200" y="5105400"/>
            <a:ext cx="19050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a:latin typeface="Times"/>
              </a:rPr>
              <a:t>Parent Short</a:t>
            </a:r>
            <a:br>
              <a:rPr lang="en-US">
                <a:latin typeface="Times"/>
              </a:rPr>
            </a:br>
            <a:r>
              <a:rPr lang="en-US">
                <a:latin typeface="Times"/>
              </a:rPr>
              <a:t>P generation</a:t>
            </a:r>
          </a:p>
        </p:txBody>
      </p:sp>
      <p:sp>
        <p:nvSpPr>
          <p:cNvPr id="15368" name="Text Box 8"/>
          <p:cNvSpPr txBox="1">
            <a:spLocks noChangeArrowheads="1"/>
          </p:cNvSpPr>
          <p:nvPr/>
        </p:nvSpPr>
        <p:spPr bwMode="auto">
          <a:xfrm>
            <a:off x="2819400" y="4114800"/>
            <a:ext cx="609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X</a:t>
            </a:r>
          </a:p>
        </p:txBody>
      </p:sp>
      <p:pic>
        <p:nvPicPr>
          <p:cNvPr id="15369" name="Picture 9" descr="Arrow Right                                                    00001671Macintosh HD                   B6566819:"/>
          <p:cNvPicPr>
            <a:picLocks noChangeAspect="1" noChangeArrowheads="1"/>
          </p:cNvPicPr>
          <p:nvPr/>
        </p:nvPicPr>
        <p:blipFill>
          <a:blip r:embed="rId5" cstate="print"/>
          <a:srcRect/>
          <a:stretch>
            <a:fillRect/>
          </a:stretch>
        </p:blipFill>
        <p:spPr bwMode="auto">
          <a:xfrm>
            <a:off x="4953000" y="3962400"/>
            <a:ext cx="609600" cy="533400"/>
          </a:xfrm>
          <a:prstGeom prst="rect">
            <a:avLst/>
          </a:prstGeom>
          <a:noFill/>
        </p:spPr>
      </p:pic>
      <p:pic>
        <p:nvPicPr>
          <p:cNvPr id="15370" name="Picture 10" descr="shortp                                                         000052EAZIP-100                        B7A487AC:"/>
          <p:cNvPicPr>
            <a:picLocks noChangeAspect="1" noChangeArrowheads="1"/>
          </p:cNvPicPr>
          <p:nvPr/>
        </p:nvPicPr>
        <p:blipFill>
          <a:blip r:embed="rId4" cstate="print"/>
          <a:srcRect/>
          <a:stretch>
            <a:fillRect/>
          </a:stretch>
        </p:blipFill>
        <p:spPr bwMode="auto">
          <a:xfrm>
            <a:off x="6096000" y="3352800"/>
            <a:ext cx="865188" cy="1676400"/>
          </a:xfrm>
          <a:prstGeom prst="rect">
            <a:avLst/>
          </a:prstGeom>
          <a:noFill/>
        </p:spPr>
      </p:pic>
      <p:pic>
        <p:nvPicPr>
          <p:cNvPr id="15371" name="Picture 11" descr="shortp                                                         000052EAZIP-100                        B7A487AC:"/>
          <p:cNvPicPr>
            <a:picLocks noChangeAspect="1" noChangeArrowheads="1"/>
          </p:cNvPicPr>
          <p:nvPr/>
        </p:nvPicPr>
        <p:blipFill>
          <a:blip r:embed="rId4" cstate="print"/>
          <a:srcRect/>
          <a:stretch>
            <a:fillRect/>
          </a:stretch>
        </p:blipFill>
        <p:spPr bwMode="auto">
          <a:xfrm>
            <a:off x="7924800" y="3429000"/>
            <a:ext cx="865188" cy="1676400"/>
          </a:xfrm>
          <a:prstGeom prst="rect">
            <a:avLst/>
          </a:prstGeom>
          <a:noFill/>
        </p:spPr>
      </p:pic>
      <p:sp>
        <p:nvSpPr>
          <p:cNvPr id="15373" name="Text Box 13"/>
          <p:cNvSpPr txBox="1">
            <a:spLocks noChangeArrowheads="1"/>
          </p:cNvSpPr>
          <p:nvPr/>
        </p:nvSpPr>
        <p:spPr bwMode="auto">
          <a:xfrm>
            <a:off x="6096000" y="5105400"/>
            <a:ext cx="26670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a:latin typeface="Times"/>
              </a:rPr>
              <a:t>Offspring Tall</a:t>
            </a:r>
            <a:br>
              <a:rPr lang="en-US">
                <a:latin typeface="Times"/>
              </a:rPr>
            </a:br>
            <a:r>
              <a:rPr lang="en-US">
                <a:latin typeface="Times"/>
              </a:rPr>
              <a:t>F1 generation</a:t>
            </a:r>
          </a:p>
        </p:txBody>
      </p:sp>
      <p:sp>
        <p:nvSpPr>
          <p:cNvPr id="15375" name="Text Box 15"/>
          <p:cNvSpPr txBox="1">
            <a:spLocks noChangeArrowheads="1"/>
          </p:cNvSpPr>
          <p:nvPr/>
        </p:nvSpPr>
        <p:spPr bwMode="auto">
          <a:xfrm>
            <a:off x="1295400" y="3429000"/>
            <a:ext cx="1752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short-short</a:t>
            </a:r>
          </a:p>
        </p:txBody>
      </p:sp>
      <p:sp>
        <p:nvSpPr>
          <p:cNvPr id="15376" name="Rectangle 16"/>
          <p:cNvSpPr>
            <a:spLocks noChangeArrowheads="1"/>
          </p:cNvSpPr>
          <p:nvPr/>
        </p:nvSpPr>
        <p:spPr bwMode="auto">
          <a:xfrm>
            <a:off x="5867400" y="2971800"/>
            <a:ext cx="1828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short-tall</a:t>
            </a:r>
          </a:p>
        </p:txBody>
      </p:sp>
      <p:sp>
        <p:nvSpPr>
          <p:cNvPr id="15377" name="Rectangle 17"/>
          <p:cNvSpPr>
            <a:spLocks noChangeArrowheads="1"/>
          </p:cNvSpPr>
          <p:nvPr/>
        </p:nvSpPr>
        <p:spPr bwMode="auto">
          <a:xfrm>
            <a:off x="7543800" y="2971800"/>
            <a:ext cx="1282700" cy="457200"/>
          </a:xfrm>
          <a:prstGeom prst="rect">
            <a:avLst/>
          </a:prstGeom>
          <a:noFill/>
          <a:ln w="12700">
            <a:noFill/>
            <a:miter lim="800000"/>
            <a:headEnd type="none" w="sm" len="sm"/>
            <a:tailEnd type="none" w="sm" len="sm"/>
          </a:ln>
          <a:effectLst/>
        </p:spPr>
        <p:txBody>
          <a:bodyPr wrap="none">
            <a:spAutoFit/>
          </a:bodyPr>
          <a:lstStyle/>
          <a:p>
            <a:r>
              <a:rPr lang="en-US">
                <a:latin typeface="Times"/>
              </a:rPr>
              <a:t>short-tall</a:t>
            </a:r>
          </a:p>
        </p:txBody>
      </p:sp>
      <p:sp>
        <p:nvSpPr>
          <p:cNvPr id="15378" name="Rectangle 18"/>
          <p:cNvSpPr>
            <a:spLocks noChangeArrowheads="1"/>
          </p:cNvSpPr>
          <p:nvPr/>
        </p:nvSpPr>
        <p:spPr bwMode="auto">
          <a:xfrm>
            <a:off x="3505200" y="2895600"/>
            <a:ext cx="1060450" cy="457200"/>
          </a:xfrm>
          <a:prstGeom prst="rect">
            <a:avLst/>
          </a:prstGeom>
          <a:noFill/>
          <a:ln w="12700">
            <a:noFill/>
            <a:miter lim="800000"/>
            <a:headEnd type="none" w="sm" len="sm"/>
            <a:tailEnd type="none" w="sm" len="sm"/>
          </a:ln>
          <a:effectLst/>
        </p:spPr>
        <p:txBody>
          <a:bodyPr wrap="none">
            <a:spAutoFit/>
          </a:bodyPr>
          <a:lstStyle/>
          <a:p>
            <a:r>
              <a:rPr lang="en-US">
                <a:latin typeface="Times"/>
              </a:rPr>
              <a:t>tall-tall</a:t>
            </a:r>
          </a:p>
        </p:txBody>
      </p:sp>
      <p:sp>
        <p:nvSpPr>
          <p:cNvPr id="15379" name="Text Box 19"/>
          <p:cNvSpPr txBox="1">
            <a:spLocks noChangeArrowheads="1"/>
          </p:cNvSpPr>
          <p:nvPr/>
        </p:nvSpPr>
        <p:spPr bwMode="auto">
          <a:xfrm>
            <a:off x="1219200" y="6035675"/>
            <a:ext cx="7924800" cy="82232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Although the offspring have both a tall and a short allele, only the tall allele is expressed and is therefore dominant over short.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0" fill="hold"/>
                                        <p:tgtEl>
                                          <p:spTgt spid="15362"/>
                                        </p:tgtEl>
                                        <p:attrNameLst>
                                          <p:attrName>ppt_x</p:attrName>
                                        </p:attrNameLst>
                                      </p:cBhvr>
                                      <p:tavLst>
                                        <p:tav tm="0">
                                          <p:val>
                                            <p:strVal val="1+#ppt_w/2"/>
                                          </p:val>
                                        </p:tav>
                                        <p:tav tm="100000">
                                          <p:val>
                                            <p:strVal val="#ppt_x"/>
                                          </p:val>
                                        </p:tav>
                                      </p:tavLst>
                                    </p:anim>
                                    <p:anim calcmode="lin" valueType="num">
                                      <p:cBhvr additive="base">
                                        <p:cTn id="8" dur="5000" fill="hold"/>
                                        <p:tgtEl>
                                          <p:spTgt spid="1536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par>
                          <p:cTn id="9" fill="hold">
                            <p:stCondLst>
                              <p:cond delay="5000"/>
                            </p:stCondLst>
                            <p:childTnLst>
                              <p:par>
                                <p:cTn id="10" presetID="3" presetClass="entr" presetSubtype="5" fill="hold" grpId="0" nodeType="afterEffect">
                                  <p:stCondLst>
                                    <p:cond delay="1000"/>
                                  </p:stCondLst>
                                  <p:childTnLst>
                                    <p:set>
                                      <p:cBhvr>
                                        <p:cTn id="11" dur="1" fill="hold">
                                          <p:stCondLst>
                                            <p:cond delay="0"/>
                                          </p:stCondLst>
                                        </p:cTn>
                                        <p:tgtEl>
                                          <p:spTgt spid="15363"/>
                                        </p:tgtEl>
                                        <p:attrNameLst>
                                          <p:attrName>style.visibility</p:attrName>
                                        </p:attrNameLst>
                                      </p:cBhvr>
                                      <p:to>
                                        <p:strVal val="visible"/>
                                      </p:to>
                                    </p:set>
                                    <p:animEffect transition="in" filter="blinds(vertical)">
                                      <p:cBhvr>
                                        <p:cTn id="12" dur="500"/>
                                        <p:tgtEl>
                                          <p:spTgt spid="15363"/>
                                        </p:tgtEl>
                                      </p:cBhvr>
                                    </p:animEffect>
                                  </p:childTnLst>
                                  <p:subTnLst>
                                    <p:audio>
                                      <p:cMediaNode>
                                        <p:cTn display="0" masterRel="sameClick">
                                          <p:stCondLst>
                                            <p:cond evt="begin" delay="0">
                                              <p:tn val="10"/>
                                            </p:cond>
                                          </p:stCondLst>
                                          <p:endCondLst>
                                            <p:cond evt="onStopAudio" delay="0">
                                              <p:tgtEl>
                                                <p:sldTgt/>
                                              </p:tgtEl>
                                            </p:cond>
                                          </p:endCondLst>
                                        </p:cTn>
                                        <p:tgtEl>
                                          <p:sndTgt r:embed="rId3" name="Explosion"/>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5367"/>
                                        </p:tgtEl>
                                        <p:attrNameLst>
                                          <p:attrName>style.visibility</p:attrName>
                                        </p:attrNameLst>
                                      </p:cBhvr>
                                      <p:to>
                                        <p:strVal val="visible"/>
                                      </p:to>
                                    </p:set>
                                    <p:anim calcmode="lin" valueType="num">
                                      <p:cBhvr additive="base">
                                        <p:cTn id="17" dur="500" fill="hold"/>
                                        <p:tgtEl>
                                          <p:spTgt spid="15367"/>
                                        </p:tgtEl>
                                        <p:attrNameLst>
                                          <p:attrName>ppt_x</p:attrName>
                                        </p:attrNameLst>
                                      </p:cBhvr>
                                      <p:tavLst>
                                        <p:tav tm="0">
                                          <p:val>
                                            <p:strVal val="0-#ppt_w/2"/>
                                          </p:val>
                                        </p:tav>
                                        <p:tav tm="100000">
                                          <p:val>
                                            <p:strVal val="#ppt_x"/>
                                          </p:val>
                                        </p:tav>
                                      </p:tavLst>
                                    </p:anim>
                                    <p:anim calcmode="lin" valueType="num">
                                      <p:cBhvr additive="base">
                                        <p:cTn id="18" dur="500" fill="hold"/>
                                        <p:tgtEl>
                                          <p:spTgt spid="15367"/>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 presetClass="entr" presetSubtype="8" fill="hold" nodeType="afterEffect">
                                  <p:stCondLst>
                                    <p:cond delay="0"/>
                                  </p:stCondLst>
                                  <p:childTnLst>
                                    <p:set>
                                      <p:cBhvr>
                                        <p:cTn id="21" dur="1" fill="hold">
                                          <p:stCondLst>
                                            <p:cond delay="0"/>
                                          </p:stCondLst>
                                        </p:cTn>
                                        <p:tgtEl>
                                          <p:spTgt spid="15366"/>
                                        </p:tgtEl>
                                        <p:attrNameLst>
                                          <p:attrName>style.visibility</p:attrName>
                                        </p:attrNameLst>
                                      </p:cBhvr>
                                      <p:to>
                                        <p:strVal val="visible"/>
                                      </p:to>
                                    </p:set>
                                    <p:anim calcmode="lin" valueType="num">
                                      <p:cBhvr additive="base">
                                        <p:cTn id="22" dur="500" fill="hold"/>
                                        <p:tgtEl>
                                          <p:spTgt spid="15366"/>
                                        </p:tgtEl>
                                        <p:attrNameLst>
                                          <p:attrName>ppt_x</p:attrName>
                                        </p:attrNameLst>
                                      </p:cBhvr>
                                      <p:tavLst>
                                        <p:tav tm="0">
                                          <p:val>
                                            <p:strVal val="0-#ppt_w/2"/>
                                          </p:val>
                                        </p:tav>
                                        <p:tav tm="100000">
                                          <p:val>
                                            <p:strVal val="#ppt_x"/>
                                          </p:val>
                                        </p:tav>
                                      </p:tavLst>
                                    </p:anim>
                                    <p:anim calcmode="lin" valueType="num">
                                      <p:cBhvr additive="base">
                                        <p:cTn id="23" dur="500" fill="hold"/>
                                        <p:tgtEl>
                                          <p:spTgt spid="15366"/>
                                        </p:tgtEl>
                                        <p:attrNameLst>
                                          <p:attrName>ppt_y</p:attrName>
                                        </p:attrNameLst>
                                      </p:cBhvr>
                                      <p:tavLst>
                                        <p:tav tm="0">
                                          <p:val>
                                            <p:strVal val="#ppt_y"/>
                                          </p:val>
                                        </p:tav>
                                        <p:tav tm="100000">
                                          <p:val>
                                            <p:strVal val="#ppt_y"/>
                                          </p:val>
                                        </p:tav>
                                      </p:tavLst>
                                    </p:anim>
                                  </p:childTnLst>
                                </p:cTn>
                              </p:par>
                            </p:childTnLst>
                          </p:cTn>
                        </p:par>
                        <p:par>
                          <p:cTn id="24" fill="hold">
                            <p:stCondLst>
                              <p:cond delay="1000"/>
                            </p:stCondLst>
                            <p:childTnLst>
                              <p:par>
                                <p:cTn id="25" presetID="2" presetClass="entr" presetSubtype="8" fill="hold" grpId="0" nodeType="afterEffect">
                                  <p:stCondLst>
                                    <p:cond delay="0"/>
                                  </p:stCondLst>
                                  <p:childTnLst>
                                    <p:set>
                                      <p:cBhvr>
                                        <p:cTn id="26" dur="1" fill="hold">
                                          <p:stCondLst>
                                            <p:cond delay="0"/>
                                          </p:stCondLst>
                                        </p:cTn>
                                        <p:tgtEl>
                                          <p:spTgt spid="15375"/>
                                        </p:tgtEl>
                                        <p:attrNameLst>
                                          <p:attrName>style.visibility</p:attrName>
                                        </p:attrNameLst>
                                      </p:cBhvr>
                                      <p:to>
                                        <p:strVal val="visible"/>
                                      </p:to>
                                    </p:set>
                                    <p:anim calcmode="lin" valueType="num">
                                      <p:cBhvr additive="base">
                                        <p:cTn id="27" dur="500" fill="hold"/>
                                        <p:tgtEl>
                                          <p:spTgt spid="15375"/>
                                        </p:tgtEl>
                                        <p:attrNameLst>
                                          <p:attrName>ppt_x</p:attrName>
                                        </p:attrNameLst>
                                      </p:cBhvr>
                                      <p:tavLst>
                                        <p:tav tm="0">
                                          <p:val>
                                            <p:strVal val="0-#ppt_w/2"/>
                                          </p:val>
                                        </p:tav>
                                        <p:tav tm="100000">
                                          <p:val>
                                            <p:strVal val="#ppt_x"/>
                                          </p:val>
                                        </p:tav>
                                      </p:tavLst>
                                    </p:anim>
                                    <p:anim calcmode="lin" valueType="num">
                                      <p:cBhvr additive="base">
                                        <p:cTn id="28" dur="500" fill="hold"/>
                                        <p:tgtEl>
                                          <p:spTgt spid="15375"/>
                                        </p:tgtEl>
                                        <p:attrNameLst>
                                          <p:attrName>ppt_y</p:attrName>
                                        </p:attrNameLst>
                                      </p:cBhvr>
                                      <p:tavLst>
                                        <p:tav tm="0">
                                          <p:val>
                                            <p:strVal val="#ppt_y"/>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5368"/>
                                        </p:tgtEl>
                                        <p:attrNameLst>
                                          <p:attrName>style.visibility</p:attrName>
                                        </p:attrNameLst>
                                      </p:cBhvr>
                                      <p:to>
                                        <p:strVal val="visible"/>
                                      </p:to>
                                    </p:set>
                                    <p:anim calcmode="lin" valueType="num">
                                      <p:cBhvr additive="base">
                                        <p:cTn id="32" dur="500" fill="hold"/>
                                        <p:tgtEl>
                                          <p:spTgt spid="15368"/>
                                        </p:tgtEl>
                                        <p:attrNameLst>
                                          <p:attrName>ppt_x</p:attrName>
                                        </p:attrNameLst>
                                      </p:cBhvr>
                                      <p:tavLst>
                                        <p:tav tm="0">
                                          <p:val>
                                            <p:strVal val="0-#ppt_w/2"/>
                                          </p:val>
                                        </p:tav>
                                        <p:tav tm="100000">
                                          <p:val>
                                            <p:strVal val="#ppt_x"/>
                                          </p:val>
                                        </p:tav>
                                      </p:tavLst>
                                    </p:anim>
                                    <p:anim calcmode="lin" valueType="num">
                                      <p:cBhvr additive="base">
                                        <p:cTn id="33" dur="500" fill="hold"/>
                                        <p:tgtEl>
                                          <p:spTgt spid="15368"/>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8" fill="hold" grpId="0" nodeType="afterEffect">
                                  <p:stCondLst>
                                    <p:cond delay="0"/>
                                  </p:stCondLst>
                                  <p:childTnLst>
                                    <p:set>
                                      <p:cBhvr>
                                        <p:cTn id="36" dur="1" fill="hold">
                                          <p:stCondLst>
                                            <p:cond delay="0"/>
                                          </p:stCondLst>
                                        </p:cTn>
                                        <p:tgtEl>
                                          <p:spTgt spid="15365"/>
                                        </p:tgtEl>
                                        <p:attrNameLst>
                                          <p:attrName>style.visibility</p:attrName>
                                        </p:attrNameLst>
                                      </p:cBhvr>
                                      <p:to>
                                        <p:strVal val="visible"/>
                                      </p:to>
                                    </p:set>
                                    <p:anim calcmode="lin" valueType="num">
                                      <p:cBhvr additive="base">
                                        <p:cTn id="37" dur="500" fill="hold"/>
                                        <p:tgtEl>
                                          <p:spTgt spid="15365"/>
                                        </p:tgtEl>
                                        <p:attrNameLst>
                                          <p:attrName>ppt_x</p:attrName>
                                        </p:attrNameLst>
                                      </p:cBhvr>
                                      <p:tavLst>
                                        <p:tav tm="0">
                                          <p:val>
                                            <p:strVal val="0-#ppt_w/2"/>
                                          </p:val>
                                        </p:tav>
                                        <p:tav tm="100000">
                                          <p:val>
                                            <p:strVal val="#ppt_x"/>
                                          </p:val>
                                        </p:tav>
                                      </p:tavLst>
                                    </p:anim>
                                    <p:anim calcmode="lin" valueType="num">
                                      <p:cBhvr additive="base">
                                        <p:cTn id="38" dur="500" fill="hold"/>
                                        <p:tgtEl>
                                          <p:spTgt spid="15365"/>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2" presetClass="entr" presetSubtype="8" fill="hold" nodeType="afterEffect">
                                  <p:stCondLst>
                                    <p:cond delay="0"/>
                                  </p:stCondLst>
                                  <p:childTnLst>
                                    <p:set>
                                      <p:cBhvr>
                                        <p:cTn id="41" dur="1" fill="hold">
                                          <p:stCondLst>
                                            <p:cond delay="0"/>
                                          </p:stCondLst>
                                        </p:cTn>
                                        <p:tgtEl>
                                          <p:spTgt spid="15364"/>
                                        </p:tgtEl>
                                        <p:attrNameLst>
                                          <p:attrName>style.visibility</p:attrName>
                                        </p:attrNameLst>
                                      </p:cBhvr>
                                      <p:to>
                                        <p:strVal val="visible"/>
                                      </p:to>
                                    </p:set>
                                    <p:anim calcmode="lin" valueType="num">
                                      <p:cBhvr additive="base">
                                        <p:cTn id="42" dur="500" fill="hold"/>
                                        <p:tgtEl>
                                          <p:spTgt spid="15364"/>
                                        </p:tgtEl>
                                        <p:attrNameLst>
                                          <p:attrName>ppt_x</p:attrName>
                                        </p:attrNameLst>
                                      </p:cBhvr>
                                      <p:tavLst>
                                        <p:tav tm="0">
                                          <p:val>
                                            <p:strVal val="0-#ppt_w/2"/>
                                          </p:val>
                                        </p:tav>
                                        <p:tav tm="100000">
                                          <p:val>
                                            <p:strVal val="#ppt_x"/>
                                          </p:val>
                                        </p:tav>
                                      </p:tavLst>
                                    </p:anim>
                                    <p:anim calcmode="lin" valueType="num">
                                      <p:cBhvr additive="base">
                                        <p:cTn id="43" dur="500" fill="hold"/>
                                        <p:tgtEl>
                                          <p:spTgt spid="15364"/>
                                        </p:tgtEl>
                                        <p:attrNameLst>
                                          <p:attrName>ppt_y</p:attrName>
                                        </p:attrNameLst>
                                      </p:cBhvr>
                                      <p:tavLst>
                                        <p:tav tm="0">
                                          <p:val>
                                            <p:strVal val="#ppt_y"/>
                                          </p:val>
                                        </p:tav>
                                        <p:tav tm="100000">
                                          <p:val>
                                            <p:strVal val="#ppt_y"/>
                                          </p:val>
                                        </p:tav>
                                      </p:tavLst>
                                    </p:anim>
                                  </p:childTnLst>
                                </p:cTn>
                              </p:par>
                            </p:childTnLst>
                          </p:cTn>
                        </p:par>
                        <p:par>
                          <p:cTn id="44" fill="hold">
                            <p:stCondLst>
                              <p:cond delay="3000"/>
                            </p:stCondLst>
                            <p:childTnLst>
                              <p:par>
                                <p:cTn id="45" presetID="2" presetClass="entr" presetSubtype="8" fill="hold" grpId="0" nodeType="afterEffect">
                                  <p:stCondLst>
                                    <p:cond delay="0"/>
                                  </p:stCondLst>
                                  <p:childTnLst>
                                    <p:set>
                                      <p:cBhvr>
                                        <p:cTn id="46" dur="1" fill="hold">
                                          <p:stCondLst>
                                            <p:cond delay="0"/>
                                          </p:stCondLst>
                                        </p:cTn>
                                        <p:tgtEl>
                                          <p:spTgt spid="15378"/>
                                        </p:tgtEl>
                                        <p:attrNameLst>
                                          <p:attrName>style.visibility</p:attrName>
                                        </p:attrNameLst>
                                      </p:cBhvr>
                                      <p:to>
                                        <p:strVal val="visible"/>
                                      </p:to>
                                    </p:set>
                                    <p:anim calcmode="lin" valueType="num">
                                      <p:cBhvr additive="base">
                                        <p:cTn id="47" dur="500" fill="hold"/>
                                        <p:tgtEl>
                                          <p:spTgt spid="15378"/>
                                        </p:tgtEl>
                                        <p:attrNameLst>
                                          <p:attrName>ppt_x</p:attrName>
                                        </p:attrNameLst>
                                      </p:cBhvr>
                                      <p:tavLst>
                                        <p:tav tm="0">
                                          <p:val>
                                            <p:strVal val="0-#ppt_w/2"/>
                                          </p:val>
                                        </p:tav>
                                        <p:tav tm="100000">
                                          <p:val>
                                            <p:strVal val="#ppt_x"/>
                                          </p:val>
                                        </p:tav>
                                      </p:tavLst>
                                    </p:anim>
                                    <p:anim calcmode="lin" valueType="num">
                                      <p:cBhvr additive="base">
                                        <p:cTn id="48" dur="500" fill="hold"/>
                                        <p:tgtEl>
                                          <p:spTgt spid="15378"/>
                                        </p:tgtEl>
                                        <p:attrNameLst>
                                          <p:attrName>ppt_y</p:attrName>
                                        </p:attrNameLst>
                                      </p:cBhvr>
                                      <p:tavLst>
                                        <p:tav tm="0">
                                          <p:val>
                                            <p:strVal val="#ppt_y"/>
                                          </p:val>
                                        </p:tav>
                                        <p:tav tm="100000">
                                          <p:val>
                                            <p:strVal val="#ppt_y"/>
                                          </p:val>
                                        </p:tav>
                                      </p:tavLst>
                                    </p:anim>
                                  </p:childTnLst>
                                </p:cTn>
                              </p:par>
                            </p:childTnLst>
                          </p:cTn>
                        </p:par>
                        <p:par>
                          <p:cTn id="49" fill="hold">
                            <p:stCondLst>
                              <p:cond delay="3500"/>
                            </p:stCondLst>
                            <p:childTnLst>
                              <p:par>
                                <p:cTn id="50" presetID="2" presetClass="entr" presetSubtype="8" fill="hold" nodeType="afterEffect">
                                  <p:stCondLst>
                                    <p:cond delay="0"/>
                                  </p:stCondLst>
                                  <p:childTnLst>
                                    <p:set>
                                      <p:cBhvr>
                                        <p:cTn id="51" dur="1" fill="hold">
                                          <p:stCondLst>
                                            <p:cond delay="0"/>
                                          </p:stCondLst>
                                        </p:cTn>
                                        <p:tgtEl>
                                          <p:spTgt spid="15369"/>
                                        </p:tgtEl>
                                        <p:attrNameLst>
                                          <p:attrName>style.visibility</p:attrName>
                                        </p:attrNameLst>
                                      </p:cBhvr>
                                      <p:to>
                                        <p:strVal val="visible"/>
                                      </p:to>
                                    </p:set>
                                    <p:anim calcmode="lin" valueType="num">
                                      <p:cBhvr additive="base">
                                        <p:cTn id="52" dur="500" fill="hold"/>
                                        <p:tgtEl>
                                          <p:spTgt spid="15369"/>
                                        </p:tgtEl>
                                        <p:attrNameLst>
                                          <p:attrName>ppt_x</p:attrName>
                                        </p:attrNameLst>
                                      </p:cBhvr>
                                      <p:tavLst>
                                        <p:tav tm="0">
                                          <p:val>
                                            <p:strVal val="0-#ppt_w/2"/>
                                          </p:val>
                                        </p:tav>
                                        <p:tav tm="100000">
                                          <p:val>
                                            <p:strVal val="#ppt_x"/>
                                          </p:val>
                                        </p:tav>
                                      </p:tavLst>
                                    </p:anim>
                                    <p:anim calcmode="lin" valueType="num">
                                      <p:cBhvr additive="base">
                                        <p:cTn id="53" dur="500" fill="hold"/>
                                        <p:tgtEl>
                                          <p:spTgt spid="1536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0"/>
                                            </p:cond>
                                          </p:stCondLst>
                                          <p:endCondLst>
                                            <p:cond evt="onStopAudio" delay="0">
                                              <p:tgtEl>
                                                <p:sldTgt/>
                                              </p:tgtEl>
                                            </p:cond>
                                          </p:endCondLst>
                                        </p:cTn>
                                        <p:tgtEl>
                                          <p:sndTgt r:embed="rId3" name="Explosion"/>
                                        </p:tgtEl>
                                      </p:cMediaNode>
                                    </p:audio>
                                  </p:sub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15373"/>
                                        </p:tgtEl>
                                        <p:attrNameLst>
                                          <p:attrName>style.visibility</p:attrName>
                                        </p:attrNameLst>
                                      </p:cBhvr>
                                      <p:to>
                                        <p:strVal val="visible"/>
                                      </p:to>
                                    </p:set>
                                    <p:anim calcmode="lin" valueType="num">
                                      <p:cBhvr additive="base">
                                        <p:cTn id="58" dur="500" fill="hold"/>
                                        <p:tgtEl>
                                          <p:spTgt spid="15373"/>
                                        </p:tgtEl>
                                        <p:attrNameLst>
                                          <p:attrName>ppt_x</p:attrName>
                                        </p:attrNameLst>
                                      </p:cBhvr>
                                      <p:tavLst>
                                        <p:tav tm="0">
                                          <p:val>
                                            <p:strVal val="0-#ppt_w/2"/>
                                          </p:val>
                                        </p:tav>
                                        <p:tav tm="100000">
                                          <p:val>
                                            <p:strVal val="#ppt_x"/>
                                          </p:val>
                                        </p:tav>
                                      </p:tavLst>
                                    </p:anim>
                                    <p:anim calcmode="lin" valueType="num">
                                      <p:cBhvr additive="base">
                                        <p:cTn id="59" dur="500" fill="hold"/>
                                        <p:tgtEl>
                                          <p:spTgt spid="15373"/>
                                        </p:tgtEl>
                                        <p:attrNameLst>
                                          <p:attrName>ppt_y</p:attrName>
                                        </p:attrNameLst>
                                      </p:cBhvr>
                                      <p:tavLst>
                                        <p:tav tm="0">
                                          <p:val>
                                            <p:strVal val="#ppt_y"/>
                                          </p:val>
                                        </p:tav>
                                        <p:tav tm="100000">
                                          <p:val>
                                            <p:strVal val="#ppt_y"/>
                                          </p:val>
                                        </p:tav>
                                      </p:tavLst>
                                    </p:anim>
                                  </p:childTnLst>
                                </p:cTn>
                              </p:par>
                            </p:childTnLst>
                          </p:cTn>
                        </p:par>
                        <p:par>
                          <p:cTn id="60" fill="hold">
                            <p:stCondLst>
                              <p:cond delay="500"/>
                            </p:stCondLst>
                            <p:childTnLst>
                              <p:par>
                                <p:cTn id="61" presetID="2" presetClass="entr" presetSubtype="8" fill="hold" nodeType="afterEffect">
                                  <p:stCondLst>
                                    <p:cond delay="0"/>
                                  </p:stCondLst>
                                  <p:childTnLst>
                                    <p:set>
                                      <p:cBhvr>
                                        <p:cTn id="62" dur="1" fill="hold">
                                          <p:stCondLst>
                                            <p:cond delay="0"/>
                                          </p:stCondLst>
                                        </p:cTn>
                                        <p:tgtEl>
                                          <p:spTgt spid="15370"/>
                                        </p:tgtEl>
                                        <p:attrNameLst>
                                          <p:attrName>style.visibility</p:attrName>
                                        </p:attrNameLst>
                                      </p:cBhvr>
                                      <p:to>
                                        <p:strVal val="visible"/>
                                      </p:to>
                                    </p:set>
                                    <p:anim calcmode="lin" valueType="num">
                                      <p:cBhvr additive="base">
                                        <p:cTn id="63" dur="500" fill="hold"/>
                                        <p:tgtEl>
                                          <p:spTgt spid="15370"/>
                                        </p:tgtEl>
                                        <p:attrNameLst>
                                          <p:attrName>ppt_x</p:attrName>
                                        </p:attrNameLst>
                                      </p:cBhvr>
                                      <p:tavLst>
                                        <p:tav tm="0">
                                          <p:val>
                                            <p:strVal val="0-#ppt_w/2"/>
                                          </p:val>
                                        </p:tav>
                                        <p:tav tm="100000">
                                          <p:val>
                                            <p:strVal val="#ppt_x"/>
                                          </p:val>
                                        </p:tav>
                                      </p:tavLst>
                                    </p:anim>
                                    <p:anim calcmode="lin" valueType="num">
                                      <p:cBhvr additive="base">
                                        <p:cTn id="64" dur="500" fill="hold"/>
                                        <p:tgtEl>
                                          <p:spTgt spid="15370"/>
                                        </p:tgtEl>
                                        <p:attrNameLst>
                                          <p:attrName>ppt_y</p:attrName>
                                        </p:attrNameLst>
                                      </p:cBhvr>
                                      <p:tavLst>
                                        <p:tav tm="0">
                                          <p:val>
                                            <p:strVal val="#ppt_y"/>
                                          </p:val>
                                        </p:tav>
                                        <p:tav tm="100000">
                                          <p:val>
                                            <p:strVal val="#ppt_y"/>
                                          </p:val>
                                        </p:tav>
                                      </p:tavLst>
                                    </p:anim>
                                  </p:childTnLst>
                                </p:cTn>
                              </p:par>
                            </p:childTnLst>
                          </p:cTn>
                        </p:par>
                        <p:par>
                          <p:cTn id="65" fill="hold">
                            <p:stCondLst>
                              <p:cond delay="1000"/>
                            </p:stCondLst>
                            <p:childTnLst>
                              <p:par>
                                <p:cTn id="66" presetID="2" presetClass="entr" presetSubtype="8" fill="hold" grpId="0" nodeType="afterEffect">
                                  <p:stCondLst>
                                    <p:cond delay="0"/>
                                  </p:stCondLst>
                                  <p:childTnLst>
                                    <p:set>
                                      <p:cBhvr>
                                        <p:cTn id="67" dur="1" fill="hold">
                                          <p:stCondLst>
                                            <p:cond delay="0"/>
                                          </p:stCondLst>
                                        </p:cTn>
                                        <p:tgtEl>
                                          <p:spTgt spid="15376"/>
                                        </p:tgtEl>
                                        <p:attrNameLst>
                                          <p:attrName>style.visibility</p:attrName>
                                        </p:attrNameLst>
                                      </p:cBhvr>
                                      <p:to>
                                        <p:strVal val="visible"/>
                                      </p:to>
                                    </p:set>
                                    <p:anim calcmode="lin" valueType="num">
                                      <p:cBhvr additive="base">
                                        <p:cTn id="68" dur="500" fill="hold"/>
                                        <p:tgtEl>
                                          <p:spTgt spid="15376"/>
                                        </p:tgtEl>
                                        <p:attrNameLst>
                                          <p:attrName>ppt_x</p:attrName>
                                        </p:attrNameLst>
                                      </p:cBhvr>
                                      <p:tavLst>
                                        <p:tav tm="0">
                                          <p:val>
                                            <p:strVal val="0-#ppt_w/2"/>
                                          </p:val>
                                        </p:tav>
                                        <p:tav tm="100000">
                                          <p:val>
                                            <p:strVal val="#ppt_x"/>
                                          </p:val>
                                        </p:tav>
                                      </p:tavLst>
                                    </p:anim>
                                    <p:anim calcmode="lin" valueType="num">
                                      <p:cBhvr additive="base">
                                        <p:cTn id="69" dur="500" fill="hold"/>
                                        <p:tgtEl>
                                          <p:spTgt spid="15376"/>
                                        </p:tgtEl>
                                        <p:attrNameLst>
                                          <p:attrName>ppt_y</p:attrName>
                                        </p:attrNameLst>
                                      </p:cBhvr>
                                      <p:tavLst>
                                        <p:tav tm="0">
                                          <p:val>
                                            <p:strVal val="#ppt_y"/>
                                          </p:val>
                                        </p:tav>
                                        <p:tav tm="100000">
                                          <p:val>
                                            <p:strVal val="#ppt_y"/>
                                          </p:val>
                                        </p:tav>
                                      </p:tavLst>
                                    </p:anim>
                                  </p:childTnLst>
                                </p:cTn>
                              </p:par>
                            </p:childTnLst>
                          </p:cTn>
                        </p:par>
                        <p:par>
                          <p:cTn id="70" fill="hold">
                            <p:stCondLst>
                              <p:cond delay="1500"/>
                            </p:stCondLst>
                            <p:childTnLst>
                              <p:par>
                                <p:cTn id="71" presetID="2" presetClass="entr" presetSubtype="8" fill="hold" nodeType="afterEffect">
                                  <p:stCondLst>
                                    <p:cond delay="0"/>
                                  </p:stCondLst>
                                  <p:childTnLst>
                                    <p:set>
                                      <p:cBhvr>
                                        <p:cTn id="72" dur="1" fill="hold">
                                          <p:stCondLst>
                                            <p:cond delay="0"/>
                                          </p:stCondLst>
                                        </p:cTn>
                                        <p:tgtEl>
                                          <p:spTgt spid="15371"/>
                                        </p:tgtEl>
                                        <p:attrNameLst>
                                          <p:attrName>style.visibility</p:attrName>
                                        </p:attrNameLst>
                                      </p:cBhvr>
                                      <p:to>
                                        <p:strVal val="visible"/>
                                      </p:to>
                                    </p:set>
                                    <p:anim calcmode="lin" valueType="num">
                                      <p:cBhvr additive="base">
                                        <p:cTn id="73" dur="500" fill="hold"/>
                                        <p:tgtEl>
                                          <p:spTgt spid="15371"/>
                                        </p:tgtEl>
                                        <p:attrNameLst>
                                          <p:attrName>ppt_x</p:attrName>
                                        </p:attrNameLst>
                                      </p:cBhvr>
                                      <p:tavLst>
                                        <p:tav tm="0">
                                          <p:val>
                                            <p:strVal val="0-#ppt_w/2"/>
                                          </p:val>
                                        </p:tav>
                                        <p:tav tm="100000">
                                          <p:val>
                                            <p:strVal val="#ppt_x"/>
                                          </p:val>
                                        </p:tav>
                                      </p:tavLst>
                                    </p:anim>
                                    <p:anim calcmode="lin" valueType="num">
                                      <p:cBhvr additive="base">
                                        <p:cTn id="74" dur="500" fill="hold"/>
                                        <p:tgtEl>
                                          <p:spTgt spid="15371"/>
                                        </p:tgtEl>
                                        <p:attrNameLst>
                                          <p:attrName>ppt_y</p:attrName>
                                        </p:attrNameLst>
                                      </p:cBhvr>
                                      <p:tavLst>
                                        <p:tav tm="0">
                                          <p:val>
                                            <p:strVal val="#ppt_y"/>
                                          </p:val>
                                        </p:tav>
                                        <p:tav tm="100000">
                                          <p:val>
                                            <p:strVal val="#ppt_y"/>
                                          </p:val>
                                        </p:tav>
                                      </p:tavLst>
                                    </p:anim>
                                  </p:childTnLst>
                                </p:cTn>
                              </p:par>
                            </p:childTnLst>
                          </p:cTn>
                        </p:par>
                        <p:par>
                          <p:cTn id="75" fill="hold">
                            <p:stCondLst>
                              <p:cond delay="2000"/>
                            </p:stCondLst>
                            <p:childTnLst>
                              <p:par>
                                <p:cTn id="76" presetID="2" presetClass="entr" presetSubtype="8" fill="hold" grpId="0" nodeType="afterEffect">
                                  <p:stCondLst>
                                    <p:cond delay="0"/>
                                  </p:stCondLst>
                                  <p:childTnLst>
                                    <p:set>
                                      <p:cBhvr>
                                        <p:cTn id="77" dur="1" fill="hold">
                                          <p:stCondLst>
                                            <p:cond delay="0"/>
                                          </p:stCondLst>
                                        </p:cTn>
                                        <p:tgtEl>
                                          <p:spTgt spid="15377"/>
                                        </p:tgtEl>
                                        <p:attrNameLst>
                                          <p:attrName>style.visibility</p:attrName>
                                        </p:attrNameLst>
                                      </p:cBhvr>
                                      <p:to>
                                        <p:strVal val="visible"/>
                                      </p:to>
                                    </p:set>
                                    <p:anim calcmode="lin" valueType="num">
                                      <p:cBhvr additive="base">
                                        <p:cTn id="78" dur="500" fill="hold"/>
                                        <p:tgtEl>
                                          <p:spTgt spid="15377"/>
                                        </p:tgtEl>
                                        <p:attrNameLst>
                                          <p:attrName>ppt_x</p:attrName>
                                        </p:attrNameLst>
                                      </p:cBhvr>
                                      <p:tavLst>
                                        <p:tav tm="0">
                                          <p:val>
                                            <p:strVal val="0-#ppt_w/2"/>
                                          </p:val>
                                        </p:tav>
                                        <p:tav tm="100000">
                                          <p:val>
                                            <p:strVal val="#ppt_x"/>
                                          </p:val>
                                        </p:tav>
                                      </p:tavLst>
                                    </p:anim>
                                    <p:anim calcmode="lin" valueType="num">
                                      <p:cBhvr additive="base">
                                        <p:cTn id="79" dur="500" fill="hold"/>
                                        <p:tgtEl>
                                          <p:spTgt spid="15377"/>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15379"/>
                                        </p:tgtEl>
                                        <p:attrNameLst>
                                          <p:attrName>style.visibility</p:attrName>
                                        </p:attrNameLst>
                                      </p:cBhvr>
                                      <p:to>
                                        <p:strVal val="visible"/>
                                      </p:to>
                                    </p:set>
                                    <p:anim calcmode="lin" valueType="num">
                                      <p:cBhvr additive="base">
                                        <p:cTn id="84" dur="500" fill="hold"/>
                                        <p:tgtEl>
                                          <p:spTgt spid="15379"/>
                                        </p:tgtEl>
                                        <p:attrNameLst>
                                          <p:attrName>ppt_x</p:attrName>
                                        </p:attrNameLst>
                                      </p:cBhvr>
                                      <p:tavLst>
                                        <p:tav tm="0">
                                          <p:val>
                                            <p:strVal val="0-#ppt_w/2"/>
                                          </p:val>
                                        </p:tav>
                                        <p:tav tm="100000">
                                          <p:val>
                                            <p:strVal val="#ppt_x"/>
                                          </p:val>
                                        </p:tav>
                                      </p:tavLst>
                                    </p:anim>
                                    <p:anim calcmode="lin" valueType="num">
                                      <p:cBhvr additive="base">
                                        <p:cTn id="85" dur="500" fill="hold"/>
                                        <p:tgtEl>
                                          <p:spTgt spid="153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autoUpdateAnimBg="0"/>
      <p:bldP spid="15365" grpId="0" autoUpdateAnimBg="0"/>
      <p:bldP spid="15367" grpId="0" autoUpdateAnimBg="0"/>
      <p:bldP spid="15368" grpId="0" autoUpdateAnimBg="0"/>
      <p:bldP spid="15373" grpId="0" autoUpdateAnimBg="0"/>
      <p:bldP spid="15375" grpId="0" autoUpdateAnimBg="0"/>
      <p:bldP spid="15376" grpId="0" autoUpdateAnimBg="0"/>
      <p:bldP spid="15377" grpId="0" autoUpdateAnimBg="0"/>
      <p:bldP spid="15378" grpId="0" autoUpdateAnimBg="0"/>
      <p:bldP spid="1537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71600" y="0"/>
            <a:ext cx="7772400" cy="1143000"/>
          </a:xfrm>
        </p:spPr>
        <p:txBody>
          <a:bodyPr/>
          <a:lstStyle/>
          <a:p>
            <a:pPr algn="ctr"/>
            <a:r>
              <a:rPr lang="en-US"/>
              <a:t>Dominant Alleles</a:t>
            </a:r>
          </a:p>
        </p:txBody>
      </p:sp>
      <p:sp>
        <p:nvSpPr>
          <p:cNvPr id="17411" name="Text Box 3"/>
          <p:cNvSpPr txBox="1">
            <a:spLocks noChangeArrowheads="1"/>
          </p:cNvSpPr>
          <p:nvPr/>
        </p:nvSpPr>
        <p:spPr bwMode="auto">
          <a:xfrm>
            <a:off x="1295400" y="914400"/>
            <a:ext cx="7848600" cy="1552575"/>
          </a:xfrm>
          <a:prstGeom prst="rect">
            <a:avLst/>
          </a:prstGeom>
          <a:noFill/>
          <a:ln w="12700">
            <a:noFill/>
            <a:miter lim="800000"/>
            <a:headEnd type="none" w="sm" len="sm"/>
            <a:tailEnd type="none" w="sm" len="sm"/>
          </a:ln>
          <a:effectLst/>
        </p:spPr>
        <p:txBody>
          <a:bodyPr>
            <a:spAutoFit/>
          </a:bodyPr>
          <a:lstStyle/>
          <a:p>
            <a:r>
              <a:rPr lang="en-US"/>
              <a:t>Mendel observed a variety of dominant alleles in pea plants other than the tall allele.   For instance, hybrid plants for seed color always have yellow seeds.</a:t>
            </a:r>
          </a:p>
          <a:p>
            <a:endParaRPr lang="en-US">
              <a:latin typeface="Times"/>
            </a:endParaRPr>
          </a:p>
        </p:txBody>
      </p:sp>
      <p:pic>
        <p:nvPicPr>
          <p:cNvPr id="17421" name="Picture 13" descr="green                                                          00000112untitled                       B9F3EA0F:"/>
          <p:cNvPicPr>
            <a:picLocks noChangeAspect="1" noChangeArrowheads="1"/>
          </p:cNvPicPr>
          <p:nvPr/>
        </p:nvPicPr>
        <p:blipFill>
          <a:blip r:embed="rId5" cstate="print"/>
          <a:srcRect/>
          <a:stretch>
            <a:fillRect/>
          </a:stretch>
        </p:blipFill>
        <p:spPr bwMode="auto">
          <a:xfrm>
            <a:off x="2286000" y="4495800"/>
            <a:ext cx="755650" cy="1073150"/>
          </a:xfrm>
          <a:prstGeom prst="rect">
            <a:avLst/>
          </a:prstGeom>
          <a:noFill/>
        </p:spPr>
      </p:pic>
      <p:pic>
        <p:nvPicPr>
          <p:cNvPr id="17422" name="Picture 14" descr="yellow                                                         00000112untitled                       B9F3EA0F:"/>
          <p:cNvPicPr>
            <a:picLocks noChangeAspect="1" noChangeArrowheads="1"/>
          </p:cNvPicPr>
          <p:nvPr/>
        </p:nvPicPr>
        <p:blipFill>
          <a:blip r:embed="rId6" cstate="print"/>
          <a:srcRect/>
          <a:stretch>
            <a:fillRect/>
          </a:stretch>
        </p:blipFill>
        <p:spPr bwMode="auto">
          <a:xfrm>
            <a:off x="1524000" y="4495800"/>
            <a:ext cx="779463" cy="1096963"/>
          </a:xfrm>
          <a:prstGeom prst="rect">
            <a:avLst/>
          </a:prstGeom>
          <a:noFill/>
        </p:spPr>
      </p:pic>
      <p:pic>
        <p:nvPicPr>
          <p:cNvPr id="17427" name="Picture 19" descr="&#10;green seed                                                     00000112untitled                       B9F3EA0F:"/>
          <p:cNvPicPr>
            <a:picLocks noChangeAspect="1" noChangeArrowheads="1"/>
          </p:cNvPicPr>
          <p:nvPr/>
        </p:nvPicPr>
        <p:blipFill>
          <a:blip r:embed="rId7" cstate="print"/>
          <a:srcRect/>
          <a:stretch>
            <a:fillRect/>
          </a:stretch>
        </p:blipFill>
        <p:spPr bwMode="auto">
          <a:xfrm>
            <a:off x="1828800" y="2209800"/>
            <a:ext cx="841375" cy="901700"/>
          </a:xfrm>
          <a:prstGeom prst="rect">
            <a:avLst/>
          </a:prstGeom>
          <a:noFill/>
        </p:spPr>
      </p:pic>
      <p:pic>
        <p:nvPicPr>
          <p:cNvPr id="17428" name="Picture 20" descr="yellow seed                                                    00000112untitled                       B9F3EA0F:"/>
          <p:cNvPicPr>
            <a:picLocks noChangeAspect="1" noChangeArrowheads="1"/>
          </p:cNvPicPr>
          <p:nvPr/>
        </p:nvPicPr>
        <p:blipFill>
          <a:blip r:embed="rId8" cstate="print"/>
          <a:srcRect/>
          <a:stretch>
            <a:fillRect/>
          </a:stretch>
        </p:blipFill>
        <p:spPr bwMode="auto">
          <a:xfrm>
            <a:off x="2438400" y="2209800"/>
            <a:ext cx="792163" cy="925513"/>
          </a:xfrm>
          <a:prstGeom prst="rect">
            <a:avLst/>
          </a:prstGeom>
          <a:noFill/>
        </p:spPr>
      </p:pic>
      <p:sp>
        <p:nvSpPr>
          <p:cNvPr id="17429" name="Text Box 21"/>
          <p:cNvSpPr txBox="1">
            <a:spLocks noChangeArrowheads="1"/>
          </p:cNvSpPr>
          <p:nvPr/>
        </p:nvSpPr>
        <p:spPr bwMode="auto">
          <a:xfrm>
            <a:off x="1219200" y="3200400"/>
            <a:ext cx="35814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Green &amp; Yellow Allele</a:t>
            </a:r>
          </a:p>
        </p:txBody>
      </p:sp>
      <p:sp>
        <p:nvSpPr>
          <p:cNvPr id="17430" name="Text Box 22"/>
          <p:cNvSpPr txBox="1">
            <a:spLocks noChangeArrowheads="1"/>
          </p:cNvSpPr>
          <p:nvPr/>
        </p:nvSpPr>
        <p:spPr bwMode="auto">
          <a:xfrm>
            <a:off x="5638800" y="3200400"/>
            <a:ext cx="2514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Yellow Seed</a:t>
            </a:r>
          </a:p>
        </p:txBody>
      </p:sp>
      <p:pic>
        <p:nvPicPr>
          <p:cNvPr id="17437" name="Picture 29" descr="yellow seed                                                    00000112untitled                       B9F3EA0F:"/>
          <p:cNvPicPr>
            <a:picLocks noChangeAspect="1" noChangeArrowheads="1"/>
          </p:cNvPicPr>
          <p:nvPr/>
        </p:nvPicPr>
        <p:blipFill>
          <a:blip r:embed="rId8" cstate="print"/>
          <a:srcRect/>
          <a:stretch>
            <a:fillRect/>
          </a:stretch>
        </p:blipFill>
        <p:spPr bwMode="auto">
          <a:xfrm>
            <a:off x="6096000" y="2209800"/>
            <a:ext cx="792163" cy="925513"/>
          </a:xfrm>
          <a:prstGeom prst="rect">
            <a:avLst/>
          </a:prstGeom>
          <a:noFill/>
        </p:spPr>
      </p:pic>
      <p:pic>
        <p:nvPicPr>
          <p:cNvPr id="17438" name="Picture 30" descr="Arrow Right                                                    00001671Macintosh HD                   B6566819:"/>
          <p:cNvPicPr>
            <a:picLocks noChangeAspect="1" noChangeArrowheads="1"/>
          </p:cNvPicPr>
          <p:nvPr/>
        </p:nvPicPr>
        <p:blipFill>
          <a:blip r:embed="rId9" cstate="print"/>
          <a:srcRect/>
          <a:stretch>
            <a:fillRect/>
          </a:stretch>
        </p:blipFill>
        <p:spPr bwMode="auto">
          <a:xfrm>
            <a:off x="4343400" y="2514600"/>
            <a:ext cx="609600" cy="488950"/>
          </a:xfrm>
          <a:prstGeom prst="rect">
            <a:avLst/>
          </a:prstGeom>
          <a:noFill/>
        </p:spPr>
      </p:pic>
      <p:sp>
        <p:nvSpPr>
          <p:cNvPr id="17439" name="Text Box 31"/>
          <p:cNvSpPr txBox="1">
            <a:spLocks noChangeArrowheads="1"/>
          </p:cNvSpPr>
          <p:nvPr/>
        </p:nvSpPr>
        <p:spPr bwMode="auto">
          <a:xfrm>
            <a:off x="1676400" y="4038600"/>
            <a:ext cx="6705600" cy="457200"/>
          </a:xfrm>
          <a:prstGeom prst="rect">
            <a:avLst/>
          </a:prstGeom>
          <a:noFill/>
          <a:ln w="12700">
            <a:noFill/>
            <a:miter lim="800000"/>
            <a:headEnd type="none" w="sm" len="sm"/>
            <a:tailEnd type="none" w="sm" len="sm"/>
          </a:ln>
          <a:effectLst/>
        </p:spPr>
        <p:txBody>
          <a:bodyPr>
            <a:spAutoFit/>
          </a:bodyPr>
          <a:lstStyle/>
          <a:p>
            <a:pPr>
              <a:spcBef>
                <a:spcPct val="50000"/>
              </a:spcBef>
            </a:pPr>
            <a:endParaRPr lang="en-US">
              <a:latin typeface="Times"/>
            </a:endParaRPr>
          </a:p>
        </p:txBody>
      </p:sp>
      <p:sp>
        <p:nvSpPr>
          <p:cNvPr id="17440" name="Text Box 32"/>
          <p:cNvSpPr txBox="1">
            <a:spLocks noChangeArrowheads="1"/>
          </p:cNvSpPr>
          <p:nvPr/>
        </p:nvSpPr>
        <p:spPr bwMode="auto">
          <a:xfrm>
            <a:off x="1219200" y="3657600"/>
            <a:ext cx="7620000" cy="82232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However,  a plant that is a hybrid for pod color always displays the green  allele.</a:t>
            </a:r>
          </a:p>
        </p:txBody>
      </p:sp>
      <p:sp>
        <p:nvSpPr>
          <p:cNvPr id="17441" name="Text Box 33"/>
          <p:cNvSpPr txBox="1">
            <a:spLocks noChangeArrowheads="1"/>
          </p:cNvSpPr>
          <p:nvPr/>
        </p:nvSpPr>
        <p:spPr bwMode="auto">
          <a:xfrm>
            <a:off x="1143000" y="5562600"/>
            <a:ext cx="35814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Green &amp; Yellow Allele</a:t>
            </a:r>
          </a:p>
        </p:txBody>
      </p:sp>
      <p:pic>
        <p:nvPicPr>
          <p:cNvPr id="17442" name="Picture 34" descr="Arrow Right                                                    00001671Macintosh HD                   B6566819:"/>
          <p:cNvPicPr>
            <a:picLocks noChangeAspect="1" noChangeArrowheads="1"/>
          </p:cNvPicPr>
          <p:nvPr/>
        </p:nvPicPr>
        <p:blipFill>
          <a:blip r:embed="rId9" cstate="print"/>
          <a:srcRect/>
          <a:stretch>
            <a:fillRect/>
          </a:stretch>
        </p:blipFill>
        <p:spPr bwMode="auto">
          <a:xfrm>
            <a:off x="4191000" y="4800600"/>
            <a:ext cx="609600" cy="488950"/>
          </a:xfrm>
          <a:prstGeom prst="rect">
            <a:avLst/>
          </a:prstGeom>
          <a:noFill/>
        </p:spPr>
      </p:pic>
      <p:pic>
        <p:nvPicPr>
          <p:cNvPr id="17443" name="Picture 35" descr="green                                                          00000112untitled                       B9F3EA0F:"/>
          <p:cNvPicPr>
            <a:picLocks noChangeAspect="1" noChangeArrowheads="1"/>
          </p:cNvPicPr>
          <p:nvPr/>
        </p:nvPicPr>
        <p:blipFill>
          <a:blip r:embed="rId5" cstate="print"/>
          <a:srcRect/>
          <a:stretch>
            <a:fillRect/>
          </a:stretch>
        </p:blipFill>
        <p:spPr bwMode="auto">
          <a:xfrm>
            <a:off x="6172200" y="4343400"/>
            <a:ext cx="755650" cy="1073150"/>
          </a:xfrm>
          <a:prstGeom prst="rect">
            <a:avLst/>
          </a:prstGeom>
          <a:noFill/>
        </p:spPr>
      </p:pic>
      <p:sp>
        <p:nvSpPr>
          <p:cNvPr id="17444" name="Text Box 36"/>
          <p:cNvSpPr txBox="1">
            <a:spLocks noChangeArrowheads="1"/>
          </p:cNvSpPr>
          <p:nvPr/>
        </p:nvSpPr>
        <p:spPr bwMode="auto">
          <a:xfrm>
            <a:off x="5562600" y="5486400"/>
            <a:ext cx="2514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Green Pod</a:t>
            </a:r>
          </a:p>
        </p:txBody>
      </p:sp>
      <p:sp>
        <p:nvSpPr>
          <p:cNvPr id="17445" name="Text Box 37"/>
          <p:cNvSpPr txBox="1">
            <a:spLocks noChangeArrowheads="1"/>
          </p:cNvSpPr>
          <p:nvPr/>
        </p:nvSpPr>
        <p:spPr bwMode="auto">
          <a:xfrm>
            <a:off x="1219200" y="6035675"/>
            <a:ext cx="7924800" cy="82232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In addition, round seeds are dominant over wrinkled seeds,  and smooth pods are dominant over wrinkled pods.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1000"/>
                                  </p:stCondLst>
                                  <p:childTnLst>
                                    <p:set>
                                      <p:cBhvr>
                                        <p:cTn id="6" dur="1" fill="hold">
                                          <p:stCondLst>
                                            <p:cond delay="0"/>
                                          </p:stCondLst>
                                        </p:cTn>
                                        <p:tgtEl>
                                          <p:spTgt spid="17410"/>
                                        </p:tgtEl>
                                        <p:attrNameLst>
                                          <p:attrName>style.visibility</p:attrName>
                                        </p:attrNameLst>
                                      </p:cBhvr>
                                      <p:to>
                                        <p:strVal val="visible"/>
                                      </p:to>
                                    </p:set>
                                    <p:animEffect transition="in" filter="blinds(vertical)">
                                      <p:cBhvr>
                                        <p:cTn id="7" dur="500"/>
                                        <p:tgtEl>
                                          <p:spTgt spid="17410"/>
                                        </p:tgtEl>
                                      </p:cBhvr>
                                    </p:animEffect>
                                  </p:childTnLst>
                                  <p:subTnLst>
                                    <p:audio>
                                      <p:cMediaNode>
                                        <p:cTn display="0" masterRel="sameClick">
                                          <p:stCondLst>
                                            <p:cond evt="begin" delay="0">
                                              <p:tn val="5"/>
                                            </p:cond>
                                          </p:stCondLst>
                                          <p:endCondLst>
                                            <p:cond evt="onStopAudio" delay="0">
                                              <p:tgtEl>
                                                <p:sldTgt/>
                                              </p:tgtEl>
                                            </p:cond>
                                          </p:endCondLst>
                                        </p:cTn>
                                        <p:tgtEl>
                                          <p:sndTgt r:embed="rId2" name="Drive By"/>
                                        </p:tgtEl>
                                      </p:cMediaNode>
                                    </p:audio>
                                  </p:subTnLst>
                                </p:cTn>
                              </p:par>
                            </p:childTnLst>
                          </p:cTn>
                        </p:par>
                        <p:par>
                          <p:cTn id="8" fill="hold">
                            <p:stCondLst>
                              <p:cond delay="1500"/>
                            </p:stCondLst>
                            <p:childTnLst>
                              <p:par>
                                <p:cTn id="9" presetID="2" presetClass="entr" presetSubtype="8" fill="hold" grpId="0" nodeType="afterEffect">
                                  <p:stCondLst>
                                    <p:cond delay="1000"/>
                                  </p:stCondLst>
                                  <p:childTnLst>
                                    <p:set>
                                      <p:cBhvr>
                                        <p:cTn id="10" dur="1" fill="hold">
                                          <p:stCondLst>
                                            <p:cond delay="0"/>
                                          </p:stCondLst>
                                        </p:cTn>
                                        <p:tgtEl>
                                          <p:spTgt spid="17411"/>
                                        </p:tgtEl>
                                        <p:attrNameLst>
                                          <p:attrName>style.visibility</p:attrName>
                                        </p:attrNameLst>
                                      </p:cBhvr>
                                      <p:to>
                                        <p:strVal val="visible"/>
                                      </p:to>
                                    </p:set>
                                    <p:anim calcmode="lin" valueType="num">
                                      <p:cBhvr additive="base">
                                        <p:cTn id="11" dur="500" fill="hold"/>
                                        <p:tgtEl>
                                          <p:spTgt spid="17411"/>
                                        </p:tgtEl>
                                        <p:attrNameLst>
                                          <p:attrName>ppt_x</p:attrName>
                                        </p:attrNameLst>
                                      </p:cBhvr>
                                      <p:tavLst>
                                        <p:tav tm="0">
                                          <p:val>
                                            <p:strVal val="0-#ppt_w/2"/>
                                          </p:val>
                                        </p:tav>
                                        <p:tav tm="100000">
                                          <p:val>
                                            <p:strVal val="#ppt_x"/>
                                          </p:val>
                                        </p:tav>
                                      </p:tavLst>
                                    </p:anim>
                                    <p:anim calcmode="lin" valueType="num">
                                      <p:cBhvr additive="base">
                                        <p:cTn id="12" dur="500" fill="hold"/>
                                        <p:tgtEl>
                                          <p:spTgt spid="1741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Typewriter"/>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7429"/>
                                        </p:tgtEl>
                                        <p:attrNameLst>
                                          <p:attrName>style.visibility</p:attrName>
                                        </p:attrNameLst>
                                      </p:cBhvr>
                                      <p:to>
                                        <p:strVal val="visible"/>
                                      </p:to>
                                    </p:set>
                                    <p:anim calcmode="lin" valueType="num">
                                      <p:cBhvr additive="base">
                                        <p:cTn id="17" dur="500" fill="hold"/>
                                        <p:tgtEl>
                                          <p:spTgt spid="17429"/>
                                        </p:tgtEl>
                                        <p:attrNameLst>
                                          <p:attrName>ppt_x</p:attrName>
                                        </p:attrNameLst>
                                      </p:cBhvr>
                                      <p:tavLst>
                                        <p:tav tm="0">
                                          <p:val>
                                            <p:strVal val="0-#ppt_w/2"/>
                                          </p:val>
                                        </p:tav>
                                        <p:tav tm="100000">
                                          <p:val>
                                            <p:strVal val="#ppt_x"/>
                                          </p:val>
                                        </p:tav>
                                      </p:tavLst>
                                    </p:anim>
                                    <p:anim calcmode="lin" valueType="num">
                                      <p:cBhvr additive="base">
                                        <p:cTn id="18" dur="500" fill="hold"/>
                                        <p:tgtEl>
                                          <p:spTgt spid="17429"/>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 presetClass="entr" presetSubtype="8" fill="hold" nodeType="afterEffect">
                                  <p:stCondLst>
                                    <p:cond delay="0"/>
                                  </p:stCondLst>
                                  <p:childTnLst>
                                    <p:set>
                                      <p:cBhvr>
                                        <p:cTn id="21" dur="1" fill="hold">
                                          <p:stCondLst>
                                            <p:cond delay="0"/>
                                          </p:stCondLst>
                                        </p:cTn>
                                        <p:tgtEl>
                                          <p:spTgt spid="17427"/>
                                        </p:tgtEl>
                                        <p:attrNameLst>
                                          <p:attrName>style.visibility</p:attrName>
                                        </p:attrNameLst>
                                      </p:cBhvr>
                                      <p:to>
                                        <p:strVal val="visible"/>
                                      </p:to>
                                    </p:set>
                                    <p:anim calcmode="lin" valueType="num">
                                      <p:cBhvr additive="base">
                                        <p:cTn id="22" dur="500" fill="hold"/>
                                        <p:tgtEl>
                                          <p:spTgt spid="17427"/>
                                        </p:tgtEl>
                                        <p:attrNameLst>
                                          <p:attrName>ppt_x</p:attrName>
                                        </p:attrNameLst>
                                      </p:cBhvr>
                                      <p:tavLst>
                                        <p:tav tm="0">
                                          <p:val>
                                            <p:strVal val="0-#ppt_w/2"/>
                                          </p:val>
                                        </p:tav>
                                        <p:tav tm="100000">
                                          <p:val>
                                            <p:strVal val="#ppt_x"/>
                                          </p:val>
                                        </p:tav>
                                      </p:tavLst>
                                    </p:anim>
                                    <p:anim calcmode="lin" valueType="num">
                                      <p:cBhvr additive="base">
                                        <p:cTn id="23" dur="500" fill="hold"/>
                                        <p:tgtEl>
                                          <p:spTgt spid="17427"/>
                                        </p:tgtEl>
                                        <p:attrNameLst>
                                          <p:attrName>ppt_y</p:attrName>
                                        </p:attrNameLst>
                                      </p:cBhvr>
                                      <p:tavLst>
                                        <p:tav tm="0">
                                          <p:val>
                                            <p:strVal val="#ppt_y"/>
                                          </p:val>
                                        </p:tav>
                                        <p:tav tm="100000">
                                          <p:val>
                                            <p:strVal val="#ppt_y"/>
                                          </p:val>
                                        </p:tav>
                                      </p:tavLst>
                                    </p:anim>
                                  </p:childTnLst>
                                </p:cTn>
                              </p:par>
                            </p:childTnLst>
                          </p:cTn>
                        </p:par>
                        <p:par>
                          <p:cTn id="24" fill="hold">
                            <p:stCondLst>
                              <p:cond delay="1000"/>
                            </p:stCondLst>
                            <p:childTnLst>
                              <p:par>
                                <p:cTn id="25" presetID="2" presetClass="entr" presetSubtype="8" fill="hold" nodeType="afterEffect">
                                  <p:stCondLst>
                                    <p:cond delay="0"/>
                                  </p:stCondLst>
                                  <p:childTnLst>
                                    <p:set>
                                      <p:cBhvr>
                                        <p:cTn id="26" dur="1" fill="hold">
                                          <p:stCondLst>
                                            <p:cond delay="0"/>
                                          </p:stCondLst>
                                        </p:cTn>
                                        <p:tgtEl>
                                          <p:spTgt spid="17428"/>
                                        </p:tgtEl>
                                        <p:attrNameLst>
                                          <p:attrName>style.visibility</p:attrName>
                                        </p:attrNameLst>
                                      </p:cBhvr>
                                      <p:to>
                                        <p:strVal val="visible"/>
                                      </p:to>
                                    </p:set>
                                    <p:anim calcmode="lin" valueType="num">
                                      <p:cBhvr additive="base">
                                        <p:cTn id="27" dur="500" fill="hold"/>
                                        <p:tgtEl>
                                          <p:spTgt spid="17428"/>
                                        </p:tgtEl>
                                        <p:attrNameLst>
                                          <p:attrName>ppt_x</p:attrName>
                                        </p:attrNameLst>
                                      </p:cBhvr>
                                      <p:tavLst>
                                        <p:tav tm="0">
                                          <p:val>
                                            <p:strVal val="0-#ppt_w/2"/>
                                          </p:val>
                                        </p:tav>
                                        <p:tav tm="100000">
                                          <p:val>
                                            <p:strVal val="#ppt_x"/>
                                          </p:val>
                                        </p:tav>
                                      </p:tavLst>
                                    </p:anim>
                                    <p:anim calcmode="lin" valueType="num">
                                      <p:cBhvr additive="base">
                                        <p:cTn id="28" dur="500" fill="hold"/>
                                        <p:tgtEl>
                                          <p:spTgt spid="17428"/>
                                        </p:tgtEl>
                                        <p:attrNameLst>
                                          <p:attrName>ppt_y</p:attrName>
                                        </p:attrNameLst>
                                      </p:cBhvr>
                                      <p:tavLst>
                                        <p:tav tm="0">
                                          <p:val>
                                            <p:strVal val="#ppt_y"/>
                                          </p:val>
                                        </p:tav>
                                        <p:tav tm="100000">
                                          <p:val>
                                            <p:strVal val="#ppt_y"/>
                                          </p:val>
                                        </p:tav>
                                      </p:tavLst>
                                    </p:anim>
                                  </p:childTnLst>
                                </p:cTn>
                              </p:par>
                            </p:childTnLst>
                          </p:cTn>
                        </p:par>
                        <p:par>
                          <p:cTn id="29" fill="hold">
                            <p:stCondLst>
                              <p:cond delay="1500"/>
                            </p:stCondLst>
                            <p:childTnLst>
                              <p:par>
                                <p:cTn id="30" presetID="2" presetClass="entr" presetSubtype="8" fill="hold" nodeType="afterEffect">
                                  <p:stCondLst>
                                    <p:cond delay="0"/>
                                  </p:stCondLst>
                                  <p:childTnLst>
                                    <p:set>
                                      <p:cBhvr>
                                        <p:cTn id="31" dur="1" fill="hold">
                                          <p:stCondLst>
                                            <p:cond delay="0"/>
                                          </p:stCondLst>
                                        </p:cTn>
                                        <p:tgtEl>
                                          <p:spTgt spid="17438"/>
                                        </p:tgtEl>
                                        <p:attrNameLst>
                                          <p:attrName>style.visibility</p:attrName>
                                        </p:attrNameLst>
                                      </p:cBhvr>
                                      <p:to>
                                        <p:strVal val="visible"/>
                                      </p:to>
                                    </p:set>
                                    <p:anim calcmode="lin" valueType="num">
                                      <p:cBhvr additive="base">
                                        <p:cTn id="32" dur="500" fill="hold"/>
                                        <p:tgtEl>
                                          <p:spTgt spid="17438"/>
                                        </p:tgtEl>
                                        <p:attrNameLst>
                                          <p:attrName>ppt_x</p:attrName>
                                        </p:attrNameLst>
                                      </p:cBhvr>
                                      <p:tavLst>
                                        <p:tav tm="0">
                                          <p:val>
                                            <p:strVal val="0-#ppt_w/2"/>
                                          </p:val>
                                        </p:tav>
                                        <p:tav tm="100000">
                                          <p:val>
                                            <p:strVal val="#ppt_x"/>
                                          </p:val>
                                        </p:tav>
                                      </p:tavLst>
                                    </p:anim>
                                    <p:anim calcmode="lin" valueType="num">
                                      <p:cBhvr additive="base">
                                        <p:cTn id="33" dur="500" fill="hold"/>
                                        <p:tgtEl>
                                          <p:spTgt spid="1743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4" name="Drum Roll"/>
                                        </p:tgtEl>
                                      </p:cMediaNode>
                                    </p:audio>
                                  </p:subTnLst>
                                </p:cTn>
                              </p:par>
                            </p:childTnLst>
                          </p:cTn>
                        </p:par>
                        <p:par>
                          <p:cTn id="34" fill="hold">
                            <p:stCondLst>
                              <p:cond delay="2000"/>
                            </p:stCondLst>
                            <p:childTnLst>
                              <p:par>
                                <p:cTn id="35" presetID="2" presetClass="entr" presetSubtype="8" fill="hold" nodeType="afterEffect">
                                  <p:stCondLst>
                                    <p:cond delay="0"/>
                                  </p:stCondLst>
                                  <p:childTnLst>
                                    <p:set>
                                      <p:cBhvr>
                                        <p:cTn id="36" dur="1" fill="hold">
                                          <p:stCondLst>
                                            <p:cond delay="0"/>
                                          </p:stCondLst>
                                        </p:cTn>
                                        <p:tgtEl>
                                          <p:spTgt spid="17437"/>
                                        </p:tgtEl>
                                        <p:attrNameLst>
                                          <p:attrName>style.visibility</p:attrName>
                                        </p:attrNameLst>
                                      </p:cBhvr>
                                      <p:to>
                                        <p:strVal val="visible"/>
                                      </p:to>
                                    </p:set>
                                    <p:anim calcmode="lin" valueType="num">
                                      <p:cBhvr additive="base">
                                        <p:cTn id="37" dur="500" fill="hold"/>
                                        <p:tgtEl>
                                          <p:spTgt spid="17437"/>
                                        </p:tgtEl>
                                        <p:attrNameLst>
                                          <p:attrName>ppt_x</p:attrName>
                                        </p:attrNameLst>
                                      </p:cBhvr>
                                      <p:tavLst>
                                        <p:tav tm="0">
                                          <p:val>
                                            <p:strVal val="0-#ppt_w/2"/>
                                          </p:val>
                                        </p:tav>
                                        <p:tav tm="100000">
                                          <p:val>
                                            <p:strVal val="#ppt_x"/>
                                          </p:val>
                                        </p:tav>
                                      </p:tavLst>
                                    </p:anim>
                                    <p:anim calcmode="lin" valueType="num">
                                      <p:cBhvr additive="base">
                                        <p:cTn id="38" dur="500" fill="hold"/>
                                        <p:tgtEl>
                                          <p:spTgt spid="17437"/>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2" presetClass="entr" presetSubtype="8" fill="hold" grpId="0" nodeType="afterEffect">
                                  <p:stCondLst>
                                    <p:cond delay="0"/>
                                  </p:stCondLst>
                                  <p:childTnLst>
                                    <p:set>
                                      <p:cBhvr>
                                        <p:cTn id="41" dur="1" fill="hold">
                                          <p:stCondLst>
                                            <p:cond delay="0"/>
                                          </p:stCondLst>
                                        </p:cTn>
                                        <p:tgtEl>
                                          <p:spTgt spid="17430"/>
                                        </p:tgtEl>
                                        <p:attrNameLst>
                                          <p:attrName>style.visibility</p:attrName>
                                        </p:attrNameLst>
                                      </p:cBhvr>
                                      <p:to>
                                        <p:strVal val="visible"/>
                                      </p:to>
                                    </p:set>
                                    <p:anim calcmode="lin" valueType="num">
                                      <p:cBhvr additive="base">
                                        <p:cTn id="42" dur="500" fill="hold"/>
                                        <p:tgtEl>
                                          <p:spTgt spid="17430"/>
                                        </p:tgtEl>
                                        <p:attrNameLst>
                                          <p:attrName>ppt_x</p:attrName>
                                        </p:attrNameLst>
                                      </p:cBhvr>
                                      <p:tavLst>
                                        <p:tav tm="0">
                                          <p:val>
                                            <p:strVal val="0-#ppt_w/2"/>
                                          </p:val>
                                        </p:tav>
                                        <p:tav tm="100000">
                                          <p:val>
                                            <p:strVal val="#ppt_x"/>
                                          </p:val>
                                        </p:tav>
                                      </p:tavLst>
                                    </p:anim>
                                    <p:anim calcmode="lin" valueType="num">
                                      <p:cBhvr additive="base">
                                        <p:cTn id="43" dur="500" fill="hold"/>
                                        <p:tgtEl>
                                          <p:spTgt spid="17430"/>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7440"/>
                                        </p:tgtEl>
                                        <p:attrNameLst>
                                          <p:attrName>style.visibility</p:attrName>
                                        </p:attrNameLst>
                                      </p:cBhvr>
                                      <p:to>
                                        <p:strVal val="visible"/>
                                      </p:to>
                                    </p:set>
                                    <p:anim calcmode="lin" valueType="num">
                                      <p:cBhvr additive="base">
                                        <p:cTn id="48" dur="500" fill="hold"/>
                                        <p:tgtEl>
                                          <p:spTgt spid="17440"/>
                                        </p:tgtEl>
                                        <p:attrNameLst>
                                          <p:attrName>ppt_x</p:attrName>
                                        </p:attrNameLst>
                                      </p:cBhvr>
                                      <p:tavLst>
                                        <p:tav tm="0">
                                          <p:val>
                                            <p:strVal val="0-#ppt_w/2"/>
                                          </p:val>
                                        </p:tav>
                                        <p:tav tm="100000">
                                          <p:val>
                                            <p:strVal val="#ppt_x"/>
                                          </p:val>
                                        </p:tav>
                                      </p:tavLst>
                                    </p:anim>
                                    <p:anim calcmode="lin" valueType="num">
                                      <p:cBhvr additive="base">
                                        <p:cTn id="49" dur="500" fill="hold"/>
                                        <p:tgtEl>
                                          <p:spTgt spid="17440"/>
                                        </p:tgtEl>
                                        <p:attrNameLst>
                                          <p:attrName>ppt_y</p:attrName>
                                        </p:attrNameLst>
                                      </p:cBhvr>
                                      <p:tavLst>
                                        <p:tav tm="0">
                                          <p:val>
                                            <p:strVal val="#ppt_y"/>
                                          </p:val>
                                        </p:tav>
                                        <p:tav tm="100000">
                                          <p:val>
                                            <p:strVal val="#ppt_y"/>
                                          </p:val>
                                        </p:tav>
                                      </p:tavLst>
                                    </p:anim>
                                  </p:childTnLst>
                                </p:cTn>
                              </p:par>
                            </p:childTnLst>
                          </p:cTn>
                        </p:par>
                        <p:par>
                          <p:cTn id="50" fill="hold">
                            <p:stCondLst>
                              <p:cond delay="500"/>
                            </p:stCondLst>
                            <p:childTnLst>
                              <p:par>
                                <p:cTn id="51" presetID="2" presetClass="entr" presetSubtype="2" fill="hold" nodeType="afterEffect">
                                  <p:stCondLst>
                                    <p:cond delay="0"/>
                                  </p:stCondLst>
                                  <p:childTnLst>
                                    <p:set>
                                      <p:cBhvr>
                                        <p:cTn id="52" dur="1" fill="hold">
                                          <p:stCondLst>
                                            <p:cond delay="0"/>
                                          </p:stCondLst>
                                        </p:cTn>
                                        <p:tgtEl>
                                          <p:spTgt spid="17422"/>
                                        </p:tgtEl>
                                        <p:attrNameLst>
                                          <p:attrName>style.visibility</p:attrName>
                                        </p:attrNameLst>
                                      </p:cBhvr>
                                      <p:to>
                                        <p:strVal val="visible"/>
                                      </p:to>
                                    </p:set>
                                    <p:anim calcmode="lin" valueType="num">
                                      <p:cBhvr additive="base">
                                        <p:cTn id="53" dur="500" fill="hold"/>
                                        <p:tgtEl>
                                          <p:spTgt spid="17422"/>
                                        </p:tgtEl>
                                        <p:attrNameLst>
                                          <p:attrName>ppt_x</p:attrName>
                                        </p:attrNameLst>
                                      </p:cBhvr>
                                      <p:tavLst>
                                        <p:tav tm="0">
                                          <p:val>
                                            <p:strVal val="1+#ppt_w/2"/>
                                          </p:val>
                                        </p:tav>
                                        <p:tav tm="100000">
                                          <p:val>
                                            <p:strVal val="#ppt_x"/>
                                          </p:val>
                                        </p:tav>
                                      </p:tavLst>
                                    </p:anim>
                                    <p:anim calcmode="lin" valueType="num">
                                      <p:cBhvr additive="base">
                                        <p:cTn id="54" dur="500" fill="hold"/>
                                        <p:tgtEl>
                                          <p:spTgt spid="17422"/>
                                        </p:tgtEl>
                                        <p:attrNameLst>
                                          <p:attrName>ppt_y</p:attrName>
                                        </p:attrNameLst>
                                      </p:cBhvr>
                                      <p:tavLst>
                                        <p:tav tm="0">
                                          <p:val>
                                            <p:strVal val="#ppt_y"/>
                                          </p:val>
                                        </p:tav>
                                        <p:tav tm="100000">
                                          <p:val>
                                            <p:strVal val="#ppt_y"/>
                                          </p:val>
                                        </p:tav>
                                      </p:tavLst>
                                    </p:anim>
                                  </p:childTnLst>
                                </p:cTn>
                              </p:par>
                            </p:childTnLst>
                          </p:cTn>
                        </p:par>
                        <p:par>
                          <p:cTn id="55" fill="hold">
                            <p:stCondLst>
                              <p:cond delay="1000"/>
                            </p:stCondLst>
                            <p:childTnLst>
                              <p:par>
                                <p:cTn id="56" presetID="2" presetClass="entr" presetSubtype="2" fill="hold" nodeType="afterEffect">
                                  <p:stCondLst>
                                    <p:cond delay="0"/>
                                  </p:stCondLst>
                                  <p:childTnLst>
                                    <p:set>
                                      <p:cBhvr>
                                        <p:cTn id="57" dur="1" fill="hold">
                                          <p:stCondLst>
                                            <p:cond delay="0"/>
                                          </p:stCondLst>
                                        </p:cTn>
                                        <p:tgtEl>
                                          <p:spTgt spid="17421"/>
                                        </p:tgtEl>
                                        <p:attrNameLst>
                                          <p:attrName>style.visibility</p:attrName>
                                        </p:attrNameLst>
                                      </p:cBhvr>
                                      <p:to>
                                        <p:strVal val="visible"/>
                                      </p:to>
                                    </p:set>
                                    <p:anim calcmode="lin" valueType="num">
                                      <p:cBhvr additive="base">
                                        <p:cTn id="58" dur="500" fill="hold"/>
                                        <p:tgtEl>
                                          <p:spTgt spid="17421"/>
                                        </p:tgtEl>
                                        <p:attrNameLst>
                                          <p:attrName>ppt_x</p:attrName>
                                        </p:attrNameLst>
                                      </p:cBhvr>
                                      <p:tavLst>
                                        <p:tav tm="0">
                                          <p:val>
                                            <p:strVal val="1+#ppt_w/2"/>
                                          </p:val>
                                        </p:tav>
                                        <p:tav tm="100000">
                                          <p:val>
                                            <p:strVal val="#ppt_x"/>
                                          </p:val>
                                        </p:tav>
                                      </p:tavLst>
                                    </p:anim>
                                    <p:anim calcmode="lin" valueType="num">
                                      <p:cBhvr additive="base">
                                        <p:cTn id="59" dur="500" fill="hold"/>
                                        <p:tgtEl>
                                          <p:spTgt spid="17421"/>
                                        </p:tgtEl>
                                        <p:attrNameLst>
                                          <p:attrName>ppt_y</p:attrName>
                                        </p:attrNameLst>
                                      </p:cBhvr>
                                      <p:tavLst>
                                        <p:tav tm="0">
                                          <p:val>
                                            <p:strVal val="#ppt_y"/>
                                          </p:val>
                                        </p:tav>
                                        <p:tav tm="100000">
                                          <p:val>
                                            <p:strVal val="#ppt_y"/>
                                          </p:val>
                                        </p:tav>
                                      </p:tavLst>
                                    </p:anim>
                                  </p:childTnLst>
                                </p:cTn>
                              </p:par>
                            </p:childTnLst>
                          </p:cTn>
                        </p:par>
                        <p:par>
                          <p:cTn id="60" fill="hold">
                            <p:stCondLst>
                              <p:cond delay="1500"/>
                            </p:stCondLst>
                            <p:childTnLst>
                              <p:par>
                                <p:cTn id="61" presetID="2" presetClass="entr" presetSubtype="8" fill="hold" grpId="0" nodeType="afterEffect">
                                  <p:stCondLst>
                                    <p:cond delay="0"/>
                                  </p:stCondLst>
                                  <p:childTnLst>
                                    <p:set>
                                      <p:cBhvr>
                                        <p:cTn id="62" dur="1" fill="hold">
                                          <p:stCondLst>
                                            <p:cond delay="0"/>
                                          </p:stCondLst>
                                        </p:cTn>
                                        <p:tgtEl>
                                          <p:spTgt spid="17441"/>
                                        </p:tgtEl>
                                        <p:attrNameLst>
                                          <p:attrName>style.visibility</p:attrName>
                                        </p:attrNameLst>
                                      </p:cBhvr>
                                      <p:to>
                                        <p:strVal val="visible"/>
                                      </p:to>
                                    </p:set>
                                    <p:anim calcmode="lin" valueType="num">
                                      <p:cBhvr additive="base">
                                        <p:cTn id="63" dur="500" fill="hold"/>
                                        <p:tgtEl>
                                          <p:spTgt spid="17441"/>
                                        </p:tgtEl>
                                        <p:attrNameLst>
                                          <p:attrName>ppt_x</p:attrName>
                                        </p:attrNameLst>
                                      </p:cBhvr>
                                      <p:tavLst>
                                        <p:tav tm="0">
                                          <p:val>
                                            <p:strVal val="0-#ppt_w/2"/>
                                          </p:val>
                                        </p:tav>
                                        <p:tav tm="100000">
                                          <p:val>
                                            <p:strVal val="#ppt_x"/>
                                          </p:val>
                                        </p:tav>
                                      </p:tavLst>
                                    </p:anim>
                                    <p:anim calcmode="lin" valueType="num">
                                      <p:cBhvr additive="base">
                                        <p:cTn id="64" dur="500" fill="hold"/>
                                        <p:tgtEl>
                                          <p:spTgt spid="17441"/>
                                        </p:tgtEl>
                                        <p:attrNameLst>
                                          <p:attrName>ppt_y</p:attrName>
                                        </p:attrNameLst>
                                      </p:cBhvr>
                                      <p:tavLst>
                                        <p:tav tm="0">
                                          <p:val>
                                            <p:strVal val="#ppt_y"/>
                                          </p:val>
                                        </p:tav>
                                        <p:tav tm="100000">
                                          <p:val>
                                            <p:strVal val="#ppt_y"/>
                                          </p:val>
                                        </p:tav>
                                      </p:tavLst>
                                    </p:anim>
                                  </p:childTnLst>
                                </p:cTn>
                              </p:par>
                            </p:childTnLst>
                          </p:cTn>
                        </p:par>
                        <p:par>
                          <p:cTn id="65" fill="hold">
                            <p:stCondLst>
                              <p:cond delay="2000"/>
                            </p:stCondLst>
                            <p:childTnLst>
                              <p:par>
                                <p:cTn id="66" presetID="2" presetClass="entr" presetSubtype="8" fill="hold" nodeType="afterEffect">
                                  <p:stCondLst>
                                    <p:cond delay="0"/>
                                  </p:stCondLst>
                                  <p:childTnLst>
                                    <p:set>
                                      <p:cBhvr>
                                        <p:cTn id="67" dur="1" fill="hold">
                                          <p:stCondLst>
                                            <p:cond delay="0"/>
                                          </p:stCondLst>
                                        </p:cTn>
                                        <p:tgtEl>
                                          <p:spTgt spid="17442"/>
                                        </p:tgtEl>
                                        <p:attrNameLst>
                                          <p:attrName>style.visibility</p:attrName>
                                        </p:attrNameLst>
                                      </p:cBhvr>
                                      <p:to>
                                        <p:strVal val="visible"/>
                                      </p:to>
                                    </p:set>
                                    <p:anim calcmode="lin" valueType="num">
                                      <p:cBhvr additive="base">
                                        <p:cTn id="68" dur="500" fill="hold"/>
                                        <p:tgtEl>
                                          <p:spTgt spid="17442"/>
                                        </p:tgtEl>
                                        <p:attrNameLst>
                                          <p:attrName>ppt_x</p:attrName>
                                        </p:attrNameLst>
                                      </p:cBhvr>
                                      <p:tavLst>
                                        <p:tav tm="0">
                                          <p:val>
                                            <p:strVal val="0-#ppt_w/2"/>
                                          </p:val>
                                        </p:tav>
                                        <p:tav tm="100000">
                                          <p:val>
                                            <p:strVal val="#ppt_x"/>
                                          </p:val>
                                        </p:tav>
                                      </p:tavLst>
                                    </p:anim>
                                    <p:anim calcmode="lin" valueType="num">
                                      <p:cBhvr additive="base">
                                        <p:cTn id="69" dur="500" fill="hold"/>
                                        <p:tgtEl>
                                          <p:spTgt spid="1744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6"/>
                                            </p:cond>
                                          </p:stCondLst>
                                          <p:endCondLst>
                                            <p:cond evt="onStopAudio" delay="0">
                                              <p:tgtEl>
                                                <p:sldTgt/>
                                              </p:tgtEl>
                                            </p:cond>
                                          </p:endCondLst>
                                        </p:cTn>
                                        <p:tgtEl>
                                          <p:sndTgt r:embed="rId4" name="Drum Roll"/>
                                        </p:tgtEl>
                                      </p:cMediaNode>
                                    </p:audio>
                                  </p:subTnLst>
                                </p:cTn>
                              </p:par>
                            </p:childTnLst>
                          </p:cTn>
                        </p:par>
                        <p:par>
                          <p:cTn id="70" fill="hold">
                            <p:stCondLst>
                              <p:cond delay="2500"/>
                            </p:stCondLst>
                            <p:childTnLst>
                              <p:par>
                                <p:cTn id="71" presetID="2" presetClass="entr" presetSubtype="2" fill="hold" nodeType="afterEffect">
                                  <p:stCondLst>
                                    <p:cond delay="0"/>
                                  </p:stCondLst>
                                  <p:childTnLst>
                                    <p:set>
                                      <p:cBhvr>
                                        <p:cTn id="72" dur="1" fill="hold">
                                          <p:stCondLst>
                                            <p:cond delay="0"/>
                                          </p:stCondLst>
                                        </p:cTn>
                                        <p:tgtEl>
                                          <p:spTgt spid="17443"/>
                                        </p:tgtEl>
                                        <p:attrNameLst>
                                          <p:attrName>style.visibility</p:attrName>
                                        </p:attrNameLst>
                                      </p:cBhvr>
                                      <p:to>
                                        <p:strVal val="visible"/>
                                      </p:to>
                                    </p:set>
                                    <p:anim calcmode="lin" valueType="num">
                                      <p:cBhvr additive="base">
                                        <p:cTn id="73" dur="500" fill="hold"/>
                                        <p:tgtEl>
                                          <p:spTgt spid="17443"/>
                                        </p:tgtEl>
                                        <p:attrNameLst>
                                          <p:attrName>ppt_x</p:attrName>
                                        </p:attrNameLst>
                                      </p:cBhvr>
                                      <p:tavLst>
                                        <p:tav tm="0">
                                          <p:val>
                                            <p:strVal val="1+#ppt_w/2"/>
                                          </p:val>
                                        </p:tav>
                                        <p:tav tm="100000">
                                          <p:val>
                                            <p:strVal val="#ppt_x"/>
                                          </p:val>
                                        </p:tav>
                                      </p:tavLst>
                                    </p:anim>
                                    <p:anim calcmode="lin" valueType="num">
                                      <p:cBhvr additive="base">
                                        <p:cTn id="74" dur="500" fill="hold"/>
                                        <p:tgtEl>
                                          <p:spTgt spid="17443"/>
                                        </p:tgtEl>
                                        <p:attrNameLst>
                                          <p:attrName>ppt_y</p:attrName>
                                        </p:attrNameLst>
                                      </p:cBhvr>
                                      <p:tavLst>
                                        <p:tav tm="0">
                                          <p:val>
                                            <p:strVal val="#ppt_y"/>
                                          </p:val>
                                        </p:tav>
                                        <p:tav tm="100000">
                                          <p:val>
                                            <p:strVal val="#ppt_y"/>
                                          </p:val>
                                        </p:tav>
                                      </p:tavLst>
                                    </p:anim>
                                  </p:childTnLst>
                                </p:cTn>
                              </p:par>
                            </p:childTnLst>
                          </p:cTn>
                        </p:par>
                        <p:par>
                          <p:cTn id="75" fill="hold">
                            <p:stCondLst>
                              <p:cond delay="3000"/>
                            </p:stCondLst>
                            <p:childTnLst>
                              <p:par>
                                <p:cTn id="76" presetID="2" presetClass="entr" presetSubtype="8" fill="hold" grpId="0" nodeType="afterEffect">
                                  <p:stCondLst>
                                    <p:cond delay="0"/>
                                  </p:stCondLst>
                                  <p:childTnLst>
                                    <p:set>
                                      <p:cBhvr>
                                        <p:cTn id="77" dur="1" fill="hold">
                                          <p:stCondLst>
                                            <p:cond delay="0"/>
                                          </p:stCondLst>
                                        </p:cTn>
                                        <p:tgtEl>
                                          <p:spTgt spid="17444"/>
                                        </p:tgtEl>
                                        <p:attrNameLst>
                                          <p:attrName>style.visibility</p:attrName>
                                        </p:attrNameLst>
                                      </p:cBhvr>
                                      <p:to>
                                        <p:strVal val="visible"/>
                                      </p:to>
                                    </p:set>
                                    <p:anim calcmode="lin" valueType="num">
                                      <p:cBhvr additive="base">
                                        <p:cTn id="78" dur="500" fill="hold"/>
                                        <p:tgtEl>
                                          <p:spTgt spid="17444"/>
                                        </p:tgtEl>
                                        <p:attrNameLst>
                                          <p:attrName>ppt_x</p:attrName>
                                        </p:attrNameLst>
                                      </p:cBhvr>
                                      <p:tavLst>
                                        <p:tav tm="0">
                                          <p:val>
                                            <p:strVal val="0-#ppt_w/2"/>
                                          </p:val>
                                        </p:tav>
                                        <p:tav tm="100000">
                                          <p:val>
                                            <p:strVal val="#ppt_x"/>
                                          </p:val>
                                        </p:tav>
                                      </p:tavLst>
                                    </p:anim>
                                    <p:anim calcmode="lin" valueType="num">
                                      <p:cBhvr additive="base">
                                        <p:cTn id="79" dur="500" fill="hold"/>
                                        <p:tgtEl>
                                          <p:spTgt spid="17444"/>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17445"/>
                                        </p:tgtEl>
                                        <p:attrNameLst>
                                          <p:attrName>style.visibility</p:attrName>
                                        </p:attrNameLst>
                                      </p:cBhvr>
                                      <p:to>
                                        <p:strVal val="visible"/>
                                      </p:to>
                                    </p:set>
                                    <p:anim calcmode="lin" valueType="num">
                                      <p:cBhvr additive="base">
                                        <p:cTn id="84" dur="500" fill="hold"/>
                                        <p:tgtEl>
                                          <p:spTgt spid="17445"/>
                                        </p:tgtEl>
                                        <p:attrNameLst>
                                          <p:attrName>ppt_x</p:attrName>
                                        </p:attrNameLst>
                                      </p:cBhvr>
                                      <p:tavLst>
                                        <p:tav tm="0">
                                          <p:val>
                                            <p:strVal val="0-#ppt_w/2"/>
                                          </p:val>
                                        </p:tav>
                                        <p:tav tm="100000">
                                          <p:val>
                                            <p:strVal val="#ppt_x"/>
                                          </p:val>
                                        </p:tav>
                                      </p:tavLst>
                                    </p:anim>
                                    <p:anim calcmode="lin" valueType="num">
                                      <p:cBhvr additive="base">
                                        <p:cTn id="85" dur="500" fill="hold"/>
                                        <p:tgtEl>
                                          <p:spTgt spid="174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29" grpId="0" autoUpdateAnimBg="0"/>
      <p:bldP spid="17430" grpId="0" autoUpdateAnimBg="0"/>
      <p:bldP spid="17440" grpId="0" autoUpdateAnimBg="0"/>
      <p:bldP spid="17441" grpId="0" autoUpdateAnimBg="0"/>
      <p:bldP spid="17444" grpId="0" autoUpdateAnimBg="0"/>
      <p:bldP spid="1744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Dominance</a:t>
            </a:r>
            <a:endParaRPr lang="en-US" dirty="0"/>
          </a:p>
        </p:txBody>
      </p:sp>
      <p:sp>
        <p:nvSpPr>
          <p:cNvPr id="3" name="Content Placeholder 2"/>
          <p:cNvSpPr>
            <a:spLocks noGrp="1"/>
          </p:cNvSpPr>
          <p:nvPr>
            <p:ph idx="1"/>
          </p:nvPr>
        </p:nvSpPr>
        <p:spPr/>
        <p:txBody>
          <a:bodyPr/>
          <a:lstStyle/>
          <a:p>
            <a:r>
              <a:rPr lang="en-US" dirty="0" smtClean="0"/>
              <a:t>Certain alleles are dominant.</a:t>
            </a:r>
          </a:p>
          <a:p>
            <a:r>
              <a:rPr lang="en-US" dirty="0" smtClean="0"/>
              <a:t>If those alleles are present then the organism will display those traits.</a:t>
            </a:r>
          </a:p>
          <a:p>
            <a:r>
              <a:rPr lang="en-US" dirty="0" smtClean="0"/>
              <a:t>Some alleles are recessive and are hidden by dominant traits.</a:t>
            </a:r>
          </a:p>
          <a:p>
            <a:r>
              <a:rPr lang="en-US" dirty="0" smtClean="0"/>
              <a:t>Recessive alleles are only displayed if passed from both parents.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Segregation</a:t>
            </a:r>
            <a:endParaRPr lang="en-US" dirty="0"/>
          </a:p>
        </p:txBody>
      </p:sp>
      <p:sp>
        <p:nvSpPr>
          <p:cNvPr id="3" name="Content Placeholder 2"/>
          <p:cNvSpPr>
            <a:spLocks noGrp="1"/>
          </p:cNvSpPr>
          <p:nvPr>
            <p:ph idx="1"/>
          </p:nvPr>
        </p:nvSpPr>
        <p:spPr/>
        <p:txBody>
          <a:bodyPr/>
          <a:lstStyle/>
          <a:p>
            <a:r>
              <a:rPr lang="en-US" dirty="0" smtClean="0"/>
              <a:t>The two members of a gene pair (alleles) </a:t>
            </a:r>
            <a:r>
              <a:rPr lang="en-US" b="1" dirty="0" smtClean="0"/>
              <a:t>segregate</a:t>
            </a:r>
            <a:r>
              <a:rPr lang="en-US" dirty="0" smtClean="0"/>
              <a:t> (separate) from each other in the formation of gametes. </a:t>
            </a:r>
            <a:endParaRPr lang="en-US" dirty="0" smtClean="0"/>
          </a:p>
          <a:p>
            <a:r>
              <a:rPr lang="en-US" dirty="0" smtClean="0"/>
              <a:t>Half </a:t>
            </a:r>
            <a:r>
              <a:rPr lang="en-US" dirty="0" smtClean="0"/>
              <a:t>the gametes carry one allele, and the other half carry the other allele</a:t>
            </a:r>
            <a:r>
              <a:rPr lang="en-US" dirty="0" smtClean="0"/>
              <a:t>.</a:t>
            </a:r>
          </a:p>
          <a:p>
            <a:r>
              <a:rPr lang="en-US" dirty="0" smtClean="0"/>
              <a:t>This is why sibling with the same parents may seem very different from each other.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71600" y="0"/>
            <a:ext cx="7772400" cy="1143000"/>
          </a:xfrm>
        </p:spPr>
        <p:txBody>
          <a:bodyPr/>
          <a:lstStyle/>
          <a:p>
            <a:pPr algn="ctr"/>
            <a:r>
              <a:rPr lang="en-US"/>
              <a:t>Law of Independent Assortment</a:t>
            </a:r>
          </a:p>
        </p:txBody>
      </p:sp>
      <p:sp>
        <p:nvSpPr>
          <p:cNvPr id="9219" name="Text Box 3"/>
          <p:cNvSpPr txBox="1">
            <a:spLocks noChangeArrowheads="1"/>
          </p:cNvSpPr>
          <p:nvPr/>
        </p:nvSpPr>
        <p:spPr bwMode="auto">
          <a:xfrm>
            <a:off x="1524000" y="838200"/>
            <a:ext cx="7620000" cy="1569660"/>
          </a:xfrm>
          <a:prstGeom prst="rect">
            <a:avLst/>
          </a:prstGeom>
          <a:noFill/>
          <a:ln w="12700">
            <a:noFill/>
            <a:miter lim="800000"/>
            <a:headEnd type="none" w="sm" len="sm"/>
            <a:tailEnd type="none" w="sm" len="sm"/>
          </a:ln>
          <a:effectLst/>
        </p:spPr>
        <p:txBody>
          <a:bodyPr>
            <a:spAutoFit/>
          </a:bodyPr>
          <a:lstStyle/>
          <a:p>
            <a:pPr>
              <a:spcBef>
                <a:spcPct val="50000"/>
              </a:spcBef>
            </a:pPr>
            <a:r>
              <a:rPr lang="en-US" dirty="0" smtClean="0"/>
              <a:t>when two or more characteristics are inherited, individual hereditary factors assort independently during gamete production, giving different traits an equal opportunity of occurring together.</a:t>
            </a:r>
            <a:endParaRPr lang="en-US" dirty="0">
              <a:latin typeface="Times"/>
            </a:endParaRPr>
          </a:p>
        </p:txBody>
      </p:sp>
      <p:pic>
        <p:nvPicPr>
          <p:cNvPr id="9224" name="Picture 8" descr="&#10;green seed                                                     00000112untitled                       B9F3EA0F:"/>
          <p:cNvPicPr>
            <a:picLocks noChangeAspect="1" noChangeArrowheads="1"/>
          </p:cNvPicPr>
          <p:nvPr/>
        </p:nvPicPr>
        <p:blipFill>
          <a:blip r:embed="rId5" cstate="print"/>
          <a:srcRect/>
          <a:stretch>
            <a:fillRect/>
          </a:stretch>
        </p:blipFill>
        <p:spPr bwMode="auto">
          <a:xfrm>
            <a:off x="1600200" y="3505200"/>
            <a:ext cx="639763" cy="685800"/>
          </a:xfrm>
          <a:prstGeom prst="rect">
            <a:avLst/>
          </a:prstGeom>
          <a:noFill/>
        </p:spPr>
      </p:pic>
      <p:pic>
        <p:nvPicPr>
          <p:cNvPr id="9225" name="Picture 9" descr="yellow seed                                                    00000112untitled                       B9F3EA0F:"/>
          <p:cNvPicPr>
            <a:picLocks noChangeAspect="1" noChangeArrowheads="1"/>
          </p:cNvPicPr>
          <p:nvPr/>
        </p:nvPicPr>
        <p:blipFill>
          <a:blip r:embed="rId6" cstate="print"/>
          <a:srcRect/>
          <a:stretch>
            <a:fillRect/>
          </a:stretch>
        </p:blipFill>
        <p:spPr bwMode="auto">
          <a:xfrm flipV="1">
            <a:off x="2133600" y="3505200"/>
            <a:ext cx="657225" cy="685800"/>
          </a:xfrm>
          <a:prstGeom prst="rect">
            <a:avLst/>
          </a:prstGeom>
          <a:noFill/>
        </p:spPr>
      </p:pic>
      <p:pic>
        <p:nvPicPr>
          <p:cNvPr id="9226" name="Picture 10" descr="yellow                                                         00000112untitled                       B9F3EA0F:"/>
          <p:cNvPicPr>
            <a:picLocks noChangeAspect="1" noChangeArrowheads="1"/>
          </p:cNvPicPr>
          <p:nvPr/>
        </p:nvPicPr>
        <p:blipFill>
          <a:blip r:embed="rId7" cstate="print"/>
          <a:srcRect/>
          <a:stretch>
            <a:fillRect/>
          </a:stretch>
        </p:blipFill>
        <p:spPr bwMode="auto">
          <a:xfrm>
            <a:off x="2133600" y="4191000"/>
            <a:ext cx="649288" cy="914400"/>
          </a:xfrm>
          <a:prstGeom prst="rect">
            <a:avLst/>
          </a:prstGeom>
          <a:noFill/>
        </p:spPr>
      </p:pic>
      <p:pic>
        <p:nvPicPr>
          <p:cNvPr id="9227" name="Picture 11" descr="green                                                          00000112untitled                       B9F3EA0F:"/>
          <p:cNvPicPr>
            <a:picLocks noChangeAspect="1" noChangeArrowheads="1"/>
          </p:cNvPicPr>
          <p:nvPr/>
        </p:nvPicPr>
        <p:blipFill>
          <a:blip r:embed="rId8" cstate="print"/>
          <a:srcRect/>
          <a:stretch>
            <a:fillRect/>
          </a:stretch>
        </p:blipFill>
        <p:spPr bwMode="auto">
          <a:xfrm>
            <a:off x="1600200" y="4191000"/>
            <a:ext cx="595313" cy="920750"/>
          </a:xfrm>
          <a:prstGeom prst="rect">
            <a:avLst/>
          </a:prstGeom>
          <a:noFill/>
        </p:spPr>
      </p:pic>
      <p:pic>
        <p:nvPicPr>
          <p:cNvPr id="9228" name="Picture 12" descr="puckered                                                       00000112untitled                       B9F3EA0F:"/>
          <p:cNvPicPr>
            <a:picLocks noChangeAspect="1" noChangeArrowheads="1"/>
          </p:cNvPicPr>
          <p:nvPr/>
        </p:nvPicPr>
        <p:blipFill>
          <a:blip r:embed="rId9" cstate="print"/>
          <a:srcRect/>
          <a:stretch>
            <a:fillRect/>
          </a:stretch>
        </p:blipFill>
        <p:spPr bwMode="auto">
          <a:xfrm>
            <a:off x="1600200" y="5105400"/>
            <a:ext cx="609600" cy="742950"/>
          </a:xfrm>
          <a:prstGeom prst="rect">
            <a:avLst/>
          </a:prstGeom>
          <a:noFill/>
        </p:spPr>
      </p:pic>
      <p:pic>
        <p:nvPicPr>
          <p:cNvPr id="9229" name="Picture 13" descr="puckered                                                       00000112untitled                       B9F3EA0F:"/>
          <p:cNvPicPr>
            <a:picLocks noChangeAspect="1" noChangeArrowheads="1"/>
          </p:cNvPicPr>
          <p:nvPr/>
        </p:nvPicPr>
        <p:blipFill>
          <a:blip r:embed="rId9" cstate="print"/>
          <a:srcRect/>
          <a:stretch>
            <a:fillRect/>
          </a:stretch>
        </p:blipFill>
        <p:spPr bwMode="auto">
          <a:xfrm>
            <a:off x="2209800" y="5105400"/>
            <a:ext cx="609600" cy="742950"/>
          </a:xfrm>
          <a:prstGeom prst="rect">
            <a:avLst/>
          </a:prstGeom>
          <a:noFill/>
        </p:spPr>
      </p:pic>
      <p:pic>
        <p:nvPicPr>
          <p:cNvPr id="9230" name="Picture 14" descr="wrinkled                                                       00000112untitled                       B9F3EA0F:"/>
          <p:cNvPicPr>
            <a:picLocks noChangeAspect="1" noChangeArrowheads="1"/>
          </p:cNvPicPr>
          <p:nvPr/>
        </p:nvPicPr>
        <p:blipFill>
          <a:blip r:embed="rId10" cstate="print"/>
          <a:srcRect/>
          <a:stretch>
            <a:fillRect/>
          </a:stretch>
        </p:blipFill>
        <p:spPr bwMode="auto">
          <a:xfrm>
            <a:off x="1600200" y="5867400"/>
            <a:ext cx="685800" cy="609600"/>
          </a:xfrm>
          <a:prstGeom prst="rect">
            <a:avLst/>
          </a:prstGeom>
          <a:noFill/>
        </p:spPr>
      </p:pic>
      <p:pic>
        <p:nvPicPr>
          <p:cNvPr id="9231" name="Picture 15" descr="&#10;green seed                                                     00000112untitled                       B9F3EA0F:"/>
          <p:cNvPicPr>
            <a:picLocks noChangeAspect="1" noChangeArrowheads="1"/>
          </p:cNvPicPr>
          <p:nvPr/>
        </p:nvPicPr>
        <p:blipFill>
          <a:blip r:embed="rId5" cstate="print"/>
          <a:srcRect/>
          <a:stretch>
            <a:fillRect/>
          </a:stretch>
        </p:blipFill>
        <p:spPr bwMode="auto">
          <a:xfrm>
            <a:off x="2209800" y="5791200"/>
            <a:ext cx="628650" cy="673100"/>
          </a:xfrm>
          <a:prstGeom prst="rect">
            <a:avLst/>
          </a:prstGeom>
          <a:noFill/>
        </p:spPr>
      </p:pic>
      <p:sp>
        <p:nvSpPr>
          <p:cNvPr id="9232" name="Text Box 16"/>
          <p:cNvSpPr txBox="1">
            <a:spLocks noChangeArrowheads="1"/>
          </p:cNvSpPr>
          <p:nvPr/>
        </p:nvSpPr>
        <p:spPr bwMode="auto">
          <a:xfrm>
            <a:off x="2971800" y="3048000"/>
            <a:ext cx="6172200" cy="3170099"/>
          </a:xfrm>
          <a:prstGeom prst="rect">
            <a:avLst/>
          </a:prstGeom>
          <a:noFill/>
          <a:ln w="12700">
            <a:noFill/>
            <a:miter lim="800000"/>
            <a:headEnd type="none" w="sm" len="sm"/>
            <a:tailEnd type="none" w="sm" len="sm"/>
          </a:ln>
          <a:effectLst/>
        </p:spPr>
        <p:txBody>
          <a:bodyPr>
            <a:spAutoFit/>
          </a:bodyPr>
          <a:lstStyle/>
          <a:p>
            <a:pPr>
              <a:spcBef>
                <a:spcPct val="50000"/>
              </a:spcBef>
            </a:pPr>
            <a:r>
              <a:rPr lang="en-US" sz="2000" dirty="0">
                <a:latin typeface="Times"/>
              </a:rPr>
              <a:t>According to </a:t>
            </a:r>
            <a:r>
              <a:rPr lang="en-US" sz="2000" dirty="0" err="1">
                <a:latin typeface="Times"/>
              </a:rPr>
              <a:t>Mendels</a:t>
            </a:r>
            <a:r>
              <a:rPr lang="en-US" sz="2000" dirty="0">
                <a:latin typeface="Times"/>
              </a:rPr>
              <a:t>’ Law of Independent Assortment, the gene pairs will separate during the formation of egg or sperm cells.  The plant will donate one allele from each pair.  The plant will </a:t>
            </a:r>
            <a:r>
              <a:rPr lang="en-US" sz="1800" dirty="0">
                <a:latin typeface="Times"/>
              </a:rPr>
              <a:t>donate</a:t>
            </a:r>
            <a:r>
              <a:rPr lang="en-US" sz="2000" dirty="0">
                <a:latin typeface="Times"/>
              </a:rPr>
              <a:t> either a yellow or green seed allele, either a yellow or green pod allele, and a wrinkled or round seed allele.  It will always donate a wrinkled pod shape.  The donation of one allele from each pair is independent of any other pair.   For example, if the plant donates the yellow seed allele it does not mean that it will also donate the yellow pod allele.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0" fill="hold"/>
                                        <p:tgtEl>
                                          <p:spTgt spid="9218"/>
                                        </p:tgtEl>
                                        <p:attrNameLst>
                                          <p:attrName>ppt_x</p:attrName>
                                        </p:attrNameLst>
                                      </p:cBhvr>
                                      <p:tavLst>
                                        <p:tav tm="0">
                                          <p:val>
                                            <p:strVal val="0-#ppt_w/2"/>
                                          </p:val>
                                        </p:tav>
                                        <p:tav tm="100000">
                                          <p:val>
                                            <p:strVal val="#ppt_x"/>
                                          </p:val>
                                        </p:tav>
                                      </p:tavLst>
                                    </p:anim>
                                    <p:anim calcmode="lin" valueType="num">
                                      <p:cBhvr additive="base">
                                        <p:cTn id="8" dur="5000" fill="hold"/>
                                        <p:tgtEl>
                                          <p:spTgt spid="92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Breaking Glass"/>
                                        </p:tgtEl>
                                      </p:cMediaNode>
                                    </p:audio>
                                  </p:subTnLst>
                                </p:cTn>
                              </p:par>
                            </p:childTnLst>
                          </p:cTn>
                        </p:par>
                        <p:par>
                          <p:cTn id="9" fill="hold">
                            <p:stCondLst>
                              <p:cond delay="5000"/>
                            </p:stCondLst>
                            <p:childTnLst>
                              <p:par>
                                <p:cTn id="10" presetID="3" presetClass="entr" presetSubtype="10" fill="hold" grpId="0" nodeType="afterEffect">
                                  <p:stCondLst>
                                    <p:cond delay="0"/>
                                  </p:stCondLst>
                                  <p:childTnLst>
                                    <p:set>
                                      <p:cBhvr>
                                        <p:cTn id="11" dur="1" fill="hold">
                                          <p:stCondLst>
                                            <p:cond delay="0"/>
                                          </p:stCondLst>
                                        </p:cTn>
                                        <p:tgtEl>
                                          <p:spTgt spid="9219"/>
                                        </p:tgtEl>
                                        <p:attrNameLst>
                                          <p:attrName>style.visibility</p:attrName>
                                        </p:attrNameLst>
                                      </p:cBhvr>
                                      <p:to>
                                        <p:strVal val="visible"/>
                                      </p:to>
                                    </p:set>
                                    <p:animEffect transition="in" filter="blinds(horizontal)">
                                      <p:cBhvr>
                                        <p:cTn id="12" dur="500"/>
                                        <p:tgtEl>
                                          <p:spTgt spid="9219"/>
                                        </p:tgtEl>
                                      </p:cBhvr>
                                    </p:animEffect>
                                  </p:childTnLst>
                                  <p:subTnLst>
                                    <p:audio>
                                      <p:cMediaNode>
                                        <p:cTn display="0" masterRel="sameClick">
                                          <p:stCondLst>
                                            <p:cond evt="begin" delay="0">
                                              <p:tn val="10"/>
                                            </p:cond>
                                          </p:stCondLst>
                                          <p:endCondLst>
                                            <p:cond evt="onStopAudio" delay="0">
                                              <p:tgtEl>
                                                <p:sldTgt/>
                                              </p:tgtEl>
                                            </p:cond>
                                          </p:endCondLst>
                                        </p:cTn>
                                        <p:tgtEl>
                                          <p:sndTgt r:embed="rId3" name="Screeching Brake"/>
                                        </p:tgtEl>
                                      </p:cMediaNode>
                                    </p:audio>
                                  </p:subTnLst>
                                </p:cTn>
                              </p:par>
                            </p:childTnLst>
                          </p:cTn>
                        </p:par>
                        <p:par>
                          <p:cTn id="13" fill="hold">
                            <p:stCondLst>
                              <p:cond delay="5500"/>
                            </p:stCondLst>
                            <p:childTnLst>
                              <p:par>
                                <p:cTn id="14" presetID="2" presetClass="entr" presetSubtype="8" fill="hold" nodeType="afterEffect">
                                  <p:stCondLst>
                                    <p:cond delay="0"/>
                                  </p:stCondLst>
                                  <p:childTnLst>
                                    <p:set>
                                      <p:cBhvr>
                                        <p:cTn id="15" dur="1" fill="hold">
                                          <p:stCondLst>
                                            <p:cond delay="0"/>
                                          </p:stCondLst>
                                        </p:cTn>
                                        <p:tgtEl>
                                          <p:spTgt spid="9224"/>
                                        </p:tgtEl>
                                        <p:attrNameLst>
                                          <p:attrName>style.visibility</p:attrName>
                                        </p:attrNameLst>
                                      </p:cBhvr>
                                      <p:to>
                                        <p:strVal val="visible"/>
                                      </p:to>
                                    </p:set>
                                    <p:anim calcmode="lin" valueType="num">
                                      <p:cBhvr additive="base">
                                        <p:cTn id="16" dur="500" fill="hold"/>
                                        <p:tgtEl>
                                          <p:spTgt spid="9224"/>
                                        </p:tgtEl>
                                        <p:attrNameLst>
                                          <p:attrName>ppt_x</p:attrName>
                                        </p:attrNameLst>
                                      </p:cBhvr>
                                      <p:tavLst>
                                        <p:tav tm="0">
                                          <p:val>
                                            <p:strVal val="0-#ppt_w/2"/>
                                          </p:val>
                                        </p:tav>
                                        <p:tav tm="100000">
                                          <p:val>
                                            <p:strVal val="#ppt_x"/>
                                          </p:val>
                                        </p:tav>
                                      </p:tavLst>
                                    </p:anim>
                                    <p:anim calcmode="lin" valueType="num">
                                      <p:cBhvr additive="base">
                                        <p:cTn id="17" dur="500" fill="hold"/>
                                        <p:tgtEl>
                                          <p:spTgt spid="9224"/>
                                        </p:tgtEl>
                                        <p:attrNameLst>
                                          <p:attrName>ppt_y</p:attrName>
                                        </p:attrNameLst>
                                      </p:cBhvr>
                                      <p:tavLst>
                                        <p:tav tm="0">
                                          <p:val>
                                            <p:strVal val="#ppt_y"/>
                                          </p:val>
                                        </p:tav>
                                        <p:tav tm="100000">
                                          <p:val>
                                            <p:strVal val="#ppt_y"/>
                                          </p:val>
                                        </p:tav>
                                      </p:tavLst>
                                    </p:anim>
                                  </p:childTnLst>
                                </p:cTn>
                              </p:par>
                            </p:childTnLst>
                          </p:cTn>
                        </p:par>
                        <p:par>
                          <p:cTn id="18" fill="hold">
                            <p:stCondLst>
                              <p:cond delay="6000"/>
                            </p:stCondLst>
                            <p:childTnLst>
                              <p:par>
                                <p:cTn id="19" presetID="2" presetClass="entr" presetSubtype="8" fill="hold" nodeType="afterEffect">
                                  <p:stCondLst>
                                    <p:cond delay="0"/>
                                  </p:stCondLst>
                                  <p:childTnLst>
                                    <p:set>
                                      <p:cBhvr>
                                        <p:cTn id="20" dur="1" fill="hold">
                                          <p:stCondLst>
                                            <p:cond delay="0"/>
                                          </p:stCondLst>
                                        </p:cTn>
                                        <p:tgtEl>
                                          <p:spTgt spid="9225"/>
                                        </p:tgtEl>
                                        <p:attrNameLst>
                                          <p:attrName>style.visibility</p:attrName>
                                        </p:attrNameLst>
                                      </p:cBhvr>
                                      <p:to>
                                        <p:strVal val="visible"/>
                                      </p:to>
                                    </p:set>
                                    <p:anim calcmode="lin" valueType="num">
                                      <p:cBhvr additive="base">
                                        <p:cTn id="21" dur="500" fill="hold"/>
                                        <p:tgtEl>
                                          <p:spTgt spid="9225"/>
                                        </p:tgtEl>
                                        <p:attrNameLst>
                                          <p:attrName>ppt_x</p:attrName>
                                        </p:attrNameLst>
                                      </p:cBhvr>
                                      <p:tavLst>
                                        <p:tav tm="0">
                                          <p:val>
                                            <p:strVal val="0-#ppt_w/2"/>
                                          </p:val>
                                        </p:tav>
                                        <p:tav tm="100000">
                                          <p:val>
                                            <p:strVal val="#ppt_x"/>
                                          </p:val>
                                        </p:tav>
                                      </p:tavLst>
                                    </p:anim>
                                    <p:anim calcmode="lin" valueType="num">
                                      <p:cBhvr additive="base">
                                        <p:cTn id="22" dur="500" fill="hold"/>
                                        <p:tgtEl>
                                          <p:spTgt spid="9225"/>
                                        </p:tgtEl>
                                        <p:attrNameLst>
                                          <p:attrName>ppt_y</p:attrName>
                                        </p:attrNameLst>
                                      </p:cBhvr>
                                      <p:tavLst>
                                        <p:tav tm="0">
                                          <p:val>
                                            <p:strVal val="#ppt_y"/>
                                          </p:val>
                                        </p:tav>
                                        <p:tav tm="100000">
                                          <p:val>
                                            <p:strVal val="#ppt_y"/>
                                          </p:val>
                                        </p:tav>
                                      </p:tavLst>
                                    </p:anim>
                                  </p:childTnLst>
                                </p:cTn>
                              </p:par>
                            </p:childTnLst>
                          </p:cTn>
                        </p:par>
                        <p:par>
                          <p:cTn id="23" fill="hold">
                            <p:stCondLst>
                              <p:cond delay="6500"/>
                            </p:stCondLst>
                            <p:childTnLst>
                              <p:par>
                                <p:cTn id="24" presetID="2" presetClass="entr" presetSubtype="2" fill="hold" nodeType="afterEffect">
                                  <p:stCondLst>
                                    <p:cond delay="0"/>
                                  </p:stCondLst>
                                  <p:childTnLst>
                                    <p:set>
                                      <p:cBhvr>
                                        <p:cTn id="25" dur="1" fill="hold">
                                          <p:stCondLst>
                                            <p:cond delay="0"/>
                                          </p:stCondLst>
                                        </p:cTn>
                                        <p:tgtEl>
                                          <p:spTgt spid="9226"/>
                                        </p:tgtEl>
                                        <p:attrNameLst>
                                          <p:attrName>style.visibility</p:attrName>
                                        </p:attrNameLst>
                                      </p:cBhvr>
                                      <p:to>
                                        <p:strVal val="visible"/>
                                      </p:to>
                                    </p:set>
                                    <p:anim calcmode="lin" valueType="num">
                                      <p:cBhvr additive="base">
                                        <p:cTn id="26" dur="500" fill="hold"/>
                                        <p:tgtEl>
                                          <p:spTgt spid="9226"/>
                                        </p:tgtEl>
                                        <p:attrNameLst>
                                          <p:attrName>ppt_x</p:attrName>
                                        </p:attrNameLst>
                                      </p:cBhvr>
                                      <p:tavLst>
                                        <p:tav tm="0">
                                          <p:val>
                                            <p:strVal val="1+#ppt_w/2"/>
                                          </p:val>
                                        </p:tav>
                                        <p:tav tm="100000">
                                          <p:val>
                                            <p:strVal val="#ppt_x"/>
                                          </p:val>
                                        </p:tav>
                                      </p:tavLst>
                                    </p:anim>
                                    <p:anim calcmode="lin" valueType="num">
                                      <p:cBhvr additive="base">
                                        <p:cTn id="27" dur="500" fill="hold"/>
                                        <p:tgtEl>
                                          <p:spTgt spid="9226"/>
                                        </p:tgtEl>
                                        <p:attrNameLst>
                                          <p:attrName>ppt_y</p:attrName>
                                        </p:attrNameLst>
                                      </p:cBhvr>
                                      <p:tavLst>
                                        <p:tav tm="0">
                                          <p:val>
                                            <p:strVal val="#ppt_y"/>
                                          </p:val>
                                        </p:tav>
                                        <p:tav tm="100000">
                                          <p:val>
                                            <p:strVal val="#ppt_y"/>
                                          </p:val>
                                        </p:tav>
                                      </p:tavLst>
                                    </p:anim>
                                  </p:childTnLst>
                                </p:cTn>
                              </p:par>
                            </p:childTnLst>
                          </p:cTn>
                        </p:par>
                        <p:par>
                          <p:cTn id="28" fill="hold">
                            <p:stCondLst>
                              <p:cond delay="7000"/>
                            </p:stCondLst>
                            <p:childTnLst>
                              <p:par>
                                <p:cTn id="29" presetID="2" presetClass="entr" presetSubtype="2" fill="hold" nodeType="afterEffect">
                                  <p:stCondLst>
                                    <p:cond delay="0"/>
                                  </p:stCondLst>
                                  <p:childTnLst>
                                    <p:set>
                                      <p:cBhvr>
                                        <p:cTn id="30" dur="1" fill="hold">
                                          <p:stCondLst>
                                            <p:cond delay="0"/>
                                          </p:stCondLst>
                                        </p:cTn>
                                        <p:tgtEl>
                                          <p:spTgt spid="9227"/>
                                        </p:tgtEl>
                                        <p:attrNameLst>
                                          <p:attrName>style.visibility</p:attrName>
                                        </p:attrNameLst>
                                      </p:cBhvr>
                                      <p:to>
                                        <p:strVal val="visible"/>
                                      </p:to>
                                    </p:set>
                                    <p:anim calcmode="lin" valueType="num">
                                      <p:cBhvr additive="base">
                                        <p:cTn id="31" dur="500" fill="hold"/>
                                        <p:tgtEl>
                                          <p:spTgt spid="9227"/>
                                        </p:tgtEl>
                                        <p:attrNameLst>
                                          <p:attrName>ppt_x</p:attrName>
                                        </p:attrNameLst>
                                      </p:cBhvr>
                                      <p:tavLst>
                                        <p:tav tm="0">
                                          <p:val>
                                            <p:strVal val="1+#ppt_w/2"/>
                                          </p:val>
                                        </p:tav>
                                        <p:tav tm="100000">
                                          <p:val>
                                            <p:strVal val="#ppt_x"/>
                                          </p:val>
                                        </p:tav>
                                      </p:tavLst>
                                    </p:anim>
                                    <p:anim calcmode="lin" valueType="num">
                                      <p:cBhvr additive="base">
                                        <p:cTn id="32" dur="500" fill="hold"/>
                                        <p:tgtEl>
                                          <p:spTgt spid="9227"/>
                                        </p:tgtEl>
                                        <p:attrNameLst>
                                          <p:attrName>ppt_y</p:attrName>
                                        </p:attrNameLst>
                                      </p:cBhvr>
                                      <p:tavLst>
                                        <p:tav tm="0">
                                          <p:val>
                                            <p:strVal val="#ppt_y"/>
                                          </p:val>
                                        </p:tav>
                                        <p:tav tm="100000">
                                          <p:val>
                                            <p:strVal val="#ppt_y"/>
                                          </p:val>
                                        </p:tav>
                                      </p:tavLst>
                                    </p:anim>
                                  </p:childTnLst>
                                </p:cTn>
                              </p:par>
                            </p:childTnLst>
                          </p:cTn>
                        </p:par>
                        <p:par>
                          <p:cTn id="33" fill="hold">
                            <p:stCondLst>
                              <p:cond delay="7500"/>
                            </p:stCondLst>
                            <p:childTnLst>
                              <p:par>
                                <p:cTn id="34" presetID="2" presetClass="entr" presetSubtype="12" fill="hold" nodeType="afterEffect">
                                  <p:stCondLst>
                                    <p:cond delay="0"/>
                                  </p:stCondLst>
                                  <p:childTnLst>
                                    <p:set>
                                      <p:cBhvr>
                                        <p:cTn id="35" dur="1" fill="hold">
                                          <p:stCondLst>
                                            <p:cond delay="0"/>
                                          </p:stCondLst>
                                        </p:cTn>
                                        <p:tgtEl>
                                          <p:spTgt spid="9228"/>
                                        </p:tgtEl>
                                        <p:attrNameLst>
                                          <p:attrName>style.visibility</p:attrName>
                                        </p:attrNameLst>
                                      </p:cBhvr>
                                      <p:to>
                                        <p:strVal val="visible"/>
                                      </p:to>
                                    </p:set>
                                    <p:anim calcmode="lin" valueType="num">
                                      <p:cBhvr additive="base">
                                        <p:cTn id="36" dur="500" fill="hold"/>
                                        <p:tgtEl>
                                          <p:spTgt spid="9228"/>
                                        </p:tgtEl>
                                        <p:attrNameLst>
                                          <p:attrName>ppt_x</p:attrName>
                                        </p:attrNameLst>
                                      </p:cBhvr>
                                      <p:tavLst>
                                        <p:tav tm="0">
                                          <p:val>
                                            <p:strVal val="0-#ppt_w/2"/>
                                          </p:val>
                                        </p:tav>
                                        <p:tav tm="100000">
                                          <p:val>
                                            <p:strVal val="#ppt_x"/>
                                          </p:val>
                                        </p:tav>
                                      </p:tavLst>
                                    </p:anim>
                                    <p:anim calcmode="lin" valueType="num">
                                      <p:cBhvr additive="base">
                                        <p:cTn id="37" dur="500" fill="hold"/>
                                        <p:tgtEl>
                                          <p:spTgt spid="9228"/>
                                        </p:tgtEl>
                                        <p:attrNameLst>
                                          <p:attrName>ppt_y</p:attrName>
                                        </p:attrNameLst>
                                      </p:cBhvr>
                                      <p:tavLst>
                                        <p:tav tm="0">
                                          <p:val>
                                            <p:strVal val="1+#ppt_h/2"/>
                                          </p:val>
                                        </p:tav>
                                        <p:tav tm="100000">
                                          <p:val>
                                            <p:strVal val="#ppt_y"/>
                                          </p:val>
                                        </p:tav>
                                      </p:tavLst>
                                    </p:anim>
                                  </p:childTnLst>
                                </p:cTn>
                              </p:par>
                            </p:childTnLst>
                          </p:cTn>
                        </p:par>
                        <p:par>
                          <p:cTn id="38" fill="hold">
                            <p:stCondLst>
                              <p:cond delay="8000"/>
                            </p:stCondLst>
                            <p:childTnLst>
                              <p:par>
                                <p:cTn id="39" presetID="2" presetClass="entr" presetSubtype="12" fill="hold" nodeType="afterEffect">
                                  <p:stCondLst>
                                    <p:cond delay="0"/>
                                  </p:stCondLst>
                                  <p:childTnLst>
                                    <p:set>
                                      <p:cBhvr>
                                        <p:cTn id="40" dur="1" fill="hold">
                                          <p:stCondLst>
                                            <p:cond delay="0"/>
                                          </p:stCondLst>
                                        </p:cTn>
                                        <p:tgtEl>
                                          <p:spTgt spid="9229"/>
                                        </p:tgtEl>
                                        <p:attrNameLst>
                                          <p:attrName>style.visibility</p:attrName>
                                        </p:attrNameLst>
                                      </p:cBhvr>
                                      <p:to>
                                        <p:strVal val="visible"/>
                                      </p:to>
                                    </p:set>
                                    <p:anim calcmode="lin" valueType="num">
                                      <p:cBhvr additive="base">
                                        <p:cTn id="41" dur="500" fill="hold"/>
                                        <p:tgtEl>
                                          <p:spTgt spid="9229"/>
                                        </p:tgtEl>
                                        <p:attrNameLst>
                                          <p:attrName>ppt_x</p:attrName>
                                        </p:attrNameLst>
                                      </p:cBhvr>
                                      <p:tavLst>
                                        <p:tav tm="0">
                                          <p:val>
                                            <p:strVal val="0-#ppt_w/2"/>
                                          </p:val>
                                        </p:tav>
                                        <p:tav tm="100000">
                                          <p:val>
                                            <p:strVal val="#ppt_x"/>
                                          </p:val>
                                        </p:tav>
                                      </p:tavLst>
                                    </p:anim>
                                    <p:anim calcmode="lin" valueType="num">
                                      <p:cBhvr additive="base">
                                        <p:cTn id="42" dur="500" fill="hold"/>
                                        <p:tgtEl>
                                          <p:spTgt spid="9229"/>
                                        </p:tgtEl>
                                        <p:attrNameLst>
                                          <p:attrName>ppt_y</p:attrName>
                                        </p:attrNameLst>
                                      </p:cBhvr>
                                      <p:tavLst>
                                        <p:tav tm="0">
                                          <p:val>
                                            <p:strVal val="1+#ppt_h/2"/>
                                          </p:val>
                                        </p:tav>
                                        <p:tav tm="100000">
                                          <p:val>
                                            <p:strVal val="#ppt_y"/>
                                          </p:val>
                                        </p:tav>
                                      </p:tavLst>
                                    </p:anim>
                                  </p:childTnLst>
                                </p:cTn>
                              </p:par>
                            </p:childTnLst>
                          </p:cTn>
                        </p:par>
                        <p:par>
                          <p:cTn id="43" fill="hold">
                            <p:stCondLst>
                              <p:cond delay="8500"/>
                            </p:stCondLst>
                            <p:childTnLst>
                              <p:par>
                                <p:cTn id="44" presetID="2" presetClass="entr" presetSubtype="6" fill="hold" nodeType="afterEffect">
                                  <p:stCondLst>
                                    <p:cond delay="0"/>
                                  </p:stCondLst>
                                  <p:childTnLst>
                                    <p:set>
                                      <p:cBhvr>
                                        <p:cTn id="45" dur="1" fill="hold">
                                          <p:stCondLst>
                                            <p:cond delay="0"/>
                                          </p:stCondLst>
                                        </p:cTn>
                                        <p:tgtEl>
                                          <p:spTgt spid="9230"/>
                                        </p:tgtEl>
                                        <p:attrNameLst>
                                          <p:attrName>style.visibility</p:attrName>
                                        </p:attrNameLst>
                                      </p:cBhvr>
                                      <p:to>
                                        <p:strVal val="visible"/>
                                      </p:to>
                                    </p:set>
                                    <p:anim calcmode="lin" valueType="num">
                                      <p:cBhvr additive="base">
                                        <p:cTn id="46" dur="500" fill="hold"/>
                                        <p:tgtEl>
                                          <p:spTgt spid="9230"/>
                                        </p:tgtEl>
                                        <p:attrNameLst>
                                          <p:attrName>ppt_x</p:attrName>
                                        </p:attrNameLst>
                                      </p:cBhvr>
                                      <p:tavLst>
                                        <p:tav tm="0">
                                          <p:val>
                                            <p:strVal val="1+#ppt_w/2"/>
                                          </p:val>
                                        </p:tav>
                                        <p:tav tm="100000">
                                          <p:val>
                                            <p:strVal val="#ppt_x"/>
                                          </p:val>
                                        </p:tav>
                                      </p:tavLst>
                                    </p:anim>
                                    <p:anim calcmode="lin" valueType="num">
                                      <p:cBhvr additive="base">
                                        <p:cTn id="47" dur="500" fill="hold"/>
                                        <p:tgtEl>
                                          <p:spTgt spid="9230"/>
                                        </p:tgtEl>
                                        <p:attrNameLst>
                                          <p:attrName>ppt_y</p:attrName>
                                        </p:attrNameLst>
                                      </p:cBhvr>
                                      <p:tavLst>
                                        <p:tav tm="0">
                                          <p:val>
                                            <p:strVal val="1+#ppt_h/2"/>
                                          </p:val>
                                        </p:tav>
                                        <p:tav tm="100000">
                                          <p:val>
                                            <p:strVal val="#ppt_y"/>
                                          </p:val>
                                        </p:tav>
                                      </p:tavLst>
                                    </p:anim>
                                  </p:childTnLst>
                                </p:cTn>
                              </p:par>
                            </p:childTnLst>
                          </p:cTn>
                        </p:par>
                        <p:par>
                          <p:cTn id="48" fill="hold">
                            <p:stCondLst>
                              <p:cond delay="9000"/>
                            </p:stCondLst>
                            <p:childTnLst>
                              <p:par>
                                <p:cTn id="49" presetID="2" presetClass="entr" presetSubtype="6" fill="hold" nodeType="afterEffect">
                                  <p:stCondLst>
                                    <p:cond delay="0"/>
                                  </p:stCondLst>
                                  <p:childTnLst>
                                    <p:set>
                                      <p:cBhvr>
                                        <p:cTn id="50" dur="1" fill="hold">
                                          <p:stCondLst>
                                            <p:cond delay="0"/>
                                          </p:stCondLst>
                                        </p:cTn>
                                        <p:tgtEl>
                                          <p:spTgt spid="9231"/>
                                        </p:tgtEl>
                                        <p:attrNameLst>
                                          <p:attrName>style.visibility</p:attrName>
                                        </p:attrNameLst>
                                      </p:cBhvr>
                                      <p:to>
                                        <p:strVal val="visible"/>
                                      </p:to>
                                    </p:set>
                                    <p:anim calcmode="lin" valueType="num">
                                      <p:cBhvr additive="base">
                                        <p:cTn id="51" dur="500" fill="hold"/>
                                        <p:tgtEl>
                                          <p:spTgt spid="9231"/>
                                        </p:tgtEl>
                                        <p:attrNameLst>
                                          <p:attrName>ppt_x</p:attrName>
                                        </p:attrNameLst>
                                      </p:cBhvr>
                                      <p:tavLst>
                                        <p:tav tm="0">
                                          <p:val>
                                            <p:strVal val="1+#ppt_w/2"/>
                                          </p:val>
                                        </p:tav>
                                        <p:tav tm="100000">
                                          <p:val>
                                            <p:strVal val="#ppt_x"/>
                                          </p:val>
                                        </p:tav>
                                      </p:tavLst>
                                    </p:anim>
                                    <p:anim calcmode="lin" valueType="num">
                                      <p:cBhvr additive="base">
                                        <p:cTn id="52" dur="500" fill="hold"/>
                                        <p:tgtEl>
                                          <p:spTgt spid="923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9232"/>
                                        </p:tgtEl>
                                        <p:attrNameLst>
                                          <p:attrName>style.visibility</p:attrName>
                                        </p:attrNameLst>
                                      </p:cBhvr>
                                      <p:to>
                                        <p:strVal val="visible"/>
                                      </p:to>
                                    </p:set>
                                    <p:anim calcmode="lin" valueType="num">
                                      <p:cBhvr additive="base">
                                        <p:cTn id="57" dur="500" fill="hold"/>
                                        <p:tgtEl>
                                          <p:spTgt spid="9232"/>
                                        </p:tgtEl>
                                        <p:attrNameLst>
                                          <p:attrName>ppt_x</p:attrName>
                                        </p:attrNameLst>
                                      </p:cBhvr>
                                      <p:tavLst>
                                        <p:tav tm="0">
                                          <p:val>
                                            <p:strVal val="0-#ppt_w/2"/>
                                          </p:val>
                                        </p:tav>
                                        <p:tav tm="100000">
                                          <p:val>
                                            <p:strVal val="#ppt_x"/>
                                          </p:val>
                                        </p:tav>
                                      </p:tavLst>
                                    </p:anim>
                                    <p:anim calcmode="lin" valueType="num">
                                      <p:cBhvr additive="base">
                                        <p:cTn id="58" dur="500" fill="hold"/>
                                        <p:tgtEl>
                                          <p:spTgt spid="923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5"/>
                                            </p:cond>
                                          </p:stCondLst>
                                          <p:endCondLst>
                                            <p:cond evt="onStopAudio" delay="0">
                                              <p:tgtEl>
                                                <p:sldTgt/>
                                              </p:tgtEl>
                                            </p:cond>
                                          </p:endCondLst>
                                        </p:cTn>
                                        <p:tgtEl>
                                          <p:sndTgt r:embed="rId4"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utoUpdateAnimBg="0"/>
      <p:bldP spid="923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Homework:</a:t>
            </a:r>
            <a:r>
              <a:rPr lang="en-US" dirty="0" smtClean="0"/>
              <a:t/>
            </a:r>
            <a:br>
              <a:rPr lang="en-US" dirty="0" smtClean="0"/>
            </a:br>
            <a:r>
              <a:rPr lang="en-US" dirty="0" smtClean="0"/>
              <a:t>Disease Project	</a:t>
            </a:r>
            <a:endParaRPr lang="en-US" dirty="0"/>
          </a:p>
        </p:txBody>
      </p:sp>
      <p:sp>
        <p:nvSpPr>
          <p:cNvPr id="3" name="Content Placeholder 2"/>
          <p:cNvSpPr>
            <a:spLocks noGrp="1"/>
          </p:cNvSpPr>
          <p:nvPr>
            <p:ph idx="1"/>
          </p:nvPr>
        </p:nvSpPr>
        <p:spPr>
          <a:xfrm>
            <a:off x="1219200" y="1828800"/>
            <a:ext cx="7772400" cy="4572000"/>
          </a:xfrm>
        </p:spPr>
        <p:txBody>
          <a:bodyPr/>
          <a:lstStyle/>
          <a:p>
            <a:r>
              <a:rPr lang="en-US" dirty="0" smtClean="0"/>
              <a:t>Poster (information: disease, statistics, treatment, life expectancy, 3 pictures)</a:t>
            </a:r>
          </a:p>
          <a:p>
            <a:r>
              <a:rPr lang="en-US" dirty="0" smtClean="0"/>
              <a:t>Presentation (Less than 3 minutes; no reading from the poster; the more you practice the better it will be; more points will be given to students that use their </a:t>
            </a:r>
            <a:r>
              <a:rPr lang="en-US" dirty="0" err="1" smtClean="0"/>
              <a:t>notecards</a:t>
            </a:r>
            <a:r>
              <a:rPr lang="en-US" dirty="0" smtClean="0"/>
              <a:t> very little)</a:t>
            </a:r>
          </a:p>
          <a:p>
            <a:r>
              <a:rPr lang="en-US" dirty="0" err="1" smtClean="0"/>
              <a:t>Karyotype</a:t>
            </a:r>
            <a:r>
              <a:rPr lang="en-US" dirty="0" smtClean="0"/>
              <a:t> (printed or drawn)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US"/>
              <a:t>THE END</a:t>
            </a:r>
          </a:p>
        </p:txBody>
      </p:sp>
      <p:pic>
        <p:nvPicPr>
          <p:cNvPr id="19460" name="Picture 4" descr="Mendel1                                                        000052EAZIP-100                        B7A487AC:"/>
          <p:cNvPicPr>
            <a:picLocks noChangeAspect="1" noChangeArrowheads="1"/>
          </p:cNvPicPr>
          <p:nvPr/>
        </p:nvPicPr>
        <p:blipFill>
          <a:blip r:embed="rId2" cstate="print"/>
          <a:srcRect/>
          <a:stretch>
            <a:fillRect/>
          </a:stretch>
        </p:blipFill>
        <p:spPr bwMode="auto">
          <a:xfrm>
            <a:off x="3962400" y="1828800"/>
            <a:ext cx="2611438" cy="371633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How do cells make sure that DNA is well protected?</a:t>
            </a:r>
          </a:p>
          <a:p>
            <a:r>
              <a:rPr lang="en-US" dirty="0" smtClean="0"/>
              <a:t>How does the message of DNA get out of the cell?</a:t>
            </a:r>
          </a:p>
          <a:p>
            <a:endParaRPr lang="en-US" dirty="0" smtClean="0"/>
          </a:p>
          <a:p>
            <a:endParaRPr lang="en-US" dirty="0" smtClean="0"/>
          </a:p>
          <a:p>
            <a:r>
              <a:rPr lang="en-US" dirty="0" smtClean="0"/>
              <a:t>Please write your answers to the questions.</a:t>
            </a:r>
            <a:endParaRPr lang="en-US" dirty="0"/>
          </a:p>
        </p:txBody>
      </p:sp>
      <p:sp>
        <p:nvSpPr>
          <p:cNvPr id="4" name="Title 1"/>
          <p:cNvSpPr txBox="1">
            <a:spLocks/>
          </p:cNvSpPr>
          <p:nvPr/>
        </p:nvSpPr>
        <p:spPr bwMode="auto">
          <a:xfrm>
            <a:off x="1219200" y="41148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400" b="0" i="1" u="none" strike="noStrike" kern="0" cap="none" spc="0" normalizeH="0" baseline="0" noProof="0" dirty="0" smtClean="0">
                <a:ln>
                  <a:noFill/>
                </a:ln>
                <a:solidFill>
                  <a:schemeClr val="accent6"/>
                </a:solidFill>
                <a:effectLst/>
                <a:uLnTx/>
                <a:uFillTx/>
                <a:latin typeface="+mj-lt"/>
                <a:ea typeface="+mj-ea"/>
                <a:cs typeface="+mj-cs"/>
              </a:rPr>
              <a:t>Hypothesis:</a:t>
            </a:r>
            <a:endParaRPr kumimoji="0" lang="en-US" sz="4400" b="0" i="1" u="none" strike="noStrike" kern="0" cap="none" spc="0" normalizeH="0" baseline="0" noProof="0" dirty="0">
              <a:ln>
                <a:noFill/>
              </a:ln>
              <a:solidFill>
                <a:schemeClr val="accent6"/>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Procedure:</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t>In the lab, please follow your teacher’s step-by-step instructions.</a:t>
            </a:r>
          </a:p>
          <a:p>
            <a:r>
              <a:rPr lang="en-US" dirty="0" smtClean="0"/>
              <a:t>NO EATING OR DRINKING (in the lab OR out of the lab)</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Data:</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Glue In DNA Worksheet.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71600" y="381000"/>
            <a:ext cx="7772400" cy="1143000"/>
          </a:xfrm>
        </p:spPr>
        <p:txBody>
          <a:bodyPr/>
          <a:lstStyle/>
          <a:p>
            <a:r>
              <a:rPr lang="en-US" sz="4800" dirty="0" smtClean="0">
                <a:solidFill>
                  <a:srgbClr val="00B0F0"/>
                </a:solidFill>
              </a:rPr>
              <a:t>Conclusion:</a:t>
            </a:r>
            <a:r>
              <a:rPr lang="en-US" sz="4800" dirty="0" smtClean="0">
                <a:solidFill>
                  <a:srgbClr val="FF0000"/>
                </a:solidFill>
              </a:rPr>
              <a:t/>
            </a:r>
            <a:br>
              <a:rPr lang="en-US" sz="4800" dirty="0" smtClean="0">
                <a:solidFill>
                  <a:srgbClr val="FF0000"/>
                </a:solidFill>
              </a:rPr>
            </a:br>
            <a:r>
              <a:rPr lang="en-US" sz="4800" dirty="0" smtClean="0">
                <a:solidFill>
                  <a:srgbClr val="FF0000"/>
                </a:solidFill>
              </a:rPr>
              <a:t>      </a:t>
            </a:r>
            <a:r>
              <a:rPr lang="en-US" sz="4800" dirty="0" err="1" smtClean="0"/>
              <a:t>Gregor</a:t>
            </a:r>
            <a:r>
              <a:rPr lang="en-US" sz="4800" dirty="0" smtClean="0"/>
              <a:t> </a:t>
            </a:r>
            <a:r>
              <a:rPr lang="en-US" sz="4800" dirty="0"/>
              <a:t>Mendel</a:t>
            </a:r>
            <a:endParaRPr lang="en-US" dirty="0"/>
          </a:p>
        </p:txBody>
      </p:sp>
      <p:sp>
        <p:nvSpPr>
          <p:cNvPr id="5123" name="Rectangle 3"/>
          <p:cNvSpPr>
            <a:spLocks noGrp="1" noChangeArrowheads="1"/>
          </p:cNvSpPr>
          <p:nvPr>
            <p:ph type="body" sz="half" idx="1"/>
          </p:nvPr>
        </p:nvSpPr>
        <p:spPr>
          <a:xfrm>
            <a:off x="1295400" y="1981200"/>
            <a:ext cx="4233863" cy="4191000"/>
          </a:xfrm>
        </p:spPr>
        <p:txBody>
          <a:bodyPr/>
          <a:lstStyle/>
          <a:p>
            <a:r>
              <a:rPr lang="en-US" sz="2800" dirty="0"/>
              <a:t>The basic laws of heredity were first formed during the mid-</a:t>
            </a:r>
            <a:r>
              <a:rPr lang="en-US" sz="2800" dirty="0">
                <a:solidFill>
                  <a:srgbClr val="FFC000"/>
                </a:solidFill>
              </a:rPr>
              <a:t>1800’s</a:t>
            </a:r>
            <a:r>
              <a:rPr lang="en-US" sz="2800" dirty="0"/>
              <a:t> by an </a:t>
            </a:r>
            <a:r>
              <a:rPr lang="en-US" sz="2800" dirty="0">
                <a:solidFill>
                  <a:srgbClr val="FFC000"/>
                </a:solidFill>
              </a:rPr>
              <a:t>Austrian botanist monk </a:t>
            </a:r>
            <a:r>
              <a:rPr lang="en-US" sz="2800" dirty="0"/>
              <a:t>named </a:t>
            </a:r>
            <a:r>
              <a:rPr lang="en-US" sz="2800" dirty="0" err="1">
                <a:solidFill>
                  <a:srgbClr val="FFC000"/>
                </a:solidFill>
              </a:rPr>
              <a:t>Gregor</a:t>
            </a:r>
            <a:r>
              <a:rPr lang="en-US" sz="2800" dirty="0">
                <a:solidFill>
                  <a:srgbClr val="FFC000"/>
                </a:solidFill>
              </a:rPr>
              <a:t> Mendel.   </a:t>
            </a:r>
            <a:r>
              <a:rPr lang="en-US" sz="2800" dirty="0"/>
              <a:t>Because his work laid the foundation to the study of heredity, </a:t>
            </a:r>
            <a:r>
              <a:rPr lang="en-US" sz="2800" dirty="0">
                <a:solidFill>
                  <a:srgbClr val="FFC000"/>
                </a:solidFill>
              </a:rPr>
              <a:t>Mendel is referred to as “The Father of Genetics.”</a:t>
            </a:r>
          </a:p>
        </p:txBody>
      </p:sp>
      <p:pic>
        <p:nvPicPr>
          <p:cNvPr id="5127" name="Picture 7" descr="&#10;mendel.gif                                                     000052EAZIP-100                        B7A487AC:"/>
          <p:cNvPicPr>
            <a:picLocks noGrp="1" noChangeAspect="1" noChangeArrowheads="1"/>
          </p:cNvPicPr>
          <p:nvPr>
            <p:ph type="clipArt" sz="half" idx="2"/>
          </p:nvPr>
        </p:nvPicPr>
        <p:blipFill>
          <a:blip r:embed="rId5" cstate="print"/>
          <a:srcRect/>
          <a:stretch>
            <a:fillRect/>
          </a:stretch>
        </p:blipFill>
        <p:spPr>
          <a:xfrm>
            <a:off x="6019800" y="1600200"/>
            <a:ext cx="2574925" cy="4114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1" fill="hold" grpId="0" nodeType="afterEffect">
                                  <p:stCondLst>
                                    <p:cond delay="0"/>
                                  </p:stCondLst>
                                  <p:iterate type="wd">
                                    <p:tmPct val="100000"/>
                                  </p:iterate>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1000" fill="hold"/>
                                        <p:tgtEl>
                                          <p:spTgt spid="5122"/>
                                        </p:tgtEl>
                                        <p:attrNameLst>
                                          <p:attrName>ppt_x</p:attrName>
                                        </p:attrNameLst>
                                      </p:cBhvr>
                                      <p:tavLst>
                                        <p:tav tm="0">
                                          <p:val>
                                            <p:strVal val="#ppt_x"/>
                                          </p:val>
                                        </p:tav>
                                        <p:tav tm="100000">
                                          <p:val>
                                            <p:strVal val="#ppt_x"/>
                                          </p:val>
                                        </p:tav>
                                      </p:tavLst>
                                    </p:anim>
                                    <p:anim calcmode="lin" valueType="num">
                                      <p:cBhvr additive="base">
                                        <p:cTn id="8" dur="1000" fill="hold"/>
                                        <p:tgtEl>
                                          <p:spTgt spid="512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
                                        </p:tgtEl>
                                      </p:cMediaNode>
                                    </p:audio>
                                  </p:subTnLst>
                                </p:cTn>
                              </p:par>
                            </p:childTnLst>
                          </p:cTn>
                        </p:par>
                        <p:par>
                          <p:cTn id="9" fill="hold">
                            <p:stCondLst>
                              <p:cond delay="5000"/>
                            </p:stCondLst>
                            <p:childTnLst>
                              <p:par>
                                <p:cTn id="10" presetID="23" presetClass="entr" presetSubtype="16" fill="hold" grpId="0" nodeType="afterEffect" nodePh="1">
                                  <p:stCondLst>
                                    <p:cond delay="1000"/>
                                  </p:stCondLst>
                                  <p:endCondLst>
                                    <p:cond evt="begin" delay="0">
                                      <p:tn val="10"/>
                                    </p:cond>
                                  </p:endCondLst>
                                  <p:childTnLst>
                                    <p:set>
                                      <p:cBhvr>
                                        <p:cTn id="11" dur="1" fill="hold">
                                          <p:stCondLst>
                                            <p:cond delay="0"/>
                                          </p:stCondLst>
                                        </p:cTn>
                                        <p:tgtEl>
                                          <p:spTgt spid="5127"/>
                                        </p:tgtEl>
                                        <p:attrNameLst>
                                          <p:attrName>style.visibility</p:attrName>
                                        </p:attrNameLst>
                                      </p:cBhvr>
                                      <p:to>
                                        <p:strVal val="visible"/>
                                      </p:to>
                                    </p:set>
                                    <p:anim calcmode="lin" valueType="num">
                                      <p:cBhvr>
                                        <p:cTn id="12" dur="500" fill="hold"/>
                                        <p:tgtEl>
                                          <p:spTgt spid="5127"/>
                                        </p:tgtEl>
                                        <p:attrNameLst>
                                          <p:attrName>ppt_w</p:attrName>
                                        </p:attrNameLst>
                                      </p:cBhvr>
                                      <p:tavLst>
                                        <p:tav tm="0">
                                          <p:val>
                                            <p:fltVal val="0"/>
                                          </p:val>
                                        </p:tav>
                                        <p:tav tm="100000">
                                          <p:val>
                                            <p:strVal val="#ppt_w"/>
                                          </p:val>
                                        </p:tav>
                                      </p:tavLst>
                                    </p:anim>
                                    <p:anim calcmode="lin" valueType="num">
                                      <p:cBhvr>
                                        <p:cTn id="13" dur="500" fill="hold"/>
                                        <p:tgtEl>
                                          <p:spTgt spid="5127"/>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
                                        </p:tgtEl>
                                      </p:cMediaNode>
                                    </p:audio>
                                  </p:subTnLst>
                                </p:cTn>
                              </p:par>
                            </p:childTnLst>
                          </p:cTn>
                        </p:par>
                        <p:par>
                          <p:cTn id="14" fill="hold">
                            <p:stCondLst>
                              <p:cond delay="6500"/>
                            </p:stCondLst>
                            <p:childTnLst>
                              <p:par>
                                <p:cTn id="15" presetID="4" presetClass="entr" presetSubtype="16" fill="hold" grpId="0" nodeType="afterEffect">
                                  <p:stCondLst>
                                    <p:cond delay="1000"/>
                                  </p:stCondLst>
                                  <p:childTnLst>
                                    <p:set>
                                      <p:cBhvr>
                                        <p:cTn id="16" dur="1" fill="hold">
                                          <p:stCondLst>
                                            <p:cond delay="0"/>
                                          </p:stCondLst>
                                        </p:cTn>
                                        <p:tgtEl>
                                          <p:spTgt spid="5123">
                                            <p:txEl>
                                              <p:pRg st="0" end="0"/>
                                            </p:txEl>
                                          </p:spTgt>
                                        </p:tgtEl>
                                        <p:attrNameLst>
                                          <p:attrName>style.visibility</p:attrName>
                                        </p:attrNameLst>
                                      </p:cBhvr>
                                      <p:to>
                                        <p:strVal val="visible"/>
                                      </p:to>
                                    </p:set>
                                    <p:animEffect transition="in" filter="box(in)">
                                      <p:cBhvr>
                                        <p:cTn id="17" dur="500"/>
                                        <p:tgtEl>
                                          <p:spTgt spid="5123">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Slide Projecto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advAuto="1000"/>
      <p:bldP spid="512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71600" y="0"/>
            <a:ext cx="7772400" cy="1143000"/>
          </a:xfrm>
        </p:spPr>
        <p:txBody>
          <a:bodyPr/>
          <a:lstStyle/>
          <a:p>
            <a:pPr algn="ctr"/>
            <a:r>
              <a:rPr lang="en-US"/>
              <a:t>Mendel’ Pea Plants</a:t>
            </a:r>
          </a:p>
        </p:txBody>
      </p:sp>
      <p:sp>
        <p:nvSpPr>
          <p:cNvPr id="7173" name="Text Box 5"/>
          <p:cNvSpPr txBox="1">
            <a:spLocks noChangeArrowheads="1"/>
          </p:cNvSpPr>
          <p:nvPr/>
        </p:nvSpPr>
        <p:spPr bwMode="auto">
          <a:xfrm>
            <a:off x="1295400" y="914400"/>
            <a:ext cx="5334000" cy="2677656"/>
          </a:xfrm>
          <a:prstGeom prst="rect">
            <a:avLst/>
          </a:prstGeom>
          <a:noFill/>
          <a:ln w="12700">
            <a:noFill/>
            <a:miter lim="800000"/>
            <a:headEnd type="none" w="sm" len="sm"/>
            <a:tailEnd type="none" w="sm" len="sm"/>
          </a:ln>
          <a:effectLst/>
        </p:spPr>
        <p:txBody>
          <a:bodyPr>
            <a:spAutoFit/>
          </a:bodyPr>
          <a:lstStyle/>
          <a:p>
            <a:r>
              <a:rPr lang="en-US" dirty="0">
                <a:solidFill>
                  <a:srgbClr val="FFC000"/>
                </a:solidFill>
              </a:rPr>
              <a:t>Mendel based his laws on his studies of garden pea plants</a:t>
            </a:r>
            <a:r>
              <a:rPr lang="en-US" dirty="0"/>
              <a:t>.  Mendel was able to observe differences in multiple traits  over many generations  </a:t>
            </a:r>
            <a:r>
              <a:rPr lang="en-US" dirty="0">
                <a:solidFill>
                  <a:srgbClr val="FFC000"/>
                </a:solidFill>
              </a:rPr>
              <a:t>because pea plants reproduce rapidly, and have many visible traits</a:t>
            </a:r>
            <a:r>
              <a:rPr lang="en-US" dirty="0"/>
              <a:t> such as:</a:t>
            </a:r>
          </a:p>
          <a:p>
            <a:endParaRPr lang="en-US" dirty="0">
              <a:latin typeface="Times"/>
            </a:endParaRPr>
          </a:p>
        </p:txBody>
      </p:sp>
      <p:sp>
        <p:nvSpPr>
          <p:cNvPr id="7175" name="Text Box 7"/>
          <p:cNvSpPr txBox="1">
            <a:spLocks noChangeArrowheads="1"/>
          </p:cNvSpPr>
          <p:nvPr/>
        </p:nvSpPr>
        <p:spPr bwMode="auto">
          <a:xfrm>
            <a:off x="1447800" y="3268663"/>
            <a:ext cx="19050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Plant Height</a:t>
            </a:r>
          </a:p>
        </p:txBody>
      </p:sp>
      <p:pic>
        <p:nvPicPr>
          <p:cNvPr id="7177" name="Picture 9" descr="shortp                                                         00000002untitled                       B9F1AE93:"/>
          <p:cNvPicPr>
            <a:picLocks noChangeAspect="1" noChangeArrowheads="1"/>
          </p:cNvPicPr>
          <p:nvPr/>
        </p:nvPicPr>
        <p:blipFill>
          <a:blip r:embed="rId4" cstate="print"/>
          <a:srcRect/>
          <a:stretch>
            <a:fillRect/>
          </a:stretch>
        </p:blipFill>
        <p:spPr bwMode="auto">
          <a:xfrm>
            <a:off x="2363788" y="3962400"/>
            <a:ext cx="506412" cy="981075"/>
          </a:xfrm>
          <a:prstGeom prst="rect">
            <a:avLst/>
          </a:prstGeom>
          <a:noFill/>
        </p:spPr>
      </p:pic>
      <p:sp>
        <p:nvSpPr>
          <p:cNvPr id="7178" name="Text Box 10"/>
          <p:cNvSpPr txBox="1">
            <a:spLocks noChangeArrowheads="1"/>
          </p:cNvSpPr>
          <p:nvPr/>
        </p:nvSpPr>
        <p:spPr bwMode="auto">
          <a:xfrm>
            <a:off x="1143000" y="5029200"/>
            <a:ext cx="11430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Tall</a:t>
            </a:r>
          </a:p>
        </p:txBody>
      </p:sp>
      <p:sp>
        <p:nvSpPr>
          <p:cNvPr id="7179" name="Text Box 11"/>
          <p:cNvSpPr txBox="1">
            <a:spLocks noChangeArrowheads="1"/>
          </p:cNvSpPr>
          <p:nvPr/>
        </p:nvSpPr>
        <p:spPr bwMode="auto">
          <a:xfrm>
            <a:off x="2057400" y="4953000"/>
            <a:ext cx="990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Short</a:t>
            </a:r>
          </a:p>
        </p:txBody>
      </p:sp>
      <p:sp>
        <p:nvSpPr>
          <p:cNvPr id="7180" name="Text Box 12"/>
          <p:cNvSpPr txBox="1">
            <a:spLocks noChangeArrowheads="1"/>
          </p:cNvSpPr>
          <p:nvPr/>
        </p:nvSpPr>
        <p:spPr bwMode="auto">
          <a:xfrm>
            <a:off x="7315200" y="1905000"/>
            <a:ext cx="1447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Pod color</a:t>
            </a:r>
          </a:p>
        </p:txBody>
      </p:sp>
      <p:sp>
        <p:nvSpPr>
          <p:cNvPr id="7181" name="Text Box 13"/>
          <p:cNvSpPr txBox="1">
            <a:spLocks noChangeArrowheads="1"/>
          </p:cNvSpPr>
          <p:nvPr/>
        </p:nvSpPr>
        <p:spPr bwMode="auto">
          <a:xfrm>
            <a:off x="7086600" y="4343400"/>
            <a:ext cx="16764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Seed Shape</a:t>
            </a:r>
          </a:p>
        </p:txBody>
      </p:sp>
      <p:sp>
        <p:nvSpPr>
          <p:cNvPr id="7182" name="Text Box 14"/>
          <p:cNvSpPr txBox="1">
            <a:spLocks noChangeArrowheads="1"/>
          </p:cNvSpPr>
          <p:nvPr/>
        </p:nvSpPr>
        <p:spPr bwMode="auto">
          <a:xfrm>
            <a:off x="3886200" y="4953000"/>
            <a:ext cx="16002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Pod Shape</a:t>
            </a:r>
          </a:p>
        </p:txBody>
      </p:sp>
      <p:sp>
        <p:nvSpPr>
          <p:cNvPr id="7183" name="Text Box 15"/>
          <p:cNvSpPr txBox="1">
            <a:spLocks noChangeArrowheads="1"/>
          </p:cNvSpPr>
          <p:nvPr/>
        </p:nvSpPr>
        <p:spPr bwMode="auto">
          <a:xfrm>
            <a:off x="4724400" y="2971800"/>
            <a:ext cx="19812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Seed Color</a:t>
            </a:r>
          </a:p>
        </p:txBody>
      </p:sp>
      <p:pic>
        <p:nvPicPr>
          <p:cNvPr id="7184" name="Picture 16" descr="tall                                                           00000112untitled                       B9F3EA0F:"/>
          <p:cNvPicPr>
            <a:picLocks noChangeAspect="1" noChangeArrowheads="1"/>
          </p:cNvPicPr>
          <p:nvPr/>
        </p:nvPicPr>
        <p:blipFill>
          <a:blip r:embed="rId5" cstate="print"/>
          <a:srcRect/>
          <a:stretch>
            <a:fillRect/>
          </a:stretch>
        </p:blipFill>
        <p:spPr bwMode="auto">
          <a:xfrm>
            <a:off x="1295400" y="3810000"/>
            <a:ext cx="908050" cy="1219200"/>
          </a:xfrm>
          <a:prstGeom prst="rect">
            <a:avLst/>
          </a:prstGeom>
          <a:noFill/>
        </p:spPr>
      </p:pic>
      <p:pic>
        <p:nvPicPr>
          <p:cNvPr id="7185" name="Picture 17" descr="green                                                          00000112untitled                       B9F3EA0F:"/>
          <p:cNvPicPr>
            <a:picLocks noChangeAspect="1" noChangeArrowheads="1"/>
          </p:cNvPicPr>
          <p:nvPr/>
        </p:nvPicPr>
        <p:blipFill>
          <a:blip r:embed="rId6" cstate="print"/>
          <a:srcRect/>
          <a:stretch>
            <a:fillRect/>
          </a:stretch>
        </p:blipFill>
        <p:spPr bwMode="auto">
          <a:xfrm>
            <a:off x="6858000" y="2438400"/>
            <a:ext cx="755650" cy="1073150"/>
          </a:xfrm>
          <a:prstGeom prst="rect">
            <a:avLst/>
          </a:prstGeom>
          <a:noFill/>
        </p:spPr>
      </p:pic>
      <p:pic>
        <p:nvPicPr>
          <p:cNvPr id="7186" name="Picture 18" descr="yellow                                                         00000112untitled                       B9F3EA0F:"/>
          <p:cNvPicPr>
            <a:picLocks noChangeAspect="1" noChangeArrowheads="1"/>
          </p:cNvPicPr>
          <p:nvPr/>
        </p:nvPicPr>
        <p:blipFill>
          <a:blip r:embed="rId7" cstate="print"/>
          <a:srcRect/>
          <a:stretch>
            <a:fillRect/>
          </a:stretch>
        </p:blipFill>
        <p:spPr bwMode="auto">
          <a:xfrm>
            <a:off x="7848600" y="2438400"/>
            <a:ext cx="779463" cy="1096963"/>
          </a:xfrm>
          <a:prstGeom prst="rect">
            <a:avLst/>
          </a:prstGeom>
          <a:noFill/>
        </p:spPr>
      </p:pic>
      <p:pic>
        <p:nvPicPr>
          <p:cNvPr id="7187" name="Picture 19" descr="green                                                          00000112untitled                       B9F3EA0F:"/>
          <p:cNvPicPr>
            <a:picLocks noChangeAspect="1" noChangeArrowheads="1"/>
          </p:cNvPicPr>
          <p:nvPr/>
        </p:nvPicPr>
        <p:blipFill>
          <a:blip r:embed="rId6" cstate="print"/>
          <a:srcRect/>
          <a:stretch>
            <a:fillRect/>
          </a:stretch>
        </p:blipFill>
        <p:spPr bwMode="auto">
          <a:xfrm>
            <a:off x="3505200" y="5334000"/>
            <a:ext cx="755650" cy="1073150"/>
          </a:xfrm>
          <a:prstGeom prst="rect">
            <a:avLst/>
          </a:prstGeom>
          <a:noFill/>
        </p:spPr>
      </p:pic>
      <p:pic>
        <p:nvPicPr>
          <p:cNvPr id="7188" name="Picture 20" descr="wrinkled                                                       00000112untitled                       B9F3EA0F:"/>
          <p:cNvPicPr>
            <a:picLocks noChangeAspect="1" noChangeArrowheads="1"/>
          </p:cNvPicPr>
          <p:nvPr/>
        </p:nvPicPr>
        <p:blipFill>
          <a:blip r:embed="rId8" cstate="print"/>
          <a:srcRect/>
          <a:stretch>
            <a:fillRect/>
          </a:stretch>
        </p:blipFill>
        <p:spPr bwMode="auto">
          <a:xfrm>
            <a:off x="6781800" y="4953000"/>
            <a:ext cx="914400" cy="852488"/>
          </a:xfrm>
          <a:prstGeom prst="rect">
            <a:avLst/>
          </a:prstGeom>
          <a:noFill/>
        </p:spPr>
      </p:pic>
      <p:pic>
        <p:nvPicPr>
          <p:cNvPr id="7189" name="Picture 21" descr="puckered                                                       00000112untitled                       B9F3EA0F:"/>
          <p:cNvPicPr>
            <a:picLocks noChangeAspect="1" noChangeArrowheads="1"/>
          </p:cNvPicPr>
          <p:nvPr/>
        </p:nvPicPr>
        <p:blipFill>
          <a:blip r:embed="rId9" cstate="print"/>
          <a:srcRect/>
          <a:stretch>
            <a:fillRect/>
          </a:stretch>
        </p:blipFill>
        <p:spPr bwMode="auto">
          <a:xfrm>
            <a:off x="4648200" y="5334000"/>
            <a:ext cx="877888" cy="1047750"/>
          </a:xfrm>
          <a:prstGeom prst="rect">
            <a:avLst/>
          </a:prstGeom>
          <a:noFill/>
        </p:spPr>
      </p:pic>
      <p:pic>
        <p:nvPicPr>
          <p:cNvPr id="7190" name="Picture 22" descr="&#10;green seed                                                     00000112untitled                       B9F3EA0F:"/>
          <p:cNvPicPr>
            <a:picLocks noChangeAspect="1" noChangeArrowheads="1"/>
          </p:cNvPicPr>
          <p:nvPr/>
        </p:nvPicPr>
        <p:blipFill>
          <a:blip r:embed="rId10" cstate="print"/>
          <a:srcRect/>
          <a:stretch>
            <a:fillRect/>
          </a:stretch>
        </p:blipFill>
        <p:spPr bwMode="auto">
          <a:xfrm>
            <a:off x="7924800" y="4953000"/>
            <a:ext cx="841375" cy="901700"/>
          </a:xfrm>
          <a:prstGeom prst="rect">
            <a:avLst/>
          </a:prstGeom>
          <a:noFill/>
        </p:spPr>
      </p:pic>
      <p:pic>
        <p:nvPicPr>
          <p:cNvPr id="7191" name="Picture 23" descr="&#10;green seed                                                     00000112untitled                       B9F3EA0F:"/>
          <p:cNvPicPr>
            <a:picLocks noChangeAspect="1" noChangeArrowheads="1"/>
          </p:cNvPicPr>
          <p:nvPr/>
        </p:nvPicPr>
        <p:blipFill>
          <a:blip r:embed="rId10" cstate="print"/>
          <a:srcRect/>
          <a:stretch>
            <a:fillRect/>
          </a:stretch>
        </p:blipFill>
        <p:spPr bwMode="auto">
          <a:xfrm>
            <a:off x="4419600" y="3429000"/>
            <a:ext cx="841375" cy="901700"/>
          </a:xfrm>
          <a:prstGeom prst="rect">
            <a:avLst/>
          </a:prstGeom>
          <a:noFill/>
        </p:spPr>
      </p:pic>
      <p:pic>
        <p:nvPicPr>
          <p:cNvPr id="7192" name="Picture 24" descr="yellow seed                                                    00000112untitled                       B9F3EA0F:"/>
          <p:cNvPicPr>
            <a:picLocks noChangeAspect="1" noChangeArrowheads="1"/>
          </p:cNvPicPr>
          <p:nvPr/>
        </p:nvPicPr>
        <p:blipFill>
          <a:blip r:embed="rId11" cstate="print"/>
          <a:srcRect/>
          <a:stretch>
            <a:fillRect/>
          </a:stretch>
        </p:blipFill>
        <p:spPr bwMode="auto">
          <a:xfrm>
            <a:off x="5410200" y="3429000"/>
            <a:ext cx="792163" cy="925513"/>
          </a:xfrm>
          <a:prstGeom prst="rect">
            <a:avLst/>
          </a:prstGeom>
          <a:noFill/>
        </p:spPr>
      </p:pic>
      <p:sp>
        <p:nvSpPr>
          <p:cNvPr id="7193" name="Text Box 25"/>
          <p:cNvSpPr txBox="1">
            <a:spLocks noChangeArrowheads="1"/>
          </p:cNvSpPr>
          <p:nvPr/>
        </p:nvSpPr>
        <p:spPr bwMode="auto">
          <a:xfrm>
            <a:off x="4191000" y="4267200"/>
            <a:ext cx="1752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Green</a:t>
            </a:r>
          </a:p>
        </p:txBody>
      </p:sp>
      <p:sp>
        <p:nvSpPr>
          <p:cNvPr id="7194" name="Text Box 26"/>
          <p:cNvSpPr txBox="1">
            <a:spLocks noChangeArrowheads="1"/>
          </p:cNvSpPr>
          <p:nvPr/>
        </p:nvSpPr>
        <p:spPr bwMode="auto">
          <a:xfrm>
            <a:off x="5181600" y="4267200"/>
            <a:ext cx="1447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Yellow</a:t>
            </a:r>
          </a:p>
        </p:txBody>
      </p:sp>
      <p:sp>
        <p:nvSpPr>
          <p:cNvPr id="7195" name="Text Box 27"/>
          <p:cNvSpPr txBox="1">
            <a:spLocks noChangeArrowheads="1"/>
          </p:cNvSpPr>
          <p:nvPr/>
        </p:nvSpPr>
        <p:spPr bwMode="auto">
          <a:xfrm>
            <a:off x="6705600" y="3429000"/>
            <a:ext cx="1447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Green</a:t>
            </a:r>
          </a:p>
        </p:txBody>
      </p:sp>
      <p:sp>
        <p:nvSpPr>
          <p:cNvPr id="7196" name="Text Box 28"/>
          <p:cNvSpPr txBox="1">
            <a:spLocks noChangeArrowheads="1"/>
          </p:cNvSpPr>
          <p:nvPr/>
        </p:nvSpPr>
        <p:spPr bwMode="auto">
          <a:xfrm>
            <a:off x="7848600" y="3505200"/>
            <a:ext cx="12954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Yellow</a:t>
            </a:r>
          </a:p>
        </p:txBody>
      </p:sp>
      <p:sp>
        <p:nvSpPr>
          <p:cNvPr id="7197" name="Text Box 29"/>
          <p:cNvSpPr txBox="1">
            <a:spLocks noChangeArrowheads="1"/>
          </p:cNvSpPr>
          <p:nvPr/>
        </p:nvSpPr>
        <p:spPr bwMode="auto">
          <a:xfrm>
            <a:off x="7772400" y="5867400"/>
            <a:ext cx="1066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Round</a:t>
            </a:r>
          </a:p>
        </p:txBody>
      </p:sp>
      <p:sp>
        <p:nvSpPr>
          <p:cNvPr id="7198" name="Text Box 30"/>
          <p:cNvSpPr txBox="1">
            <a:spLocks noChangeArrowheads="1"/>
          </p:cNvSpPr>
          <p:nvPr/>
        </p:nvSpPr>
        <p:spPr bwMode="auto">
          <a:xfrm>
            <a:off x="6477000" y="5867400"/>
            <a:ext cx="1447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Wrinkled</a:t>
            </a:r>
          </a:p>
        </p:txBody>
      </p:sp>
      <p:sp>
        <p:nvSpPr>
          <p:cNvPr id="7199" name="Text Box 31"/>
          <p:cNvSpPr txBox="1">
            <a:spLocks noChangeArrowheads="1"/>
          </p:cNvSpPr>
          <p:nvPr/>
        </p:nvSpPr>
        <p:spPr bwMode="auto">
          <a:xfrm>
            <a:off x="3276600" y="6400800"/>
            <a:ext cx="11430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Smooth</a:t>
            </a:r>
          </a:p>
        </p:txBody>
      </p:sp>
      <p:sp>
        <p:nvSpPr>
          <p:cNvPr id="7200" name="Text Box 32"/>
          <p:cNvSpPr txBox="1">
            <a:spLocks noChangeArrowheads="1"/>
          </p:cNvSpPr>
          <p:nvPr/>
        </p:nvSpPr>
        <p:spPr bwMode="auto">
          <a:xfrm>
            <a:off x="4419600" y="6400800"/>
            <a:ext cx="1371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Pinched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1000"/>
                                  </p:stCondLst>
                                  <p:childTnLst>
                                    <p:set>
                                      <p:cBhvr>
                                        <p:cTn id="6" dur="1" fill="hold">
                                          <p:stCondLst>
                                            <p:cond delay="0"/>
                                          </p:stCondLst>
                                        </p:cTn>
                                        <p:tgtEl>
                                          <p:spTgt spid="7170"/>
                                        </p:tgtEl>
                                        <p:attrNameLst>
                                          <p:attrName>style.visibility</p:attrName>
                                        </p:attrNameLst>
                                      </p:cBhvr>
                                      <p:to>
                                        <p:strVal val="visible"/>
                                      </p:to>
                                    </p:set>
                                    <p:animEffect transition="in" filter="box(in)">
                                      <p:cBhvr>
                                        <p:cTn id="7" dur="500"/>
                                        <p:tgtEl>
                                          <p:spTgt spid="7170"/>
                                        </p:tgtEl>
                                      </p:cBhvr>
                                    </p:animEffect>
                                  </p:childTnLst>
                                  <p:subTnLst>
                                    <p:audio>
                                      <p:cMediaNode>
                                        <p:cTn display="0" masterRel="sameClick">
                                          <p:stCondLst>
                                            <p:cond evt="begin" delay="0">
                                              <p:tn val="5"/>
                                            </p:cond>
                                          </p:stCondLst>
                                          <p:endCondLst>
                                            <p:cond evt="onStopAudio" delay="0">
                                              <p:tgtEl>
                                                <p:sldTgt/>
                                              </p:tgtEl>
                                            </p:cond>
                                          </p:endCondLst>
                                        </p:cTn>
                                        <p:tgtEl>
                                          <p:sndTgt r:embed="rId2" name="Ricochet"/>
                                        </p:tgtEl>
                                      </p:cMediaNode>
                                    </p:audio>
                                  </p:subTnLst>
                                </p:cTn>
                              </p:par>
                            </p:childTnLst>
                          </p:cTn>
                        </p:par>
                        <p:par>
                          <p:cTn id="8" fill="hold">
                            <p:stCondLst>
                              <p:cond delay="1500"/>
                            </p:stCondLst>
                            <p:childTnLst>
                              <p:par>
                                <p:cTn id="9" presetID="2" presetClass="entr" presetSubtype="8" fill="hold" grpId="0" nodeType="afterEffect">
                                  <p:stCondLst>
                                    <p:cond delay="1000"/>
                                  </p:stCondLst>
                                  <p:childTnLst>
                                    <p:set>
                                      <p:cBhvr>
                                        <p:cTn id="10" dur="1" fill="hold">
                                          <p:stCondLst>
                                            <p:cond delay="0"/>
                                          </p:stCondLst>
                                        </p:cTn>
                                        <p:tgtEl>
                                          <p:spTgt spid="7173"/>
                                        </p:tgtEl>
                                        <p:attrNameLst>
                                          <p:attrName>style.visibility</p:attrName>
                                        </p:attrNameLst>
                                      </p:cBhvr>
                                      <p:to>
                                        <p:strVal val="visible"/>
                                      </p:to>
                                    </p:set>
                                    <p:anim calcmode="lin" valueType="num">
                                      <p:cBhvr additive="base">
                                        <p:cTn id="11" dur="500" fill="hold"/>
                                        <p:tgtEl>
                                          <p:spTgt spid="7173"/>
                                        </p:tgtEl>
                                        <p:attrNameLst>
                                          <p:attrName>ppt_x</p:attrName>
                                        </p:attrNameLst>
                                      </p:cBhvr>
                                      <p:tavLst>
                                        <p:tav tm="0">
                                          <p:val>
                                            <p:strVal val="0-#ppt_w/2"/>
                                          </p:val>
                                        </p:tav>
                                        <p:tav tm="100000">
                                          <p:val>
                                            <p:strVal val="#ppt_x"/>
                                          </p:val>
                                        </p:tav>
                                      </p:tavLst>
                                    </p:anim>
                                    <p:anim calcmode="lin" valueType="num">
                                      <p:cBhvr additive="base">
                                        <p:cTn id="12" dur="500" fill="hold"/>
                                        <p:tgtEl>
                                          <p:spTgt spid="71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Typewriter"/>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175"/>
                                        </p:tgtEl>
                                        <p:attrNameLst>
                                          <p:attrName>style.visibility</p:attrName>
                                        </p:attrNameLst>
                                      </p:cBhvr>
                                      <p:to>
                                        <p:strVal val="visible"/>
                                      </p:to>
                                    </p:set>
                                    <p:anim calcmode="lin" valueType="num">
                                      <p:cBhvr additive="base">
                                        <p:cTn id="17" dur="500" fill="hold"/>
                                        <p:tgtEl>
                                          <p:spTgt spid="7175"/>
                                        </p:tgtEl>
                                        <p:attrNameLst>
                                          <p:attrName>ppt_x</p:attrName>
                                        </p:attrNameLst>
                                      </p:cBhvr>
                                      <p:tavLst>
                                        <p:tav tm="0">
                                          <p:val>
                                            <p:strVal val="0-#ppt_w/2"/>
                                          </p:val>
                                        </p:tav>
                                        <p:tav tm="100000">
                                          <p:val>
                                            <p:strVal val="#ppt_x"/>
                                          </p:val>
                                        </p:tav>
                                      </p:tavLst>
                                    </p:anim>
                                    <p:anim calcmode="lin" valueType="num">
                                      <p:cBhvr additive="base">
                                        <p:cTn id="18" dur="500" fill="hold"/>
                                        <p:tgtEl>
                                          <p:spTgt spid="7175"/>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 presetClass="entr" presetSubtype="8" fill="hold" nodeType="afterEffect">
                                  <p:stCondLst>
                                    <p:cond delay="0"/>
                                  </p:stCondLst>
                                  <p:childTnLst>
                                    <p:set>
                                      <p:cBhvr>
                                        <p:cTn id="21" dur="1" fill="hold">
                                          <p:stCondLst>
                                            <p:cond delay="0"/>
                                          </p:stCondLst>
                                        </p:cTn>
                                        <p:tgtEl>
                                          <p:spTgt spid="7184"/>
                                        </p:tgtEl>
                                        <p:attrNameLst>
                                          <p:attrName>style.visibility</p:attrName>
                                        </p:attrNameLst>
                                      </p:cBhvr>
                                      <p:to>
                                        <p:strVal val="visible"/>
                                      </p:to>
                                    </p:set>
                                    <p:anim calcmode="lin" valueType="num">
                                      <p:cBhvr additive="base">
                                        <p:cTn id="22" dur="500" fill="hold"/>
                                        <p:tgtEl>
                                          <p:spTgt spid="7184"/>
                                        </p:tgtEl>
                                        <p:attrNameLst>
                                          <p:attrName>ppt_x</p:attrName>
                                        </p:attrNameLst>
                                      </p:cBhvr>
                                      <p:tavLst>
                                        <p:tav tm="0">
                                          <p:val>
                                            <p:strVal val="0-#ppt_w/2"/>
                                          </p:val>
                                        </p:tav>
                                        <p:tav tm="100000">
                                          <p:val>
                                            <p:strVal val="#ppt_x"/>
                                          </p:val>
                                        </p:tav>
                                      </p:tavLst>
                                    </p:anim>
                                    <p:anim calcmode="lin" valueType="num">
                                      <p:cBhvr additive="base">
                                        <p:cTn id="23" dur="500" fill="hold"/>
                                        <p:tgtEl>
                                          <p:spTgt spid="7184"/>
                                        </p:tgtEl>
                                        <p:attrNameLst>
                                          <p:attrName>ppt_y</p:attrName>
                                        </p:attrNameLst>
                                      </p:cBhvr>
                                      <p:tavLst>
                                        <p:tav tm="0">
                                          <p:val>
                                            <p:strVal val="#ppt_y"/>
                                          </p:val>
                                        </p:tav>
                                        <p:tav tm="100000">
                                          <p:val>
                                            <p:strVal val="#ppt_y"/>
                                          </p:val>
                                        </p:tav>
                                      </p:tavLst>
                                    </p:anim>
                                  </p:childTnLst>
                                </p:cTn>
                              </p:par>
                            </p:childTnLst>
                          </p:cTn>
                        </p:par>
                        <p:par>
                          <p:cTn id="24" fill="hold">
                            <p:stCondLst>
                              <p:cond delay="1000"/>
                            </p:stCondLst>
                            <p:childTnLst>
                              <p:par>
                                <p:cTn id="25" presetID="2" presetClass="entr" presetSubtype="8" fill="hold" grpId="0" nodeType="afterEffect">
                                  <p:stCondLst>
                                    <p:cond delay="0"/>
                                  </p:stCondLst>
                                  <p:childTnLst>
                                    <p:set>
                                      <p:cBhvr>
                                        <p:cTn id="26" dur="1" fill="hold">
                                          <p:stCondLst>
                                            <p:cond delay="0"/>
                                          </p:stCondLst>
                                        </p:cTn>
                                        <p:tgtEl>
                                          <p:spTgt spid="7178"/>
                                        </p:tgtEl>
                                        <p:attrNameLst>
                                          <p:attrName>style.visibility</p:attrName>
                                        </p:attrNameLst>
                                      </p:cBhvr>
                                      <p:to>
                                        <p:strVal val="visible"/>
                                      </p:to>
                                    </p:set>
                                    <p:anim calcmode="lin" valueType="num">
                                      <p:cBhvr additive="base">
                                        <p:cTn id="27" dur="500" fill="hold"/>
                                        <p:tgtEl>
                                          <p:spTgt spid="7178"/>
                                        </p:tgtEl>
                                        <p:attrNameLst>
                                          <p:attrName>ppt_x</p:attrName>
                                        </p:attrNameLst>
                                      </p:cBhvr>
                                      <p:tavLst>
                                        <p:tav tm="0">
                                          <p:val>
                                            <p:strVal val="0-#ppt_w/2"/>
                                          </p:val>
                                        </p:tav>
                                        <p:tav tm="100000">
                                          <p:val>
                                            <p:strVal val="#ppt_x"/>
                                          </p:val>
                                        </p:tav>
                                      </p:tavLst>
                                    </p:anim>
                                    <p:anim calcmode="lin" valueType="num">
                                      <p:cBhvr additive="base">
                                        <p:cTn id="28" dur="500" fill="hold"/>
                                        <p:tgtEl>
                                          <p:spTgt spid="7178"/>
                                        </p:tgtEl>
                                        <p:attrNameLst>
                                          <p:attrName>ppt_y</p:attrName>
                                        </p:attrNameLst>
                                      </p:cBhvr>
                                      <p:tavLst>
                                        <p:tav tm="0">
                                          <p:val>
                                            <p:strVal val="#ppt_y"/>
                                          </p:val>
                                        </p:tav>
                                        <p:tav tm="100000">
                                          <p:val>
                                            <p:strVal val="#ppt_y"/>
                                          </p:val>
                                        </p:tav>
                                      </p:tavLst>
                                    </p:anim>
                                  </p:childTnLst>
                                </p:cTn>
                              </p:par>
                            </p:childTnLst>
                          </p:cTn>
                        </p:par>
                        <p:par>
                          <p:cTn id="29" fill="hold">
                            <p:stCondLst>
                              <p:cond delay="1500"/>
                            </p:stCondLst>
                            <p:childTnLst>
                              <p:par>
                                <p:cTn id="30" presetID="2" presetClass="entr" presetSubtype="8" fill="hold" nodeType="afterEffect">
                                  <p:stCondLst>
                                    <p:cond delay="0"/>
                                  </p:stCondLst>
                                  <p:childTnLst>
                                    <p:set>
                                      <p:cBhvr>
                                        <p:cTn id="31" dur="1" fill="hold">
                                          <p:stCondLst>
                                            <p:cond delay="0"/>
                                          </p:stCondLst>
                                        </p:cTn>
                                        <p:tgtEl>
                                          <p:spTgt spid="7177"/>
                                        </p:tgtEl>
                                        <p:attrNameLst>
                                          <p:attrName>style.visibility</p:attrName>
                                        </p:attrNameLst>
                                      </p:cBhvr>
                                      <p:to>
                                        <p:strVal val="visible"/>
                                      </p:to>
                                    </p:set>
                                    <p:anim calcmode="lin" valueType="num">
                                      <p:cBhvr additive="base">
                                        <p:cTn id="32" dur="500" fill="hold"/>
                                        <p:tgtEl>
                                          <p:spTgt spid="7177"/>
                                        </p:tgtEl>
                                        <p:attrNameLst>
                                          <p:attrName>ppt_x</p:attrName>
                                        </p:attrNameLst>
                                      </p:cBhvr>
                                      <p:tavLst>
                                        <p:tav tm="0">
                                          <p:val>
                                            <p:strVal val="0-#ppt_w/2"/>
                                          </p:val>
                                        </p:tav>
                                        <p:tav tm="100000">
                                          <p:val>
                                            <p:strVal val="#ppt_x"/>
                                          </p:val>
                                        </p:tav>
                                      </p:tavLst>
                                    </p:anim>
                                    <p:anim calcmode="lin" valueType="num">
                                      <p:cBhvr additive="base">
                                        <p:cTn id="33" dur="500" fill="hold"/>
                                        <p:tgtEl>
                                          <p:spTgt spid="7177"/>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8" fill="hold" grpId="0" nodeType="afterEffect">
                                  <p:stCondLst>
                                    <p:cond delay="0"/>
                                  </p:stCondLst>
                                  <p:childTnLst>
                                    <p:set>
                                      <p:cBhvr>
                                        <p:cTn id="36" dur="1" fill="hold">
                                          <p:stCondLst>
                                            <p:cond delay="0"/>
                                          </p:stCondLst>
                                        </p:cTn>
                                        <p:tgtEl>
                                          <p:spTgt spid="7179"/>
                                        </p:tgtEl>
                                        <p:attrNameLst>
                                          <p:attrName>style.visibility</p:attrName>
                                        </p:attrNameLst>
                                      </p:cBhvr>
                                      <p:to>
                                        <p:strVal val="visible"/>
                                      </p:to>
                                    </p:set>
                                    <p:anim calcmode="lin" valueType="num">
                                      <p:cBhvr additive="base">
                                        <p:cTn id="37" dur="500" fill="hold"/>
                                        <p:tgtEl>
                                          <p:spTgt spid="7179"/>
                                        </p:tgtEl>
                                        <p:attrNameLst>
                                          <p:attrName>ppt_x</p:attrName>
                                        </p:attrNameLst>
                                      </p:cBhvr>
                                      <p:tavLst>
                                        <p:tav tm="0">
                                          <p:val>
                                            <p:strVal val="0-#ppt_w/2"/>
                                          </p:val>
                                        </p:tav>
                                        <p:tav tm="100000">
                                          <p:val>
                                            <p:strVal val="#ppt_x"/>
                                          </p:val>
                                        </p:tav>
                                      </p:tavLst>
                                    </p:anim>
                                    <p:anim calcmode="lin" valueType="num">
                                      <p:cBhvr additive="base">
                                        <p:cTn id="38" dur="500" fill="hold"/>
                                        <p:tgtEl>
                                          <p:spTgt spid="7179"/>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2" presetClass="entr" presetSubtype="2" fill="hold" grpId="0" nodeType="afterEffect">
                                  <p:stCondLst>
                                    <p:cond delay="1000"/>
                                  </p:stCondLst>
                                  <p:childTnLst>
                                    <p:set>
                                      <p:cBhvr>
                                        <p:cTn id="41" dur="1" fill="hold">
                                          <p:stCondLst>
                                            <p:cond delay="0"/>
                                          </p:stCondLst>
                                        </p:cTn>
                                        <p:tgtEl>
                                          <p:spTgt spid="7180"/>
                                        </p:tgtEl>
                                        <p:attrNameLst>
                                          <p:attrName>style.visibility</p:attrName>
                                        </p:attrNameLst>
                                      </p:cBhvr>
                                      <p:to>
                                        <p:strVal val="visible"/>
                                      </p:to>
                                    </p:set>
                                    <p:anim calcmode="lin" valueType="num">
                                      <p:cBhvr additive="base">
                                        <p:cTn id="42" dur="500" fill="hold"/>
                                        <p:tgtEl>
                                          <p:spTgt spid="7180"/>
                                        </p:tgtEl>
                                        <p:attrNameLst>
                                          <p:attrName>ppt_x</p:attrName>
                                        </p:attrNameLst>
                                      </p:cBhvr>
                                      <p:tavLst>
                                        <p:tav tm="0">
                                          <p:val>
                                            <p:strVal val="1+#ppt_w/2"/>
                                          </p:val>
                                        </p:tav>
                                        <p:tav tm="100000">
                                          <p:val>
                                            <p:strVal val="#ppt_x"/>
                                          </p:val>
                                        </p:tav>
                                      </p:tavLst>
                                    </p:anim>
                                    <p:anim calcmode="lin" valueType="num">
                                      <p:cBhvr additive="base">
                                        <p:cTn id="43" dur="500" fill="hold"/>
                                        <p:tgtEl>
                                          <p:spTgt spid="7180"/>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nodeType="afterEffect">
                                  <p:stCondLst>
                                    <p:cond delay="0"/>
                                  </p:stCondLst>
                                  <p:childTnLst>
                                    <p:set>
                                      <p:cBhvr>
                                        <p:cTn id="46" dur="1" fill="hold">
                                          <p:stCondLst>
                                            <p:cond delay="0"/>
                                          </p:stCondLst>
                                        </p:cTn>
                                        <p:tgtEl>
                                          <p:spTgt spid="7185"/>
                                        </p:tgtEl>
                                        <p:attrNameLst>
                                          <p:attrName>style.visibility</p:attrName>
                                        </p:attrNameLst>
                                      </p:cBhvr>
                                      <p:to>
                                        <p:strVal val="visible"/>
                                      </p:to>
                                    </p:set>
                                    <p:anim calcmode="lin" valueType="num">
                                      <p:cBhvr additive="base">
                                        <p:cTn id="47" dur="500" fill="hold"/>
                                        <p:tgtEl>
                                          <p:spTgt spid="7185"/>
                                        </p:tgtEl>
                                        <p:attrNameLst>
                                          <p:attrName>ppt_x</p:attrName>
                                        </p:attrNameLst>
                                      </p:cBhvr>
                                      <p:tavLst>
                                        <p:tav tm="0">
                                          <p:val>
                                            <p:strVal val="1+#ppt_w/2"/>
                                          </p:val>
                                        </p:tav>
                                        <p:tav tm="100000">
                                          <p:val>
                                            <p:strVal val="#ppt_x"/>
                                          </p:val>
                                        </p:tav>
                                      </p:tavLst>
                                    </p:anim>
                                    <p:anim calcmode="lin" valueType="num">
                                      <p:cBhvr additive="base">
                                        <p:cTn id="48" dur="500" fill="hold"/>
                                        <p:tgtEl>
                                          <p:spTgt spid="7185"/>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7195"/>
                                        </p:tgtEl>
                                        <p:attrNameLst>
                                          <p:attrName>style.visibility</p:attrName>
                                        </p:attrNameLst>
                                      </p:cBhvr>
                                      <p:to>
                                        <p:strVal val="visible"/>
                                      </p:to>
                                    </p:set>
                                    <p:anim calcmode="lin" valueType="num">
                                      <p:cBhvr additive="base">
                                        <p:cTn id="52" dur="500" fill="hold"/>
                                        <p:tgtEl>
                                          <p:spTgt spid="7195"/>
                                        </p:tgtEl>
                                        <p:attrNameLst>
                                          <p:attrName>ppt_x</p:attrName>
                                        </p:attrNameLst>
                                      </p:cBhvr>
                                      <p:tavLst>
                                        <p:tav tm="0">
                                          <p:val>
                                            <p:strVal val="1+#ppt_w/2"/>
                                          </p:val>
                                        </p:tav>
                                        <p:tav tm="100000">
                                          <p:val>
                                            <p:strVal val="#ppt_x"/>
                                          </p:val>
                                        </p:tav>
                                      </p:tavLst>
                                    </p:anim>
                                    <p:anim calcmode="lin" valueType="num">
                                      <p:cBhvr additive="base">
                                        <p:cTn id="53" dur="500" fill="hold"/>
                                        <p:tgtEl>
                                          <p:spTgt spid="7195"/>
                                        </p:tgtEl>
                                        <p:attrNameLst>
                                          <p:attrName>ppt_y</p:attrName>
                                        </p:attrNameLst>
                                      </p:cBhvr>
                                      <p:tavLst>
                                        <p:tav tm="0">
                                          <p:val>
                                            <p:strVal val="#ppt_y"/>
                                          </p:val>
                                        </p:tav>
                                        <p:tav tm="100000">
                                          <p:val>
                                            <p:strVal val="#ppt_y"/>
                                          </p:val>
                                        </p:tav>
                                      </p:tavLst>
                                    </p:anim>
                                  </p:childTnLst>
                                </p:cTn>
                              </p:par>
                            </p:childTnLst>
                          </p:cTn>
                        </p:par>
                        <p:par>
                          <p:cTn id="54" fill="hold">
                            <p:stCondLst>
                              <p:cond delay="5000"/>
                            </p:stCondLst>
                            <p:childTnLst>
                              <p:par>
                                <p:cTn id="55" presetID="2" presetClass="entr" presetSubtype="2" fill="hold" nodeType="afterEffect">
                                  <p:stCondLst>
                                    <p:cond delay="0"/>
                                  </p:stCondLst>
                                  <p:childTnLst>
                                    <p:set>
                                      <p:cBhvr>
                                        <p:cTn id="56" dur="1" fill="hold">
                                          <p:stCondLst>
                                            <p:cond delay="0"/>
                                          </p:stCondLst>
                                        </p:cTn>
                                        <p:tgtEl>
                                          <p:spTgt spid="7186"/>
                                        </p:tgtEl>
                                        <p:attrNameLst>
                                          <p:attrName>style.visibility</p:attrName>
                                        </p:attrNameLst>
                                      </p:cBhvr>
                                      <p:to>
                                        <p:strVal val="visible"/>
                                      </p:to>
                                    </p:set>
                                    <p:anim calcmode="lin" valueType="num">
                                      <p:cBhvr additive="base">
                                        <p:cTn id="57" dur="500" fill="hold"/>
                                        <p:tgtEl>
                                          <p:spTgt spid="7186"/>
                                        </p:tgtEl>
                                        <p:attrNameLst>
                                          <p:attrName>ppt_x</p:attrName>
                                        </p:attrNameLst>
                                      </p:cBhvr>
                                      <p:tavLst>
                                        <p:tav tm="0">
                                          <p:val>
                                            <p:strVal val="1+#ppt_w/2"/>
                                          </p:val>
                                        </p:tav>
                                        <p:tav tm="100000">
                                          <p:val>
                                            <p:strVal val="#ppt_x"/>
                                          </p:val>
                                        </p:tav>
                                      </p:tavLst>
                                    </p:anim>
                                    <p:anim calcmode="lin" valueType="num">
                                      <p:cBhvr additive="base">
                                        <p:cTn id="58" dur="500" fill="hold"/>
                                        <p:tgtEl>
                                          <p:spTgt spid="7186"/>
                                        </p:tgtEl>
                                        <p:attrNameLst>
                                          <p:attrName>ppt_y</p:attrName>
                                        </p:attrNameLst>
                                      </p:cBhvr>
                                      <p:tavLst>
                                        <p:tav tm="0">
                                          <p:val>
                                            <p:strVal val="#ppt_y"/>
                                          </p:val>
                                        </p:tav>
                                        <p:tav tm="100000">
                                          <p:val>
                                            <p:strVal val="#ppt_y"/>
                                          </p:val>
                                        </p:tav>
                                      </p:tavLst>
                                    </p:anim>
                                  </p:childTnLst>
                                </p:cTn>
                              </p:par>
                            </p:childTnLst>
                          </p:cTn>
                        </p:par>
                        <p:par>
                          <p:cTn id="59" fill="hold">
                            <p:stCondLst>
                              <p:cond delay="5500"/>
                            </p:stCondLst>
                            <p:childTnLst>
                              <p:par>
                                <p:cTn id="60" presetID="2" presetClass="entr" presetSubtype="2" fill="hold" grpId="0" nodeType="afterEffect">
                                  <p:stCondLst>
                                    <p:cond delay="0"/>
                                  </p:stCondLst>
                                  <p:childTnLst>
                                    <p:set>
                                      <p:cBhvr>
                                        <p:cTn id="61" dur="1" fill="hold">
                                          <p:stCondLst>
                                            <p:cond delay="0"/>
                                          </p:stCondLst>
                                        </p:cTn>
                                        <p:tgtEl>
                                          <p:spTgt spid="7196"/>
                                        </p:tgtEl>
                                        <p:attrNameLst>
                                          <p:attrName>style.visibility</p:attrName>
                                        </p:attrNameLst>
                                      </p:cBhvr>
                                      <p:to>
                                        <p:strVal val="visible"/>
                                      </p:to>
                                    </p:set>
                                    <p:anim calcmode="lin" valueType="num">
                                      <p:cBhvr additive="base">
                                        <p:cTn id="62" dur="500" fill="hold"/>
                                        <p:tgtEl>
                                          <p:spTgt spid="7196"/>
                                        </p:tgtEl>
                                        <p:attrNameLst>
                                          <p:attrName>ppt_x</p:attrName>
                                        </p:attrNameLst>
                                      </p:cBhvr>
                                      <p:tavLst>
                                        <p:tav tm="0">
                                          <p:val>
                                            <p:strVal val="1+#ppt_w/2"/>
                                          </p:val>
                                        </p:tav>
                                        <p:tav tm="100000">
                                          <p:val>
                                            <p:strVal val="#ppt_x"/>
                                          </p:val>
                                        </p:tav>
                                      </p:tavLst>
                                    </p:anim>
                                    <p:anim calcmode="lin" valueType="num">
                                      <p:cBhvr additive="base">
                                        <p:cTn id="63" dur="500" fill="hold"/>
                                        <p:tgtEl>
                                          <p:spTgt spid="7196"/>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2" presetClass="entr" presetSubtype="12" fill="hold" grpId="0" nodeType="afterEffect">
                                  <p:stCondLst>
                                    <p:cond delay="1000"/>
                                  </p:stCondLst>
                                  <p:childTnLst>
                                    <p:set>
                                      <p:cBhvr>
                                        <p:cTn id="66" dur="1" fill="hold">
                                          <p:stCondLst>
                                            <p:cond delay="0"/>
                                          </p:stCondLst>
                                        </p:cTn>
                                        <p:tgtEl>
                                          <p:spTgt spid="7182"/>
                                        </p:tgtEl>
                                        <p:attrNameLst>
                                          <p:attrName>style.visibility</p:attrName>
                                        </p:attrNameLst>
                                      </p:cBhvr>
                                      <p:to>
                                        <p:strVal val="visible"/>
                                      </p:to>
                                    </p:set>
                                    <p:anim calcmode="lin" valueType="num">
                                      <p:cBhvr additive="base">
                                        <p:cTn id="67" dur="500" fill="hold"/>
                                        <p:tgtEl>
                                          <p:spTgt spid="7182"/>
                                        </p:tgtEl>
                                        <p:attrNameLst>
                                          <p:attrName>ppt_x</p:attrName>
                                        </p:attrNameLst>
                                      </p:cBhvr>
                                      <p:tavLst>
                                        <p:tav tm="0">
                                          <p:val>
                                            <p:strVal val="0-#ppt_w/2"/>
                                          </p:val>
                                        </p:tav>
                                        <p:tav tm="100000">
                                          <p:val>
                                            <p:strVal val="#ppt_x"/>
                                          </p:val>
                                        </p:tav>
                                      </p:tavLst>
                                    </p:anim>
                                    <p:anim calcmode="lin" valueType="num">
                                      <p:cBhvr additive="base">
                                        <p:cTn id="68" dur="500" fill="hold"/>
                                        <p:tgtEl>
                                          <p:spTgt spid="7182"/>
                                        </p:tgtEl>
                                        <p:attrNameLst>
                                          <p:attrName>ppt_y</p:attrName>
                                        </p:attrNameLst>
                                      </p:cBhvr>
                                      <p:tavLst>
                                        <p:tav tm="0">
                                          <p:val>
                                            <p:strVal val="1+#ppt_h/2"/>
                                          </p:val>
                                        </p:tav>
                                        <p:tav tm="100000">
                                          <p:val>
                                            <p:strVal val="#ppt_y"/>
                                          </p:val>
                                        </p:tav>
                                      </p:tavLst>
                                    </p:anim>
                                  </p:childTnLst>
                                </p:cTn>
                              </p:par>
                            </p:childTnLst>
                          </p:cTn>
                        </p:par>
                        <p:par>
                          <p:cTn id="69" fill="hold">
                            <p:stCondLst>
                              <p:cond delay="7500"/>
                            </p:stCondLst>
                            <p:childTnLst>
                              <p:par>
                                <p:cTn id="70" presetID="2" presetClass="entr" presetSubtype="12" fill="hold" nodeType="afterEffect">
                                  <p:stCondLst>
                                    <p:cond delay="0"/>
                                  </p:stCondLst>
                                  <p:childTnLst>
                                    <p:set>
                                      <p:cBhvr>
                                        <p:cTn id="71" dur="1" fill="hold">
                                          <p:stCondLst>
                                            <p:cond delay="0"/>
                                          </p:stCondLst>
                                        </p:cTn>
                                        <p:tgtEl>
                                          <p:spTgt spid="7187"/>
                                        </p:tgtEl>
                                        <p:attrNameLst>
                                          <p:attrName>style.visibility</p:attrName>
                                        </p:attrNameLst>
                                      </p:cBhvr>
                                      <p:to>
                                        <p:strVal val="visible"/>
                                      </p:to>
                                    </p:set>
                                    <p:anim calcmode="lin" valueType="num">
                                      <p:cBhvr additive="base">
                                        <p:cTn id="72" dur="500" fill="hold"/>
                                        <p:tgtEl>
                                          <p:spTgt spid="7187"/>
                                        </p:tgtEl>
                                        <p:attrNameLst>
                                          <p:attrName>ppt_x</p:attrName>
                                        </p:attrNameLst>
                                      </p:cBhvr>
                                      <p:tavLst>
                                        <p:tav tm="0">
                                          <p:val>
                                            <p:strVal val="0-#ppt_w/2"/>
                                          </p:val>
                                        </p:tav>
                                        <p:tav tm="100000">
                                          <p:val>
                                            <p:strVal val="#ppt_x"/>
                                          </p:val>
                                        </p:tav>
                                      </p:tavLst>
                                    </p:anim>
                                    <p:anim calcmode="lin" valueType="num">
                                      <p:cBhvr additive="base">
                                        <p:cTn id="73" dur="500" fill="hold"/>
                                        <p:tgtEl>
                                          <p:spTgt spid="7187"/>
                                        </p:tgtEl>
                                        <p:attrNameLst>
                                          <p:attrName>ppt_y</p:attrName>
                                        </p:attrNameLst>
                                      </p:cBhvr>
                                      <p:tavLst>
                                        <p:tav tm="0">
                                          <p:val>
                                            <p:strVal val="1+#ppt_h/2"/>
                                          </p:val>
                                        </p:tav>
                                        <p:tav tm="100000">
                                          <p:val>
                                            <p:strVal val="#ppt_y"/>
                                          </p:val>
                                        </p:tav>
                                      </p:tavLst>
                                    </p:anim>
                                  </p:childTnLst>
                                </p:cTn>
                              </p:par>
                            </p:childTnLst>
                          </p:cTn>
                        </p:par>
                        <p:par>
                          <p:cTn id="74" fill="hold">
                            <p:stCondLst>
                              <p:cond delay="8000"/>
                            </p:stCondLst>
                            <p:childTnLst>
                              <p:par>
                                <p:cTn id="75" presetID="2" presetClass="entr" presetSubtype="12" fill="hold" grpId="0" nodeType="afterEffect">
                                  <p:stCondLst>
                                    <p:cond delay="0"/>
                                  </p:stCondLst>
                                  <p:childTnLst>
                                    <p:set>
                                      <p:cBhvr>
                                        <p:cTn id="76" dur="1" fill="hold">
                                          <p:stCondLst>
                                            <p:cond delay="0"/>
                                          </p:stCondLst>
                                        </p:cTn>
                                        <p:tgtEl>
                                          <p:spTgt spid="7199"/>
                                        </p:tgtEl>
                                        <p:attrNameLst>
                                          <p:attrName>style.visibility</p:attrName>
                                        </p:attrNameLst>
                                      </p:cBhvr>
                                      <p:to>
                                        <p:strVal val="visible"/>
                                      </p:to>
                                    </p:set>
                                    <p:anim calcmode="lin" valueType="num">
                                      <p:cBhvr additive="base">
                                        <p:cTn id="77" dur="500" fill="hold"/>
                                        <p:tgtEl>
                                          <p:spTgt spid="7199"/>
                                        </p:tgtEl>
                                        <p:attrNameLst>
                                          <p:attrName>ppt_x</p:attrName>
                                        </p:attrNameLst>
                                      </p:cBhvr>
                                      <p:tavLst>
                                        <p:tav tm="0">
                                          <p:val>
                                            <p:strVal val="0-#ppt_w/2"/>
                                          </p:val>
                                        </p:tav>
                                        <p:tav tm="100000">
                                          <p:val>
                                            <p:strVal val="#ppt_x"/>
                                          </p:val>
                                        </p:tav>
                                      </p:tavLst>
                                    </p:anim>
                                    <p:anim calcmode="lin" valueType="num">
                                      <p:cBhvr additive="base">
                                        <p:cTn id="78" dur="500" fill="hold"/>
                                        <p:tgtEl>
                                          <p:spTgt spid="7199"/>
                                        </p:tgtEl>
                                        <p:attrNameLst>
                                          <p:attrName>ppt_y</p:attrName>
                                        </p:attrNameLst>
                                      </p:cBhvr>
                                      <p:tavLst>
                                        <p:tav tm="0">
                                          <p:val>
                                            <p:strVal val="1+#ppt_h/2"/>
                                          </p:val>
                                        </p:tav>
                                        <p:tav tm="100000">
                                          <p:val>
                                            <p:strVal val="#ppt_y"/>
                                          </p:val>
                                        </p:tav>
                                      </p:tavLst>
                                    </p:anim>
                                  </p:childTnLst>
                                </p:cTn>
                              </p:par>
                            </p:childTnLst>
                          </p:cTn>
                        </p:par>
                        <p:par>
                          <p:cTn id="79" fill="hold">
                            <p:stCondLst>
                              <p:cond delay="8500"/>
                            </p:stCondLst>
                            <p:childTnLst>
                              <p:par>
                                <p:cTn id="80" presetID="2" presetClass="entr" presetSubtype="12" fill="hold" nodeType="afterEffect">
                                  <p:stCondLst>
                                    <p:cond delay="0"/>
                                  </p:stCondLst>
                                  <p:childTnLst>
                                    <p:set>
                                      <p:cBhvr>
                                        <p:cTn id="81" dur="1" fill="hold">
                                          <p:stCondLst>
                                            <p:cond delay="0"/>
                                          </p:stCondLst>
                                        </p:cTn>
                                        <p:tgtEl>
                                          <p:spTgt spid="7189"/>
                                        </p:tgtEl>
                                        <p:attrNameLst>
                                          <p:attrName>style.visibility</p:attrName>
                                        </p:attrNameLst>
                                      </p:cBhvr>
                                      <p:to>
                                        <p:strVal val="visible"/>
                                      </p:to>
                                    </p:set>
                                    <p:anim calcmode="lin" valueType="num">
                                      <p:cBhvr additive="base">
                                        <p:cTn id="82" dur="500" fill="hold"/>
                                        <p:tgtEl>
                                          <p:spTgt spid="7189"/>
                                        </p:tgtEl>
                                        <p:attrNameLst>
                                          <p:attrName>ppt_x</p:attrName>
                                        </p:attrNameLst>
                                      </p:cBhvr>
                                      <p:tavLst>
                                        <p:tav tm="0">
                                          <p:val>
                                            <p:strVal val="0-#ppt_w/2"/>
                                          </p:val>
                                        </p:tav>
                                        <p:tav tm="100000">
                                          <p:val>
                                            <p:strVal val="#ppt_x"/>
                                          </p:val>
                                        </p:tav>
                                      </p:tavLst>
                                    </p:anim>
                                    <p:anim calcmode="lin" valueType="num">
                                      <p:cBhvr additive="base">
                                        <p:cTn id="83" dur="500" fill="hold"/>
                                        <p:tgtEl>
                                          <p:spTgt spid="7189"/>
                                        </p:tgtEl>
                                        <p:attrNameLst>
                                          <p:attrName>ppt_y</p:attrName>
                                        </p:attrNameLst>
                                      </p:cBhvr>
                                      <p:tavLst>
                                        <p:tav tm="0">
                                          <p:val>
                                            <p:strVal val="1+#ppt_h/2"/>
                                          </p:val>
                                        </p:tav>
                                        <p:tav tm="100000">
                                          <p:val>
                                            <p:strVal val="#ppt_y"/>
                                          </p:val>
                                        </p:tav>
                                      </p:tavLst>
                                    </p:anim>
                                  </p:childTnLst>
                                </p:cTn>
                              </p:par>
                            </p:childTnLst>
                          </p:cTn>
                        </p:par>
                        <p:par>
                          <p:cTn id="84" fill="hold">
                            <p:stCondLst>
                              <p:cond delay="9000"/>
                            </p:stCondLst>
                            <p:childTnLst>
                              <p:par>
                                <p:cTn id="85" presetID="2" presetClass="entr" presetSubtype="12" fill="hold" grpId="0" nodeType="afterEffect">
                                  <p:stCondLst>
                                    <p:cond delay="0"/>
                                  </p:stCondLst>
                                  <p:childTnLst>
                                    <p:set>
                                      <p:cBhvr>
                                        <p:cTn id="86" dur="1" fill="hold">
                                          <p:stCondLst>
                                            <p:cond delay="0"/>
                                          </p:stCondLst>
                                        </p:cTn>
                                        <p:tgtEl>
                                          <p:spTgt spid="7200"/>
                                        </p:tgtEl>
                                        <p:attrNameLst>
                                          <p:attrName>style.visibility</p:attrName>
                                        </p:attrNameLst>
                                      </p:cBhvr>
                                      <p:to>
                                        <p:strVal val="visible"/>
                                      </p:to>
                                    </p:set>
                                    <p:anim calcmode="lin" valueType="num">
                                      <p:cBhvr additive="base">
                                        <p:cTn id="87" dur="500" fill="hold"/>
                                        <p:tgtEl>
                                          <p:spTgt spid="7200"/>
                                        </p:tgtEl>
                                        <p:attrNameLst>
                                          <p:attrName>ppt_x</p:attrName>
                                        </p:attrNameLst>
                                      </p:cBhvr>
                                      <p:tavLst>
                                        <p:tav tm="0">
                                          <p:val>
                                            <p:strVal val="0-#ppt_w/2"/>
                                          </p:val>
                                        </p:tav>
                                        <p:tav tm="100000">
                                          <p:val>
                                            <p:strVal val="#ppt_x"/>
                                          </p:val>
                                        </p:tav>
                                      </p:tavLst>
                                    </p:anim>
                                    <p:anim calcmode="lin" valueType="num">
                                      <p:cBhvr additive="base">
                                        <p:cTn id="88" dur="500" fill="hold"/>
                                        <p:tgtEl>
                                          <p:spTgt spid="7200"/>
                                        </p:tgtEl>
                                        <p:attrNameLst>
                                          <p:attrName>ppt_y</p:attrName>
                                        </p:attrNameLst>
                                      </p:cBhvr>
                                      <p:tavLst>
                                        <p:tav tm="0">
                                          <p:val>
                                            <p:strVal val="1+#ppt_h/2"/>
                                          </p:val>
                                        </p:tav>
                                        <p:tav tm="100000">
                                          <p:val>
                                            <p:strVal val="#ppt_y"/>
                                          </p:val>
                                        </p:tav>
                                      </p:tavLst>
                                    </p:anim>
                                  </p:childTnLst>
                                </p:cTn>
                              </p:par>
                            </p:childTnLst>
                          </p:cTn>
                        </p:par>
                        <p:par>
                          <p:cTn id="89" fill="hold">
                            <p:stCondLst>
                              <p:cond delay="9500"/>
                            </p:stCondLst>
                            <p:childTnLst>
                              <p:par>
                                <p:cTn id="90" presetID="2" presetClass="entr" presetSubtype="6" fill="hold" grpId="0" nodeType="afterEffect">
                                  <p:stCondLst>
                                    <p:cond delay="1000"/>
                                  </p:stCondLst>
                                  <p:childTnLst>
                                    <p:set>
                                      <p:cBhvr>
                                        <p:cTn id="91" dur="1" fill="hold">
                                          <p:stCondLst>
                                            <p:cond delay="0"/>
                                          </p:stCondLst>
                                        </p:cTn>
                                        <p:tgtEl>
                                          <p:spTgt spid="7181"/>
                                        </p:tgtEl>
                                        <p:attrNameLst>
                                          <p:attrName>style.visibility</p:attrName>
                                        </p:attrNameLst>
                                      </p:cBhvr>
                                      <p:to>
                                        <p:strVal val="visible"/>
                                      </p:to>
                                    </p:set>
                                    <p:anim calcmode="lin" valueType="num">
                                      <p:cBhvr additive="base">
                                        <p:cTn id="92" dur="500" fill="hold"/>
                                        <p:tgtEl>
                                          <p:spTgt spid="7181"/>
                                        </p:tgtEl>
                                        <p:attrNameLst>
                                          <p:attrName>ppt_x</p:attrName>
                                        </p:attrNameLst>
                                      </p:cBhvr>
                                      <p:tavLst>
                                        <p:tav tm="0">
                                          <p:val>
                                            <p:strVal val="1+#ppt_w/2"/>
                                          </p:val>
                                        </p:tav>
                                        <p:tav tm="100000">
                                          <p:val>
                                            <p:strVal val="#ppt_x"/>
                                          </p:val>
                                        </p:tav>
                                      </p:tavLst>
                                    </p:anim>
                                    <p:anim calcmode="lin" valueType="num">
                                      <p:cBhvr additive="base">
                                        <p:cTn id="93" dur="500" fill="hold"/>
                                        <p:tgtEl>
                                          <p:spTgt spid="7181"/>
                                        </p:tgtEl>
                                        <p:attrNameLst>
                                          <p:attrName>ppt_y</p:attrName>
                                        </p:attrNameLst>
                                      </p:cBhvr>
                                      <p:tavLst>
                                        <p:tav tm="0">
                                          <p:val>
                                            <p:strVal val="1+#ppt_h/2"/>
                                          </p:val>
                                        </p:tav>
                                        <p:tav tm="100000">
                                          <p:val>
                                            <p:strVal val="#ppt_y"/>
                                          </p:val>
                                        </p:tav>
                                      </p:tavLst>
                                    </p:anim>
                                  </p:childTnLst>
                                </p:cTn>
                              </p:par>
                            </p:childTnLst>
                          </p:cTn>
                        </p:par>
                        <p:par>
                          <p:cTn id="94" fill="hold">
                            <p:stCondLst>
                              <p:cond delay="11000"/>
                            </p:stCondLst>
                            <p:childTnLst>
                              <p:par>
                                <p:cTn id="95" presetID="2" presetClass="entr" presetSubtype="6" fill="hold" nodeType="afterEffect">
                                  <p:stCondLst>
                                    <p:cond delay="0"/>
                                  </p:stCondLst>
                                  <p:childTnLst>
                                    <p:set>
                                      <p:cBhvr>
                                        <p:cTn id="96" dur="1" fill="hold">
                                          <p:stCondLst>
                                            <p:cond delay="0"/>
                                          </p:stCondLst>
                                        </p:cTn>
                                        <p:tgtEl>
                                          <p:spTgt spid="7188"/>
                                        </p:tgtEl>
                                        <p:attrNameLst>
                                          <p:attrName>style.visibility</p:attrName>
                                        </p:attrNameLst>
                                      </p:cBhvr>
                                      <p:to>
                                        <p:strVal val="visible"/>
                                      </p:to>
                                    </p:set>
                                    <p:anim calcmode="lin" valueType="num">
                                      <p:cBhvr additive="base">
                                        <p:cTn id="97" dur="500" fill="hold"/>
                                        <p:tgtEl>
                                          <p:spTgt spid="7188"/>
                                        </p:tgtEl>
                                        <p:attrNameLst>
                                          <p:attrName>ppt_x</p:attrName>
                                        </p:attrNameLst>
                                      </p:cBhvr>
                                      <p:tavLst>
                                        <p:tav tm="0">
                                          <p:val>
                                            <p:strVal val="1+#ppt_w/2"/>
                                          </p:val>
                                        </p:tav>
                                        <p:tav tm="100000">
                                          <p:val>
                                            <p:strVal val="#ppt_x"/>
                                          </p:val>
                                        </p:tav>
                                      </p:tavLst>
                                    </p:anim>
                                    <p:anim calcmode="lin" valueType="num">
                                      <p:cBhvr additive="base">
                                        <p:cTn id="98" dur="500" fill="hold"/>
                                        <p:tgtEl>
                                          <p:spTgt spid="7188"/>
                                        </p:tgtEl>
                                        <p:attrNameLst>
                                          <p:attrName>ppt_y</p:attrName>
                                        </p:attrNameLst>
                                      </p:cBhvr>
                                      <p:tavLst>
                                        <p:tav tm="0">
                                          <p:val>
                                            <p:strVal val="1+#ppt_h/2"/>
                                          </p:val>
                                        </p:tav>
                                        <p:tav tm="100000">
                                          <p:val>
                                            <p:strVal val="#ppt_y"/>
                                          </p:val>
                                        </p:tav>
                                      </p:tavLst>
                                    </p:anim>
                                  </p:childTnLst>
                                </p:cTn>
                              </p:par>
                            </p:childTnLst>
                          </p:cTn>
                        </p:par>
                        <p:par>
                          <p:cTn id="99" fill="hold">
                            <p:stCondLst>
                              <p:cond delay="11500"/>
                            </p:stCondLst>
                            <p:childTnLst>
                              <p:par>
                                <p:cTn id="100" presetID="2" presetClass="entr" presetSubtype="6" fill="hold" grpId="0" nodeType="afterEffect">
                                  <p:stCondLst>
                                    <p:cond delay="0"/>
                                  </p:stCondLst>
                                  <p:childTnLst>
                                    <p:set>
                                      <p:cBhvr>
                                        <p:cTn id="101" dur="1" fill="hold">
                                          <p:stCondLst>
                                            <p:cond delay="0"/>
                                          </p:stCondLst>
                                        </p:cTn>
                                        <p:tgtEl>
                                          <p:spTgt spid="7198"/>
                                        </p:tgtEl>
                                        <p:attrNameLst>
                                          <p:attrName>style.visibility</p:attrName>
                                        </p:attrNameLst>
                                      </p:cBhvr>
                                      <p:to>
                                        <p:strVal val="visible"/>
                                      </p:to>
                                    </p:set>
                                    <p:anim calcmode="lin" valueType="num">
                                      <p:cBhvr additive="base">
                                        <p:cTn id="102" dur="500" fill="hold"/>
                                        <p:tgtEl>
                                          <p:spTgt spid="7198"/>
                                        </p:tgtEl>
                                        <p:attrNameLst>
                                          <p:attrName>ppt_x</p:attrName>
                                        </p:attrNameLst>
                                      </p:cBhvr>
                                      <p:tavLst>
                                        <p:tav tm="0">
                                          <p:val>
                                            <p:strVal val="1+#ppt_w/2"/>
                                          </p:val>
                                        </p:tav>
                                        <p:tav tm="100000">
                                          <p:val>
                                            <p:strVal val="#ppt_x"/>
                                          </p:val>
                                        </p:tav>
                                      </p:tavLst>
                                    </p:anim>
                                    <p:anim calcmode="lin" valueType="num">
                                      <p:cBhvr additive="base">
                                        <p:cTn id="103" dur="500" fill="hold"/>
                                        <p:tgtEl>
                                          <p:spTgt spid="7198"/>
                                        </p:tgtEl>
                                        <p:attrNameLst>
                                          <p:attrName>ppt_y</p:attrName>
                                        </p:attrNameLst>
                                      </p:cBhvr>
                                      <p:tavLst>
                                        <p:tav tm="0">
                                          <p:val>
                                            <p:strVal val="1+#ppt_h/2"/>
                                          </p:val>
                                        </p:tav>
                                        <p:tav tm="100000">
                                          <p:val>
                                            <p:strVal val="#ppt_y"/>
                                          </p:val>
                                        </p:tav>
                                      </p:tavLst>
                                    </p:anim>
                                  </p:childTnLst>
                                </p:cTn>
                              </p:par>
                            </p:childTnLst>
                          </p:cTn>
                        </p:par>
                        <p:par>
                          <p:cTn id="104" fill="hold">
                            <p:stCondLst>
                              <p:cond delay="12000"/>
                            </p:stCondLst>
                            <p:childTnLst>
                              <p:par>
                                <p:cTn id="105" presetID="2" presetClass="entr" presetSubtype="6" fill="hold" nodeType="afterEffect">
                                  <p:stCondLst>
                                    <p:cond delay="0"/>
                                  </p:stCondLst>
                                  <p:childTnLst>
                                    <p:set>
                                      <p:cBhvr>
                                        <p:cTn id="106" dur="1" fill="hold">
                                          <p:stCondLst>
                                            <p:cond delay="0"/>
                                          </p:stCondLst>
                                        </p:cTn>
                                        <p:tgtEl>
                                          <p:spTgt spid="7190"/>
                                        </p:tgtEl>
                                        <p:attrNameLst>
                                          <p:attrName>style.visibility</p:attrName>
                                        </p:attrNameLst>
                                      </p:cBhvr>
                                      <p:to>
                                        <p:strVal val="visible"/>
                                      </p:to>
                                    </p:set>
                                    <p:anim calcmode="lin" valueType="num">
                                      <p:cBhvr additive="base">
                                        <p:cTn id="107" dur="500" fill="hold"/>
                                        <p:tgtEl>
                                          <p:spTgt spid="7190"/>
                                        </p:tgtEl>
                                        <p:attrNameLst>
                                          <p:attrName>ppt_x</p:attrName>
                                        </p:attrNameLst>
                                      </p:cBhvr>
                                      <p:tavLst>
                                        <p:tav tm="0">
                                          <p:val>
                                            <p:strVal val="1+#ppt_w/2"/>
                                          </p:val>
                                        </p:tav>
                                        <p:tav tm="100000">
                                          <p:val>
                                            <p:strVal val="#ppt_x"/>
                                          </p:val>
                                        </p:tav>
                                      </p:tavLst>
                                    </p:anim>
                                    <p:anim calcmode="lin" valueType="num">
                                      <p:cBhvr additive="base">
                                        <p:cTn id="108" dur="500" fill="hold"/>
                                        <p:tgtEl>
                                          <p:spTgt spid="7190"/>
                                        </p:tgtEl>
                                        <p:attrNameLst>
                                          <p:attrName>ppt_y</p:attrName>
                                        </p:attrNameLst>
                                      </p:cBhvr>
                                      <p:tavLst>
                                        <p:tav tm="0">
                                          <p:val>
                                            <p:strVal val="1+#ppt_h/2"/>
                                          </p:val>
                                        </p:tav>
                                        <p:tav tm="100000">
                                          <p:val>
                                            <p:strVal val="#ppt_y"/>
                                          </p:val>
                                        </p:tav>
                                      </p:tavLst>
                                    </p:anim>
                                  </p:childTnLst>
                                </p:cTn>
                              </p:par>
                            </p:childTnLst>
                          </p:cTn>
                        </p:par>
                        <p:par>
                          <p:cTn id="109" fill="hold">
                            <p:stCondLst>
                              <p:cond delay="12500"/>
                            </p:stCondLst>
                            <p:childTnLst>
                              <p:par>
                                <p:cTn id="110" presetID="2" presetClass="entr" presetSubtype="6" fill="hold" grpId="0" nodeType="afterEffect">
                                  <p:stCondLst>
                                    <p:cond delay="0"/>
                                  </p:stCondLst>
                                  <p:childTnLst>
                                    <p:set>
                                      <p:cBhvr>
                                        <p:cTn id="111" dur="1" fill="hold">
                                          <p:stCondLst>
                                            <p:cond delay="0"/>
                                          </p:stCondLst>
                                        </p:cTn>
                                        <p:tgtEl>
                                          <p:spTgt spid="7197"/>
                                        </p:tgtEl>
                                        <p:attrNameLst>
                                          <p:attrName>style.visibility</p:attrName>
                                        </p:attrNameLst>
                                      </p:cBhvr>
                                      <p:to>
                                        <p:strVal val="visible"/>
                                      </p:to>
                                    </p:set>
                                    <p:anim calcmode="lin" valueType="num">
                                      <p:cBhvr additive="base">
                                        <p:cTn id="112" dur="500" fill="hold"/>
                                        <p:tgtEl>
                                          <p:spTgt spid="7197"/>
                                        </p:tgtEl>
                                        <p:attrNameLst>
                                          <p:attrName>ppt_x</p:attrName>
                                        </p:attrNameLst>
                                      </p:cBhvr>
                                      <p:tavLst>
                                        <p:tav tm="0">
                                          <p:val>
                                            <p:strVal val="1+#ppt_w/2"/>
                                          </p:val>
                                        </p:tav>
                                        <p:tav tm="100000">
                                          <p:val>
                                            <p:strVal val="#ppt_x"/>
                                          </p:val>
                                        </p:tav>
                                      </p:tavLst>
                                    </p:anim>
                                    <p:anim calcmode="lin" valueType="num">
                                      <p:cBhvr additive="base">
                                        <p:cTn id="113" dur="500" fill="hold"/>
                                        <p:tgtEl>
                                          <p:spTgt spid="7197"/>
                                        </p:tgtEl>
                                        <p:attrNameLst>
                                          <p:attrName>ppt_y</p:attrName>
                                        </p:attrNameLst>
                                      </p:cBhvr>
                                      <p:tavLst>
                                        <p:tav tm="0">
                                          <p:val>
                                            <p:strVal val="1+#ppt_h/2"/>
                                          </p:val>
                                        </p:tav>
                                        <p:tav tm="100000">
                                          <p:val>
                                            <p:strVal val="#ppt_y"/>
                                          </p:val>
                                        </p:tav>
                                      </p:tavLst>
                                    </p:anim>
                                  </p:childTnLst>
                                </p:cTn>
                              </p:par>
                            </p:childTnLst>
                          </p:cTn>
                        </p:par>
                        <p:par>
                          <p:cTn id="114" fill="hold">
                            <p:stCondLst>
                              <p:cond delay="13000"/>
                            </p:stCondLst>
                            <p:childTnLst>
                              <p:par>
                                <p:cTn id="115" presetID="2" presetClass="entr" presetSubtype="8" fill="hold" grpId="0" nodeType="afterEffect">
                                  <p:stCondLst>
                                    <p:cond delay="1000"/>
                                  </p:stCondLst>
                                  <p:childTnLst>
                                    <p:set>
                                      <p:cBhvr>
                                        <p:cTn id="116" dur="1" fill="hold">
                                          <p:stCondLst>
                                            <p:cond delay="0"/>
                                          </p:stCondLst>
                                        </p:cTn>
                                        <p:tgtEl>
                                          <p:spTgt spid="7183"/>
                                        </p:tgtEl>
                                        <p:attrNameLst>
                                          <p:attrName>style.visibility</p:attrName>
                                        </p:attrNameLst>
                                      </p:cBhvr>
                                      <p:to>
                                        <p:strVal val="visible"/>
                                      </p:to>
                                    </p:set>
                                    <p:anim calcmode="lin" valueType="num">
                                      <p:cBhvr additive="base">
                                        <p:cTn id="117" dur="500" fill="hold"/>
                                        <p:tgtEl>
                                          <p:spTgt spid="7183"/>
                                        </p:tgtEl>
                                        <p:attrNameLst>
                                          <p:attrName>ppt_x</p:attrName>
                                        </p:attrNameLst>
                                      </p:cBhvr>
                                      <p:tavLst>
                                        <p:tav tm="0">
                                          <p:val>
                                            <p:strVal val="0-#ppt_w/2"/>
                                          </p:val>
                                        </p:tav>
                                        <p:tav tm="100000">
                                          <p:val>
                                            <p:strVal val="#ppt_x"/>
                                          </p:val>
                                        </p:tav>
                                      </p:tavLst>
                                    </p:anim>
                                    <p:anim calcmode="lin" valueType="num">
                                      <p:cBhvr additive="base">
                                        <p:cTn id="118" dur="500" fill="hold"/>
                                        <p:tgtEl>
                                          <p:spTgt spid="7183"/>
                                        </p:tgtEl>
                                        <p:attrNameLst>
                                          <p:attrName>ppt_y</p:attrName>
                                        </p:attrNameLst>
                                      </p:cBhvr>
                                      <p:tavLst>
                                        <p:tav tm="0">
                                          <p:val>
                                            <p:strVal val="#ppt_y"/>
                                          </p:val>
                                        </p:tav>
                                        <p:tav tm="100000">
                                          <p:val>
                                            <p:strVal val="#ppt_y"/>
                                          </p:val>
                                        </p:tav>
                                      </p:tavLst>
                                    </p:anim>
                                  </p:childTnLst>
                                </p:cTn>
                              </p:par>
                            </p:childTnLst>
                          </p:cTn>
                        </p:par>
                        <p:par>
                          <p:cTn id="119" fill="hold">
                            <p:stCondLst>
                              <p:cond delay="14500"/>
                            </p:stCondLst>
                            <p:childTnLst>
                              <p:par>
                                <p:cTn id="120" presetID="2" presetClass="entr" presetSubtype="8" fill="hold" nodeType="afterEffect">
                                  <p:stCondLst>
                                    <p:cond delay="0"/>
                                  </p:stCondLst>
                                  <p:childTnLst>
                                    <p:set>
                                      <p:cBhvr>
                                        <p:cTn id="121" dur="1" fill="hold">
                                          <p:stCondLst>
                                            <p:cond delay="0"/>
                                          </p:stCondLst>
                                        </p:cTn>
                                        <p:tgtEl>
                                          <p:spTgt spid="7191"/>
                                        </p:tgtEl>
                                        <p:attrNameLst>
                                          <p:attrName>style.visibility</p:attrName>
                                        </p:attrNameLst>
                                      </p:cBhvr>
                                      <p:to>
                                        <p:strVal val="visible"/>
                                      </p:to>
                                    </p:set>
                                    <p:anim calcmode="lin" valueType="num">
                                      <p:cBhvr additive="base">
                                        <p:cTn id="122" dur="500" fill="hold"/>
                                        <p:tgtEl>
                                          <p:spTgt spid="7191"/>
                                        </p:tgtEl>
                                        <p:attrNameLst>
                                          <p:attrName>ppt_x</p:attrName>
                                        </p:attrNameLst>
                                      </p:cBhvr>
                                      <p:tavLst>
                                        <p:tav tm="0">
                                          <p:val>
                                            <p:strVal val="0-#ppt_w/2"/>
                                          </p:val>
                                        </p:tav>
                                        <p:tav tm="100000">
                                          <p:val>
                                            <p:strVal val="#ppt_x"/>
                                          </p:val>
                                        </p:tav>
                                      </p:tavLst>
                                    </p:anim>
                                    <p:anim calcmode="lin" valueType="num">
                                      <p:cBhvr additive="base">
                                        <p:cTn id="123" dur="500" fill="hold"/>
                                        <p:tgtEl>
                                          <p:spTgt spid="7191"/>
                                        </p:tgtEl>
                                        <p:attrNameLst>
                                          <p:attrName>ppt_y</p:attrName>
                                        </p:attrNameLst>
                                      </p:cBhvr>
                                      <p:tavLst>
                                        <p:tav tm="0">
                                          <p:val>
                                            <p:strVal val="#ppt_y"/>
                                          </p:val>
                                        </p:tav>
                                        <p:tav tm="100000">
                                          <p:val>
                                            <p:strVal val="#ppt_y"/>
                                          </p:val>
                                        </p:tav>
                                      </p:tavLst>
                                    </p:anim>
                                  </p:childTnLst>
                                </p:cTn>
                              </p:par>
                            </p:childTnLst>
                          </p:cTn>
                        </p:par>
                        <p:par>
                          <p:cTn id="124" fill="hold">
                            <p:stCondLst>
                              <p:cond delay="15000"/>
                            </p:stCondLst>
                            <p:childTnLst>
                              <p:par>
                                <p:cTn id="125" presetID="2" presetClass="entr" presetSubtype="8" fill="hold" grpId="0" nodeType="afterEffect">
                                  <p:stCondLst>
                                    <p:cond delay="0"/>
                                  </p:stCondLst>
                                  <p:childTnLst>
                                    <p:set>
                                      <p:cBhvr>
                                        <p:cTn id="126" dur="1" fill="hold">
                                          <p:stCondLst>
                                            <p:cond delay="0"/>
                                          </p:stCondLst>
                                        </p:cTn>
                                        <p:tgtEl>
                                          <p:spTgt spid="7193"/>
                                        </p:tgtEl>
                                        <p:attrNameLst>
                                          <p:attrName>style.visibility</p:attrName>
                                        </p:attrNameLst>
                                      </p:cBhvr>
                                      <p:to>
                                        <p:strVal val="visible"/>
                                      </p:to>
                                    </p:set>
                                    <p:anim calcmode="lin" valueType="num">
                                      <p:cBhvr additive="base">
                                        <p:cTn id="127" dur="500" fill="hold"/>
                                        <p:tgtEl>
                                          <p:spTgt spid="7193"/>
                                        </p:tgtEl>
                                        <p:attrNameLst>
                                          <p:attrName>ppt_x</p:attrName>
                                        </p:attrNameLst>
                                      </p:cBhvr>
                                      <p:tavLst>
                                        <p:tav tm="0">
                                          <p:val>
                                            <p:strVal val="0-#ppt_w/2"/>
                                          </p:val>
                                        </p:tav>
                                        <p:tav tm="100000">
                                          <p:val>
                                            <p:strVal val="#ppt_x"/>
                                          </p:val>
                                        </p:tav>
                                      </p:tavLst>
                                    </p:anim>
                                    <p:anim calcmode="lin" valueType="num">
                                      <p:cBhvr additive="base">
                                        <p:cTn id="128" dur="500" fill="hold"/>
                                        <p:tgtEl>
                                          <p:spTgt spid="7193"/>
                                        </p:tgtEl>
                                        <p:attrNameLst>
                                          <p:attrName>ppt_y</p:attrName>
                                        </p:attrNameLst>
                                      </p:cBhvr>
                                      <p:tavLst>
                                        <p:tav tm="0">
                                          <p:val>
                                            <p:strVal val="#ppt_y"/>
                                          </p:val>
                                        </p:tav>
                                        <p:tav tm="100000">
                                          <p:val>
                                            <p:strVal val="#ppt_y"/>
                                          </p:val>
                                        </p:tav>
                                      </p:tavLst>
                                    </p:anim>
                                  </p:childTnLst>
                                </p:cTn>
                              </p:par>
                            </p:childTnLst>
                          </p:cTn>
                        </p:par>
                        <p:par>
                          <p:cTn id="129" fill="hold">
                            <p:stCondLst>
                              <p:cond delay="15500"/>
                            </p:stCondLst>
                            <p:childTnLst>
                              <p:par>
                                <p:cTn id="130" presetID="2" presetClass="entr" presetSubtype="8" fill="hold" nodeType="afterEffect">
                                  <p:stCondLst>
                                    <p:cond delay="0"/>
                                  </p:stCondLst>
                                  <p:childTnLst>
                                    <p:set>
                                      <p:cBhvr>
                                        <p:cTn id="131" dur="1" fill="hold">
                                          <p:stCondLst>
                                            <p:cond delay="0"/>
                                          </p:stCondLst>
                                        </p:cTn>
                                        <p:tgtEl>
                                          <p:spTgt spid="7192"/>
                                        </p:tgtEl>
                                        <p:attrNameLst>
                                          <p:attrName>style.visibility</p:attrName>
                                        </p:attrNameLst>
                                      </p:cBhvr>
                                      <p:to>
                                        <p:strVal val="visible"/>
                                      </p:to>
                                    </p:set>
                                    <p:anim calcmode="lin" valueType="num">
                                      <p:cBhvr additive="base">
                                        <p:cTn id="132" dur="500" fill="hold"/>
                                        <p:tgtEl>
                                          <p:spTgt spid="7192"/>
                                        </p:tgtEl>
                                        <p:attrNameLst>
                                          <p:attrName>ppt_x</p:attrName>
                                        </p:attrNameLst>
                                      </p:cBhvr>
                                      <p:tavLst>
                                        <p:tav tm="0">
                                          <p:val>
                                            <p:strVal val="0-#ppt_w/2"/>
                                          </p:val>
                                        </p:tav>
                                        <p:tav tm="100000">
                                          <p:val>
                                            <p:strVal val="#ppt_x"/>
                                          </p:val>
                                        </p:tav>
                                      </p:tavLst>
                                    </p:anim>
                                    <p:anim calcmode="lin" valueType="num">
                                      <p:cBhvr additive="base">
                                        <p:cTn id="133" dur="500" fill="hold"/>
                                        <p:tgtEl>
                                          <p:spTgt spid="7192"/>
                                        </p:tgtEl>
                                        <p:attrNameLst>
                                          <p:attrName>ppt_y</p:attrName>
                                        </p:attrNameLst>
                                      </p:cBhvr>
                                      <p:tavLst>
                                        <p:tav tm="0">
                                          <p:val>
                                            <p:strVal val="#ppt_y"/>
                                          </p:val>
                                        </p:tav>
                                        <p:tav tm="100000">
                                          <p:val>
                                            <p:strVal val="#ppt_y"/>
                                          </p:val>
                                        </p:tav>
                                      </p:tavLst>
                                    </p:anim>
                                  </p:childTnLst>
                                </p:cTn>
                              </p:par>
                            </p:childTnLst>
                          </p:cTn>
                        </p:par>
                        <p:par>
                          <p:cTn id="134" fill="hold">
                            <p:stCondLst>
                              <p:cond delay="16000"/>
                            </p:stCondLst>
                            <p:childTnLst>
                              <p:par>
                                <p:cTn id="135" presetID="2" presetClass="entr" presetSubtype="8" fill="hold" grpId="0" nodeType="afterEffect">
                                  <p:stCondLst>
                                    <p:cond delay="0"/>
                                  </p:stCondLst>
                                  <p:childTnLst>
                                    <p:set>
                                      <p:cBhvr>
                                        <p:cTn id="136" dur="1" fill="hold">
                                          <p:stCondLst>
                                            <p:cond delay="0"/>
                                          </p:stCondLst>
                                        </p:cTn>
                                        <p:tgtEl>
                                          <p:spTgt spid="7194"/>
                                        </p:tgtEl>
                                        <p:attrNameLst>
                                          <p:attrName>style.visibility</p:attrName>
                                        </p:attrNameLst>
                                      </p:cBhvr>
                                      <p:to>
                                        <p:strVal val="visible"/>
                                      </p:to>
                                    </p:set>
                                    <p:anim calcmode="lin" valueType="num">
                                      <p:cBhvr additive="base">
                                        <p:cTn id="137" dur="500" fill="hold"/>
                                        <p:tgtEl>
                                          <p:spTgt spid="7194"/>
                                        </p:tgtEl>
                                        <p:attrNameLst>
                                          <p:attrName>ppt_x</p:attrName>
                                        </p:attrNameLst>
                                      </p:cBhvr>
                                      <p:tavLst>
                                        <p:tav tm="0">
                                          <p:val>
                                            <p:strVal val="0-#ppt_w/2"/>
                                          </p:val>
                                        </p:tav>
                                        <p:tav tm="100000">
                                          <p:val>
                                            <p:strVal val="#ppt_x"/>
                                          </p:val>
                                        </p:tav>
                                      </p:tavLst>
                                    </p:anim>
                                    <p:anim calcmode="lin" valueType="num">
                                      <p:cBhvr additive="base">
                                        <p:cTn id="138" dur="500" fill="hold"/>
                                        <p:tgtEl>
                                          <p:spTgt spid="71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3" grpId="0" autoUpdateAnimBg="0"/>
      <p:bldP spid="7175" grpId="0" autoUpdateAnimBg="0"/>
      <p:bldP spid="7178" grpId="0" autoUpdateAnimBg="0"/>
      <p:bldP spid="7179" grpId="0" autoUpdateAnimBg="0"/>
      <p:bldP spid="7180" grpId="0" autoUpdateAnimBg="0"/>
      <p:bldP spid="7181" grpId="0" autoUpdateAnimBg="0"/>
      <p:bldP spid="7182" grpId="0" autoUpdateAnimBg="0"/>
      <p:bldP spid="7183" grpId="0" autoUpdateAnimBg="0"/>
      <p:bldP spid="7193" grpId="0" autoUpdateAnimBg="0"/>
      <p:bldP spid="7194" grpId="0" autoUpdateAnimBg="0"/>
      <p:bldP spid="7195" grpId="0" autoUpdateAnimBg="0"/>
      <p:bldP spid="7196" grpId="0" autoUpdateAnimBg="0"/>
      <p:bldP spid="7197" grpId="0" autoUpdateAnimBg="0"/>
      <p:bldP spid="7198" grpId="0" autoUpdateAnimBg="0"/>
      <p:bldP spid="7199" grpId="0" autoUpdateAnimBg="0"/>
      <p:bldP spid="720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71600" y="0"/>
            <a:ext cx="7772400" cy="1143000"/>
          </a:xfrm>
        </p:spPr>
        <p:txBody>
          <a:bodyPr/>
          <a:lstStyle/>
          <a:p>
            <a:pPr algn="ctr"/>
            <a:r>
              <a:rPr lang="en-US"/>
              <a:t>Mendel’s Experiments</a:t>
            </a:r>
          </a:p>
        </p:txBody>
      </p:sp>
      <p:sp>
        <p:nvSpPr>
          <p:cNvPr id="8196" name="Text Box 4"/>
          <p:cNvSpPr txBox="1">
            <a:spLocks noChangeArrowheads="1"/>
          </p:cNvSpPr>
          <p:nvPr/>
        </p:nvSpPr>
        <p:spPr bwMode="auto">
          <a:xfrm>
            <a:off x="1295400" y="990600"/>
            <a:ext cx="7848600" cy="1938992"/>
          </a:xfrm>
          <a:prstGeom prst="rect">
            <a:avLst/>
          </a:prstGeom>
          <a:noFill/>
          <a:ln w="12700">
            <a:noFill/>
            <a:miter lim="800000"/>
            <a:headEnd type="none" w="sm" len="sm"/>
            <a:tailEnd type="none" w="sm" len="sm"/>
          </a:ln>
          <a:effectLst/>
        </p:spPr>
        <p:txBody>
          <a:bodyPr>
            <a:spAutoFit/>
          </a:bodyPr>
          <a:lstStyle/>
          <a:p>
            <a:pPr>
              <a:spcBef>
                <a:spcPct val="50000"/>
              </a:spcBef>
            </a:pPr>
            <a:r>
              <a:rPr lang="en-US" dirty="0">
                <a:latin typeface="Times"/>
              </a:rPr>
              <a:t>Mendel noticed that </a:t>
            </a:r>
            <a:r>
              <a:rPr lang="en-US" dirty="0">
                <a:solidFill>
                  <a:srgbClr val="FFC000"/>
                </a:solidFill>
                <a:latin typeface="Times"/>
              </a:rPr>
              <a:t>some plants always produced offspring that had a form of a trait exactly like the parent plant</a:t>
            </a:r>
            <a:r>
              <a:rPr lang="en-US" dirty="0">
                <a:latin typeface="Times"/>
              </a:rPr>
              <a:t>.  He called these plants </a:t>
            </a:r>
            <a:r>
              <a:rPr lang="en-US" i="1" u="sng" dirty="0">
                <a:solidFill>
                  <a:srgbClr val="FFC000"/>
                </a:solidFill>
                <a:latin typeface="Times"/>
              </a:rPr>
              <a:t>“purebred”</a:t>
            </a:r>
            <a:r>
              <a:rPr lang="en-US" dirty="0">
                <a:solidFill>
                  <a:srgbClr val="FFC000"/>
                </a:solidFill>
                <a:latin typeface="Times"/>
              </a:rPr>
              <a:t> </a:t>
            </a:r>
            <a:r>
              <a:rPr lang="en-US" dirty="0">
                <a:latin typeface="Times"/>
              </a:rPr>
              <a:t>plants.  For instance, purebred short plants  always produced short offspring and purebred tall plants always produced tall offspring.</a:t>
            </a:r>
          </a:p>
        </p:txBody>
      </p:sp>
      <p:pic>
        <p:nvPicPr>
          <p:cNvPr id="8197" name="Picture 5" descr="shortp                                                         00000002untitled                       B9F1AE93:"/>
          <p:cNvPicPr>
            <a:picLocks noChangeAspect="1" noChangeArrowheads="1"/>
          </p:cNvPicPr>
          <p:nvPr/>
        </p:nvPicPr>
        <p:blipFill>
          <a:blip r:embed="rId5" cstate="print"/>
          <a:srcRect/>
          <a:stretch>
            <a:fillRect/>
          </a:stretch>
        </p:blipFill>
        <p:spPr bwMode="auto">
          <a:xfrm>
            <a:off x="1828800" y="3276600"/>
            <a:ext cx="427038" cy="828675"/>
          </a:xfrm>
          <a:prstGeom prst="rect">
            <a:avLst/>
          </a:prstGeom>
          <a:noFill/>
        </p:spPr>
      </p:pic>
      <p:sp>
        <p:nvSpPr>
          <p:cNvPr id="8199" name="Text Box 7"/>
          <p:cNvSpPr txBox="1">
            <a:spLocks noChangeArrowheads="1"/>
          </p:cNvSpPr>
          <p:nvPr/>
        </p:nvSpPr>
        <p:spPr bwMode="auto">
          <a:xfrm>
            <a:off x="2667000" y="3505200"/>
            <a:ext cx="609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X</a:t>
            </a:r>
          </a:p>
        </p:txBody>
      </p:sp>
      <p:sp>
        <p:nvSpPr>
          <p:cNvPr id="8200" name="Text Box 8"/>
          <p:cNvSpPr txBox="1">
            <a:spLocks noChangeArrowheads="1"/>
          </p:cNvSpPr>
          <p:nvPr/>
        </p:nvSpPr>
        <p:spPr bwMode="auto">
          <a:xfrm>
            <a:off x="1295400" y="4038600"/>
            <a:ext cx="30480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Purebred Short Parents</a:t>
            </a:r>
          </a:p>
        </p:txBody>
      </p:sp>
      <p:sp>
        <p:nvSpPr>
          <p:cNvPr id="8201" name="Text Box 9"/>
          <p:cNvSpPr txBox="1">
            <a:spLocks noChangeArrowheads="1"/>
          </p:cNvSpPr>
          <p:nvPr/>
        </p:nvSpPr>
        <p:spPr bwMode="auto">
          <a:xfrm>
            <a:off x="1371600" y="6400800"/>
            <a:ext cx="35052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Purebred Tall Parents</a:t>
            </a:r>
          </a:p>
        </p:txBody>
      </p:sp>
      <p:pic>
        <p:nvPicPr>
          <p:cNvPr id="8205" name="Picture 13" descr="shortp                                                         000052EAZIP-100                        B7A487AC:"/>
          <p:cNvPicPr>
            <a:picLocks noChangeAspect="1" noChangeArrowheads="1"/>
          </p:cNvPicPr>
          <p:nvPr/>
        </p:nvPicPr>
        <p:blipFill>
          <a:blip r:embed="rId5" cstate="print"/>
          <a:srcRect/>
          <a:stretch>
            <a:fillRect/>
          </a:stretch>
        </p:blipFill>
        <p:spPr bwMode="auto">
          <a:xfrm>
            <a:off x="1524000" y="4724400"/>
            <a:ext cx="865188" cy="1676400"/>
          </a:xfrm>
          <a:prstGeom prst="rect">
            <a:avLst/>
          </a:prstGeom>
          <a:noFill/>
        </p:spPr>
      </p:pic>
      <p:pic>
        <p:nvPicPr>
          <p:cNvPr id="8206" name="Picture 14" descr="shortp                                                         00000002untitled                       B9F1AE93:"/>
          <p:cNvPicPr>
            <a:picLocks noChangeAspect="1" noChangeArrowheads="1"/>
          </p:cNvPicPr>
          <p:nvPr/>
        </p:nvPicPr>
        <p:blipFill>
          <a:blip r:embed="rId5" cstate="print"/>
          <a:srcRect/>
          <a:stretch>
            <a:fillRect/>
          </a:stretch>
        </p:blipFill>
        <p:spPr bwMode="auto">
          <a:xfrm>
            <a:off x="3505200" y="3200400"/>
            <a:ext cx="427038" cy="828675"/>
          </a:xfrm>
          <a:prstGeom prst="rect">
            <a:avLst/>
          </a:prstGeom>
          <a:noFill/>
        </p:spPr>
      </p:pic>
      <p:pic>
        <p:nvPicPr>
          <p:cNvPr id="8207" name="Picture 15" descr="shortp                                                         000052EAZIP-100                        B7A487AC:"/>
          <p:cNvPicPr>
            <a:picLocks noChangeAspect="1" noChangeArrowheads="1"/>
          </p:cNvPicPr>
          <p:nvPr/>
        </p:nvPicPr>
        <p:blipFill>
          <a:blip r:embed="rId5" cstate="print"/>
          <a:srcRect/>
          <a:stretch>
            <a:fillRect/>
          </a:stretch>
        </p:blipFill>
        <p:spPr bwMode="auto">
          <a:xfrm>
            <a:off x="3276600" y="4724400"/>
            <a:ext cx="865188" cy="1676400"/>
          </a:xfrm>
          <a:prstGeom prst="rect">
            <a:avLst/>
          </a:prstGeom>
          <a:noFill/>
        </p:spPr>
      </p:pic>
      <p:sp>
        <p:nvSpPr>
          <p:cNvPr id="8208" name="Text Box 16"/>
          <p:cNvSpPr txBox="1">
            <a:spLocks noChangeArrowheads="1"/>
          </p:cNvSpPr>
          <p:nvPr/>
        </p:nvSpPr>
        <p:spPr bwMode="auto">
          <a:xfrm>
            <a:off x="2590800" y="5562600"/>
            <a:ext cx="4572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X</a:t>
            </a:r>
          </a:p>
        </p:txBody>
      </p:sp>
      <p:pic>
        <p:nvPicPr>
          <p:cNvPr id="8209" name="Picture 17" descr="Arrow Right                                                    00001671Macintosh HD                   B6566819:"/>
          <p:cNvPicPr>
            <a:picLocks noChangeAspect="1" noChangeArrowheads="1"/>
          </p:cNvPicPr>
          <p:nvPr/>
        </p:nvPicPr>
        <p:blipFill>
          <a:blip r:embed="rId6" cstate="print"/>
          <a:srcRect/>
          <a:stretch>
            <a:fillRect/>
          </a:stretch>
        </p:blipFill>
        <p:spPr bwMode="auto">
          <a:xfrm>
            <a:off x="4876800" y="3352800"/>
            <a:ext cx="609600" cy="488950"/>
          </a:xfrm>
          <a:prstGeom prst="rect">
            <a:avLst/>
          </a:prstGeom>
          <a:noFill/>
        </p:spPr>
      </p:pic>
      <p:pic>
        <p:nvPicPr>
          <p:cNvPr id="8210" name="Picture 18" descr="Arrow Right                                                    00001671Macintosh HD                   B6566819:"/>
          <p:cNvPicPr>
            <a:picLocks noChangeAspect="1" noChangeArrowheads="1"/>
          </p:cNvPicPr>
          <p:nvPr/>
        </p:nvPicPr>
        <p:blipFill>
          <a:blip r:embed="rId6" cstate="print"/>
          <a:srcRect/>
          <a:stretch>
            <a:fillRect/>
          </a:stretch>
        </p:blipFill>
        <p:spPr bwMode="auto">
          <a:xfrm>
            <a:off x="4724400" y="5181600"/>
            <a:ext cx="609600" cy="488950"/>
          </a:xfrm>
          <a:prstGeom prst="rect">
            <a:avLst/>
          </a:prstGeom>
          <a:noFill/>
        </p:spPr>
      </p:pic>
      <p:pic>
        <p:nvPicPr>
          <p:cNvPr id="8211" name="Picture 19" descr="shortp                                                         00000002untitled                       B9F1AE93:"/>
          <p:cNvPicPr>
            <a:picLocks noChangeAspect="1" noChangeArrowheads="1"/>
          </p:cNvPicPr>
          <p:nvPr/>
        </p:nvPicPr>
        <p:blipFill>
          <a:blip r:embed="rId5" cstate="print"/>
          <a:srcRect/>
          <a:stretch>
            <a:fillRect/>
          </a:stretch>
        </p:blipFill>
        <p:spPr bwMode="auto">
          <a:xfrm>
            <a:off x="6553200" y="3124200"/>
            <a:ext cx="381000" cy="828675"/>
          </a:xfrm>
          <a:prstGeom prst="rect">
            <a:avLst/>
          </a:prstGeom>
          <a:noFill/>
        </p:spPr>
      </p:pic>
      <p:pic>
        <p:nvPicPr>
          <p:cNvPr id="8212" name="Picture 20" descr="shortp                                                         000052EAZIP-100                        B7A487AC:"/>
          <p:cNvPicPr>
            <a:picLocks noChangeAspect="1" noChangeArrowheads="1"/>
          </p:cNvPicPr>
          <p:nvPr/>
        </p:nvPicPr>
        <p:blipFill>
          <a:blip r:embed="rId5" cstate="print"/>
          <a:srcRect/>
          <a:stretch>
            <a:fillRect/>
          </a:stretch>
        </p:blipFill>
        <p:spPr bwMode="auto">
          <a:xfrm>
            <a:off x="6172200" y="4648200"/>
            <a:ext cx="865188" cy="1676400"/>
          </a:xfrm>
          <a:prstGeom prst="rect">
            <a:avLst/>
          </a:prstGeom>
          <a:noFill/>
        </p:spPr>
      </p:pic>
      <p:sp>
        <p:nvSpPr>
          <p:cNvPr id="8213" name="Text Box 21"/>
          <p:cNvSpPr txBox="1">
            <a:spLocks noChangeArrowheads="1"/>
          </p:cNvSpPr>
          <p:nvPr/>
        </p:nvSpPr>
        <p:spPr bwMode="auto">
          <a:xfrm>
            <a:off x="5562600" y="3886200"/>
            <a:ext cx="27432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Short Offspring</a:t>
            </a:r>
          </a:p>
        </p:txBody>
      </p:sp>
      <p:sp>
        <p:nvSpPr>
          <p:cNvPr id="8214" name="Text Box 22"/>
          <p:cNvSpPr txBox="1">
            <a:spLocks noChangeArrowheads="1"/>
          </p:cNvSpPr>
          <p:nvPr/>
        </p:nvSpPr>
        <p:spPr bwMode="auto">
          <a:xfrm>
            <a:off x="5867400" y="6400800"/>
            <a:ext cx="2895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Tall Offspring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checkerboard(across)">
                                      <p:cBhvr>
                                        <p:cTn id="7" dur="500"/>
                                        <p:tgtEl>
                                          <p:spTgt spid="8194"/>
                                        </p:tgtEl>
                                      </p:cBhvr>
                                    </p:animEffect>
                                  </p:childTnLst>
                                  <p:subTnLst>
                                    <p:audio>
                                      <p:cMediaNode>
                                        <p:cTn display="0" masterRel="sameClick">
                                          <p:stCondLst>
                                            <p:cond evt="begin" delay="0">
                                              <p:tn val="5"/>
                                            </p:cond>
                                          </p:stCondLst>
                                          <p:endCondLst>
                                            <p:cond evt="onStopAudio" delay="0">
                                              <p:tgtEl>
                                                <p:sldTgt/>
                                              </p:tgtEl>
                                            </p:cond>
                                          </p:endCondLst>
                                        </p:cTn>
                                        <p:tgtEl>
                                          <p:sndTgt r:embed="rId2" name="Slide Projector"/>
                                        </p:tgtEl>
                                      </p:cMediaNode>
                                    </p:audio>
                                  </p:subTnLst>
                                </p:cTn>
                              </p:par>
                            </p:childTnLst>
                          </p:cTn>
                        </p:par>
                        <p:par>
                          <p:cTn id="8" fill="hold">
                            <p:stCondLst>
                              <p:cond delay="500"/>
                            </p:stCondLst>
                            <p:childTnLst>
                              <p:par>
                                <p:cTn id="9" presetID="2" presetClass="entr" presetSubtype="8" fill="hold" grpId="0" nodeType="afterEffect">
                                  <p:stCondLst>
                                    <p:cond delay="1000"/>
                                  </p:stCondLst>
                                  <p:childTnLst>
                                    <p:set>
                                      <p:cBhvr>
                                        <p:cTn id="10" dur="1" fill="hold">
                                          <p:stCondLst>
                                            <p:cond delay="0"/>
                                          </p:stCondLst>
                                        </p:cTn>
                                        <p:tgtEl>
                                          <p:spTgt spid="8196"/>
                                        </p:tgtEl>
                                        <p:attrNameLst>
                                          <p:attrName>style.visibility</p:attrName>
                                        </p:attrNameLst>
                                      </p:cBhvr>
                                      <p:to>
                                        <p:strVal val="visible"/>
                                      </p:to>
                                    </p:set>
                                    <p:anim calcmode="lin" valueType="num">
                                      <p:cBhvr additive="base">
                                        <p:cTn id="11" dur="500" fill="hold"/>
                                        <p:tgtEl>
                                          <p:spTgt spid="8196"/>
                                        </p:tgtEl>
                                        <p:attrNameLst>
                                          <p:attrName>ppt_x</p:attrName>
                                        </p:attrNameLst>
                                      </p:cBhvr>
                                      <p:tavLst>
                                        <p:tav tm="0">
                                          <p:val>
                                            <p:strVal val="0-#ppt_w/2"/>
                                          </p:val>
                                        </p:tav>
                                        <p:tav tm="100000">
                                          <p:val>
                                            <p:strVal val="#ppt_x"/>
                                          </p:val>
                                        </p:tav>
                                      </p:tavLst>
                                    </p:anim>
                                    <p:anim calcmode="lin" valueType="num">
                                      <p:cBhvr additive="base">
                                        <p:cTn id="12" dur="500" fill="hold"/>
                                        <p:tgtEl>
                                          <p:spTgt spid="819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8200"/>
                                        </p:tgtEl>
                                        <p:attrNameLst>
                                          <p:attrName>style.visibility</p:attrName>
                                        </p:attrNameLst>
                                      </p:cBhvr>
                                      <p:to>
                                        <p:strVal val="visible"/>
                                      </p:to>
                                    </p:set>
                                    <p:anim calcmode="lin" valueType="num">
                                      <p:cBhvr additive="base">
                                        <p:cTn id="17" dur="500" fill="hold"/>
                                        <p:tgtEl>
                                          <p:spTgt spid="8200"/>
                                        </p:tgtEl>
                                        <p:attrNameLst>
                                          <p:attrName>ppt_x</p:attrName>
                                        </p:attrNameLst>
                                      </p:cBhvr>
                                      <p:tavLst>
                                        <p:tav tm="0">
                                          <p:val>
                                            <p:strVal val="0-#ppt_w/2"/>
                                          </p:val>
                                        </p:tav>
                                        <p:tav tm="100000">
                                          <p:val>
                                            <p:strVal val="#ppt_x"/>
                                          </p:val>
                                        </p:tav>
                                      </p:tavLst>
                                    </p:anim>
                                    <p:anim calcmode="lin" valueType="num">
                                      <p:cBhvr additive="base">
                                        <p:cTn id="18" dur="500" fill="hold"/>
                                        <p:tgtEl>
                                          <p:spTgt spid="8200"/>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 presetClass="entr" presetSubtype="8" fill="hold" nodeType="afterEffect">
                                  <p:stCondLst>
                                    <p:cond delay="0"/>
                                  </p:stCondLst>
                                  <p:childTnLst>
                                    <p:set>
                                      <p:cBhvr>
                                        <p:cTn id="21" dur="1" fill="hold">
                                          <p:stCondLst>
                                            <p:cond delay="0"/>
                                          </p:stCondLst>
                                        </p:cTn>
                                        <p:tgtEl>
                                          <p:spTgt spid="8197"/>
                                        </p:tgtEl>
                                        <p:attrNameLst>
                                          <p:attrName>style.visibility</p:attrName>
                                        </p:attrNameLst>
                                      </p:cBhvr>
                                      <p:to>
                                        <p:strVal val="visible"/>
                                      </p:to>
                                    </p:set>
                                    <p:anim calcmode="lin" valueType="num">
                                      <p:cBhvr additive="base">
                                        <p:cTn id="22" dur="500" fill="hold"/>
                                        <p:tgtEl>
                                          <p:spTgt spid="8197"/>
                                        </p:tgtEl>
                                        <p:attrNameLst>
                                          <p:attrName>ppt_x</p:attrName>
                                        </p:attrNameLst>
                                      </p:cBhvr>
                                      <p:tavLst>
                                        <p:tav tm="0">
                                          <p:val>
                                            <p:strVal val="0-#ppt_w/2"/>
                                          </p:val>
                                        </p:tav>
                                        <p:tav tm="100000">
                                          <p:val>
                                            <p:strVal val="#ppt_x"/>
                                          </p:val>
                                        </p:tav>
                                      </p:tavLst>
                                    </p:anim>
                                    <p:anim calcmode="lin" valueType="num">
                                      <p:cBhvr additive="base">
                                        <p:cTn id="23" dur="500" fill="hold"/>
                                        <p:tgtEl>
                                          <p:spTgt spid="8197"/>
                                        </p:tgtEl>
                                        <p:attrNameLst>
                                          <p:attrName>ppt_y</p:attrName>
                                        </p:attrNameLst>
                                      </p:cBhvr>
                                      <p:tavLst>
                                        <p:tav tm="0">
                                          <p:val>
                                            <p:strVal val="#ppt_y"/>
                                          </p:val>
                                        </p:tav>
                                        <p:tav tm="100000">
                                          <p:val>
                                            <p:strVal val="#ppt_y"/>
                                          </p:val>
                                        </p:tav>
                                      </p:tavLst>
                                    </p:anim>
                                  </p:childTnLst>
                                </p:cTn>
                              </p:par>
                            </p:childTnLst>
                          </p:cTn>
                        </p:par>
                        <p:par>
                          <p:cTn id="24" fill="hold">
                            <p:stCondLst>
                              <p:cond delay="1000"/>
                            </p:stCondLst>
                            <p:childTnLst>
                              <p:par>
                                <p:cTn id="25" presetID="2" presetClass="entr" presetSubtype="8" fill="hold" grpId="0" nodeType="afterEffect">
                                  <p:stCondLst>
                                    <p:cond delay="0"/>
                                  </p:stCondLst>
                                  <p:childTnLst>
                                    <p:set>
                                      <p:cBhvr>
                                        <p:cTn id="26" dur="1" fill="hold">
                                          <p:stCondLst>
                                            <p:cond delay="0"/>
                                          </p:stCondLst>
                                        </p:cTn>
                                        <p:tgtEl>
                                          <p:spTgt spid="8199"/>
                                        </p:tgtEl>
                                        <p:attrNameLst>
                                          <p:attrName>style.visibility</p:attrName>
                                        </p:attrNameLst>
                                      </p:cBhvr>
                                      <p:to>
                                        <p:strVal val="visible"/>
                                      </p:to>
                                    </p:set>
                                    <p:anim calcmode="lin" valueType="num">
                                      <p:cBhvr additive="base">
                                        <p:cTn id="27" dur="500" fill="hold"/>
                                        <p:tgtEl>
                                          <p:spTgt spid="8199"/>
                                        </p:tgtEl>
                                        <p:attrNameLst>
                                          <p:attrName>ppt_x</p:attrName>
                                        </p:attrNameLst>
                                      </p:cBhvr>
                                      <p:tavLst>
                                        <p:tav tm="0">
                                          <p:val>
                                            <p:strVal val="0-#ppt_w/2"/>
                                          </p:val>
                                        </p:tav>
                                        <p:tav tm="100000">
                                          <p:val>
                                            <p:strVal val="#ppt_x"/>
                                          </p:val>
                                        </p:tav>
                                      </p:tavLst>
                                    </p:anim>
                                    <p:anim calcmode="lin" valueType="num">
                                      <p:cBhvr additive="base">
                                        <p:cTn id="28" dur="500" fill="hold"/>
                                        <p:tgtEl>
                                          <p:spTgt spid="8199"/>
                                        </p:tgtEl>
                                        <p:attrNameLst>
                                          <p:attrName>ppt_y</p:attrName>
                                        </p:attrNameLst>
                                      </p:cBhvr>
                                      <p:tavLst>
                                        <p:tav tm="0">
                                          <p:val>
                                            <p:strVal val="#ppt_y"/>
                                          </p:val>
                                        </p:tav>
                                        <p:tav tm="100000">
                                          <p:val>
                                            <p:strVal val="#ppt_y"/>
                                          </p:val>
                                        </p:tav>
                                      </p:tavLst>
                                    </p:anim>
                                  </p:childTnLst>
                                </p:cTn>
                              </p:par>
                            </p:childTnLst>
                          </p:cTn>
                        </p:par>
                        <p:par>
                          <p:cTn id="29" fill="hold">
                            <p:stCondLst>
                              <p:cond delay="1500"/>
                            </p:stCondLst>
                            <p:childTnLst>
                              <p:par>
                                <p:cTn id="30" presetID="2" presetClass="entr" presetSubtype="8" fill="hold" nodeType="afterEffect">
                                  <p:stCondLst>
                                    <p:cond delay="0"/>
                                  </p:stCondLst>
                                  <p:childTnLst>
                                    <p:set>
                                      <p:cBhvr>
                                        <p:cTn id="31" dur="1" fill="hold">
                                          <p:stCondLst>
                                            <p:cond delay="0"/>
                                          </p:stCondLst>
                                        </p:cTn>
                                        <p:tgtEl>
                                          <p:spTgt spid="8206"/>
                                        </p:tgtEl>
                                        <p:attrNameLst>
                                          <p:attrName>style.visibility</p:attrName>
                                        </p:attrNameLst>
                                      </p:cBhvr>
                                      <p:to>
                                        <p:strVal val="visible"/>
                                      </p:to>
                                    </p:set>
                                    <p:anim calcmode="lin" valueType="num">
                                      <p:cBhvr additive="base">
                                        <p:cTn id="32" dur="500" fill="hold"/>
                                        <p:tgtEl>
                                          <p:spTgt spid="8206"/>
                                        </p:tgtEl>
                                        <p:attrNameLst>
                                          <p:attrName>ppt_x</p:attrName>
                                        </p:attrNameLst>
                                      </p:cBhvr>
                                      <p:tavLst>
                                        <p:tav tm="0">
                                          <p:val>
                                            <p:strVal val="0-#ppt_w/2"/>
                                          </p:val>
                                        </p:tav>
                                        <p:tav tm="100000">
                                          <p:val>
                                            <p:strVal val="#ppt_x"/>
                                          </p:val>
                                        </p:tav>
                                      </p:tavLst>
                                    </p:anim>
                                    <p:anim calcmode="lin" valueType="num">
                                      <p:cBhvr additive="base">
                                        <p:cTn id="33" dur="500" fill="hold"/>
                                        <p:tgtEl>
                                          <p:spTgt spid="8206"/>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8" fill="hold" nodeType="afterEffect">
                                  <p:stCondLst>
                                    <p:cond delay="0"/>
                                  </p:stCondLst>
                                  <p:childTnLst>
                                    <p:set>
                                      <p:cBhvr>
                                        <p:cTn id="36" dur="1" fill="hold">
                                          <p:stCondLst>
                                            <p:cond delay="0"/>
                                          </p:stCondLst>
                                        </p:cTn>
                                        <p:tgtEl>
                                          <p:spTgt spid="8209"/>
                                        </p:tgtEl>
                                        <p:attrNameLst>
                                          <p:attrName>style.visibility</p:attrName>
                                        </p:attrNameLst>
                                      </p:cBhvr>
                                      <p:to>
                                        <p:strVal val="visible"/>
                                      </p:to>
                                    </p:set>
                                    <p:anim calcmode="lin" valueType="num">
                                      <p:cBhvr additive="base">
                                        <p:cTn id="37" dur="500" fill="hold"/>
                                        <p:tgtEl>
                                          <p:spTgt spid="8209"/>
                                        </p:tgtEl>
                                        <p:attrNameLst>
                                          <p:attrName>ppt_x</p:attrName>
                                        </p:attrNameLst>
                                      </p:cBhvr>
                                      <p:tavLst>
                                        <p:tav tm="0">
                                          <p:val>
                                            <p:strVal val="0-#ppt_w/2"/>
                                          </p:val>
                                        </p:tav>
                                        <p:tav tm="100000">
                                          <p:val>
                                            <p:strVal val="#ppt_x"/>
                                          </p:val>
                                        </p:tav>
                                      </p:tavLst>
                                    </p:anim>
                                    <p:anim calcmode="lin" valueType="num">
                                      <p:cBhvr additive="base">
                                        <p:cTn id="38" dur="500" fill="hold"/>
                                        <p:tgtEl>
                                          <p:spTgt spid="820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Drum Roll"/>
                                        </p:tgtEl>
                                      </p:cMediaNode>
                                    </p:audio>
                                  </p:subTnLst>
                                </p:cTn>
                              </p:par>
                            </p:childTnLst>
                          </p:cTn>
                        </p:par>
                        <p:par>
                          <p:cTn id="39" fill="hold">
                            <p:stCondLst>
                              <p:cond delay="2500"/>
                            </p:stCondLst>
                            <p:childTnLst>
                              <p:par>
                                <p:cTn id="40" presetID="2" presetClass="entr" presetSubtype="8" fill="hold" grpId="0" nodeType="afterEffect">
                                  <p:stCondLst>
                                    <p:cond delay="0"/>
                                  </p:stCondLst>
                                  <p:childTnLst>
                                    <p:set>
                                      <p:cBhvr>
                                        <p:cTn id="41" dur="1" fill="hold">
                                          <p:stCondLst>
                                            <p:cond delay="0"/>
                                          </p:stCondLst>
                                        </p:cTn>
                                        <p:tgtEl>
                                          <p:spTgt spid="8213"/>
                                        </p:tgtEl>
                                        <p:attrNameLst>
                                          <p:attrName>style.visibility</p:attrName>
                                        </p:attrNameLst>
                                      </p:cBhvr>
                                      <p:to>
                                        <p:strVal val="visible"/>
                                      </p:to>
                                    </p:set>
                                    <p:anim calcmode="lin" valueType="num">
                                      <p:cBhvr additive="base">
                                        <p:cTn id="42" dur="500" fill="hold"/>
                                        <p:tgtEl>
                                          <p:spTgt spid="8213"/>
                                        </p:tgtEl>
                                        <p:attrNameLst>
                                          <p:attrName>ppt_x</p:attrName>
                                        </p:attrNameLst>
                                      </p:cBhvr>
                                      <p:tavLst>
                                        <p:tav tm="0">
                                          <p:val>
                                            <p:strVal val="0-#ppt_w/2"/>
                                          </p:val>
                                        </p:tav>
                                        <p:tav tm="100000">
                                          <p:val>
                                            <p:strVal val="#ppt_x"/>
                                          </p:val>
                                        </p:tav>
                                      </p:tavLst>
                                    </p:anim>
                                    <p:anim calcmode="lin" valueType="num">
                                      <p:cBhvr additive="base">
                                        <p:cTn id="43" dur="500" fill="hold"/>
                                        <p:tgtEl>
                                          <p:spTgt spid="8213"/>
                                        </p:tgtEl>
                                        <p:attrNameLst>
                                          <p:attrName>ppt_y</p:attrName>
                                        </p:attrNameLst>
                                      </p:cBhvr>
                                      <p:tavLst>
                                        <p:tav tm="0">
                                          <p:val>
                                            <p:strVal val="#ppt_y"/>
                                          </p:val>
                                        </p:tav>
                                        <p:tav tm="100000">
                                          <p:val>
                                            <p:strVal val="#ppt_y"/>
                                          </p:val>
                                        </p:tav>
                                      </p:tavLst>
                                    </p:anim>
                                  </p:childTnLst>
                                </p:cTn>
                              </p:par>
                            </p:childTnLst>
                          </p:cTn>
                        </p:par>
                        <p:par>
                          <p:cTn id="44" fill="hold">
                            <p:stCondLst>
                              <p:cond delay="3000"/>
                            </p:stCondLst>
                            <p:childTnLst>
                              <p:par>
                                <p:cTn id="45" presetID="2" presetClass="entr" presetSubtype="8" fill="hold" nodeType="afterEffect">
                                  <p:stCondLst>
                                    <p:cond delay="0"/>
                                  </p:stCondLst>
                                  <p:childTnLst>
                                    <p:set>
                                      <p:cBhvr>
                                        <p:cTn id="46" dur="1" fill="hold">
                                          <p:stCondLst>
                                            <p:cond delay="0"/>
                                          </p:stCondLst>
                                        </p:cTn>
                                        <p:tgtEl>
                                          <p:spTgt spid="8211"/>
                                        </p:tgtEl>
                                        <p:attrNameLst>
                                          <p:attrName>style.visibility</p:attrName>
                                        </p:attrNameLst>
                                      </p:cBhvr>
                                      <p:to>
                                        <p:strVal val="visible"/>
                                      </p:to>
                                    </p:set>
                                    <p:anim calcmode="lin" valueType="num">
                                      <p:cBhvr additive="base">
                                        <p:cTn id="47" dur="500" fill="hold"/>
                                        <p:tgtEl>
                                          <p:spTgt spid="8211"/>
                                        </p:tgtEl>
                                        <p:attrNameLst>
                                          <p:attrName>ppt_x</p:attrName>
                                        </p:attrNameLst>
                                      </p:cBhvr>
                                      <p:tavLst>
                                        <p:tav tm="0">
                                          <p:val>
                                            <p:strVal val="0-#ppt_w/2"/>
                                          </p:val>
                                        </p:tav>
                                        <p:tav tm="100000">
                                          <p:val>
                                            <p:strVal val="#ppt_x"/>
                                          </p:val>
                                        </p:tav>
                                      </p:tavLst>
                                    </p:anim>
                                    <p:anim calcmode="lin" valueType="num">
                                      <p:cBhvr additive="base">
                                        <p:cTn id="48" dur="500" fill="hold"/>
                                        <p:tgtEl>
                                          <p:spTgt spid="8211"/>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8201"/>
                                        </p:tgtEl>
                                        <p:attrNameLst>
                                          <p:attrName>style.visibility</p:attrName>
                                        </p:attrNameLst>
                                      </p:cBhvr>
                                      <p:to>
                                        <p:strVal val="visible"/>
                                      </p:to>
                                    </p:set>
                                    <p:anim calcmode="lin" valueType="num">
                                      <p:cBhvr additive="base">
                                        <p:cTn id="53" dur="500" fill="hold"/>
                                        <p:tgtEl>
                                          <p:spTgt spid="8201"/>
                                        </p:tgtEl>
                                        <p:attrNameLst>
                                          <p:attrName>ppt_x</p:attrName>
                                        </p:attrNameLst>
                                      </p:cBhvr>
                                      <p:tavLst>
                                        <p:tav tm="0">
                                          <p:val>
                                            <p:strVal val="0-#ppt_w/2"/>
                                          </p:val>
                                        </p:tav>
                                        <p:tav tm="100000">
                                          <p:val>
                                            <p:strVal val="#ppt_x"/>
                                          </p:val>
                                        </p:tav>
                                      </p:tavLst>
                                    </p:anim>
                                    <p:anim calcmode="lin" valueType="num">
                                      <p:cBhvr additive="base">
                                        <p:cTn id="54" dur="500" fill="hold"/>
                                        <p:tgtEl>
                                          <p:spTgt spid="8201"/>
                                        </p:tgtEl>
                                        <p:attrNameLst>
                                          <p:attrName>ppt_y</p:attrName>
                                        </p:attrNameLst>
                                      </p:cBhvr>
                                      <p:tavLst>
                                        <p:tav tm="0">
                                          <p:val>
                                            <p:strVal val="#ppt_y"/>
                                          </p:val>
                                        </p:tav>
                                        <p:tav tm="100000">
                                          <p:val>
                                            <p:strVal val="#ppt_y"/>
                                          </p:val>
                                        </p:tav>
                                      </p:tavLst>
                                    </p:anim>
                                  </p:childTnLst>
                                </p:cTn>
                              </p:par>
                            </p:childTnLst>
                          </p:cTn>
                        </p:par>
                        <p:par>
                          <p:cTn id="55" fill="hold">
                            <p:stCondLst>
                              <p:cond delay="500"/>
                            </p:stCondLst>
                            <p:childTnLst>
                              <p:par>
                                <p:cTn id="56" presetID="2" presetClass="entr" presetSubtype="8" fill="hold" nodeType="afterEffect">
                                  <p:stCondLst>
                                    <p:cond delay="0"/>
                                  </p:stCondLst>
                                  <p:childTnLst>
                                    <p:set>
                                      <p:cBhvr>
                                        <p:cTn id="57" dur="1" fill="hold">
                                          <p:stCondLst>
                                            <p:cond delay="0"/>
                                          </p:stCondLst>
                                        </p:cTn>
                                        <p:tgtEl>
                                          <p:spTgt spid="8205"/>
                                        </p:tgtEl>
                                        <p:attrNameLst>
                                          <p:attrName>style.visibility</p:attrName>
                                        </p:attrNameLst>
                                      </p:cBhvr>
                                      <p:to>
                                        <p:strVal val="visible"/>
                                      </p:to>
                                    </p:set>
                                    <p:anim calcmode="lin" valueType="num">
                                      <p:cBhvr additive="base">
                                        <p:cTn id="58" dur="500" fill="hold"/>
                                        <p:tgtEl>
                                          <p:spTgt spid="8205"/>
                                        </p:tgtEl>
                                        <p:attrNameLst>
                                          <p:attrName>ppt_x</p:attrName>
                                        </p:attrNameLst>
                                      </p:cBhvr>
                                      <p:tavLst>
                                        <p:tav tm="0">
                                          <p:val>
                                            <p:strVal val="0-#ppt_w/2"/>
                                          </p:val>
                                        </p:tav>
                                        <p:tav tm="100000">
                                          <p:val>
                                            <p:strVal val="#ppt_x"/>
                                          </p:val>
                                        </p:tav>
                                      </p:tavLst>
                                    </p:anim>
                                    <p:anim calcmode="lin" valueType="num">
                                      <p:cBhvr additive="base">
                                        <p:cTn id="59" dur="500" fill="hold"/>
                                        <p:tgtEl>
                                          <p:spTgt spid="8205"/>
                                        </p:tgtEl>
                                        <p:attrNameLst>
                                          <p:attrName>ppt_y</p:attrName>
                                        </p:attrNameLst>
                                      </p:cBhvr>
                                      <p:tavLst>
                                        <p:tav tm="0">
                                          <p:val>
                                            <p:strVal val="#ppt_y"/>
                                          </p:val>
                                        </p:tav>
                                        <p:tav tm="100000">
                                          <p:val>
                                            <p:strVal val="#ppt_y"/>
                                          </p:val>
                                        </p:tav>
                                      </p:tavLst>
                                    </p:anim>
                                  </p:childTnLst>
                                </p:cTn>
                              </p:par>
                            </p:childTnLst>
                          </p:cTn>
                        </p:par>
                        <p:par>
                          <p:cTn id="60" fill="hold">
                            <p:stCondLst>
                              <p:cond delay="1000"/>
                            </p:stCondLst>
                            <p:childTnLst>
                              <p:par>
                                <p:cTn id="61" presetID="2" presetClass="entr" presetSubtype="8" fill="hold" grpId="0" nodeType="afterEffect">
                                  <p:stCondLst>
                                    <p:cond delay="0"/>
                                  </p:stCondLst>
                                  <p:childTnLst>
                                    <p:set>
                                      <p:cBhvr>
                                        <p:cTn id="62" dur="1" fill="hold">
                                          <p:stCondLst>
                                            <p:cond delay="0"/>
                                          </p:stCondLst>
                                        </p:cTn>
                                        <p:tgtEl>
                                          <p:spTgt spid="8208"/>
                                        </p:tgtEl>
                                        <p:attrNameLst>
                                          <p:attrName>style.visibility</p:attrName>
                                        </p:attrNameLst>
                                      </p:cBhvr>
                                      <p:to>
                                        <p:strVal val="visible"/>
                                      </p:to>
                                    </p:set>
                                    <p:anim calcmode="lin" valueType="num">
                                      <p:cBhvr additive="base">
                                        <p:cTn id="63" dur="500" fill="hold"/>
                                        <p:tgtEl>
                                          <p:spTgt spid="8208"/>
                                        </p:tgtEl>
                                        <p:attrNameLst>
                                          <p:attrName>ppt_x</p:attrName>
                                        </p:attrNameLst>
                                      </p:cBhvr>
                                      <p:tavLst>
                                        <p:tav tm="0">
                                          <p:val>
                                            <p:strVal val="0-#ppt_w/2"/>
                                          </p:val>
                                        </p:tav>
                                        <p:tav tm="100000">
                                          <p:val>
                                            <p:strVal val="#ppt_x"/>
                                          </p:val>
                                        </p:tav>
                                      </p:tavLst>
                                    </p:anim>
                                    <p:anim calcmode="lin" valueType="num">
                                      <p:cBhvr additive="base">
                                        <p:cTn id="64" dur="500" fill="hold"/>
                                        <p:tgtEl>
                                          <p:spTgt spid="8208"/>
                                        </p:tgtEl>
                                        <p:attrNameLst>
                                          <p:attrName>ppt_y</p:attrName>
                                        </p:attrNameLst>
                                      </p:cBhvr>
                                      <p:tavLst>
                                        <p:tav tm="0">
                                          <p:val>
                                            <p:strVal val="#ppt_y"/>
                                          </p:val>
                                        </p:tav>
                                        <p:tav tm="100000">
                                          <p:val>
                                            <p:strVal val="#ppt_y"/>
                                          </p:val>
                                        </p:tav>
                                      </p:tavLst>
                                    </p:anim>
                                  </p:childTnLst>
                                </p:cTn>
                              </p:par>
                            </p:childTnLst>
                          </p:cTn>
                        </p:par>
                        <p:par>
                          <p:cTn id="65" fill="hold">
                            <p:stCondLst>
                              <p:cond delay="1500"/>
                            </p:stCondLst>
                            <p:childTnLst>
                              <p:par>
                                <p:cTn id="66" presetID="2" presetClass="entr" presetSubtype="8" fill="hold" nodeType="afterEffect">
                                  <p:stCondLst>
                                    <p:cond delay="0"/>
                                  </p:stCondLst>
                                  <p:childTnLst>
                                    <p:set>
                                      <p:cBhvr>
                                        <p:cTn id="67" dur="1" fill="hold">
                                          <p:stCondLst>
                                            <p:cond delay="0"/>
                                          </p:stCondLst>
                                        </p:cTn>
                                        <p:tgtEl>
                                          <p:spTgt spid="8207"/>
                                        </p:tgtEl>
                                        <p:attrNameLst>
                                          <p:attrName>style.visibility</p:attrName>
                                        </p:attrNameLst>
                                      </p:cBhvr>
                                      <p:to>
                                        <p:strVal val="visible"/>
                                      </p:to>
                                    </p:set>
                                    <p:anim calcmode="lin" valueType="num">
                                      <p:cBhvr additive="base">
                                        <p:cTn id="68" dur="500" fill="hold"/>
                                        <p:tgtEl>
                                          <p:spTgt spid="8207"/>
                                        </p:tgtEl>
                                        <p:attrNameLst>
                                          <p:attrName>ppt_x</p:attrName>
                                        </p:attrNameLst>
                                      </p:cBhvr>
                                      <p:tavLst>
                                        <p:tav tm="0">
                                          <p:val>
                                            <p:strVal val="0-#ppt_w/2"/>
                                          </p:val>
                                        </p:tav>
                                        <p:tav tm="100000">
                                          <p:val>
                                            <p:strVal val="#ppt_x"/>
                                          </p:val>
                                        </p:tav>
                                      </p:tavLst>
                                    </p:anim>
                                    <p:anim calcmode="lin" valueType="num">
                                      <p:cBhvr additive="base">
                                        <p:cTn id="69" dur="500" fill="hold"/>
                                        <p:tgtEl>
                                          <p:spTgt spid="8207"/>
                                        </p:tgtEl>
                                        <p:attrNameLst>
                                          <p:attrName>ppt_y</p:attrName>
                                        </p:attrNameLst>
                                      </p:cBhvr>
                                      <p:tavLst>
                                        <p:tav tm="0">
                                          <p:val>
                                            <p:strVal val="#ppt_y"/>
                                          </p:val>
                                        </p:tav>
                                        <p:tav tm="100000">
                                          <p:val>
                                            <p:strVal val="#ppt_y"/>
                                          </p:val>
                                        </p:tav>
                                      </p:tavLst>
                                    </p:anim>
                                  </p:childTnLst>
                                </p:cTn>
                              </p:par>
                            </p:childTnLst>
                          </p:cTn>
                        </p:par>
                        <p:par>
                          <p:cTn id="70" fill="hold">
                            <p:stCondLst>
                              <p:cond delay="2000"/>
                            </p:stCondLst>
                            <p:childTnLst>
                              <p:par>
                                <p:cTn id="71" presetID="2" presetClass="entr" presetSubtype="8" fill="hold" nodeType="afterEffect">
                                  <p:stCondLst>
                                    <p:cond delay="0"/>
                                  </p:stCondLst>
                                  <p:childTnLst>
                                    <p:set>
                                      <p:cBhvr>
                                        <p:cTn id="72" dur="1" fill="hold">
                                          <p:stCondLst>
                                            <p:cond delay="0"/>
                                          </p:stCondLst>
                                        </p:cTn>
                                        <p:tgtEl>
                                          <p:spTgt spid="8210"/>
                                        </p:tgtEl>
                                        <p:attrNameLst>
                                          <p:attrName>style.visibility</p:attrName>
                                        </p:attrNameLst>
                                      </p:cBhvr>
                                      <p:to>
                                        <p:strVal val="visible"/>
                                      </p:to>
                                    </p:set>
                                    <p:anim calcmode="lin" valueType="num">
                                      <p:cBhvr additive="base">
                                        <p:cTn id="73" dur="500" fill="hold"/>
                                        <p:tgtEl>
                                          <p:spTgt spid="8210"/>
                                        </p:tgtEl>
                                        <p:attrNameLst>
                                          <p:attrName>ppt_x</p:attrName>
                                        </p:attrNameLst>
                                      </p:cBhvr>
                                      <p:tavLst>
                                        <p:tav tm="0">
                                          <p:val>
                                            <p:strVal val="0-#ppt_w/2"/>
                                          </p:val>
                                        </p:tav>
                                        <p:tav tm="100000">
                                          <p:val>
                                            <p:strVal val="#ppt_x"/>
                                          </p:val>
                                        </p:tav>
                                      </p:tavLst>
                                    </p:anim>
                                    <p:anim calcmode="lin" valueType="num">
                                      <p:cBhvr additive="base">
                                        <p:cTn id="74" dur="500" fill="hold"/>
                                        <p:tgtEl>
                                          <p:spTgt spid="82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4" name="Drum Roll"/>
                                        </p:tgtEl>
                                      </p:cMediaNode>
                                    </p:audio>
                                  </p:subTnLst>
                                </p:cTn>
                              </p:par>
                            </p:childTnLst>
                          </p:cTn>
                        </p:par>
                        <p:par>
                          <p:cTn id="75" fill="hold">
                            <p:stCondLst>
                              <p:cond delay="2500"/>
                            </p:stCondLst>
                            <p:childTnLst>
                              <p:par>
                                <p:cTn id="76" presetID="2" presetClass="entr" presetSubtype="8" fill="hold" grpId="0" nodeType="afterEffect">
                                  <p:stCondLst>
                                    <p:cond delay="0"/>
                                  </p:stCondLst>
                                  <p:childTnLst>
                                    <p:set>
                                      <p:cBhvr>
                                        <p:cTn id="77" dur="1" fill="hold">
                                          <p:stCondLst>
                                            <p:cond delay="0"/>
                                          </p:stCondLst>
                                        </p:cTn>
                                        <p:tgtEl>
                                          <p:spTgt spid="8214"/>
                                        </p:tgtEl>
                                        <p:attrNameLst>
                                          <p:attrName>style.visibility</p:attrName>
                                        </p:attrNameLst>
                                      </p:cBhvr>
                                      <p:to>
                                        <p:strVal val="visible"/>
                                      </p:to>
                                    </p:set>
                                    <p:anim calcmode="lin" valueType="num">
                                      <p:cBhvr additive="base">
                                        <p:cTn id="78" dur="500" fill="hold"/>
                                        <p:tgtEl>
                                          <p:spTgt spid="8214"/>
                                        </p:tgtEl>
                                        <p:attrNameLst>
                                          <p:attrName>ppt_x</p:attrName>
                                        </p:attrNameLst>
                                      </p:cBhvr>
                                      <p:tavLst>
                                        <p:tav tm="0">
                                          <p:val>
                                            <p:strVal val="0-#ppt_w/2"/>
                                          </p:val>
                                        </p:tav>
                                        <p:tav tm="100000">
                                          <p:val>
                                            <p:strVal val="#ppt_x"/>
                                          </p:val>
                                        </p:tav>
                                      </p:tavLst>
                                    </p:anim>
                                    <p:anim calcmode="lin" valueType="num">
                                      <p:cBhvr additive="base">
                                        <p:cTn id="79" dur="500" fill="hold"/>
                                        <p:tgtEl>
                                          <p:spTgt spid="8214"/>
                                        </p:tgtEl>
                                        <p:attrNameLst>
                                          <p:attrName>ppt_y</p:attrName>
                                        </p:attrNameLst>
                                      </p:cBhvr>
                                      <p:tavLst>
                                        <p:tav tm="0">
                                          <p:val>
                                            <p:strVal val="#ppt_y"/>
                                          </p:val>
                                        </p:tav>
                                        <p:tav tm="100000">
                                          <p:val>
                                            <p:strVal val="#ppt_y"/>
                                          </p:val>
                                        </p:tav>
                                      </p:tavLst>
                                    </p:anim>
                                  </p:childTnLst>
                                </p:cTn>
                              </p:par>
                            </p:childTnLst>
                          </p:cTn>
                        </p:par>
                        <p:par>
                          <p:cTn id="80" fill="hold">
                            <p:stCondLst>
                              <p:cond delay="3000"/>
                            </p:stCondLst>
                            <p:childTnLst>
                              <p:par>
                                <p:cTn id="81" presetID="2" presetClass="entr" presetSubtype="8" fill="hold" nodeType="afterEffect">
                                  <p:stCondLst>
                                    <p:cond delay="0"/>
                                  </p:stCondLst>
                                  <p:childTnLst>
                                    <p:set>
                                      <p:cBhvr>
                                        <p:cTn id="82" dur="1" fill="hold">
                                          <p:stCondLst>
                                            <p:cond delay="0"/>
                                          </p:stCondLst>
                                        </p:cTn>
                                        <p:tgtEl>
                                          <p:spTgt spid="8212"/>
                                        </p:tgtEl>
                                        <p:attrNameLst>
                                          <p:attrName>style.visibility</p:attrName>
                                        </p:attrNameLst>
                                      </p:cBhvr>
                                      <p:to>
                                        <p:strVal val="visible"/>
                                      </p:to>
                                    </p:set>
                                    <p:anim calcmode="lin" valueType="num">
                                      <p:cBhvr additive="base">
                                        <p:cTn id="83" dur="500" fill="hold"/>
                                        <p:tgtEl>
                                          <p:spTgt spid="8212"/>
                                        </p:tgtEl>
                                        <p:attrNameLst>
                                          <p:attrName>ppt_x</p:attrName>
                                        </p:attrNameLst>
                                      </p:cBhvr>
                                      <p:tavLst>
                                        <p:tav tm="0">
                                          <p:val>
                                            <p:strVal val="0-#ppt_w/2"/>
                                          </p:val>
                                        </p:tav>
                                        <p:tav tm="100000">
                                          <p:val>
                                            <p:strVal val="#ppt_x"/>
                                          </p:val>
                                        </p:tav>
                                      </p:tavLst>
                                    </p:anim>
                                    <p:anim calcmode="lin" valueType="num">
                                      <p:cBhvr additive="base">
                                        <p:cTn id="84" dur="500" fill="hold"/>
                                        <p:tgtEl>
                                          <p:spTgt spid="82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6" grpId="0" autoUpdateAnimBg="0"/>
      <p:bldP spid="8199" grpId="0" autoUpdateAnimBg="0"/>
      <p:bldP spid="8200" grpId="0" autoUpdateAnimBg="0"/>
      <p:bldP spid="8201" grpId="0" autoUpdateAnimBg="0"/>
      <p:bldP spid="8208" grpId="0" autoUpdateAnimBg="0"/>
      <p:bldP spid="8213" grpId="0" autoUpdateAnimBg="0"/>
      <p:bldP spid="821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371600" y="0"/>
            <a:ext cx="7772400" cy="1143000"/>
          </a:xfrm>
        </p:spPr>
        <p:txBody>
          <a:bodyPr/>
          <a:lstStyle/>
          <a:p>
            <a:pPr algn="ctr"/>
            <a:r>
              <a:rPr lang="en-US"/>
              <a:t>Mendel’s First Experiment</a:t>
            </a:r>
          </a:p>
        </p:txBody>
      </p:sp>
      <p:sp>
        <p:nvSpPr>
          <p:cNvPr id="10243" name="Text Box 3"/>
          <p:cNvSpPr txBox="1">
            <a:spLocks noChangeArrowheads="1"/>
          </p:cNvSpPr>
          <p:nvPr/>
        </p:nvSpPr>
        <p:spPr bwMode="auto">
          <a:xfrm>
            <a:off x="1066800" y="914400"/>
            <a:ext cx="8077200" cy="1569660"/>
          </a:xfrm>
          <a:prstGeom prst="rect">
            <a:avLst/>
          </a:prstGeom>
          <a:noFill/>
          <a:ln w="12700">
            <a:noFill/>
            <a:miter lim="800000"/>
            <a:headEnd type="none" w="sm" len="sm"/>
            <a:tailEnd type="none" w="sm" len="sm"/>
          </a:ln>
          <a:effectLst/>
        </p:spPr>
        <p:txBody>
          <a:bodyPr>
            <a:spAutoFit/>
          </a:bodyPr>
          <a:lstStyle/>
          <a:p>
            <a:pPr>
              <a:spcBef>
                <a:spcPct val="50000"/>
              </a:spcBef>
            </a:pPr>
            <a:r>
              <a:rPr lang="en-US" dirty="0">
                <a:latin typeface="Times"/>
              </a:rPr>
              <a:t>Mendel crossed purebred plants with opposite forms of a trait.  He called these plants the </a:t>
            </a:r>
            <a:r>
              <a:rPr lang="en-US" i="1" u="sng" dirty="0">
                <a:solidFill>
                  <a:srgbClr val="FFC000"/>
                </a:solidFill>
                <a:latin typeface="Times"/>
              </a:rPr>
              <a:t>parental generation</a:t>
            </a:r>
            <a:r>
              <a:rPr lang="en-US" dirty="0">
                <a:solidFill>
                  <a:srgbClr val="FFC000"/>
                </a:solidFill>
                <a:latin typeface="Times"/>
              </a:rPr>
              <a:t> , or </a:t>
            </a:r>
            <a:r>
              <a:rPr lang="en-US" i="1" u="sng" dirty="0">
                <a:solidFill>
                  <a:srgbClr val="FFC000"/>
                </a:solidFill>
                <a:latin typeface="Times"/>
              </a:rPr>
              <a:t>P generation</a:t>
            </a:r>
            <a:r>
              <a:rPr lang="en-US" dirty="0">
                <a:latin typeface="Times"/>
              </a:rPr>
              <a:t>. For instance, purebred tall plants were crossed with purebred short plants.  </a:t>
            </a:r>
          </a:p>
        </p:txBody>
      </p:sp>
      <p:pic>
        <p:nvPicPr>
          <p:cNvPr id="10244" name="Picture 4" descr="shortp                                                         000052EAZIP-100                        B7A487AC:"/>
          <p:cNvPicPr>
            <a:picLocks noChangeAspect="1" noChangeArrowheads="1"/>
          </p:cNvPicPr>
          <p:nvPr/>
        </p:nvPicPr>
        <p:blipFill>
          <a:blip r:embed="rId5" cstate="print"/>
          <a:srcRect/>
          <a:stretch>
            <a:fillRect/>
          </a:stretch>
        </p:blipFill>
        <p:spPr bwMode="auto">
          <a:xfrm>
            <a:off x="1524000" y="2590800"/>
            <a:ext cx="865188" cy="1676400"/>
          </a:xfrm>
          <a:prstGeom prst="rect">
            <a:avLst/>
          </a:prstGeom>
          <a:noFill/>
        </p:spPr>
      </p:pic>
      <p:sp>
        <p:nvSpPr>
          <p:cNvPr id="10246" name="Text Box 6"/>
          <p:cNvSpPr txBox="1">
            <a:spLocks noChangeArrowheads="1"/>
          </p:cNvSpPr>
          <p:nvPr/>
        </p:nvSpPr>
        <p:spPr bwMode="auto">
          <a:xfrm>
            <a:off x="1143000" y="4343400"/>
            <a:ext cx="18288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a:latin typeface="Times"/>
              </a:rPr>
              <a:t>Parent Tall</a:t>
            </a:r>
            <a:br>
              <a:rPr lang="en-US">
                <a:latin typeface="Times"/>
              </a:rPr>
            </a:br>
            <a:r>
              <a:rPr lang="en-US">
                <a:latin typeface="Times"/>
              </a:rPr>
              <a:t>P generation </a:t>
            </a:r>
          </a:p>
        </p:txBody>
      </p:sp>
      <p:pic>
        <p:nvPicPr>
          <p:cNvPr id="10247" name="Picture 7" descr="shortp                                                         00000002untitled                       B9F1AE93:"/>
          <p:cNvPicPr>
            <a:picLocks noChangeAspect="1" noChangeArrowheads="1"/>
          </p:cNvPicPr>
          <p:nvPr/>
        </p:nvPicPr>
        <p:blipFill>
          <a:blip r:embed="rId5" cstate="print"/>
          <a:srcRect/>
          <a:stretch>
            <a:fillRect/>
          </a:stretch>
        </p:blipFill>
        <p:spPr bwMode="auto">
          <a:xfrm>
            <a:off x="3886200" y="2971800"/>
            <a:ext cx="490538" cy="1066800"/>
          </a:xfrm>
          <a:prstGeom prst="rect">
            <a:avLst/>
          </a:prstGeom>
          <a:noFill/>
        </p:spPr>
      </p:pic>
      <p:sp>
        <p:nvSpPr>
          <p:cNvPr id="10248" name="Text Box 8"/>
          <p:cNvSpPr txBox="1">
            <a:spLocks noChangeArrowheads="1"/>
          </p:cNvSpPr>
          <p:nvPr/>
        </p:nvSpPr>
        <p:spPr bwMode="auto">
          <a:xfrm>
            <a:off x="3429000" y="4267200"/>
            <a:ext cx="19050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a:latin typeface="Times"/>
              </a:rPr>
              <a:t>Parent Short</a:t>
            </a:r>
            <a:br>
              <a:rPr lang="en-US">
                <a:latin typeface="Times"/>
              </a:rPr>
            </a:br>
            <a:r>
              <a:rPr lang="en-US">
                <a:latin typeface="Times"/>
              </a:rPr>
              <a:t>P generation</a:t>
            </a:r>
          </a:p>
        </p:txBody>
      </p:sp>
      <p:sp>
        <p:nvSpPr>
          <p:cNvPr id="10249" name="Text Box 9"/>
          <p:cNvSpPr txBox="1">
            <a:spLocks noChangeArrowheads="1"/>
          </p:cNvSpPr>
          <p:nvPr/>
        </p:nvSpPr>
        <p:spPr bwMode="auto">
          <a:xfrm>
            <a:off x="2819400" y="3124200"/>
            <a:ext cx="609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X</a:t>
            </a:r>
          </a:p>
        </p:txBody>
      </p:sp>
      <p:pic>
        <p:nvPicPr>
          <p:cNvPr id="10251" name="Picture 11" descr="Arrow Right                                                    00001671Macintosh HD                   B6566819:"/>
          <p:cNvPicPr>
            <a:picLocks noChangeAspect="1" noChangeArrowheads="1"/>
          </p:cNvPicPr>
          <p:nvPr/>
        </p:nvPicPr>
        <p:blipFill>
          <a:blip r:embed="rId6" cstate="print"/>
          <a:srcRect/>
          <a:stretch>
            <a:fillRect/>
          </a:stretch>
        </p:blipFill>
        <p:spPr bwMode="auto">
          <a:xfrm>
            <a:off x="4953000" y="3200400"/>
            <a:ext cx="609600" cy="533400"/>
          </a:xfrm>
          <a:prstGeom prst="rect">
            <a:avLst/>
          </a:prstGeom>
          <a:noFill/>
        </p:spPr>
      </p:pic>
      <p:pic>
        <p:nvPicPr>
          <p:cNvPr id="10252" name="Picture 12" descr="shortp                                                         000052EAZIP-100                        B7A487AC:"/>
          <p:cNvPicPr>
            <a:picLocks noChangeAspect="1" noChangeArrowheads="1"/>
          </p:cNvPicPr>
          <p:nvPr/>
        </p:nvPicPr>
        <p:blipFill>
          <a:blip r:embed="rId5" cstate="print"/>
          <a:srcRect/>
          <a:stretch>
            <a:fillRect/>
          </a:stretch>
        </p:blipFill>
        <p:spPr bwMode="auto">
          <a:xfrm>
            <a:off x="6096000" y="2514600"/>
            <a:ext cx="865188" cy="1676400"/>
          </a:xfrm>
          <a:prstGeom prst="rect">
            <a:avLst/>
          </a:prstGeom>
          <a:noFill/>
        </p:spPr>
      </p:pic>
      <p:pic>
        <p:nvPicPr>
          <p:cNvPr id="10253" name="Picture 13" descr="shortp                                                         000052EAZIP-100                        B7A487AC:"/>
          <p:cNvPicPr>
            <a:picLocks noChangeAspect="1" noChangeArrowheads="1"/>
          </p:cNvPicPr>
          <p:nvPr/>
        </p:nvPicPr>
        <p:blipFill>
          <a:blip r:embed="rId5" cstate="print"/>
          <a:srcRect/>
          <a:stretch>
            <a:fillRect/>
          </a:stretch>
        </p:blipFill>
        <p:spPr bwMode="auto">
          <a:xfrm>
            <a:off x="7162800" y="2514600"/>
            <a:ext cx="865188" cy="1676400"/>
          </a:xfrm>
          <a:prstGeom prst="rect">
            <a:avLst/>
          </a:prstGeom>
          <a:noFill/>
        </p:spPr>
      </p:pic>
      <p:pic>
        <p:nvPicPr>
          <p:cNvPr id="10254" name="Picture 14" descr="shortp                                                         000052EAZIP-100                        B7A487AC:"/>
          <p:cNvPicPr>
            <a:picLocks noChangeAspect="1" noChangeArrowheads="1"/>
          </p:cNvPicPr>
          <p:nvPr/>
        </p:nvPicPr>
        <p:blipFill>
          <a:blip r:embed="rId5" cstate="print"/>
          <a:srcRect/>
          <a:stretch>
            <a:fillRect/>
          </a:stretch>
        </p:blipFill>
        <p:spPr bwMode="auto">
          <a:xfrm>
            <a:off x="8278813" y="2514600"/>
            <a:ext cx="865187" cy="1676400"/>
          </a:xfrm>
          <a:prstGeom prst="rect">
            <a:avLst/>
          </a:prstGeom>
          <a:noFill/>
        </p:spPr>
      </p:pic>
      <p:sp>
        <p:nvSpPr>
          <p:cNvPr id="10255" name="Text Box 15"/>
          <p:cNvSpPr txBox="1">
            <a:spLocks noChangeArrowheads="1"/>
          </p:cNvSpPr>
          <p:nvPr/>
        </p:nvSpPr>
        <p:spPr bwMode="auto">
          <a:xfrm>
            <a:off x="6477000" y="4343400"/>
            <a:ext cx="26670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a:latin typeface="Times"/>
              </a:rPr>
              <a:t>Offspring Tall</a:t>
            </a:r>
            <a:br>
              <a:rPr lang="en-US">
                <a:latin typeface="Times"/>
              </a:rPr>
            </a:br>
            <a:r>
              <a:rPr lang="en-US">
                <a:latin typeface="Times"/>
              </a:rPr>
              <a:t>F1 generation</a:t>
            </a:r>
          </a:p>
        </p:txBody>
      </p:sp>
      <p:sp>
        <p:nvSpPr>
          <p:cNvPr id="10256" name="Text Box 16"/>
          <p:cNvSpPr txBox="1">
            <a:spLocks noChangeArrowheads="1"/>
          </p:cNvSpPr>
          <p:nvPr/>
        </p:nvSpPr>
        <p:spPr bwMode="auto">
          <a:xfrm>
            <a:off x="1371600" y="5288340"/>
            <a:ext cx="7772400" cy="1569660"/>
          </a:xfrm>
          <a:prstGeom prst="rect">
            <a:avLst/>
          </a:prstGeom>
          <a:noFill/>
          <a:ln w="12700">
            <a:noFill/>
            <a:miter lim="800000"/>
            <a:headEnd type="none" w="sm" len="sm"/>
            <a:tailEnd type="none" w="sm" len="sm"/>
          </a:ln>
          <a:effectLst/>
        </p:spPr>
        <p:txBody>
          <a:bodyPr>
            <a:spAutoFit/>
          </a:bodyPr>
          <a:lstStyle/>
          <a:p>
            <a:pPr>
              <a:spcBef>
                <a:spcPct val="50000"/>
              </a:spcBef>
            </a:pPr>
            <a:r>
              <a:rPr lang="en-US" dirty="0">
                <a:latin typeface="Times"/>
              </a:rPr>
              <a:t>Mendel observed that all of the offspring grew to be tall plants.  None resembled the short </a:t>
            </a:r>
            <a:r>
              <a:rPr lang="en-US" dirty="0" err="1">
                <a:latin typeface="Times"/>
              </a:rPr>
              <a:t>short</a:t>
            </a:r>
            <a:r>
              <a:rPr lang="en-US" dirty="0">
                <a:latin typeface="Times"/>
              </a:rPr>
              <a:t> parent.  </a:t>
            </a:r>
            <a:r>
              <a:rPr lang="en-US" dirty="0">
                <a:solidFill>
                  <a:srgbClr val="FFC000"/>
                </a:solidFill>
                <a:latin typeface="Times"/>
              </a:rPr>
              <a:t>He called this generation of offspring the </a:t>
            </a:r>
            <a:r>
              <a:rPr lang="en-US" i="1" u="sng" dirty="0">
                <a:solidFill>
                  <a:srgbClr val="FFC000"/>
                </a:solidFill>
                <a:latin typeface="Times"/>
              </a:rPr>
              <a:t>first filial</a:t>
            </a:r>
            <a:r>
              <a:rPr lang="en-US" dirty="0">
                <a:solidFill>
                  <a:srgbClr val="FFC000"/>
                </a:solidFill>
                <a:latin typeface="Times"/>
              </a:rPr>
              <a:t> , or </a:t>
            </a:r>
            <a:r>
              <a:rPr lang="en-US" i="1" u="sng" dirty="0">
                <a:solidFill>
                  <a:srgbClr val="FFC000"/>
                </a:solidFill>
                <a:latin typeface="Times"/>
              </a:rPr>
              <a:t>F1 generation</a:t>
            </a:r>
            <a:r>
              <a:rPr lang="en-US" i="1" u="sng" dirty="0">
                <a:latin typeface="Times"/>
              </a:rPr>
              <a:t>,</a:t>
            </a:r>
            <a:r>
              <a:rPr lang="en-US" dirty="0">
                <a:latin typeface="Times"/>
              </a:rPr>
              <a:t>  (The word filial means “son” in Latin.)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0" fill="hold"/>
                                        <p:tgtEl>
                                          <p:spTgt spid="10242"/>
                                        </p:tgtEl>
                                        <p:attrNameLst>
                                          <p:attrName>ppt_x</p:attrName>
                                        </p:attrNameLst>
                                      </p:cBhvr>
                                      <p:tavLst>
                                        <p:tav tm="0">
                                          <p:val>
                                            <p:strVal val="1+#ppt_w/2"/>
                                          </p:val>
                                        </p:tav>
                                        <p:tav tm="100000">
                                          <p:val>
                                            <p:strVal val="#ppt_x"/>
                                          </p:val>
                                        </p:tav>
                                      </p:tavLst>
                                    </p:anim>
                                    <p:anim calcmode="lin" valueType="num">
                                      <p:cBhvr additive="base">
                                        <p:cTn id="8" dur="5000" fill="hold"/>
                                        <p:tgtEl>
                                          <p:spTgt spid="1024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Breaking Glass"/>
                                        </p:tgtEl>
                                      </p:cMediaNode>
                                    </p:audio>
                                  </p:subTnLst>
                                </p:cTn>
                              </p:par>
                            </p:childTnLst>
                          </p:cTn>
                        </p:par>
                        <p:par>
                          <p:cTn id="9" fill="hold">
                            <p:stCondLst>
                              <p:cond delay="5000"/>
                            </p:stCondLst>
                            <p:childTnLst>
                              <p:par>
                                <p:cTn id="10" presetID="3" presetClass="entr" presetSubtype="5" fill="hold" grpId="0" nodeType="afterEffect">
                                  <p:stCondLst>
                                    <p:cond delay="0"/>
                                  </p:stCondLst>
                                  <p:childTnLst>
                                    <p:set>
                                      <p:cBhvr>
                                        <p:cTn id="11" dur="1" fill="hold">
                                          <p:stCondLst>
                                            <p:cond delay="0"/>
                                          </p:stCondLst>
                                        </p:cTn>
                                        <p:tgtEl>
                                          <p:spTgt spid="10243"/>
                                        </p:tgtEl>
                                        <p:attrNameLst>
                                          <p:attrName>style.visibility</p:attrName>
                                        </p:attrNameLst>
                                      </p:cBhvr>
                                      <p:to>
                                        <p:strVal val="visible"/>
                                      </p:to>
                                    </p:set>
                                    <p:animEffect transition="in" filter="blinds(vertical)">
                                      <p:cBhvr>
                                        <p:cTn id="12" dur="500"/>
                                        <p:tgtEl>
                                          <p:spTgt spid="10243"/>
                                        </p:tgtEl>
                                      </p:cBhvr>
                                    </p:animEffect>
                                  </p:childTnLst>
                                  <p:subTnLst>
                                    <p:audio>
                                      <p:cMediaNode>
                                        <p:cTn display="0" masterRel="sameClick">
                                          <p:stCondLst>
                                            <p:cond evt="begin" delay="0">
                                              <p:tn val="10"/>
                                            </p:cond>
                                          </p:stCondLst>
                                          <p:endCondLst>
                                            <p:cond evt="onStopAudio" delay="0">
                                              <p:tgtEl>
                                                <p:sldTgt/>
                                              </p:tgtEl>
                                            </p:cond>
                                          </p:endCondLst>
                                        </p:cTn>
                                        <p:tgtEl>
                                          <p:sndTgt r:embed="rId3" name="Whoosh"/>
                                        </p:tgtEl>
                                      </p:cMediaNode>
                                    </p:audio>
                                  </p:subTnLst>
                                </p:cTn>
                              </p:par>
                            </p:childTnLst>
                          </p:cTn>
                        </p:par>
                        <p:par>
                          <p:cTn id="13" fill="hold">
                            <p:stCondLst>
                              <p:cond delay="5500"/>
                            </p:stCondLst>
                            <p:childTnLst>
                              <p:par>
                                <p:cTn id="14" presetID="2" presetClass="entr" presetSubtype="8" fill="hold" nodeType="afterEffect">
                                  <p:stCondLst>
                                    <p:cond delay="0"/>
                                  </p:stCondLst>
                                  <p:childTnLst>
                                    <p:set>
                                      <p:cBhvr>
                                        <p:cTn id="15" dur="1" fill="hold">
                                          <p:stCondLst>
                                            <p:cond delay="0"/>
                                          </p:stCondLst>
                                        </p:cTn>
                                        <p:tgtEl>
                                          <p:spTgt spid="10244"/>
                                        </p:tgtEl>
                                        <p:attrNameLst>
                                          <p:attrName>style.visibility</p:attrName>
                                        </p:attrNameLst>
                                      </p:cBhvr>
                                      <p:to>
                                        <p:strVal val="visible"/>
                                      </p:to>
                                    </p:set>
                                    <p:anim calcmode="lin" valueType="num">
                                      <p:cBhvr additive="base">
                                        <p:cTn id="16" dur="500" fill="hold"/>
                                        <p:tgtEl>
                                          <p:spTgt spid="10244"/>
                                        </p:tgtEl>
                                        <p:attrNameLst>
                                          <p:attrName>ppt_x</p:attrName>
                                        </p:attrNameLst>
                                      </p:cBhvr>
                                      <p:tavLst>
                                        <p:tav tm="0">
                                          <p:val>
                                            <p:strVal val="0-#ppt_w/2"/>
                                          </p:val>
                                        </p:tav>
                                        <p:tav tm="100000">
                                          <p:val>
                                            <p:strVal val="#ppt_x"/>
                                          </p:val>
                                        </p:tav>
                                      </p:tavLst>
                                    </p:anim>
                                    <p:anim calcmode="lin" valueType="num">
                                      <p:cBhvr additive="base">
                                        <p:cTn id="17" dur="500" fill="hold"/>
                                        <p:tgtEl>
                                          <p:spTgt spid="10244"/>
                                        </p:tgtEl>
                                        <p:attrNameLst>
                                          <p:attrName>ppt_y</p:attrName>
                                        </p:attrNameLst>
                                      </p:cBhvr>
                                      <p:tavLst>
                                        <p:tav tm="0">
                                          <p:val>
                                            <p:strVal val="#ppt_y"/>
                                          </p:val>
                                        </p:tav>
                                        <p:tav tm="100000">
                                          <p:val>
                                            <p:strVal val="#ppt_y"/>
                                          </p:val>
                                        </p:tav>
                                      </p:tavLst>
                                    </p:anim>
                                  </p:childTnLst>
                                </p:cTn>
                              </p:par>
                            </p:childTnLst>
                          </p:cTn>
                        </p:par>
                        <p:par>
                          <p:cTn id="18" fill="hold">
                            <p:stCondLst>
                              <p:cond delay="6000"/>
                            </p:stCondLst>
                            <p:childTnLst>
                              <p:par>
                                <p:cTn id="19" presetID="2" presetClass="entr" presetSubtype="8" fill="hold" grpId="0" nodeType="afterEffect">
                                  <p:stCondLst>
                                    <p:cond delay="0"/>
                                  </p:stCondLst>
                                  <p:childTnLst>
                                    <p:set>
                                      <p:cBhvr>
                                        <p:cTn id="20" dur="1" fill="hold">
                                          <p:stCondLst>
                                            <p:cond delay="0"/>
                                          </p:stCondLst>
                                        </p:cTn>
                                        <p:tgtEl>
                                          <p:spTgt spid="10246"/>
                                        </p:tgtEl>
                                        <p:attrNameLst>
                                          <p:attrName>style.visibility</p:attrName>
                                        </p:attrNameLst>
                                      </p:cBhvr>
                                      <p:to>
                                        <p:strVal val="visible"/>
                                      </p:to>
                                    </p:set>
                                    <p:anim calcmode="lin" valueType="num">
                                      <p:cBhvr additive="base">
                                        <p:cTn id="21" dur="500" fill="hold"/>
                                        <p:tgtEl>
                                          <p:spTgt spid="10246"/>
                                        </p:tgtEl>
                                        <p:attrNameLst>
                                          <p:attrName>ppt_x</p:attrName>
                                        </p:attrNameLst>
                                      </p:cBhvr>
                                      <p:tavLst>
                                        <p:tav tm="0">
                                          <p:val>
                                            <p:strVal val="0-#ppt_w/2"/>
                                          </p:val>
                                        </p:tav>
                                        <p:tav tm="100000">
                                          <p:val>
                                            <p:strVal val="#ppt_x"/>
                                          </p:val>
                                        </p:tav>
                                      </p:tavLst>
                                    </p:anim>
                                    <p:anim calcmode="lin" valueType="num">
                                      <p:cBhvr additive="base">
                                        <p:cTn id="22" dur="500" fill="hold"/>
                                        <p:tgtEl>
                                          <p:spTgt spid="10246"/>
                                        </p:tgtEl>
                                        <p:attrNameLst>
                                          <p:attrName>ppt_y</p:attrName>
                                        </p:attrNameLst>
                                      </p:cBhvr>
                                      <p:tavLst>
                                        <p:tav tm="0">
                                          <p:val>
                                            <p:strVal val="#ppt_y"/>
                                          </p:val>
                                        </p:tav>
                                        <p:tav tm="100000">
                                          <p:val>
                                            <p:strVal val="#ppt_y"/>
                                          </p:val>
                                        </p:tav>
                                      </p:tavLst>
                                    </p:anim>
                                  </p:childTnLst>
                                </p:cTn>
                              </p:par>
                            </p:childTnLst>
                          </p:cTn>
                        </p:par>
                        <p:par>
                          <p:cTn id="23" fill="hold">
                            <p:stCondLst>
                              <p:cond delay="6500"/>
                            </p:stCondLst>
                            <p:childTnLst>
                              <p:par>
                                <p:cTn id="24" presetID="2" presetClass="entr" presetSubtype="8" fill="hold" grpId="0" nodeType="afterEffect">
                                  <p:stCondLst>
                                    <p:cond delay="0"/>
                                  </p:stCondLst>
                                  <p:childTnLst>
                                    <p:set>
                                      <p:cBhvr>
                                        <p:cTn id="25" dur="1" fill="hold">
                                          <p:stCondLst>
                                            <p:cond delay="0"/>
                                          </p:stCondLst>
                                        </p:cTn>
                                        <p:tgtEl>
                                          <p:spTgt spid="10249"/>
                                        </p:tgtEl>
                                        <p:attrNameLst>
                                          <p:attrName>style.visibility</p:attrName>
                                        </p:attrNameLst>
                                      </p:cBhvr>
                                      <p:to>
                                        <p:strVal val="visible"/>
                                      </p:to>
                                    </p:set>
                                    <p:anim calcmode="lin" valueType="num">
                                      <p:cBhvr additive="base">
                                        <p:cTn id="26" dur="500" fill="hold"/>
                                        <p:tgtEl>
                                          <p:spTgt spid="10249"/>
                                        </p:tgtEl>
                                        <p:attrNameLst>
                                          <p:attrName>ppt_x</p:attrName>
                                        </p:attrNameLst>
                                      </p:cBhvr>
                                      <p:tavLst>
                                        <p:tav tm="0">
                                          <p:val>
                                            <p:strVal val="0-#ppt_w/2"/>
                                          </p:val>
                                        </p:tav>
                                        <p:tav tm="100000">
                                          <p:val>
                                            <p:strVal val="#ppt_x"/>
                                          </p:val>
                                        </p:tav>
                                      </p:tavLst>
                                    </p:anim>
                                    <p:anim calcmode="lin" valueType="num">
                                      <p:cBhvr additive="base">
                                        <p:cTn id="27" dur="500" fill="hold"/>
                                        <p:tgtEl>
                                          <p:spTgt spid="10249"/>
                                        </p:tgtEl>
                                        <p:attrNameLst>
                                          <p:attrName>ppt_y</p:attrName>
                                        </p:attrNameLst>
                                      </p:cBhvr>
                                      <p:tavLst>
                                        <p:tav tm="0">
                                          <p:val>
                                            <p:strVal val="#ppt_y"/>
                                          </p:val>
                                        </p:tav>
                                        <p:tav tm="100000">
                                          <p:val>
                                            <p:strVal val="#ppt_y"/>
                                          </p:val>
                                        </p:tav>
                                      </p:tavLst>
                                    </p:anim>
                                  </p:childTnLst>
                                </p:cTn>
                              </p:par>
                            </p:childTnLst>
                          </p:cTn>
                        </p:par>
                        <p:par>
                          <p:cTn id="28" fill="hold">
                            <p:stCondLst>
                              <p:cond delay="7000"/>
                            </p:stCondLst>
                            <p:childTnLst>
                              <p:par>
                                <p:cTn id="29" presetID="2" presetClass="entr" presetSubtype="8" fill="hold" nodeType="afterEffect">
                                  <p:stCondLst>
                                    <p:cond delay="0"/>
                                  </p:stCondLst>
                                  <p:childTnLst>
                                    <p:set>
                                      <p:cBhvr>
                                        <p:cTn id="30" dur="1" fill="hold">
                                          <p:stCondLst>
                                            <p:cond delay="0"/>
                                          </p:stCondLst>
                                        </p:cTn>
                                        <p:tgtEl>
                                          <p:spTgt spid="10247"/>
                                        </p:tgtEl>
                                        <p:attrNameLst>
                                          <p:attrName>style.visibility</p:attrName>
                                        </p:attrNameLst>
                                      </p:cBhvr>
                                      <p:to>
                                        <p:strVal val="visible"/>
                                      </p:to>
                                    </p:set>
                                    <p:anim calcmode="lin" valueType="num">
                                      <p:cBhvr additive="base">
                                        <p:cTn id="31" dur="500" fill="hold"/>
                                        <p:tgtEl>
                                          <p:spTgt spid="10247"/>
                                        </p:tgtEl>
                                        <p:attrNameLst>
                                          <p:attrName>ppt_x</p:attrName>
                                        </p:attrNameLst>
                                      </p:cBhvr>
                                      <p:tavLst>
                                        <p:tav tm="0">
                                          <p:val>
                                            <p:strVal val="0-#ppt_w/2"/>
                                          </p:val>
                                        </p:tav>
                                        <p:tav tm="100000">
                                          <p:val>
                                            <p:strVal val="#ppt_x"/>
                                          </p:val>
                                        </p:tav>
                                      </p:tavLst>
                                    </p:anim>
                                    <p:anim calcmode="lin" valueType="num">
                                      <p:cBhvr additive="base">
                                        <p:cTn id="32" dur="500" fill="hold"/>
                                        <p:tgtEl>
                                          <p:spTgt spid="10247"/>
                                        </p:tgtEl>
                                        <p:attrNameLst>
                                          <p:attrName>ppt_y</p:attrName>
                                        </p:attrNameLst>
                                      </p:cBhvr>
                                      <p:tavLst>
                                        <p:tav tm="0">
                                          <p:val>
                                            <p:strVal val="#ppt_y"/>
                                          </p:val>
                                        </p:tav>
                                        <p:tav tm="100000">
                                          <p:val>
                                            <p:strVal val="#ppt_y"/>
                                          </p:val>
                                        </p:tav>
                                      </p:tavLst>
                                    </p:anim>
                                  </p:childTnLst>
                                </p:cTn>
                              </p:par>
                            </p:childTnLst>
                          </p:cTn>
                        </p:par>
                        <p:par>
                          <p:cTn id="33" fill="hold">
                            <p:stCondLst>
                              <p:cond delay="7500"/>
                            </p:stCondLst>
                            <p:childTnLst>
                              <p:par>
                                <p:cTn id="34" presetID="2" presetClass="entr" presetSubtype="8" fill="hold" grpId="0" nodeType="afterEffect">
                                  <p:stCondLst>
                                    <p:cond delay="0"/>
                                  </p:stCondLst>
                                  <p:childTnLst>
                                    <p:set>
                                      <p:cBhvr>
                                        <p:cTn id="35" dur="1" fill="hold">
                                          <p:stCondLst>
                                            <p:cond delay="0"/>
                                          </p:stCondLst>
                                        </p:cTn>
                                        <p:tgtEl>
                                          <p:spTgt spid="10248"/>
                                        </p:tgtEl>
                                        <p:attrNameLst>
                                          <p:attrName>style.visibility</p:attrName>
                                        </p:attrNameLst>
                                      </p:cBhvr>
                                      <p:to>
                                        <p:strVal val="visible"/>
                                      </p:to>
                                    </p:set>
                                    <p:anim calcmode="lin" valueType="num">
                                      <p:cBhvr additive="base">
                                        <p:cTn id="36" dur="500" fill="hold"/>
                                        <p:tgtEl>
                                          <p:spTgt spid="10248"/>
                                        </p:tgtEl>
                                        <p:attrNameLst>
                                          <p:attrName>ppt_x</p:attrName>
                                        </p:attrNameLst>
                                      </p:cBhvr>
                                      <p:tavLst>
                                        <p:tav tm="0">
                                          <p:val>
                                            <p:strVal val="0-#ppt_w/2"/>
                                          </p:val>
                                        </p:tav>
                                        <p:tav tm="100000">
                                          <p:val>
                                            <p:strVal val="#ppt_x"/>
                                          </p:val>
                                        </p:tav>
                                      </p:tavLst>
                                    </p:anim>
                                    <p:anim calcmode="lin" valueType="num">
                                      <p:cBhvr additive="base">
                                        <p:cTn id="37" dur="500" fill="hold"/>
                                        <p:tgtEl>
                                          <p:spTgt spid="10248"/>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0251"/>
                                        </p:tgtEl>
                                        <p:attrNameLst>
                                          <p:attrName>style.visibility</p:attrName>
                                        </p:attrNameLst>
                                      </p:cBhvr>
                                      <p:to>
                                        <p:strVal val="visible"/>
                                      </p:to>
                                    </p:set>
                                    <p:anim calcmode="lin" valueType="num">
                                      <p:cBhvr additive="base">
                                        <p:cTn id="42" dur="500" fill="hold"/>
                                        <p:tgtEl>
                                          <p:spTgt spid="10251"/>
                                        </p:tgtEl>
                                        <p:attrNameLst>
                                          <p:attrName>ppt_x</p:attrName>
                                        </p:attrNameLst>
                                      </p:cBhvr>
                                      <p:tavLst>
                                        <p:tav tm="0">
                                          <p:val>
                                            <p:strVal val="0-#ppt_w/2"/>
                                          </p:val>
                                        </p:tav>
                                        <p:tav tm="100000">
                                          <p:val>
                                            <p:strVal val="#ppt_x"/>
                                          </p:val>
                                        </p:tav>
                                      </p:tavLst>
                                    </p:anim>
                                    <p:anim calcmode="lin" valueType="num">
                                      <p:cBhvr additive="base">
                                        <p:cTn id="43" dur="500" fill="hold"/>
                                        <p:tgtEl>
                                          <p:spTgt spid="1025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4" name="Explosion"/>
                                        </p:tgtEl>
                                      </p:cMediaNode>
                                    </p:audio>
                                  </p:subTnLst>
                                </p:cTn>
                              </p:par>
                            </p:childTnLst>
                          </p:cTn>
                        </p:par>
                        <p:par>
                          <p:cTn id="44" fill="hold">
                            <p:stCondLst>
                              <p:cond delay="500"/>
                            </p:stCondLst>
                            <p:childTnLst>
                              <p:par>
                                <p:cTn id="45" presetID="2" presetClass="entr" presetSubtype="8" fill="hold" nodeType="afterEffect">
                                  <p:stCondLst>
                                    <p:cond delay="0"/>
                                  </p:stCondLst>
                                  <p:childTnLst>
                                    <p:set>
                                      <p:cBhvr>
                                        <p:cTn id="46" dur="1" fill="hold">
                                          <p:stCondLst>
                                            <p:cond delay="0"/>
                                          </p:stCondLst>
                                        </p:cTn>
                                        <p:tgtEl>
                                          <p:spTgt spid="10252"/>
                                        </p:tgtEl>
                                        <p:attrNameLst>
                                          <p:attrName>style.visibility</p:attrName>
                                        </p:attrNameLst>
                                      </p:cBhvr>
                                      <p:to>
                                        <p:strVal val="visible"/>
                                      </p:to>
                                    </p:set>
                                    <p:anim calcmode="lin" valueType="num">
                                      <p:cBhvr additive="base">
                                        <p:cTn id="47" dur="500" fill="hold"/>
                                        <p:tgtEl>
                                          <p:spTgt spid="10252"/>
                                        </p:tgtEl>
                                        <p:attrNameLst>
                                          <p:attrName>ppt_x</p:attrName>
                                        </p:attrNameLst>
                                      </p:cBhvr>
                                      <p:tavLst>
                                        <p:tav tm="0">
                                          <p:val>
                                            <p:strVal val="0-#ppt_w/2"/>
                                          </p:val>
                                        </p:tav>
                                        <p:tav tm="100000">
                                          <p:val>
                                            <p:strVal val="#ppt_x"/>
                                          </p:val>
                                        </p:tav>
                                      </p:tavLst>
                                    </p:anim>
                                    <p:anim calcmode="lin" valueType="num">
                                      <p:cBhvr additive="base">
                                        <p:cTn id="48" dur="500" fill="hold"/>
                                        <p:tgtEl>
                                          <p:spTgt spid="10252"/>
                                        </p:tgtEl>
                                        <p:attrNameLst>
                                          <p:attrName>ppt_y</p:attrName>
                                        </p:attrNameLst>
                                      </p:cBhvr>
                                      <p:tavLst>
                                        <p:tav tm="0">
                                          <p:val>
                                            <p:strVal val="#ppt_y"/>
                                          </p:val>
                                        </p:tav>
                                        <p:tav tm="100000">
                                          <p:val>
                                            <p:strVal val="#ppt_y"/>
                                          </p:val>
                                        </p:tav>
                                      </p:tavLst>
                                    </p:anim>
                                  </p:childTnLst>
                                </p:cTn>
                              </p:par>
                            </p:childTnLst>
                          </p:cTn>
                        </p:par>
                        <p:par>
                          <p:cTn id="49" fill="hold">
                            <p:stCondLst>
                              <p:cond delay="1000"/>
                            </p:stCondLst>
                            <p:childTnLst>
                              <p:par>
                                <p:cTn id="50" presetID="2" presetClass="entr" presetSubtype="8" fill="hold" nodeType="afterEffect">
                                  <p:stCondLst>
                                    <p:cond delay="0"/>
                                  </p:stCondLst>
                                  <p:childTnLst>
                                    <p:set>
                                      <p:cBhvr>
                                        <p:cTn id="51" dur="1" fill="hold">
                                          <p:stCondLst>
                                            <p:cond delay="0"/>
                                          </p:stCondLst>
                                        </p:cTn>
                                        <p:tgtEl>
                                          <p:spTgt spid="10253"/>
                                        </p:tgtEl>
                                        <p:attrNameLst>
                                          <p:attrName>style.visibility</p:attrName>
                                        </p:attrNameLst>
                                      </p:cBhvr>
                                      <p:to>
                                        <p:strVal val="visible"/>
                                      </p:to>
                                    </p:set>
                                    <p:anim calcmode="lin" valueType="num">
                                      <p:cBhvr additive="base">
                                        <p:cTn id="52" dur="500" fill="hold"/>
                                        <p:tgtEl>
                                          <p:spTgt spid="10253"/>
                                        </p:tgtEl>
                                        <p:attrNameLst>
                                          <p:attrName>ppt_x</p:attrName>
                                        </p:attrNameLst>
                                      </p:cBhvr>
                                      <p:tavLst>
                                        <p:tav tm="0">
                                          <p:val>
                                            <p:strVal val="0-#ppt_w/2"/>
                                          </p:val>
                                        </p:tav>
                                        <p:tav tm="100000">
                                          <p:val>
                                            <p:strVal val="#ppt_x"/>
                                          </p:val>
                                        </p:tav>
                                      </p:tavLst>
                                    </p:anim>
                                    <p:anim calcmode="lin" valueType="num">
                                      <p:cBhvr additive="base">
                                        <p:cTn id="53" dur="500" fill="hold"/>
                                        <p:tgtEl>
                                          <p:spTgt spid="10253"/>
                                        </p:tgtEl>
                                        <p:attrNameLst>
                                          <p:attrName>ppt_y</p:attrName>
                                        </p:attrNameLst>
                                      </p:cBhvr>
                                      <p:tavLst>
                                        <p:tav tm="0">
                                          <p:val>
                                            <p:strVal val="#ppt_y"/>
                                          </p:val>
                                        </p:tav>
                                        <p:tav tm="100000">
                                          <p:val>
                                            <p:strVal val="#ppt_y"/>
                                          </p:val>
                                        </p:tav>
                                      </p:tavLst>
                                    </p:anim>
                                  </p:childTnLst>
                                </p:cTn>
                              </p:par>
                            </p:childTnLst>
                          </p:cTn>
                        </p:par>
                        <p:par>
                          <p:cTn id="54" fill="hold">
                            <p:stCondLst>
                              <p:cond delay="1500"/>
                            </p:stCondLst>
                            <p:childTnLst>
                              <p:par>
                                <p:cTn id="55" presetID="2" presetClass="entr" presetSubtype="8" fill="hold" nodeType="afterEffect">
                                  <p:stCondLst>
                                    <p:cond delay="0"/>
                                  </p:stCondLst>
                                  <p:childTnLst>
                                    <p:set>
                                      <p:cBhvr>
                                        <p:cTn id="56" dur="1" fill="hold">
                                          <p:stCondLst>
                                            <p:cond delay="0"/>
                                          </p:stCondLst>
                                        </p:cTn>
                                        <p:tgtEl>
                                          <p:spTgt spid="10254"/>
                                        </p:tgtEl>
                                        <p:attrNameLst>
                                          <p:attrName>style.visibility</p:attrName>
                                        </p:attrNameLst>
                                      </p:cBhvr>
                                      <p:to>
                                        <p:strVal val="visible"/>
                                      </p:to>
                                    </p:set>
                                    <p:anim calcmode="lin" valueType="num">
                                      <p:cBhvr additive="base">
                                        <p:cTn id="57" dur="500" fill="hold"/>
                                        <p:tgtEl>
                                          <p:spTgt spid="10254"/>
                                        </p:tgtEl>
                                        <p:attrNameLst>
                                          <p:attrName>ppt_x</p:attrName>
                                        </p:attrNameLst>
                                      </p:cBhvr>
                                      <p:tavLst>
                                        <p:tav tm="0">
                                          <p:val>
                                            <p:strVal val="0-#ppt_w/2"/>
                                          </p:val>
                                        </p:tav>
                                        <p:tav tm="100000">
                                          <p:val>
                                            <p:strVal val="#ppt_x"/>
                                          </p:val>
                                        </p:tav>
                                      </p:tavLst>
                                    </p:anim>
                                    <p:anim calcmode="lin" valueType="num">
                                      <p:cBhvr additive="base">
                                        <p:cTn id="58" dur="500" fill="hold"/>
                                        <p:tgtEl>
                                          <p:spTgt spid="10254"/>
                                        </p:tgtEl>
                                        <p:attrNameLst>
                                          <p:attrName>ppt_y</p:attrName>
                                        </p:attrNameLst>
                                      </p:cBhvr>
                                      <p:tavLst>
                                        <p:tav tm="0">
                                          <p:val>
                                            <p:strVal val="#ppt_y"/>
                                          </p:val>
                                        </p:tav>
                                        <p:tav tm="100000">
                                          <p:val>
                                            <p:strVal val="#ppt_y"/>
                                          </p:val>
                                        </p:tav>
                                      </p:tavLst>
                                    </p:anim>
                                  </p:childTnLst>
                                </p:cTn>
                              </p:par>
                            </p:childTnLst>
                          </p:cTn>
                        </p:par>
                        <p:par>
                          <p:cTn id="59" fill="hold">
                            <p:stCondLst>
                              <p:cond delay="2000"/>
                            </p:stCondLst>
                            <p:childTnLst>
                              <p:par>
                                <p:cTn id="60" presetID="2" presetClass="entr" presetSubtype="8" fill="hold" grpId="0" nodeType="afterEffect">
                                  <p:stCondLst>
                                    <p:cond delay="0"/>
                                  </p:stCondLst>
                                  <p:childTnLst>
                                    <p:set>
                                      <p:cBhvr>
                                        <p:cTn id="61" dur="1" fill="hold">
                                          <p:stCondLst>
                                            <p:cond delay="0"/>
                                          </p:stCondLst>
                                        </p:cTn>
                                        <p:tgtEl>
                                          <p:spTgt spid="10255"/>
                                        </p:tgtEl>
                                        <p:attrNameLst>
                                          <p:attrName>style.visibility</p:attrName>
                                        </p:attrNameLst>
                                      </p:cBhvr>
                                      <p:to>
                                        <p:strVal val="visible"/>
                                      </p:to>
                                    </p:set>
                                    <p:anim calcmode="lin" valueType="num">
                                      <p:cBhvr additive="base">
                                        <p:cTn id="62" dur="500" fill="hold"/>
                                        <p:tgtEl>
                                          <p:spTgt spid="10255"/>
                                        </p:tgtEl>
                                        <p:attrNameLst>
                                          <p:attrName>ppt_x</p:attrName>
                                        </p:attrNameLst>
                                      </p:cBhvr>
                                      <p:tavLst>
                                        <p:tav tm="0">
                                          <p:val>
                                            <p:strVal val="0-#ppt_w/2"/>
                                          </p:val>
                                        </p:tav>
                                        <p:tav tm="100000">
                                          <p:val>
                                            <p:strVal val="#ppt_x"/>
                                          </p:val>
                                        </p:tav>
                                      </p:tavLst>
                                    </p:anim>
                                    <p:anim calcmode="lin" valueType="num">
                                      <p:cBhvr additive="base">
                                        <p:cTn id="63" dur="500" fill="hold"/>
                                        <p:tgtEl>
                                          <p:spTgt spid="10255"/>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10256"/>
                                        </p:tgtEl>
                                        <p:attrNameLst>
                                          <p:attrName>style.visibility</p:attrName>
                                        </p:attrNameLst>
                                      </p:cBhvr>
                                      <p:to>
                                        <p:strVal val="visible"/>
                                      </p:to>
                                    </p:set>
                                    <p:anim calcmode="lin" valueType="num">
                                      <p:cBhvr additive="base">
                                        <p:cTn id="68" dur="500" fill="hold"/>
                                        <p:tgtEl>
                                          <p:spTgt spid="10256"/>
                                        </p:tgtEl>
                                        <p:attrNameLst>
                                          <p:attrName>ppt_x</p:attrName>
                                        </p:attrNameLst>
                                      </p:cBhvr>
                                      <p:tavLst>
                                        <p:tav tm="0">
                                          <p:val>
                                            <p:strVal val="0-#ppt_w/2"/>
                                          </p:val>
                                        </p:tav>
                                        <p:tav tm="100000">
                                          <p:val>
                                            <p:strVal val="#ppt_x"/>
                                          </p:val>
                                        </p:tav>
                                      </p:tavLst>
                                    </p:anim>
                                    <p:anim calcmode="lin" valueType="num">
                                      <p:cBhvr additive="base">
                                        <p:cTn id="69" dur="500" fill="hold"/>
                                        <p:tgtEl>
                                          <p:spTgt spid="102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autoUpdateAnimBg="0"/>
      <p:bldP spid="10246" grpId="0" autoUpdateAnimBg="0"/>
      <p:bldP spid="10248" grpId="0" autoUpdateAnimBg="0"/>
      <p:bldP spid="10249" grpId="0" autoUpdateAnimBg="0"/>
      <p:bldP spid="10255" grpId="0" autoUpdateAnimBg="0"/>
      <p:bldP spid="1025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1600" y="0"/>
            <a:ext cx="7772400" cy="1143000"/>
          </a:xfrm>
        </p:spPr>
        <p:txBody>
          <a:bodyPr/>
          <a:lstStyle/>
          <a:p>
            <a:pPr algn="ctr"/>
            <a:r>
              <a:rPr lang="en-US"/>
              <a:t>Mendel’s Second Experiment</a:t>
            </a:r>
          </a:p>
        </p:txBody>
      </p:sp>
      <p:sp>
        <p:nvSpPr>
          <p:cNvPr id="11267" name="Text Box 3"/>
          <p:cNvSpPr txBox="1">
            <a:spLocks noChangeArrowheads="1"/>
          </p:cNvSpPr>
          <p:nvPr/>
        </p:nvSpPr>
        <p:spPr bwMode="auto">
          <a:xfrm>
            <a:off x="1066800" y="990600"/>
            <a:ext cx="8077200" cy="822325"/>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Mendel then crossed two of the offspring tall plants produced from his first experiment.</a:t>
            </a:r>
          </a:p>
        </p:txBody>
      </p:sp>
      <p:pic>
        <p:nvPicPr>
          <p:cNvPr id="11268" name="Picture 4" descr="shortp                                                         000052EAZIP-100                        B7A487AC:"/>
          <p:cNvPicPr>
            <a:picLocks noChangeAspect="1" noChangeArrowheads="1"/>
          </p:cNvPicPr>
          <p:nvPr/>
        </p:nvPicPr>
        <p:blipFill>
          <a:blip r:embed="rId5" cstate="print"/>
          <a:srcRect/>
          <a:stretch>
            <a:fillRect/>
          </a:stretch>
        </p:blipFill>
        <p:spPr bwMode="auto">
          <a:xfrm>
            <a:off x="1524000" y="2590800"/>
            <a:ext cx="865188" cy="1676400"/>
          </a:xfrm>
          <a:prstGeom prst="rect">
            <a:avLst/>
          </a:prstGeom>
          <a:noFill/>
        </p:spPr>
      </p:pic>
      <p:sp>
        <p:nvSpPr>
          <p:cNvPr id="11269" name="Text Box 5"/>
          <p:cNvSpPr txBox="1">
            <a:spLocks noChangeArrowheads="1"/>
          </p:cNvSpPr>
          <p:nvPr/>
        </p:nvSpPr>
        <p:spPr bwMode="auto">
          <a:xfrm>
            <a:off x="1600200" y="4267200"/>
            <a:ext cx="24384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a:latin typeface="Times"/>
              </a:rPr>
              <a:t>Tall</a:t>
            </a:r>
            <a:br>
              <a:rPr lang="en-US">
                <a:latin typeface="Times"/>
              </a:rPr>
            </a:br>
            <a:r>
              <a:rPr lang="en-US">
                <a:latin typeface="Times"/>
              </a:rPr>
              <a:t>F1 generation </a:t>
            </a:r>
          </a:p>
        </p:txBody>
      </p:sp>
      <p:pic>
        <p:nvPicPr>
          <p:cNvPr id="11270" name="Picture 6" descr="shortp                                                         00000002untitled                       B9F1AE93:"/>
          <p:cNvPicPr>
            <a:picLocks noChangeAspect="1" noChangeArrowheads="1"/>
          </p:cNvPicPr>
          <p:nvPr/>
        </p:nvPicPr>
        <p:blipFill>
          <a:blip r:embed="rId5" cstate="print"/>
          <a:srcRect/>
          <a:stretch>
            <a:fillRect/>
          </a:stretch>
        </p:blipFill>
        <p:spPr bwMode="auto">
          <a:xfrm>
            <a:off x="5257800" y="2971800"/>
            <a:ext cx="490538" cy="1066800"/>
          </a:xfrm>
          <a:prstGeom prst="rect">
            <a:avLst/>
          </a:prstGeom>
          <a:noFill/>
        </p:spPr>
      </p:pic>
      <p:sp>
        <p:nvSpPr>
          <p:cNvPr id="11272" name="Text Box 8"/>
          <p:cNvSpPr txBox="1">
            <a:spLocks noChangeArrowheads="1"/>
          </p:cNvSpPr>
          <p:nvPr/>
        </p:nvSpPr>
        <p:spPr bwMode="auto">
          <a:xfrm>
            <a:off x="2438400" y="3124200"/>
            <a:ext cx="6858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X</a:t>
            </a:r>
          </a:p>
        </p:txBody>
      </p:sp>
      <p:pic>
        <p:nvPicPr>
          <p:cNvPr id="11273" name="Picture 9" descr="Arrow Right                                                    00001671Macintosh HD                   B6566819:"/>
          <p:cNvPicPr>
            <a:picLocks noChangeAspect="1" noChangeArrowheads="1"/>
          </p:cNvPicPr>
          <p:nvPr/>
        </p:nvPicPr>
        <p:blipFill>
          <a:blip r:embed="rId6" cstate="print"/>
          <a:srcRect/>
          <a:stretch>
            <a:fillRect/>
          </a:stretch>
        </p:blipFill>
        <p:spPr bwMode="auto">
          <a:xfrm>
            <a:off x="4419600" y="3124200"/>
            <a:ext cx="609600" cy="533400"/>
          </a:xfrm>
          <a:prstGeom prst="rect">
            <a:avLst/>
          </a:prstGeom>
          <a:noFill/>
        </p:spPr>
      </p:pic>
      <p:pic>
        <p:nvPicPr>
          <p:cNvPr id="11274" name="Picture 10" descr="shortp                                                         000052EAZIP-100                        B7A487AC:"/>
          <p:cNvPicPr>
            <a:picLocks noChangeAspect="1" noChangeArrowheads="1"/>
          </p:cNvPicPr>
          <p:nvPr/>
        </p:nvPicPr>
        <p:blipFill>
          <a:blip r:embed="rId5" cstate="print"/>
          <a:srcRect/>
          <a:stretch>
            <a:fillRect/>
          </a:stretch>
        </p:blipFill>
        <p:spPr bwMode="auto">
          <a:xfrm>
            <a:off x="6096000" y="2514600"/>
            <a:ext cx="865188" cy="1676400"/>
          </a:xfrm>
          <a:prstGeom prst="rect">
            <a:avLst/>
          </a:prstGeom>
          <a:noFill/>
        </p:spPr>
      </p:pic>
      <p:pic>
        <p:nvPicPr>
          <p:cNvPr id="11275" name="Picture 11" descr="shortp                                                         000052EAZIP-100                        B7A487AC:"/>
          <p:cNvPicPr>
            <a:picLocks noChangeAspect="1" noChangeArrowheads="1"/>
          </p:cNvPicPr>
          <p:nvPr/>
        </p:nvPicPr>
        <p:blipFill>
          <a:blip r:embed="rId5" cstate="print"/>
          <a:srcRect/>
          <a:stretch>
            <a:fillRect/>
          </a:stretch>
        </p:blipFill>
        <p:spPr bwMode="auto">
          <a:xfrm>
            <a:off x="7162800" y="2514600"/>
            <a:ext cx="865188" cy="1676400"/>
          </a:xfrm>
          <a:prstGeom prst="rect">
            <a:avLst/>
          </a:prstGeom>
          <a:noFill/>
        </p:spPr>
      </p:pic>
      <p:pic>
        <p:nvPicPr>
          <p:cNvPr id="11276" name="Picture 12" descr="shortp                                                         000052EAZIP-100                        B7A487AC:"/>
          <p:cNvPicPr>
            <a:picLocks noChangeAspect="1" noChangeArrowheads="1"/>
          </p:cNvPicPr>
          <p:nvPr/>
        </p:nvPicPr>
        <p:blipFill>
          <a:blip r:embed="rId5" cstate="print"/>
          <a:srcRect/>
          <a:stretch>
            <a:fillRect/>
          </a:stretch>
        </p:blipFill>
        <p:spPr bwMode="auto">
          <a:xfrm>
            <a:off x="8278813" y="2514600"/>
            <a:ext cx="865187" cy="1676400"/>
          </a:xfrm>
          <a:prstGeom prst="rect">
            <a:avLst/>
          </a:prstGeom>
          <a:noFill/>
        </p:spPr>
      </p:pic>
      <p:sp>
        <p:nvSpPr>
          <p:cNvPr id="11277" name="Text Box 13"/>
          <p:cNvSpPr txBox="1">
            <a:spLocks noChangeArrowheads="1"/>
          </p:cNvSpPr>
          <p:nvPr/>
        </p:nvSpPr>
        <p:spPr bwMode="auto">
          <a:xfrm>
            <a:off x="5562600" y="4267200"/>
            <a:ext cx="4114800" cy="822325"/>
          </a:xfrm>
          <a:prstGeom prst="rect">
            <a:avLst/>
          </a:prstGeom>
          <a:noFill/>
          <a:ln w="12700">
            <a:noFill/>
            <a:miter lim="800000"/>
            <a:headEnd type="none" w="sm" len="sm"/>
            <a:tailEnd type="none" w="sm" len="sm"/>
          </a:ln>
          <a:effectLst/>
        </p:spPr>
        <p:txBody>
          <a:bodyPr>
            <a:spAutoFit/>
          </a:bodyPr>
          <a:lstStyle/>
          <a:p>
            <a:pPr algn="ctr">
              <a:spcBef>
                <a:spcPct val="50000"/>
              </a:spcBef>
            </a:pPr>
            <a:r>
              <a:rPr lang="en-US" dirty="0">
                <a:latin typeface="Times"/>
              </a:rPr>
              <a:t>3⁄4 Tall &amp; 1⁄4 Short</a:t>
            </a:r>
            <a:br>
              <a:rPr lang="en-US" dirty="0">
                <a:latin typeface="Times"/>
              </a:rPr>
            </a:br>
            <a:r>
              <a:rPr lang="en-US" dirty="0">
                <a:latin typeface="Times"/>
              </a:rPr>
              <a:t>F2 generation</a:t>
            </a:r>
          </a:p>
        </p:txBody>
      </p:sp>
      <p:sp>
        <p:nvSpPr>
          <p:cNvPr id="11278" name="Text Box 14"/>
          <p:cNvSpPr txBox="1">
            <a:spLocks noChangeArrowheads="1"/>
          </p:cNvSpPr>
          <p:nvPr/>
        </p:nvSpPr>
        <p:spPr bwMode="auto">
          <a:xfrm>
            <a:off x="1371600" y="5305425"/>
            <a:ext cx="7772400" cy="1569660"/>
          </a:xfrm>
          <a:prstGeom prst="rect">
            <a:avLst/>
          </a:prstGeom>
          <a:noFill/>
          <a:ln w="12700">
            <a:noFill/>
            <a:miter lim="800000"/>
            <a:headEnd type="none" w="sm" len="sm"/>
            <a:tailEnd type="none" w="sm" len="sm"/>
          </a:ln>
          <a:effectLst/>
        </p:spPr>
        <p:txBody>
          <a:bodyPr>
            <a:spAutoFit/>
          </a:bodyPr>
          <a:lstStyle/>
          <a:p>
            <a:pPr>
              <a:spcBef>
                <a:spcPct val="50000"/>
              </a:spcBef>
            </a:pPr>
            <a:r>
              <a:rPr lang="en-US" dirty="0">
                <a:latin typeface="Times"/>
              </a:rPr>
              <a:t>Mendel called this </a:t>
            </a:r>
            <a:r>
              <a:rPr lang="en-US" dirty="0">
                <a:solidFill>
                  <a:srgbClr val="FFC000"/>
                </a:solidFill>
                <a:latin typeface="Times"/>
              </a:rPr>
              <a:t>second generation of plants the second filial, F2, generation</a:t>
            </a:r>
            <a:r>
              <a:rPr lang="en-US" dirty="0">
                <a:latin typeface="Times"/>
              </a:rPr>
              <a:t>.   To his surprise, </a:t>
            </a:r>
            <a:r>
              <a:rPr lang="en-US" dirty="0">
                <a:solidFill>
                  <a:srgbClr val="FFC000"/>
                </a:solidFill>
                <a:latin typeface="Times"/>
              </a:rPr>
              <a:t>Mendel  observed that this generation had a mix of tall and short plants</a:t>
            </a:r>
            <a:r>
              <a:rPr lang="en-US" dirty="0">
                <a:latin typeface="Times"/>
              </a:rPr>
              <a:t>.  This occurred even though none of the F1 parents were short. </a:t>
            </a:r>
          </a:p>
        </p:txBody>
      </p:sp>
      <p:pic>
        <p:nvPicPr>
          <p:cNvPr id="11279" name="Picture 15" descr="shortp                                                         000052EAZIP-100                        B7A487AC:"/>
          <p:cNvPicPr>
            <a:picLocks noChangeAspect="1" noChangeArrowheads="1"/>
          </p:cNvPicPr>
          <p:nvPr/>
        </p:nvPicPr>
        <p:blipFill>
          <a:blip r:embed="rId5" cstate="print"/>
          <a:srcRect/>
          <a:stretch>
            <a:fillRect/>
          </a:stretch>
        </p:blipFill>
        <p:spPr bwMode="auto">
          <a:xfrm>
            <a:off x="3124200" y="2514600"/>
            <a:ext cx="865188" cy="1676400"/>
          </a:xfrm>
          <a:prstGeom prst="rect">
            <a:avLst/>
          </a:prstGeom>
          <a:noFill/>
        </p:spPr>
      </p:pic>
      <p:sp>
        <p:nvSpPr>
          <p:cNvPr id="11280" name="Text Box 16"/>
          <p:cNvSpPr txBox="1">
            <a:spLocks noChangeArrowheads="1"/>
          </p:cNvSpPr>
          <p:nvPr/>
        </p:nvSpPr>
        <p:spPr bwMode="auto">
          <a:xfrm>
            <a:off x="1905000" y="1981200"/>
            <a:ext cx="21336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Parent Plants</a:t>
            </a:r>
          </a:p>
        </p:txBody>
      </p:sp>
      <p:sp>
        <p:nvSpPr>
          <p:cNvPr id="11281" name="Text Box 17"/>
          <p:cNvSpPr txBox="1">
            <a:spLocks noChangeArrowheads="1"/>
          </p:cNvSpPr>
          <p:nvPr/>
        </p:nvSpPr>
        <p:spPr bwMode="auto">
          <a:xfrm>
            <a:off x="7086600" y="1981200"/>
            <a:ext cx="2362200" cy="457200"/>
          </a:xfrm>
          <a:prstGeom prst="rect">
            <a:avLst/>
          </a:prstGeom>
          <a:noFill/>
          <a:ln w="12700">
            <a:noFill/>
            <a:miter lim="800000"/>
            <a:headEnd type="none" w="sm" len="sm"/>
            <a:tailEnd type="none" w="sm" len="sm"/>
          </a:ln>
          <a:effectLst/>
        </p:spPr>
        <p:txBody>
          <a:bodyPr>
            <a:spAutoFit/>
          </a:bodyPr>
          <a:lstStyle/>
          <a:p>
            <a:pPr>
              <a:spcBef>
                <a:spcPct val="50000"/>
              </a:spcBef>
            </a:pPr>
            <a:r>
              <a:rPr lang="en-US">
                <a:latin typeface="Times"/>
              </a:rPr>
              <a:t>Offspring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1"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0" fill="hold"/>
                                        <p:tgtEl>
                                          <p:spTgt spid="11266"/>
                                        </p:tgtEl>
                                        <p:attrNameLst>
                                          <p:attrName>ppt_x</p:attrName>
                                        </p:attrNameLst>
                                      </p:cBhvr>
                                      <p:tavLst>
                                        <p:tav tm="0">
                                          <p:val>
                                            <p:strVal val="#ppt_x"/>
                                          </p:val>
                                        </p:tav>
                                        <p:tav tm="100000">
                                          <p:val>
                                            <p:strVal val="#ppt_x"/>
                                          </p:val>
                                        </p:tav>
                                      </p:tavLst>
                                    </p:anim>
                                    <p:anim calcmode="lin" valueType="num">
                                      <p:cBhvr additive="base">
                                        <p:cTn id="8" dur="5000" fill="hold"/>
                                        <p:tgtEl>
                                          <p:spTgt spid="1126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Screeching Brake"/>
                                        </p:tgtEl>
                                      </p:cMediaNode>
                                    </p:audio>
                                  </p:subTnLst>
                                </p:cTn>
                              </p:par>
                            </p:childTnLst>
                          </p:cTn>
                        </p:par>
                        <p:par>
                          <p:cTn id="9" fill="hold">
                            <p:stCondLst>
                              <p:cond delay="5000"/>
                            </p:stCondLst>
                            <p:childTnLst>
                              <p:par>
                                <p:cTn id="10" presetID="2" presetClass="entr" presetSubtype="8" fill="hold" grpId="0" nodeType="afterEffect">
                                  <p:stCondLst>
                                    <p:cond delay="0"/>
                                  </p:stCondLst>
                                  <p:childTnLst>
                                    <p:set>
                                      <p:cBhvr>
                                        <p:cTn id="11" dur="1" fill="hold">
                                          <p:stCondLst>
                                            <p:cond delay="0"/>
                                          </p:stCondLst>
                                        </p:cTn>
                                        <p:tgtEl>
                                          <p:spTgt spid="11267"/>
                                        </p:tgtEl>
                                        <p:attrNameLst>
                                          <p:attrName>style.visibility</p:attrName>
                                        </p:attrNameLst>
                                      </p:cBhvr>
                                      <p:to>
                                        <p:strVal val="visible"/>
                                      </p:to>
                                    </p:set>
                                    <p:anim calcmode="lin" valueType="num">
                                      <p:cBhvr additive="base">
                                        <p:cTn id="12" dur="500" fill="hold"/>
                                        <p:tgtEl>
                                          <p:spTgt spid="11267"/>
                                        </p:tgtEl>
                                        <p:attrNameLst>
                                          <p:attrName>ppt_x</p:attrName>
                                        </p:attrNameLst>
                                      </p:cBhvr>
                                      <p:tavLst>
                                        <p:tav tm="0">
                                          <p:val>
                                            <p:strVal val="0-#ppt_w/2"/>
                                          </p:val>
                                        </p:tav>
                                        <p:tav tm="100000">
                                          <p:val>
                                            <p:strVal val="#ppt_x"/>
                                          </p:val>
                                        </p:tav>
                                      </p:tavLst>
                                    </p:anim>
                                    <p:anim calcmode="lin" valueType="num">
                                      <p:cBhvr additive="base">
                                        <p:cTn id="13" dur="500" fill="hold"/>
                                        <p:tgtEl>
                                          <p:spTgt spid="1126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Slide Projector"/>
                                        </p:tgtEl>
                                      </p:cMediaNode>
                                    </p:audio>
                                  </p:subTnLst>
                                </p:cTn>
                              </p:par>
                            </p:childTnLst>
                          </p:cTn>
                        </p:par>
                        <p:par>
                          <p:cTn id="14" fill="hold">
                            <p:stCondLst>
                              <p:cond delay="5500"/>
                            </p:stCondLst>
                            <p:childTnLst>
                              <p:par>
                                <p:cTn id="15" presetID="2" presetClass="entr" presetSubtype="8" fill="hold" grpId="0" nodeType="afterEffect">
                                  <p:stCondLst>
                                    <p:cond delay="0"/>
                                  </p:stCondLst>
                                  <p:childTnLst>
                                    <p:set>
                                      <p:cBhvr>
                                        <p:cTn id="16" dur="1" fill="hold">
                                          <p:stCondLst>
                                            <p:cond delay="0"/>
                                          </p:stCondLst>
                                        </p:cTn>
                                        <p:tgtEl>
                                          <p:spTgt spid="11280"/>
                                        </p:tgtEl>
                                        <p:attrNameLst>
                                          <p:attrName>style.visibility</p:attrName>
                                        </p:attrNameLst>
                                      </p:cBhvr>
                                      <p:to>
                                        <p:strVal val="visible"/>
                                      </p:to>
                                    </p:set>
                                    <p:anim calcmode="lin" valueType="num">
                                      <p:cBhvr additive="base">
                                        <p:cTn id="17" dur="500" fill="hold"/>
                                        <p:tgtEl>
                                          <p:spTgt spid="11280"/>
                                        </p:tgtEl>
                                        <p:attrNameLst>
                                          <p:attrName>ppt_x</p:attrName>
                                        </p:attrNameLst>
                                      </p:cBhvr>
                                      <p:tavLst>
                                        <p:tav tm="0">
                                          <p:val>
                                            <p:strVal val="0-#ppt_w/2"/>
                                          </p:val>
                                        </p:tav>
                                        <p:tav tm="100000">
                                          <p:val>
                                            <p:strVal val="#ppt_x"/>
                                          </p:val>
                                        </p:tav>
                                      </p:tavLst>
                                    </p:anim>
                                    <p:anim calcmode="lin" valueType="num">
                                      <p:cBhvr additive="base">
                                        <p:cTn id="18" dur="500" fill="hold"/>
                                        <p:tgtEl>
                                          <p:spTgt spid="11280"/>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8" fill="hold" nodeType="afterEffect">
                                  <p:stCondLst>
                                    <p:cond delay="0"/>
                                  </p:stCondLst>
                                  <p:childTnLst>
                                    <p:set>
                                      <p:cBhvr>
                                        <p:cTn id="21" dur="1" fill="hold">
                                          <p:stCondLst>
                                            <p:cond delay="0"/>
                                          </p:stCondLst>
                                        </p:cTn>
                                        <p:tgtEl>
                                          <p:spTgt spid="11268"/>
                                        </p:tgtEl>
                                        <p:attrNameLst>
                                          <p:attrName>style.visibility</p:attrName>
                                        </p:attrNameLst>
                                      </p:cBhvr>
                                      <p:to>
                                        <p:strVal val="visible"/>
                                      </p:to>
                                    </p:set>
                                    <p:anim calcmode="lin" valueType="num">
                                      <p:cBhvr additive="base">
                                        <p:cTn id="22" dur="500" fill="hold"/>
                                        <p:tgtEl>
                                          <p:spTgt spid="11268"/>
                                        </p:tgtEl>
                                        <p:attrNameLst>
                                          <p:attrName>ppt_x</p:attrName>
                                        </p:attrNameLst>
                                      </p:cBhvr>
                                      <p:tavLst>
                                        <p:tav tm="0">
                                          <p:val>
                                            <p:strVal val="0-#ppt_w/2"/>
                                          </p:val>
                                        </p:tav>
                                        <p:tav tm="100000">
                                          <p:val>
                                            <p:strVal val="#ppt_x"/>
                                          </p:val>
                                        </p:tav>
                                      </p:tavLst>
                                    </p:anim>
                                    <p:anim calcmode="lin" valueType="num">
                                      <p:cBhvr additive="base">
                                        <p:cTn id="23" dur="500" fill="hold"/>
                                        <p:tgtEl>
                                          <p:spTgt spid="11268"/>
                                        </p:tgtEl>
                                        <p:attrNameLst>
                                          <p:attrName>ppt_y</p:attrName>
                                        </p:attrNameLst>
                                      </p:cBhvr>
                                      <p:tavLst>
                                        <p:tav tm="0">
                                          <p:val>
                                            <p:strVal val="#ppt_y"/>
                                          </p:val>
                                        </p:tav>
                                        <p:tav tm="100000">
                                          <p:val>
                                            <p:strVal val="#ppt_y"/>
                                          </p:val>
                                        </p:tav>
                                      </p:tavLst>
                                    </p:anim>
                                  </p:childTnLst>
                                </p:cTn>
                              </p:par>
                            </p:childTnLst>
                          </p:cTn>
                        </p:par>
                        <p:par>
                          <p:cTn id="24" fill="hold">
                            <p:stCondLst>
                              <p:cond delay="6500"/>
                            </p:stCondLst>
                            <p:childTnLst>
                              <p:par>
                                <p:cTn id="25" presetID="2" presetClass="entr" presetSubtype="8" fill="hold" grpId="0" nodeType="afterEffect">
                                  <p:stCondLst>
                                    <p:cond delay="0"/>
                                  </p:stCondLst>
                                  <p:childTnLst>
                                    <p:set>
                                      <p:cBhvr>
                                        <p:cTn id="26" dur="1" fill="hold">
                                          <p:stCondLst>
                                            <p:cond delay="0"/>
                                          </p:stCondLst>
                                        </p:cTn>
                                        <p:tgtEl>
                                          <p:spTgt spid="11272"/>
                                        </p:tgtEl>
                                        <p:attrNameLst>
                                          <p:attrName>style.visibility</p:attrName>
                                        </p:attrNameLst>
                                      </p:cBhvr>
                                      <p:to>
                                        <p:strVal val="visible"/>
                                      </p:to>
                                    </p:set>
                                    <p:anim calcmode="lin" valueType="num">
                                      <p:cBhvr additive="base">
                                        <p:cTn id="27" dur="500" fill="hold"/>
                                        <p:tgtEl>
                                          <p:spTgt spid="11272"/>
                                        </p:tgtEl>
                                        <p:attrNameLst>
                                          <p:attrName>ppt_x</p:attrName>
                                        </p:attrNameLst>
                                      </p:cBhvr>
                                      <p:tavLst>
                                        <p:tav tm="0">
                                          <p:val>
                                            <p:strVal val="0-#ppt_w/2"/>
                                          </p:val>
                                        </p:tav>
                                        <p:tav tm="100000">
                                          <p:val>
                                            <p:strVal val="#ppt_x"/>
                                          </p:val>
                                        </p:tav>
                                      </p:tavLst>
                                    </p:anim>
                                    <p:anim calcmode="lin" valueType="num">
                                      <p:cBhvr additive="base">
                                        <p:cTn id="28" dur="500" fill="hold"/>
                                        <p:tgtEl>
                                          <p:spTgt spid="11272"/>
                                        </p:tgtEl>
                                        <p:attrNameLst>
                                          <p:attrName>ppt_y</p:attrName>
                                        </p:attrNameLst>
                                      </p:cBhvr>
                                      <p:tavLst>
                                        <p:tav tm="0">
                                          <p:val>
                                            <p:strVal val="#ppt_y"/>
                                          </p:val>
                                        </p:tav>
                                        <p:tav tm="100000">
                                          <p:val>
                                            <p:strVal val="#ppt_y"/>
                                          </p:val>
                                        </p:tav>
                                      </p:tavLst>
                                    </p:anim>
                                  </p:childTnLst>
                                </p:cTn>
                              </p:par>
                            </p:childTnLst>
                          </p:cTn>
                        </p:par>
                        <p:par>
                          <p:cTn id="29" fill="hold">
                            <p:stCondLst>
                              <p:cond delay="7000"/>
                            </p:stCondLst>
                            <p:childTnLst>
                              <p:par>
                                <p:cTn id="30" presetID="2" presetClass="entr" presetSubtype="8" fill="hold" nodeType="afterEffect">
                                  <p:stCondLst>
                                    <p:cond delay="0"/>
                                  </p:stCondLst>
                                  <p:childTnLst>
                                    <p:set>
                                      <p:cBhvr>
                                        <p:cTn id="31" dur="1" fill="hold">
                                          <p:stCondLst>
                                            <p:cond delay="0"/>
                                          </p:stCondLst>
                                        </p:cTn>
                                        <p:tgtEl>
                                          <p:spTgt spid="11279"/>
                                        </p:tgtEl>
                                        <p:attrNameLst>
                                          <p:attrName>style.visibility</p:attrName>
                                        </p:attrNameLst>
                                      </p:cBhvr>
                                      <p:to>
                                        <p:strVal val="visible"/>
                                      </p:to>
                                    </p:set>
                                    <p:anim calcmode="lin" valueType="num">
                                      <p:cBhvr additive="base">
                                        <p:cTn id="32" dur="500" fill="hold"/>
                                        <p:tgtEl>
                                          <p:spTgt spid="11279"/>
                                        </p:tgtEl>
                                        <p:attrNameLst>
                                          <p:attrName>ppt_x</p:attrName>
                                        </p:attrNameLst>
                                      </p:cBhvr>
                                      <p:tavLst>
                                        <p:tav tm="0">
                                          <p:val>
                                            <p:strVal val="0-#ppt_w/2"/>
                                          </p:val>
                                        </p:tav>
                                        <p:tav tm="100000">
                                          <p:val>
                                            <p:strVal val="#ppt_x"/>
                                          </p:val>
                                        </p:tav>
                                      </p:tavLst>
                                    </p:anim>
                                    <p:anim calcmode="lin" valueType="num">
                                      <p:cBhvr additive="base">
                                        <p:cTn id="33" dur="500" fill="hold"/>
                                        <p:tgtEl>
                                          <p:spTgt spid="11279"/>
                                        </p:tgtEl>
                                        <p:attrNameLst>
                                          <p:attrName>ppt_y</p:attrName>
                                        </p:attrNameLst>
                                      </p:cBhvr>
                                      <p:tavLst>
                                        <p:tav tm="0">
                                          <p:val>
                                            <p:strVal val="#ppt_y"/>
                                          </p:val>
                                        </p:tav>
                                        <p:tav tm="100000">
                                          <p:val>
                                            <p:strVal val="#ppt_y"/>
                                          </p:val>
                                        </p:tav>
                                      </p:tavLst>
                                    </p:anim>
                                  </p:childTnLst>
                                </p:cTn>
                              </p:par>
                            </p:childTnLst>
                          </p:cTn>
                        </p:par>
                        <p:par>
                          <p:cTn id="34" fill="hold">
                            <p:stCondLst>
                              <p:cond delay="7500"/>
                            </p:stCondLst>
                            <p:childTnLst>
                              <p:par>
                                <p:cTn id="35" presetID="2" presetClass="entr" presetSubtype="8" fill="hold" grpId="0" nodeType="afterEffect">
                                  <p:stCondLst>
                                    <p:cond delay="0"/>
                                  </p:stCondLst>
                                  <p:childTnLst>
                                    <p:set>
                                      <p:cBhvr>
                                        <p:cTn id="36" dur="1" fill="hold">
                                          <p:stCondLst>
                                            <p:cond delay="0"/>
                                          </p:stCondLst>
                                        </p:cTn>
                                        <p:tgtEl>
                                          <p:spTgt spid="11269"/>
                                        </p:tgtEl>
                                        <p:attrNameLst>
                                          <p:attrName>style.visibility</p:attrName>
                                        </p:attrNameLst>
                                      </p:cBhvr>
                                      <p:to>
                                        <p:strVal val="visible"/>
                                      </p:to>
                                    </p:set>
                                    <p:anim calcmode="lin" valueType="num">
                                      <p:cBhvr additive="base">
                                        <p:cTn id="37" dur="500" fill="hold"/>
                                        <p:tgtEl>
                                          <p:spTgt spid="11269"/>
                                        </p:tgtEl>
                                        <p:attrNameLst>
                                          <p:attrName>ppt_x</p:attrName>
                                        </p:attrNameLst>
                                      </p:cBhvr>
                                      <p:tavLst>
                                        <p:tav tm="0">
                                          <p:val>
                                            <p:strVal val="0-#ppt_w/2"/>
                                          </p:val>
                                        </p:tav>
                                        <p:tav tm="100000">
                                          <p:val>
                                            <p:strVal val="#ppt_x"/>
                                          </p:val>
                                        </p:tav>
                                      </p:tavLst>
                                    </p:anim>
                                    <p:anim calcmode="lin" valueType="num">
                                      <p:cBhvr additive="base">
                                        <p:cTn id="38" dur="500" fill="hold"/>
                                        <p:tgtEl>
                                          <p:spTgt spid="1126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1273"/>
                                        </p:tgtEl>
                                        <p:attrNameLst>
                                          <p:attrName>style.visibility</p:attrName>
                                        </p:attrNameLst>
                                      </p:cBhvr>
                                      <p:to>
                                        <p:strVal val="visible"/>
                                      </p:to>
                                    </p:set>
                                    <p:anim calcmode="lin" valueType="num">
                                      <p:cBhvr additive="base">
                                        <p:cTn id="43" dur="500" fill="hold"/>
                                        <p:tgtEl>
                                          <p:spTgt spid="11273"/>
                                        </p:tgtEl>
                                        <p:attrNameLst>
                                          <p:attrName>ppt_x</p:attrName>
                                        </p:attrNameLst>
                                      </p:cBhvr>
                                      <p:tavLst>
                                        <p:tav tm="0">
                                          <p:val>
                                            <p:strVal val="0-#ppt_w/2"/>
                                          </p:val>
                                        </p:tav>
                                        <p:tav tm="100000">
                                          <p:val>
                                            <p:strVal val="#ppt_x"/>
                                          </p:val>
                                        </p:tav>
                                      </p:tavLst>
                                    </p:anim>
                                    <p:anim calcmode="lin" valueType="num">
                                      <p:cBhvr additive="base">
                                        <p:cTn id="44" dur="500" fill="hold"/>
                                        <p:tgtEl>
                                          <p:spTgt spid="112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4" name="Gunshot"/>
                                        </p:tgtEl>
                                      </p:cMediaNode>
                                    </p:audio>
                                  </p:subTnLst>
                                </p:cTn>
                              </p:par>
                            </p:childTnLst>
                          </p:cTn>
                        </p:par>
                        <p:par>
                          <p:cTn id="45" fill="hold">
                            <p:stCondLst>
                              <p:cond delay="500"/>
                            </p:stCondLst>
                            <p:childTnLst>
                              <p:par>
                                <p:cTn id="46" presetID="2" presetClass="entr" presetSubtype="8" fill="hold" grpId="0" nodeType="afterEffect">
                                  <p:stCondLst>
                                    <p:cond delay="0"/>
                                  </p:stCondLst>
                                  <p:childTnLst>
                                    <p:set>
                                      <p:cBhvr>
                                        <p:cTn id="47" dur="1" fill="hold">
                                          <p:stCondLst>
                                            <p:cond delay="0"/>
                                          </p:stCondLst>
                                        </p:cTn>
                                        <p:tgtEl>
                                          <p:spTgt spid="11281"/>
                                        </p:tgtEl>
                                        <p:attrNameLst>
                                          <p:attrName>style.visibility</p:attrName>
                                        </p:attrNameLst>
                                      </p:cBhvr>
                                      <p:to>
                                        <p:strVal val="visible"/>
                                      </p:to>
                                    </p:set>
                                    <p:anim calcmode="lin" valueType="num">
                                      <p:cBhvr additive="base">
                                        <p:cTn id="48" dur="500" fill="hold"/>
                                        <p:tgtEl>
                                          <p:spTgt spid="11281"/>
                                        </p:tgtEl>
                                        <p:attrNameLst>
                                          <p:attrName>ppt_x</p:attrName>
                                        </p:attrNameLst>
                                      </p:cBhvr>
                                      <p:tavLst>
                                        <p:tav tm="0">
                                          <p:val>
                                            <p:strVal val="0-#ppt_w/2"/>
                                          </p:val>
                                        </p:tav>
                                        <p:tav tm="100000">
                                          <p:val>
                                            <p:strVal val="#ppt_x"/>
                                          </p:val>
                                        </p:tav>
                                      </p:tavLst>
                                    </p:anim>
                                    <p:anim calcmode="lin" valueType="num">
                                      <p:cBhvr additive="base">
                                        <p:cTn id="49" dur="500" fill="hold"/>
                                        <p:tgtEl>
                                          <p:spTgt spid="11281"/>
                                        </p:tgtEl>
                                        <p:attrNameLst>
                                          <p:attrName>ppt_y</p:attrName>
                                        </p:attrNameLst>
                                      </p:cBhvr>
                                      <p:tavLst>
                                        <p:tav tm="0">
                                          <p:val>
                                            <p:strVal val="#ppt_y"/>
                                          </p:val>
                                        </p:tav>
                                        <p:tav tm="100000">
                                          <p:val>
                                            <p:strVal val="#ppt_y"/>
                                          </p:val>
                                        </p:tav>
                                      </p:tavLst>
                                    </p:anim>
                                  </p:childTnLst>
                                </p:cTn>
                              </p:par>
                            </p:childTnLst>
                          </p:cTn>
                        </p:par>
                        <p:par>
                          <p:cTn id="50" fill="hold">
                            <p:stCondLst>
                              <p:cond delay="1000"/>
                            </p:stCondLst>
                            <p:childTnLst>
                              <p:par>
                                <p:cTn id="51" presetID="2" presetClass="entr" presetSubtype="8" fill="hold" nodeType="afterEffect">
                                  <p:stCondLst>
                                    <p:cond delay="0"/>
                                  </p:stCondLst>
                                  <p:childTnLst>
                                    <p:set>
                                      <p:cBhvr>
                                        <p:cTn id="52" dur="1" fill="hold">
                                          <p:stCondLst>
                                            <p:cond delay="0"/>
                                          </p:stCondLst>
                                        </p:cTn>
                                        <p:tgtEl>
                                          <p:spTgt spid="11270"/>
                                        </p:tgtEl>
                                        <p:attrNameLst>
                                          <p:attrName>style.visibility</p:attrName>
                                        </p:attrNameLst>
                                      </p:cBhvr>
                                      <p:to>
                                        <p:strVal val="visible"/>
                                      </p:to>
                                    </p:set>
                                    <p:anim calcmode="lin" valueType="num">
                                      <p:cBhvr additive="base">
                                        <p:cTn id="53" dur="500" fill="hold"/>
                                        <p:tgtEl>
                                          <p:spTgt spid="11270"/>
                                        </p:tgtEl>
                                        <p:attrNameLst>
                                          <p:attrName>ppt_x</p:attrName>
                                        </p:attrNameLst>
                                      </p:cBhvr>
                                      <p:tavLst>
                                        <p:tav tm="0">
                                          <p:val>
                                            <p:strVal val="0-#ppt_w/2"/>
                                          </p:val>
                                        </p:tav>
                                        <p:tav tm="100000">
                                          <p:val>
                                            <p:strVal val="#ppt_x"/>
                                          </p:val>
                                        </p:tav>
                                      </p:tavLst>
                                    </p:anim>
                                    <p:anim calcmode="lin" valueType="num">
                                      <p:cBhvr additive="base">
                                        <p:cTn id="54" dur="500" fill="hold"/>
                                        <p:tgtEl>
                                          <p:spTgt spid="11270"/>
                                        </p:tgtEl>
                                        <p:attrNameLst>
                                          <p:attrName>ppt_y</p:attrName>
                                        </p:attrNameLst>
                                      </p:cBhvr>
                                      <p:tavLst>
                                        <p:tav tm="0">
                                          <p:val>
                                            <p:strVal val="#ppt_y"/>
                                          </p:val>
                                        </p:tav>
                                        <p:tav tm="100000">
                                          <p:val>
                                            <p:strVal val="#ppt_y"/>
                                          </p:val>
                                        </p:tav>
                                      </p:tavLst>
                                    </p:anim>
                                  </p:childTnLst>
                                </p:cTn>
                              </p:par>
                            </p:childTnLst>
                          </p:cTn>
                        </p:par>
                        <p:par>
                          <p:cTn id="55" fill="hold">
                            <p:stCondLst>
                              <p:cond delay="1500"/>
                            </p:stCondLst>
                            <p:childTnLst>
                              <p:par>
                                <p:cTn id="56" presetID="2" presetClass="entr" presetSubtype="8" fill="hold" nodeType="afterEffect">
                                  <p:stCondLst>
                                    <p:cond delay="0"/>
                                  </p:stCondLst>
                                  <p:childTnLst>
                                    <p:set>
                                      <p:cBhvr>
                                        <p:cTn id="57" dur="1" fill="hold">
                                          <p:stCondLst>
                                            <p:cond delay="0"/>
                                          </p:stCondLst>
                                        </p:cTn>
                                        <p:tgtEl>
                                          <p:spTgt spid="11274"/>
                                        </p:tgtEl>
                                        <p:attrNameLst>
                                          <p:attrName>style.visibility</p:attrName>
                                        </p:attrNameLst>
                                      </p:cBhvr>
                                      <p:to>
                                        <p:strVal val="visible"/>
                                      </p:to>
                                    </p:set>
                                    <p:anim calcmode="lin" valueType="num">
                                      <p:cBhvr additive="base">
                                        <p:cTn id="58" dur="500" fill="hold"/>
                                        <p:tgtEl>
                                          <p:spTgt spid="11274"/>
                                        </p:tgtEl>
                                        <p:attrNameLst>
                                          <p:attrName>ppt_x</p:attrName>
                                        </p:attrNameLst>
                                      </p:cBhvr>
                                      <p:tavLst>
                                        <p:tav tm="0">
                                          <p:val>
                                            <p:strVal val="0-#ppt_w/2"/>
                                          </p:val>
                                        </p:tav>
                                        <p:tav tm="100000">
                                          <p:val>
                                            <p:strVal val="#ppt_x"/>
                                          </p:val>
                                        </p:tav>
                                      </p:tavLst>
                                    </p:anim>
                                    <p:anim calcmode="lin" valueType="num">
                                      <p:cBhvr additive="base">
                                        <p:cTn id="59" dur="500" fill="hold"/>
                                        <p:tgtEl>
                                          <p:spTgt spid="11274"/>
                                        </p:tgtEl>
                                        <p:attrNameLst>
                                          <p:attrName>ppt_y</p:attrName>
                                        </p:attrNameLst>
                                      </p:cBhvr>
                                      <p:tavLst>
                                        <p:tav tm="0">
                                          <p:val>
                                            <p:strVal val="#ppt_y"/>
                                          </p:val>
                                        </p:tav>
                                        <p:tav tm="100000">
                                          <p:val>
                                            <p:strVal val="#ppt_y"/>
                                          </p:val>
                                        </p:tav>
                                      </p:tavLst>
                                    </p:anim>
                                  </p:childTnLst>
                                </p:cTn>
                              </p:par>
                            </p:childTnLst>
                          </p:cTn>
                        </p:par>
                        <p:par>
                          <p:cTn id="60" fill="hold">
                            <p:stCondLst>
                              <p:cond delay="2000"/>
                            </p:stCondLst>
                            <p:childTnLst>
                              <p:par>
                                <p:cTn id="61" presetID="2" presetClass="entr" presetSubtype="8" fill="hold" nodeType="afterEffect">
                                  <p:stCondLst>
                                    <p:cond delay="0"/>
                                  </p:stCondLst>
                                  <p:childTnLst>
                                    <p:set>
                                      <p:cBhvr>
                                        <p:cTn id="62" dur="1" fill="hold">
                                          <p:stCondLst>
                                            <p:cond delay="0"/>
                                          </p:stCondLst>
                                        </p:cTn>
                                        <p:tgtEl>
                                          <p:spTgt spid="11275"/>
                                        </p:tgtEl>
                                        <p:attrNameLst>
                                          <p:attrName>style.visibility</p:attrName>
                                        </p:attrNameLst>
                                      </p:cBhvr>
                                      <p:to>
                                        <p:strVal val="visible"/>
                                      </p:to>
                                    </p:set>
                                    <p:anim calcmode="lin" valueType="num">
                                      <p:cBhvr additive="base">
                                        <p:cTn id="63" dur="500" fill="hold"/>
                                        <p:tgtEl>
                                          <p:spTgt spid="11275"/>
                                        </p:tgtEl>
                                        <p:attrNameLst>
                                          <p:attrName>ppt_x</p:attrName>
                                        </p:attrNameLst>
                                      </p:cBhvr>
                                      <p:tavLst>
                                        <p:tav tm="0">
                                          <p:val>
                                            <p:strVal val="0-#ppt_w/2"/>
                                          </p:val>
                                        </p:tav>
                                        <p:tav tm="100000">
                                          <p:val>
                                            <p:strVal val="#ppt_x"/>
                                          </p:val>
                                        </p:tav>
                                      </p:tavLst>
                                    </p:anim>
                                    <p:anim calcmode="lin" valueType="num">
                                      <p:cBhvr additive="base">
                                        <p:cTn id="64" dur="500" fill="hold"/>
                                        <p:tgtEl>
                                          <p:spTgt spid="11275"/>
                                        </p:tgtEl>
                                        <p:attrNameLst>
                                          <p:attrName>ppt_y</p:attrName>
                                        </p:attrNameLst>
                                      </p:cBhvr>
                                      <p:tavLst>
                                        <p:tav tm="0">
                                          <p:val>
                                            <p:strVal val="#ppt_y"/>
                                          </p:val>
                                        </p:tav>
                                        <p:tav tm="100000">
                                          <p:val>
                                            <p:strVal val="#ppt_y"/>
                                          </p:val>
                                        </p:tav>
                                      </p:tavLst>
                                    </p:anim>
                                  </p:childTnLst>
                                </p:cTn>
                              </p:par>
                            </p:childTnLst>
                          </p:cTn>
                        </p:par>
                        <p:par>
                          <p:cTn id="65" fill="hold">
                            <p:stCondLst>
                              <p:cond delay="2500"/>
                            </p:stCondLst>
                            <p:childTnLst>
                              <p:par>
                                <p:cTn id="66" presetID="2" presetClass="entr" presetSubtype="8" fill="hold" nodeType="afterEffect">
                                  <p:stCondLst>
                                    <p:cond delay="0"/>
                                  </p:stCondLst>
                                  <p:childTnLst>
                                    <p:set>
                                      <p:cBhvr>
                                        <p:cTn id="67" dur="1" fill="hold">
                                          <p:stCondLst>
                                            <p:cond delay="0"/>
                                          </p:stCondLst>
                                        </p:cTn>
                                        <p:tgtEl>
                                          <p:spTgt spid="11276"/>
                                        </p:tgtEl>
                                        <p:attrNameLst>
                                          <p:attrName>style.visibility</p:attrName>
                                        </p:attrNameLst>
                                      </p:cBhvr>
                                      <p:to>
                                        <p:strVal val="visible"/>
                                      </p:to>
                                    </p:set>
                                    <p:anim calcmode="lin" valueType="num">
                                      <p:cBhvr additive="base">
                                        <p:cTn id="68" dur="500" fill="hold"/>
                                        <p:tgtEl>
                                          <p:spTgt spid="11276"/>
                                        </p:tgtEl>
                                        <p:attrNameLst>
                                          <p:attrName>ppt_x</p:attrName>
                                        </p:attrNameLst>
                                      </p:cBhvr>
                                      <p:tavLst>
                                        <p:tav tm="0">
                                          <p:val>
                                            <p:strVal val="0-#ppt_w/2"/>
                                          </p:val>
                                        </p:tav>
                                        <p:tav tm="100000">
                                          <p:val>
                                            <p:strVal val="#ppt_x"/>
                                          </p:val>
                                        </p:tav>
                                      </p:tavLst>
                                    </p:anim>
                                    <p:anim calcmode="lin" valueType="num">
                                      <p:cBhvr additive="base">
                                        <p:cTn id="69" dur="500" fill="hold"/>
                                        <p:tgtEl>
                                          <p:spTgt spid="11276"/>
                                        </p:tgtEl>
                                        <p:attrNameLst>
                                          <p:attrName>ppt_y</p:attrName>
                                        </p:attrNameLst>
                                      </p:cBhvr>
                                      <p:tavLst>
                                        <p:tav tm="0">
                                          <p:val>
                                            <p:strVal val="#ppt_y"/>
                                          </p:val>
                                        </p:tav>
                                        <p:tav tm="100000">
                                          <p:val>
                                            <p:strVal val="#ppt_y"/>
                                          </p:val>
                                        </p:tav>
                                      </p:tavLst>
                                    </p:anim>
                                  </p:childTnLst>
                                </p:cTn>
                              </p:par>
                            </p:childTnLst>
                          </p:cTn>
                        </p:par>
                        <p:par>
                          <p:cTn id="70" fill="hold">
                            <p:stCondLst>
                              <p:cond delay="3000"/>
                            </p:stCondLst>
                            <p:childTnLst>
                              <p:par>
                                <p:cTn id="71" presetID="2" presetClass="entr" presetSubtype="8" fill="hold" grpId="0" nodeType="afterEffect">
                                  <p:stCondLst>
                                    <p:cond delay="0"/>
                                  </p:stCondLst>
                                  <p:childTnLst>
                                    <p:set>
                                      <p:cBhvr>
                                        <p:cTn id="72" dur="1" fill="hold">
                                          <p:stCondLst>
                                            <p:cond delay="0"/>
                                          </p:stCondLst>
                                        </p:cTn>
                                        <p:tgtEl>
                                          <p:spTgt spid="11277"/>
                                        </p:tgtEl>
                                        <p:attrNameLst>
                                          <p:attrName>style.visibility</p:attrName>
                                        </p:attrNameLst>
                                      </p:cBhvr>
                                      <p:to>
                                        <p:strVal val="visible"/>
                                      </p:to>
                                    </p:set>
                                    <p:anim calcmode="lin" valueType="num">
                                      <p:cBhvr additive="base">
                                        <p:cTn id="73" dur="500" fill="hold"/>
                                        <p:tgtEl>
                                          <p:spTgt spid="11277"/>
                                        </p:tgtEl>
                                        <p:attrNameLst>
                                          <p:attrName>ppt_x</p:attrName>
                                        </p:attrNameLst>
                                      </p:cBhvr>
                                      <p:tavLst>
                                        <p:tav tm="0">
                                          <p:val>
                                            <p:strVal val="0-#ppt_w/2"/>
                                          </p:val>
                                        </p:tav>
                                        <p:tav tm="100000">
                                          <p:val>
                                            <p:strVal val="#ppt_x"/>
                                          </p:val>
                                        </p:tav>
                                      </p:tavLst>
                                    </p:anim>
                                    <p:anim calcmode="lin" valueType="num">
                                      <p:cBhvr additive="base">
                                        <p:cTn id="74" dur="500" fill="hold"/>
                                        <p:tgtEl>
                                          <p:spTgt spid="1127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1278"/>
                                        </p:tgtEl>
                                        <p:attrNameLst>
                                          <p:attrName>style.visibility</p:attrName>
                                        </p:attrNameLst>
                                      </p:cBhvr>
                                      <p:to>
                                        <p:strVal val="visible"/>
                                      </p:to>
                                    </p:set>
                                    <p:anim calcmode="lin" valueType="num">
                                      <p:cBhvr additive="base">
                                        <p:cTn id="79" dur="500" fill="hold"/>
                                        <p:tgtEl>
                                          <p:spTgt spid="11278"/>
                                        </p:tgtEl>
                                        <p:attrNameLst>
                                          <p:attrName>ppt_x</p:attrName>
                                        </p:attrNameLst>
                                      </p:cBhvr>
                                      <p:tavLst>
                                        <p:tav tm="0">
                                          <p:val>
                                            <p:strVal val="0-#ppt_w/2"/>
                                          </p:val>
                                        </p:tav>
                                        <p:tav tm="100000">
                                          <p:val>
                                            <p:strVal val="#ppt_x"/>
                                          </p:val>
                                        </p:tav>
                                      </p:tavLst>
                                    </p:anim>
                                    <p:anim calcmode="lin" valueType="num">
                                      <p:cBhvr additive="base">
                                        <p:cTn id="80" dur="500" fill="hold"/>
                                        <p:tgtEl>
                                          <p:spTgt spid="1127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7"/>
                                            </p:cond>
                                          </p:stCondLst>
                                          <p:endCondLst>
                                            <p:cond evt="onStopAudio" delay="0">
                                              <p:tgtEl>
                                                <p:sldTgt/>
                                              </p:tgtEl>
                                            </p:cond>
                                          </p:endCondLst>
                                        </p:cTn>
                                        <p:tgtEl>
                                          <p:sndTgt r:embed="rId2" name="Screeching Brake"/>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autoUpdateAnimBg="0"/>
      <p:bldP spid="11269" grpId="0" autoUpdateAnimBg="0"/>
      <p:bldP spid="11272" grpId="0" autoUpdateAnimBg="0"/>
      <p:bldP spid="11277" grpId="0" autoUpdateAnimBg="0"/>
      <p:bldP spid="11278" grpId="0" autoUpdateAnimBg="0"/>
      <p:bldP spid="11280" grpId="0" autoUpdateAnimBg="0"/>
      <p:bldP spid="11281" grpId="0" autoUpdateAnimBg="0"/>
    </p:bldLst>
  </p:timing>
</p:sld>
</file>

<file path=ppt/theme/theme1.xml><?xml version="1.0" encoding="utf-8"?>
<a:theme xmlns:a="http://schemas.openxmlformats.org/drawingml/2006/main" name="Fans">
  <a:themeElements>
    <a:clrScheme name="Fans 1">
      <a:dk1>
        <a:srgbClr val="5F5F5F"/>
      </a:dk1>
      <a:lt1>
        <a:srgbClr val="FFFFCC"/>
      </a:lt1>
      <a:dk2>
        <a:srgbClr val="000000"/>
      </a:dk2>
      <a:lt2>
        <a:srgbClr val="FFCC00"/>
      </a:lt2>
      <a:accent1>
        <a:srgbClr val="FF7C80"/>
      </a:accent1>
      <a:accent2>
        <a:srgbClr val="990099"/>
      </a:accent2>
      <a:accent3>
        <a:srgbClr val="AAAAAA"/>
      </a:accent3>
      <a:accent4>
        <a:srgbClr val="DADAAE"/>
      </a:accent4>
      <a:accent5>
        <a:srgbClr val="FFBFC0"/>
      </a:accent5>
      <a:accent6>
        <a:srgbClr val="8A008A"/>
      </a:accent6>
      <a:hlink>
        <a:srgbClr val="FF3399"/>
      </a:hlink>
      <a:folHlink>
        <a:srgbClr val="9933FF"/>
      </a:folHlink>
    </a:clrScheme>
    <a:fontScheme name="Fa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Fans 1">
        <a:dk1>
          <a:srgbClr val="5F5F5F"/>
        </a:dk1>
        <a:lt1>
          <a:srgbClr val="FFFFCC"/>
        </a:lt1>
        <a:dk2>
          <a:srgbClr val="000000"/>
        </a:dk2>
        <a:lt2>
          <a:srgbClr val="FFCC00"/>
        </a:lt2>
        <a:accent1>
          <a:srgbClr val="FF7C80"/>
        </a:accent1>
        <a:accent2>
          <a:srgbClr val="990099"/>
        </a:accent2>
        <a:accent3>
          <a:srgbClr val="AAAAAA"/>
        </a:accent3>
        <a:accent4>
          <a:srgbClr val="DADAAE"/>
        </a:accent4>
        <a:accent5>
          <a:srgbClr val="FFBFC0"/>
        </a:accent5>
        <a:accent6>
          <a:srgbClr val="8A008A"/>
        </a:accent6>
        <a:hlink>
          <a:srgbClr val="FF3399"/>
        </a:hlink>
        <a:folHlink>
          <a:srgbClr val="9933FF"/>
        </a:folHlink>
      </a:clrScheme>
      <a:clrMap bg1="dk2" tx1="lt1" bg2="dk1" tx2="lt2" accent1="accent1" accent2="accent2" accent3="accent3" accent4="accent4" accent5="accent5" accent6="accent6" hlink="hlink" folHlink="folHlink"/>
    </a:extraClrScheme>
    <a:extraClrScheme>
      <a:clrScheme name="Fans 2">
        <a:dk1>
          <a:srgbClr val="000000"/>
        </a:dk1>
        <a:lt1>
          <a:srgbClr val="FFFFFF"/>
        </a:lt1>
        <a:dk2>
          <a:srgbClr val="000066"/>
        </a:dk2>
        <a:lt2>
          <a:srgbClr val="969696"/>
        </a:lt2>
        <a:accent1>
          <a:srgbClr val="0000CC"/>
        </a:accent1>
        <a:accent2>
          <a:srgbClr val="FFFFFF"/>
        </a:accent2>
        <a:accent3>
          <a:srgbClr val="FFFFFF"/>
        </a:accent3>
        <a:accent4>
          <a:srgbClr val="000000"/>
        </a:accent4>
        <a:accent5>
          <a:srgbClr val="AAAAE2"/>
        </a:accent5>
        <a:accent6>
          <a:srgbClr val="E7E7E7"/>
        </a:accent6>
        <a:hlink>
          <a:srgbClr val="000080"/>
        </a:hlink>
        <a:folHlink>
          <a:srgbClr val="FF0033"/>
        </a:folHlink>
      </a:clrScheme>
      <a:clrMap bg1="lt1" tx1="dk1" bg2="lt2" tx2="dk2" accent1="accent1" accent2="accent2" accent3="accent3" accent4="accent4" accent5="accent5" accent6="accent6" hlink="hlink" folHlink="folHlink"/>
    </a:extraClrScheme>
    <a:extraClrScheme>
      <a:clrScheme name="Fans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ans 4">
        <a:dk1>
          <a:srgbClr val="000000"/>
        </a:dk1>
        <a:lt1>
          <a:srgbClr val="FFFFFF"/>
        </a:lt1>
        <a:dk2>
          <a:srgbClr val="006633"/>
        </a:dk2>
        <a:lt2>
          <a:srgbClr val="969696"/>
        </a:lt2>
        <a:accent1>
          <a:srgbClr val="009900"/>
        </a:accent1>
        <a:accent2>
          <a:srgbClr val="FFFFFF"/>
        </a:accent2>
        <a:accent3>
          <a:srgbClr val="FFFFFF"/>
        </a:accent3>
        <a:accent4>
          <a:srgbClr val="000000"/>
        </a:accent4>
        <a:accent5>
          <a:srgbClr val="AACAAA"/>
        </a:accent5>
        <a:accent6>
          <a:srgbClr val="E7E7E7"/>
        </a:accent6>
        <a:hlink>
          <a:srgbClr val="003300"/>
        </a:hlink>
        <a:folHlink>
          <a:srgbClr val="FF0033"/>
        </a:folHlink>
      </a:clrScheme>
      <a:clrMap bg1="lt1" tx1="dk1" bg2="lt2" tx2="dk2" accent1="accent1" accent2="accent2" accent3="accent3" accent4="accent4" accent5="accent5" accent6="accent6" hlink="hlink" folHlink="folHlink"/>
    </a:extraClrScheme>
    <a:extraClrScheme>
      <a:clrScheme name="Fans 5">
        <a:dk1>
          <a:srgbClr val="000000"/>
        </a:dk1>
        <a:lt1>
          <a:srgbClr val="FFFFCC"/>
        </a:lt1>
        <a:dk2>
          <a:srgbClr val="CC0000"/>
        </a:dk2>
        <a:lt2>
          <a:srgbClr val="808000"/>
        </a:lt2>
        <a:accent1>
          <a:srgbClr val="CC9900"/>
        </a:accent1>
        <a:accent2>
          <a:srgbClr val="800000"/>
        </a:accent2>
        <a:accent3>
          <a:srgbClr val="FFFFE2"/>
        </a:accent3>
        <a:accent4>
          <a:srgbClr val="000000"/>
        </a:accent4>
        <a:accent5>
          <a:srgbClr val="E2CAAA"/>
        </a:accent5>
        <a:accent6>
          <a:srgbClr val="730000"/>
        </a:accent6>
        <a:hlink>
          <a:srgbClr val="FF6633"/>
        </a:hlink>
        <a:folHlink>
          <a:srgbClr val="FFCC66"/>
        </a:folHlink>
      </a:clrScheme>
      <a:clrMap bg1="lt1" tx1="dk1" bg2="lt2" tx2="dk2" accent1="accent1" accent2="accent2" accent3="accent3" accent4="accent4" accent5="accent5" accent6="accent6" hlink="hlink" folHlink="folHlink"/>
    </a:extraClrScheme>
    <a:extraClrScheme>
      <a:clrScheme name="Fans 6">
        <a:dk1>
          <a:srgbClr val="000000"/>
        </a:dk1>
        <a:lt1>
          <a:srgbClr val="FFFFFF"/>
        </a:lt1>
        <a:dk2>
          <a:srgbClr val="336699"/>
        </a:dk2>
        <a:lt2>
          <a:srgbClr val="969696"/>
        </a:lt2>
        <a:accent1>
          <a:srgbClr val="99FFCC"/>
        </a:accent1>
        <a:accent2>
          <a:srgbClr val="66CCFF"/>
        </a:accent2>
        <a:accent3>
          <a:srgbClr val="FFFFFF"/>
        </a:accent3>
        <a:accent4>
          <a:srgbClr val="000000"/>
        </a:accent4>
        <a:accent5>
          <a:srgbClr val="CAFFE2"/>
        </a:accent5>
        <a:accent6>
          <a:srgbClr val="5CB9E7"/>
        </a:accent6>
        <a:hlink>
          <a:srgbClr val="CCCCFF"/>
        </a:hlink>
        <a:folHlink>
          <a:srgbClr val="99FFFF"/>
        </a:folHlink>
      </a:clrScheme>
      <a:clrMap bg1="lt1" tx1="dk1" bg2="lt2" tx2="dk2" accent1="accent1" accent2="accent2" accent3="accent3" accent4="accent4" accent5="accent5" accent6="accent6" hlink="hlink" folHlink="folHlink"/>
    </a:extraClrScheme>
    <a:extraClrScheme>
      <a:clrScheme name="Fans 7">
        <a:dk1>
          <a:srgbClr val="49764A"/>
        </a:dk1>
        <a:lt1>
          <a:srgbClr val="CCFFCC"/>
        </a:lt1>
        <a:dk2>
          <a:srgbClr val="001800"/>
        </a:dk2>
        <a:lt2>
          <a:srgbClr val="FFFFFF"/>
        </a:lt2>
        <a:accent1>
          <a:srgbClr val="66CCFF"/>
        </a:accent1>
        <a:accent2>
          <a:srgbClr val="00FFFF"/>
        </a:accent2>
        <a:accent3>
          <a:srgbClr val="AAABAA"/>
        </a:accent3>
        <a:accent4>
          <a:srgbClr val="AEDAAE"/>
        </a:accent4>
        <a:accent5>
          <a:srgbClr val="B8E2FF"/>
        </a:accent5>
        <a:accent6>
          <a:srgbClr val="00E7E7"/>
        </a:accent6>
        <a:hlink>
          <a:srgbClr val="009999"/>
        </a:hlink>
        <a:folHlink>
          <a:srgbClr val="0099CC"/>
        </a:folHlink>
      </a:clrScheme>
      <a:clrMap bg1="dk2" tx1="lt1" bg2="dk1" tx2="lt2" accent1="accent1" accent2="accent2" accent3="accent3" accent4="accent4" accent5="accent5" accent6="accent6" hlink="hlink" folHlink="folHlink"/>
    </a:extraClrScheme>
    <a:extraClrScheme>
      <a:clrScheme name="Fans 8">
        <a:dk1>
          <a:srgbClr val="A05F8B"/>
        </a:dk1>
        <a:lt1>
          <a:srgbClr val="FFE4FF"/>
        </a:lt1>
        <a:dk2>
          <a:srgbClr val="280028"/>
        </a:dk2>
        <a:lt2>
          <a:srgbClr val="FFFFFF"/>
        </a:lt2>
        <a:accent1>
          <a:srgbClr val="FF33CC"/>
        </a:accent1>
        <a:accent2>
          <a:srgbClr val="CC0099"/>
        </a:accent2>
        <a:accent3>
          <a:srgbClr val="ACAAAC"/>
        </a:accent3>
        <a:accent4>
          <a:srgbClr val="DAC3DA"/>
        </a:accent4>
        <a:accent5>
          <a:srgbClr val="FFADE2"/>
        </a:accent5>
        <a:accent6>
          <a:srgbClr val="B9008A"/>
        </a:accent6>
        <a:hlink>
          <a:srgbClr val="990099"/>
        </a:hlink>
        <a:folHlink>
          <a:srgbClr val="FF6699"/>
        </a:folHlink>
      </a:clrScheme>
      <a:clrMap bg1="dk2" tx1="lt1" bg2="dk1" tx2="lt2" accent1="accent1" accent2="accent2" accent3="accent3" accent4="accent4" accent5="accent5" accent6="accent6" hlink="hlink" folHlink="folHlink"/>
    </a:extraClrScheme>
    <a:extraClrScheme>
      <a:clrScheme name="Fans 9">
        <a:dk1>
          <a:srgbClr val="4D4D93"/>
        </a:dk1>
        <a:lt1>
          <a:srgbClr val="CCECFF"/>
        </a:lt1>
        <a:dk2>
          <a:srgbClr val="00003E"/>
        </a:dk2>
        <a:lt2>
          <a:srgbClr val="FFFFFF"/>
        </a:lt2>
        <a:accent1>
          <a:srgbClr val="66CCFF"/>
        </a:accent1>
        <a:accent2>
          <a:srgbClr val="00FFFF"/>
        </a:accent2>
        <a:accent3>
          <a:srgbClr val="AAAAAF"/>
        </a:accent3>
        <a:accent4>
          <a:srgbClr val="AEC9DA"/>
        </a:accent4>
        <a:accent5>
          <a:srgbClr val="B8E2FF"/>
        </a:accent5>
        <a:accent6>
          <a:srgbClr val="00E7E7"/>
        </a:accent6>
        <a:hlink>
          <a:srgbClr val="6699FF"/>
        </a:hlink>
        <a:folHlink>
          <a:srgbClr val="99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98:Templates:Presentation Designs:Fans</Template>
  <TotalTime>928</TotalTime>
  <Words>1128</Words>
  <Application>Microsoft Office PowerPoint</Application>
  <PresentationFormat>On-screen Show (4:3)</PresentationFormat>
  <Paragraphs>107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Fans</vt:lpstr>
      <vt:lpstr>How We Came to Be</vt:lpstr>
      <vt:lpstr>Question:</vt:lpstr>
      <vt:lpstr>Procedure:</vt:lpstr>
      <vt:lpstr>Data:</vt:lpstr>
      <vt:lpstr>Conclusion:       Gregor Mendel</vt:lpstr>
      <vt:lpstr>Mendel’ Pea Plants</vt:lpstr>
      <vt:lpstr>Mendel’s Experiments</vt:lpstr>
      <vt:lpstr>Mendel’s First Experiment</vt:lpstr>
      <vt:lpstr>Mendel’s Second Experiment</vt:lpstr>
      <vt:lpstr>Dominant and Recessive Genes</vt:lpstr>
      <vt:lpstr>Homozygous Genes</vt:lpstr>
      <vt:lpstr>Hybrid Alleles</vt:lpstr>
      <vt:lpstr>Dominant Alleles</vt:lpstr>
      <vt:lpstr>Law of Dominance</vt:lpstr>
      <vt:lpstr>Law of Segregation</vt:lpstr>
      <vt:lpstr>Law of Independent Assortment</vt:lpstr>
      <vt:lpstr>Homework: Disease Project </vt:lpstr>
      <vt:lpstr>THE END</vt:lpstr>
    </vt:vector>
  </TitlesOfParts>
  <Company>srvusd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Gregor Mendel</dc:title>
  <dc:creator>pv</dc:creator>
  <cp:lastModifiedBy>carpentera</cp:lastModifiedBy>
  <cp:revision>67</cp:revision>
  <dcterms:created xsi:type="dcterms:W3CDTF">2002-11-09T00:54:39Z</dcterms:created>
  <dcterms:modified xsi:type="dcterms:W3CDTF">2015-01-20T16:22:30Z</dcterms:modified>
</cp:coreProperties>
</file>