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1" r:id="rId3"/>
    <p:sldId id="258" r:id="rId4"/>
    <p:sldId id="259"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BD939-CABB-4415-868E-A0C86D55E179}" type="datetimeFigureOut">
              <a:rPr lang="en-US" smtClean="0"/>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78F0D-4130-4A80-B459-A125CC79819C}" type="slidenum">
              <a:rPr lang="en-US" smtClean="0"/>
              <a:t>‹#›</a:t>
            </a:fld>
            <a:endParaRPr lang="en-US"/>
          </a:p>
        </p:txBody>
      </p:sp>
    </p:spTree>
    <p:extLst>
      <p:ext uri="{BB962C8B-B14F-4D97-AF65-F5344CB8AC3E}">
        <p14:creationId xmlns:p14="http://schemas.microsoft.com/office/powerpoint/2010/main" val="206989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images on the slide to illustrate examples of gravity</a:t>
            </a:r>
            <a:r>
              <a:rPr lang="en-US" altLang="en-US" baseline="0" dirty="0" smtClean="0"/>
              <a:t> and friction</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3</a:t>
            </a:fld>
            <a:endParaRPr lang="en-US"/>
          </a:p>
        </p:txBody>
      </p:sp>
    </p:spTree>
    <p:extLst>
      <p:ext uri="{BB962C8B-B14F-4D97-AF65-F5344CB8AC3E}">
        <p14:creationId xmlns:p14="http://schemas.microsoft.com/office/powerpoint/2010/main" val="364101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unbalanced forces.</a:t>
            </a:r>
            <a:r>
              <a:rPr lang="en-US" dirty="0" smtClean="0"/>
              <a:t> The teacher should ask the class or call on students to answer the question. Click the mouse to reveal the answer.</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12</a:t>
            </a:fld>
            <a:endParaRPr lang="en-US"/>
          </a:p>
        </p:txBody>
      </p:sp>
    </p:spTree>
    <p:extLst>
      <p:ext uri="{BB962C8B-B14F-4D97-AF65-F5344CB8AC3E}">
        <p14:creationId xmlns:p14="http://schemas.microsoft.com/office/powerpoint/2010/main" val="120497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unbalanced forces.</a:t>
            </a:r>
            <a:r>
              <a:rPr lang="en-US" dirty="0" smtClean="0"/>
              <a:t> The teacher should ask the class or call on students to answer the question. Click the mouse to reveal the answer.</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13</a:t>
            </a:fld>
            <a:endParaRPr lang="en-US"/>
          </a:p>
        </p:txBody>
      </p:sp>
    </p:spTree>
    <p:extLst>
      <p:ext uri="{BB962C8B-B14F-4D97-AF65-F5344CB8AC3E}">
        <p14:creationId xmlns:p14="http://schemas.microsoft.com/office/powerpoint/2010/main" val="362780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forces.</a:t>
            </a:r>
            <a:r>
              <a:rPr lang="en-US" dirty="0" smtClean="0"/>
              <a:t> The teacher should ask the class or call on students to answer the question. Answer: Balanced force. Unbalanced</a:t>
            </a:r>
            <a:r>
              <a:rPr lang="en-US" baseline="0" dirty="0" smtClean="0"/>
              <a:t> force.</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14</a:t>
            </a:fld>
            <a:endParaRPr lang="en-US"/>
          </a:p>
        </p:txBody>
      </p:sp>
    </p:spTree>
    <p:extLst>
      <p:ext uri="{BB962C8B-B14F-4D97-AF65-F5344CB8AC3E}">
        <p14:creationId xmlns:p14="http://schemas.microsoft.com/office/powerpoint/2010/main" val="316515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unbalanced forces.</a:t>
            </a:r>
            <a:r>
              <a:rPr lang="en-US" dirty="0" smtClean="0"/>
              <a:t> The teacher should ask the class or call on students to answer the question. Answer:</a:t>
            </a:r>
            <a:r>
              <a:rPr lang="en-US" baseline="0" dirty="0" smtClean="0"/>
              <a:t> Blue. Left.</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15</a:t>
            </a:fld>
            <a:endParaRPr lang="en-US"/>
          </a:p>
        </p:txBody>
      </p:sp>
    </p:spTree>
    <p:extLst>
      <p:ext uri="{BB962C8B-B14F-4D97-AF65-F5344CB8AC3E}">
        <p14:creationId xmlns:p14="http://schemas.microsoft.com/office/powerpoint/2010/main" val="363387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unbalanced forces.</a:t>
            </a:r>
            <a:r>
              <a:rPr lang="en-US" dirty="0" smtClean="0"/>
              <a:t> The teacher should ask the class or call on students to answer the question. Click the mouse to reveal the answer.</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16</a:t>
            </a:fld>
            <a:endParaRPr lang="en-US"/>
          </a:p>
        </p:txBody>
      </p:sp>
    </p:spTree>
    <p:extLst>
      <p:ext uri="{BB962C8B-B14F-4D97-AF65-F5344CB8AC3E}">
        <p14:creationId xmlns:p14="http://schemas.microsoft.com/office/powerpoint/2010/main" val="1637779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unbalanced forces.</a:t>
            </a:r>
            <a:r>
              <a:rPr lang="en-US" dirty="0" smtClean="0"/>
              <a:t> The teacher should ask the class or call on students to answer the question. Click the mouse to reveal the answer.</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17</a:t>
            </a:fld>
            <a:endParaRPr lang="en-US"/>
          </a:p>
        </p:txBody>
      </p:sp>
    </p:spTree>
    <p:extLst>
      <p:ext uri="{BB962C8B-B14F-4D97-AF65-F5344CB8AC3E}">
        <p14:creationId xmlns:p14="http://schemas.microsoft.com/office/powerpoint/2010/main" val="273251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unbalanced forces.</a:t>
            </a:r>
            <a:r>
              <a:rPr lang="en-US" dirty="0" smtClean="0"/>
              <a:t> The teacher should ask the class or call on students to answer the question. Click the mouse to reveal the answer.</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18</a:t>
            </a:fld>
            <a:endParaRPr lang="en-US"/>
          </a:p>
        </p:txBody>
      </p:sp>
    </p:spTree>
    <p:extLst>
      <p:ext uri="{BB962C8B-B14F-4D97-AF65-F5344CB8AC3E}">
        <p14:creationId xmlns:p14="http://schemas.microsoft.com/office/powerpoint/2010/main" val="139593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4</a:t>
            </a:fld>
            <a:endParaRPr lang="en-US"/>
          </a:p>
        </p:txBody>
      </p:sp>
    </p:spTree>
    <p:extLst>
      <p:ext uri="{BB962C8B-B14F-4D97-AF65-F5344CB8AC3E}">
        <p14:creationId xmlns:p14="http://schemas.microsoft.com/office/powerpoint/2010/main" val="245169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5</a:t>
            </a:fld>
            <a:endParaRPr lang="en-US"/>
          </a:p>
        </p:txBody>
      </p:sp>
    </p:spTree>
    <p:extLst>
      <p:ext uri="{BB962C8B-B14F-4D97-AF65-F5344CB8AC3E}">
        <p14:creationId xmlns:p14="http://schemas.microsoft.com/office/powerpoint/2010/main" val="396674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6</a:t>
            </a:fld>
            <a:endParaRPr lang="en-US"/>
          </a:p>
        </p:txBody>
      </p:sp>
    </p:spTree>
    <p:extLst>
      <p:ext uri="{BB962C8B-B14F-4D97-AF65-F5344CB8AC3E}">
        <p14:creationId xmlns:p14="http://schemas.microsoft.com/office/powerpoint/2010/main" val="218297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illustration</a:t>
            </a:r>
            <a:r>
              <a:rPr lang="en-US" baseline="0" dirty="0" smtClean="0"/>
              <a:t> to provide an example of balanced </a:t>
            </a:r>
            <a:r>
              <a:rPr lang="en-US" dirty="0" smtClean="0"/>
              <a:t>forces.</a:t>
            </a:r>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7</a:t>
            </a:fld>
            <a:endParaRPr lang="en-US"/>
          </a:p>
        </p:txBody>
      </p:sp>
    </p:spTree>
    <p:extLst>
      <p:ext uri="{BB962C8B-B14F-4D97-AF65-F5344CB8AC3E}">
        <p14:creationId xmlns:p14="http://schemas.microsoft.com/office/powerpoint/2010/main" val="294375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illustration</a:t>
            </a:r>
            <a:r>
              <a:rPr lang="en-US" baseline="0" dirty="0" smtClean="0"/>
              <a:t> to provide an example of unbalanced/balanced </a:t>
            </a:r>
            <a:r>
              <a:rPr lang="en-US" dirty="0" smtClean="0"/>
              <a:t>forces.</a:t>
            </a:r>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8</a:t>
            </a:fld>
            <a:endParaRPr lang="en-US"/>
          </a:p>
        </p:txBody>
      </p:sp>
    </p:spTree>
    <p:extLst>
      <p:ext uri="{BB962C8B-B14F-4D97-AF65-F5344CB8AC3E}">
        <p14:creationId xmlns:p14="http://schemas.microsoft.com/office/powerpoint/2010/main" val="429414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balanced forces.</a:t>
            </a:r>
            <a:r>
              <a:rPr lang="en-US" dirty="0" smtClean="0"/>
              <a:t> The teacher should ask the class or call on students to answer the question. Click the mouse to reveal the answer.</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9</a:t>
            </a:fld>
            <a:endParaRPr lang="en-US"/>
          </a:p>
        </p:txBody>
      </p:sp>
    </p:spTree>
    <p:extLst>
      <p:ext uri="{BB962C8B-B14F-4D97-AF65-F5344CB8AC3E}">
        <p14:creationId xmlns:p14="http://schemas.microsoft.com/office/powerpoint/2010/main" val="421161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balanced forces.</a:t>
            </a:r>
            <a:r>
              <a:rPr lang="en-US" dirty="0" smtClean="0"/>
              <a:t> The teacher should ask the class or call on students to answer the question. Click the mouse to reveal the answer.</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10</a:t>
            </a:fld>
            <a:endParaRPr lang="en-US"/>
          </a:p>
        </p:txBody>
      </p:sp>
    </p:spTree>
    <p:extLst>
      <p:ext uri="{BB962C8B-B14F-4D97-AF65-F5344CB8AC3E}">
        <p14:creationId xmlns:p14="http://schemas.microsoft.com/office/powerpoint/2010/main" val="194569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unbalanced forces.</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A12C6E9-9124-4E46-AB49-D536236EF579}" type="slidenum">
              <a:rPr lang="en-US" smtClean="0"/>
              <a:t>11</a:t>
            </a:fld>
            <a:endParaRPr lang="en-US"/>
          </a:p>
        </p:txBody>
      </p:sp>
    </p:spTree>
    <p:extLst>
      <p:ext uri="{BB962C8B-B14F-4D97-AF65-F5344CB8AC3E}">
        <p14:creationId xmlns:p14="http://schemas.microsoft.com/office/powerpoint/2010/main" val="363826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A6AE2-4152-498B-9E79-80846CB05FF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400156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A6AE2-4152-498B-9E79-80846CB05FF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253854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A6AE2-4152-498B-9E79-80846CB05FF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2644623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484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1200" y="6248400"/>
            <a:ext cx="27432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fld id="{ED6203FD-B16D-40E3-AFDD-F91870C97081}" type="slidenum">
              <a:rPr lang="en-US" altLang="en-US"/>
              <a:pPr/>
              <a:t>‹#›</a:t>
            </a:fld>
            <a:endParaRPr lang="en-US" altLang="en-US"/>
          </a:p>
        </p:txBody>
      </p:sp>
    </p:spTree>
    <p:extLst>
      <p:ext uri="{BB962C8B-B14F-4D97-AF65-F5344CB8AC3E}">
        <p14:creationId xmlns:p14="http://schemas.microsoft.com/office/powerpoint/2010/main" val="2226009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1200" y="473076"/>
            <a:ext cx="108712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11200" y="6248400"/>
            <a:ext cx="27432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3180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9042400" y="6248400"/>
            <a:ext cx="2540000" cy="457200"/>
          </a:xfrm>
        </p:spPr>
        <p:txBody>
          <a:bodyPr/>
          <a:lstStyle>
            <a:lvl1pPr>
              <a:defRPr/>
            </a:lvl1pPr>
          </a:lstStyle>
          <a:p>
            <a:fld id="{A4035DE9-92E3-4BC2-9FEB-764A9A5741CF}" type="slidenum">
              <a:rPr lang="en-US" altLang="en-US"/>
              <a:pPr/>
              <a:t>‹#›</a:t>
            </a:fld>
            <a:endParaRPr lang="en-US" altLang="en-US"/>
          </a:p>
        </p:txBody>
      </p:sp>
    </p:spTree>
    <p:extLst>
      <p:ext uri="{BB962C8B-B14F-4D97-AF65-F5344CB8AC3E}">
        <p14:creationId xmlns:p14="http://schemas.microsoft.com/office/powerpoint/2010/main" val="136723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A6AE2-4152-498B-9E79-80846CB05FF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12144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A6AE2-4152-498B-9E79-80846CB05FF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249107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A6AE2-4152-498B-9E79-80846CB05FF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8224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EA6AE2-4152-498B-9E79-80846CB05FFD}"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374603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EA6AE2-4152-498B-9E79-80846CB05FFD}"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118489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A6AE2-4152-498B-9E79-80846CB05FFD}"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253355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A6AE2-4152-498B-9E79-80846CB05FF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155608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A6AE2-4152-498B-9E79-80846CB05FF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D59EC-7B74-4153-8E03-E9ED45711069}" type="slidenum">
              <a:rPr lang="en-US" smtClean="0"/>
              <a:t>‹#›</a:t>
            </a:fld>
            <a:endParaRPr lang="en-US"/>
          </a:p>
        </p:txBody>
      </p:sp>
    </p:spTree>
    <p:extLst>
      <p:ext uri="{BB962C8B-B14F-4D97-AF65-F5344CB8AC3E}">
        <p14:creationId xmlns:p14="http://schemas.microsoft.com/office/powerpoint/2010/main" val="15601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A6AE2-4152-498B-9E79-80846CB05FFD}" type="datetimeFigureOut">
              <a:rPr lang="en-US" smtClean="0"/>
              <a:t>10/17/2017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D59EC-7B74-4153-8E03-E9ED45711069}" type="slidenum">
              <a:rPr lang="en-US" smtClean="0"/>
              <a:t>‹#›</a:t>
            </a:fld>
            <a:endParaRPr lang="en-US"/>
          </a:p>
        </p:txBody>
      </p:sp>
    </p:spTree>
    <p:extLst>
      <p:ext uri="{BB962C8B-B14F-4D97-AF65-F5344CB8AC3E}">
        <p14:creationId xmlns:p14="http://schemas.microsoft.com/office/powerpoint/2010/main" val="2765745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audio" Target="../media/audio1.bin"/><Relationship Id="rId1" Type="http://schemas.openxmlformats.org/officeDocument/2006/relationships/slideLayout" Target="../slideLayouts/slideLayout12.xml"/><Relationship Id="rId4" Type="http://schemas.openxmlformats.org/officeDocument/2006/relationships/image" Target="../media/image28.gif"/></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9245" y="0"/>
            <a:ext cx="10954556" cy="6606862"/>
          </a:xfrm>
        </p:spPr>
        <p:txBody>
          <a:bodyPr>
            <a:normAutofit fontScale="92500" lnSpcReduction="10000"/>
          </a:bodyPr>
          <a:lstStyle/>
          <a:p>
            <a:pPr marL="0" indent="0">
              <a:buNone/>
            </a:pPr>
            <a:r>
              <a:rPr lang="en-US" dirty="0" smtClean="0"/>
              <a:t>Match the vocabulary word and its correct definition.</a:t>
            </a:r>
          </a:p>
          <a:p>
            <a:pPr marL="514350" indent="-514350">
              <a:buAutoNum type="arabicPeriod"/>
            </a:pPr>
            <a:r>
              <a:rPr lang="en-US" dirty="0" smtClean="0"/>
              <a:t>Force</a:t>
            </a:r>
          </a:p>
          <a:p>
            <a:pPr marL="514350" indent="-514350">
              <a:buAutoNum type="arabicPeriod"/>
            </a:pPr>
            <a:r>
              <a:rPr lang="en-US" dirty="0" smtClean="0"/>
              <a:t>Gravity</a:t>
            </a:r>
          </a:p>
          <a:p>
            <a:pPr marL="514350" indent="-514350">
              <a:buAutoNum type="arabicPeriod"/>
            </a:pPr>
            <a:r>
              <a:rPr lang="en-US" dirty="0" smtClean="0"/>
              <a:t>Mass</a:t>
            </a:r>
          </a:p>
          <a:p>
            <a:pPr marL="514350" indent="-514350">
              <a:buAutoNum type="arabicPeriod"/>
            </a:pPr>
            <a:r>
              <a:rPr lang="en-US" dirty="0" smtClean="0"/>
              <a:t>Weight</a:t>
            </a:r>
          </a:p>
          <a:p>
            <a:pPr marL="514350" indent="-514350">
              <a:buAutoNum type="arabicPeriod"/>
            </a:pPr>
            <a:r>
              <a:rPr lang="en-US" dirty="0" smtClean="0"/>
              <a:t>Friction</a:t>
            </a:r>
          </a:p>
          <a:p>
            <a:pPr marL="514350" indent="-514350">
              <a:buAutoNum type="arabicPeriod"/>
            </a:pPr>
            <a:r>
              <a:rPr lang="en-US" dirty="0" smtClean="0"/>
              <a:t>Law of Universal Gravitation</a:t>
            </a:r>
          </a:p>
          <a:p>
            <a:pPr marL="0" indent="0">
              <a:buNone/>
            </a:pPr>
            <a:endParaRPr lang="en-US" dirty="0" smtClean="0"/>
          </a:p>
          <a:p>
            <a:pPr marL="514350" indent="-514350">
              <a:buAutoNum type="alphaLcPeriod"/>
            </a:pPr>
            <a:r>
              <a:rPr lang="en-US" dirty="0" smtClean="0"/>
              <a:t>Force that resists the motion of two surfaces that are touching</a:t>
            </a:r>
          </a:p>
          <a:p>
            <a:pPr marL="514350" indent="-514350">
              <a:buAutoNum type="alphaLcPeriod"/>
            </a:pPr>
            <a:r>
              <a:rPr lang="en-US" dirty="0" smtClean="0"/>
              <a:t>Gravitational force exerted on an object</a:t>
            </a:r>
          </a:p>
          <a:p>
            <a:pPr marL="514350" indent="-514350">
              <a:buAutoNum type="alphaLcPeriod"/>
            </a:pPr>
            <a:r>
              <a:rPr lang="en-US" dirty="0" smtClean="0"/>
              <a:t>Attractive force that exist between all objects that have mass</a:t>
            </a:r>
          </a:p>
          <a:p>
            <a:pPr marL="514350" indent="-514350">
              <a:buAutoNum type="alphaLcPeriod"/>
            </a:pPr>
            <a:r>
              <a:rPr lang="en-US" dirty="0" smtClean="0"/>
              <a:t>Push or pull on an object</a:t>
            </a:r>
          </a:p>
          <a:p>
            <a:pPr marL="514350" indent="-514350">
              <a:buAutoNum type="alphaLcPeriod"/>
            </a:pPr>
            <a:r>
              <a:rPr lang="en-US" dirty="0" smtClean="0"/>
              <a:t>Amount of matter in an object</a:t>
            </a:r>
          </a:p>
          <a:p>
            <a:pPr marL="514350" indent="-514350">
              <a:buAutoNum type="alphaLcPeriod"/>
            </a:pPr>
            <a:r>
              <a:rPr lang="en-US" dirty="0" smtClean="0"/>
              <a:t>All objects are attracted to each other by a gravitational force</a:t>
            </a:r>
          </a:p>
          <a:p>
            <a:pPr marL="514350" indent="-514350">
              <a:buAutoNum type="alphaLcPeriod"/>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527" y="607386"/>
            <a:ext cx="3574693" cy="2109069"/>
          </a:xfrm>
          <a:prstGeom prst="rect">
            <a:avLst/>
          </a:prstGeom>
        </p:spPr>
      </p:pic>
    </p:spTree>
    <p:extLst>
      <p:ext uri="{BB962C8B-B14F-4D97-AF65-F5344CB8AC3E}">
        <p14:creationId xmlns:p14="http://schemas.microsoft.com/office/powerpoint/2010/main" val="264306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921" y="1412777"/>
            <a:ext cx="2929603" cy="37153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Text Box 2"/>
          <p:cNvSpPr txBox="1">
            <a:spLocks noChangeArrowheads="1"/>
          </p:cNvSpPr>
          <p:nvPr/>
        </p:nvSpPr>
        <p:spPr bwMode="ltGray">
          <a:xfrm>
            <a:off x="1524000" y="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7200" u="sng" dirty="0">
                <a:latin typeface="Comic Sans MS" pitchFamily="66" charset="0"/>
              </a:rPr>
              <a:t>Balanced Forces</a:t>
            </a:r>
          </a:p>
        </p:txBody>
      </p:sp>
      <p:sp>
        <p:nvSpPr>
          <p:cNvPr id="11268" name="Text Box 4"/>
          <p:cNvSpPr txBox="1">
            <a:spLocks noChangeArrowheads="1"/>
          </p:cNvSpPr>
          <p:nvPr/>
        </p:nvSpPr>
        <p:spPr bwMode="ltGray">
          <a:xfrm>
            <a:off x="5375920" y="1412776"/>
            <a:ext cx="4968552"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2800" dirty="0">
                <a:latin typeface="Comic Sans MS" pitchFamily="66" charset="0"/>
              </a:rPr>
              <a:t>The vase is resting on the table.  It is not moving, therefore the forces must be balanced.</a:t>
            </a:r>
          </a:p>
          <a:p>
            <a:pPr algn="ctr" eaLnBrk="1" hangingPunct="1">
              <a:spcBef>
                <a:spcPct val="50000"/>
              </a:spcBef>
            </a:pPr>
            <a:r>
              <a:rPr lang="en-GB" sz="2800" dirty="0">
                <a:latin typeface="Comic Sans MS" pitchFamily="66" charset="0"/>
              </a:rPr>
              <a:t>Which forces are acting on the vase?</a:t>
            </a:r>
          </a:p>
        </p:txBody>
      </p:sp>
      <p:sp>
        <p:nvSpPr>
          <p:cNvPr id="28677" name="AutoShape 5"/>
          <p:cNvSpPr>
            <a:spLocks noChangeArrowheads="1"/>
          </p:cNvSpPr>
          <p:nvPr/>
        </p:nvSpPr>
        <p:spPr bwMode="ltGray">
          <a:xfrm>
            <a:off x="4162539" y="4414668"/>
            <a:ext cx="845277" cy="1311424"/>
          </a:xfrm>
          <a:prstGeom prst="upArrow">
            <a:avLst>
              <a:gd name="adj1" fmla="val 50000"/>
              <a:gd name="adj2" fmla="val 3790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8678" name="AutoShape 6"/>
          <p:cNvSpPr>
            <a:spLocks noChangeArrowheads="1"/>
          </p:cNvSpPr>
          <p:nvPr/>
        </p:nvSpPr>
        <p:spPr bwMode="ltGray">
          <a:xfrm>
            <a:off x="2219938" y="4472421"/>
            <a:ext cx="884608" cy="1311424"/>
          </a:xfrm>
          <a:prstGeom prst="downArrow">
            <a:avLst>
              <a:gd name="adj1" fmla="val 50000"/>
              <a:gd name="adj2" fmla="val 36322"/>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8679" name="Text Box 7"/>
          <p:cNvSpPr txBox="1">
            <a:spLocks noChangeArrowheads="1"/>
          </p:cNvSpPr>
          <p:nvPr/>
        </p:nvSpPr>
        <p:spPr bwMode="ltGray">
          <a:xfrm>
            <a:off x="1703512" y="5783845"/>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2800" dirty="0">
                <a:latin typeface="Tahoma" pitchFamily="34" charset="0"/>
              </a:rPr>
              <a:t>Gravity</a:t>
            </a:r>
          </a:p>
        </p:txBody>
      </p:sp>
      <p:sp>
        <p:nvSpPr>
          <p:cNvPr id="28680" name="Text Box 8"/>
          <p:cNvSpPr txBox="1">
            <a:spLocks noChangeArrowheads="1"/>
          </p:cNvSpPr>
          <p:nvPr/>
        </p:nvSpPr>
        <p:spPr bwMode="ltGray">
          <a:xfrm>
            <a:off x="3123839" y="5791512"/>
            <a:ext cx="30864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2800" dirty="0">
                <a:latin typeface="Tahoma" pitchFamily="34" charset="0"/>
              </a:rPr>
              <a:t>Table’s </a:t>
            </a:r>
            <a:r>
              <a:rPr lang="en-GB" sz="2800" dirty="0">
                <a:latin typeface="Tahoma" pitchFamily="34" charset="0"/>
              </a:rPr>
              <a:t>Upward</a:t>
            </a:r>
            <a:br>
              <a:rPr lang="en-GB" sz="2800" dirty="0">
                <a:latin typeface="Tahoma" pitchFamily="34" charset="0"/>
              </a:rPr>
            </a:br>
            <a:r>
              <a:rPr lang="en-GB" sz="2800" dirty="0">
                <a:latin typeface="Tahoma" pitchFamily="34" charset="0"/>
              </a:rPr>
              <a:t>Force</a:t>
            </a:r>
            <a:endParaRPr lang="en-GB" sz="2800" dirty="0">
              <a:latin typeface="Tahoma" pitchFamily="34" charset="0"/>
            </a:endParaRPr>
          </a:p>
        </p:txBody>
      </p:sp>
      <p:sp>
        <p:nvSpPr>
          <p:cNvPr id="28681" name="Text Box 9"/>
          <p:cNvSpPr txBox="1">
            <a:spLocks noChangeArrowheads="1"/>
          </p:cNvSpPr>
          <p:nvPr/>
        </p:nvSpPr>
        <p:spPr bwMode="ltGray">
          <a:xfrm>
            <a:off x="6023993" y="4465786"/>
            <a:ext cx="42195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b="1" dirty="0">
                <a:solidFill>
                  <a:srgbClr val="FF0000"/>
                </a:solidFill>
                <a:latin typeface="Comic Sans MS" pitchFamily="66" charset="0"/>
              </a:rPr>
              <a:t>Have a look around the classroom and name some of the balanced forces in action on different objects.</a:t>
            </a:r>
          </a:p>
        </p:txBody>
      </p:sp>
    </p:spTree>
    <p:extLst>
      <p:ext uri="{BB962C8B-B14F-4D97-AF65-F5344CB8AC3E}">
        <p14:creationId xmlns:p14="http://schemas.microsoft.com/office/powerpoint/2010/main" val="1495240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wipe(up)">
                                      <p:cBhvr>
                                        <p:cTn id="7" dur="1000"/>
                                        <p:tgtEl>
                                          <p:spTgt spid="28678"/>
                                        </p:tgtEl>
                                      </p:cBhvr>
                                    </p:animEffect>
                                  </p:childTnLst>
                                </p:cTn>
                              </p:par>
                            </p:childTnLst>
                          </p:cTn>
                        </p:par>
                        <p:par>
                          <p:cTn id="8" fill="hold" nodeType="withGroup">
                            <p:stCondLst>
                              <p:cond delay="1000"/>
                            </p:stCondLst>
                            <p:childTnLst>
                              <p:par>
                                <p:cTn id="9" presetID="47" presetClass="entr" presetSubtype="0" fill="hold" grpId="0" nodeType="afterEffect">
                                  <p:stCondLst>
                                    <p:cond delay="500"/>
                                  </p:stCondLst>
                                  <p:childTnLst>
                                    <p:set>
                                      <p:cBhvr>
                                        <p:cTn id="10" dur="1" fill="hold">
                                          <p:stCondLst>
                                            <p:cond delay="0"/>
                                          </p:stCondLst>
                                        </p:cTn>
                                        <p:tgtEl>
                                          <p:spTgt spid="28679"/>
                                        </p:tgtEl>
                                        <p:attrNameLst>
                                          <p:attrName>style.visibility</p:attrName>
                                        </p:attrNameLst>
                                      </p:cBhvr>
                                      <p:to>
                                        <p:strVal val="visible"/>
                                      </p:to>
                                    </p:set>
                                    <p:animEffect transition="in" filter="fade">
                                      <p:cBhvr>
                                        <p:cTn id="11" dur="1000"/>
                                        <p:tgtEl>
                                          <p:spTgt spid="28679"/>
                                        </p:tgtEl>
                                      </p:cBhvr>
                                    </p:animEffect>
                                    <p:anim calcmode="lin" valueType="num">
                                      <p:cBhvr>
                                        <p:cTn id="12" dur="1000" fill="hold"/>
                                        <p:tgtEl>
                                          <p:spTgt spid="28679"/>
                                        </p:tgtEl>
                                        <p:attrNameLst>
                                          <p:attrName>ppt_x</p:attrName>
                                        </p:attrNameLst>
                                      </p:cBhvr>
                                      <p:tavLst>
                                        <p:tav tm="0">
                                          <p:val>
                                            <p:strVal val="#ppt_x"/>
                                          </p:val>
                                        </p:tav>
                                        <p:tav tm="100000">
                                          <p:val>
                                            <p:strVal val="#ppt_x"/>
                                          </p:val>
                                        </p:tav>
                                      </p:tavLst>
                                    </p:anim>
                                    <p:anim calcmode="lin" valueType="num">
                                      <p:cBhvr>
                                        <p:cTn id="13"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8677"/>
                                        </p:tgtEl>
                                        <p:attrNameLst>
                                          <p:attrName>style.visibility</p:attrName>
                                        </p:attrNameLst>
                                      </p:cBhvr>
                                      <p:to>
                                        <p:strVal val="visible"/>
                                      </p:to>
                                    </p:set>
                                    <p:animEffect transition="in" filter="wipe(down)">
                                      <p:cBhvr>
                                        <p:cTn id="18" dur="1000"/>
                                        <p:tgtEl>
                                          <p:spTgt spid="28677"/>
                                        </p:tgtEl>
                                      </p:cBhvr>
                                    </p:animEffect>
                                  </p:childTnLst>
                                </p:cTn>
                              </p:par>
                            </p:childTnLst>
                          </p:cTn>
                        </p:par>
                        <p:par>
                          <p:cTn id="19" fill="hold" nodeType="withGroup">
                            <p:stCondLst>
                              <p:cond delay="1000"/>
                            </p:stCondLst>
                            <p:childTnLst>
                              <p:par>
                                <p:cTn id="20" presetID="42" presetClass="entr" presetSubtype="0" fill="hold" grpId="0" nodeType="afterEffect">
                                  <p:stCondLst>
                                    <p:cond delay="500"/>
                                  </p:stCondLst>
                                  <p:childTnLst>
                                    <p:set>
                                      <p:cBhvr>
                                        <p:cTn id="21" dur="1" fill="hold">
                                          <p:stCondLst>
                                            <p:cond delay="0"/>
                                          </p:stCondLst>
                                        </p:cTn>
                                        <p:tgtEl>
                                          <p:spTgt spid="28680"/>
                                        </p:tgtEl>
                                        <p:attrNameLst>
                                          <p:attrName>style.visibility</p:attrName>
                                        </p:attrNameLst>
                                      </p:cBhvr>
                                      <p:to>
                                        <p:strVal val="visible"/>
                                      </p:to>
                                    </p:set>
                                    <p:animEffect transition="in" filter="fade">
                                      <p:cBhvr>
                                        <p:cTn id="22" dur="1000"/>
                                        <p:tgtEl>
                                          <p:spTgt spid="28680"/>
                                        </p:tgtEl>
                                      </p:cBhvr>
                                    </p:animEffect>
                                    <p:anim calcmode="lin" valueType="num">
                                      <p:cBhvr>
                                        <p:cTn id="23" dur="1000" fill="hold"/>
                                        <p:tgtEl>
                                          <p:spTgt spid="28680"/>
                                        </p:tgtEl>
                                        <p:attrNameLst>
                                          <p:attrName>ppt_x</p:attrName>
                                        </p:attrNameLst>
                                      </p:cBhvr>
                                      <p:tavLst>
                                        <p:tav tm="0">
                                          <p:val>
                                            <p:strVal val="#ppt_x"/>
                                          </p:val>
                                        </p:tav>
                                        <p:tav tm="100000">
                                          <p:val>
                                            <p:strVal val="#ppt_x"/>
                                          </p:val>
                                        </p:tav>
                                      </p:tavLst>
                                    </p:anim>
                                    <p:anim calcmode="lin" valueType="num">
                                      <p:cBhvr>
                                        <p:cTn id="24" dur="1000" fill="hold"/>
                                        <p:tgtEl>
                                          <p:spTgt spid="2868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681"/>
                                        </p:tgtEl>
                                        <p:attrNameLst>
                                          <p:attrName>style.visibility</p:attrName>
                                        </p:attrNameLst>
                                      </p:cBhvr>
                                      <p:to>
                                        <p:strVal val="visible"/>
                                      </p:to>
                                    </p:set>
                                    <p:animEffect transition="in" filter="fade">
                                      <p:cBhvr>
                                        <p:cTn id="29" dur="1000"/>
                                        <p:tgtEl>
                                          <p:spTgt spid="28681"/>
                                        </p:tgtEl>
                                      </p:cBhvr>
                                    </p:animEffect>
                                    <p:anim calcmode="lin" valueType="num">
                                      <p:cBhvr>
                                        <p:cTn id="30" dur="1000" fill="hold"/>
                                        <p:tgtEl>
                                          <p:spTgt spid="28681"/>
                                        </p:tgtEl>
                                        <p:attrNameLst>
                                          <p:attrName>ppt_x</p:attrName>
                                        </p:attrNameLst>
                                      </p:cBhvr>
                                      <p:tavLst>
                                        <p:tav tm="0">
                                          <p:val>
                                            <p:strVal val="#ppt_x"/>
                                          </p:val>
                                        </p:tav>
                                        <p:tav tm="100000">
                                          <p:val>
                                            <p:strVal val="#ppt_x"/>
                                          </p:val>
                                        </p:tav>
                                      </p:tavLst>
                                    </p:anim>
                                    <p:anim calcmode="lin" valueType="num">
                                      <p:cBhvr>
                                        <p:cTn id="31" dur="1000" fill="hold"/>
                                        <p:tgtEl>
                                          <p:spTgt spid="28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P spid="28679" grpId="0"/>
      <p:bldP spid="28680" grpId="0"/>
      <p:bldP spid="2868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ltGray">
          <a:xfrm>
            <a:off x="1524000" y="0"/>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6600" b="1" u="sng" dirty="0">
                <a:latin typeface="Comic Sans MS" pitchFamily="66" charset="0"/>
              </a:rPr>
              <a:t>Unbalanced Forces</a:t>
            </a:r>
          </a:p>
        </p:txBody>
      </p:sp>
      <p:sp>
        <p:nvSpPr>
          <p:cNvPr id="12291" name="Text Box 10"/>
          <p:cNvSpPr txBox="1">
            <a:spLocks noChangeArrowheads="1"/>
          </p:cNvSpPr>
          <p:nvPr/>
        </p:nvSpPr>
        <p:spPr bwMode="ltGray">
          <a:xfrm>
            <a:off x="1703512" y="4149080"/>
            <a:ext cx="4648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2800" dirty="0">
                <a:latin typeface="Comic Sans MS" pitchFamily="66" charset="0"/>
              </a:rPr>
              <a:t>When two forces are acting on an object and are not equal in size, we say the forces are unbalanced.</a:t>
            </a:r>
          </a:p>
        </p:txBody>
      </p:sp>
      <p:pic>
        <p:nvPicPr>
          <p:cNvPr id="10" name="Picture 9" descr="unbalancedforce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4071" y="1120028"/>
            <a:ext cx="7383858" cy="306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6744072" y="4149081"/>
            <a:ext cx="3600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GB" sz="2800" dirty="0">
                <a:latin typeface="Comic Sans MS" pitchFamily="66" charset="0"/>
              </a:rPr>
              <a:t>Unbalanced forces cause a change in motion by changing the object’s speed or direction.</a:t>
            </a:r>
          </a:p>
        </p:txBody>
      </p:sp>
    </p:spTree>
    <p:extLst>
      <p:ext uri="{BB962C8B-B14F-4D97-AF65-F5344CB8AC3E}">
        <p14:creationId xmlns:p14="http://schemas.microsoft.com/office/powerpoint/2010/main" val="394006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8"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2" presetClass="entr" presetSubtype="0" fill="hold" grpId="0" nodeType="afterEffect">
                                  <p:stCondLst>
                                    <p:cond delay="150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par>
                          <p:cTn id="21" fill="hold">
                            <p:stCondLst>
                              <p:cond delay="5500"/>
                            </p:stCondLst>
                            <p:childTnLst>
                              <p:par>
                                <p:cTn id="22" presetID="42" presetClass="entr" presetSubtype="0" fill="hold" grpId="0" nodeType="afterEffect">
                                  <p:stCondLst>
                                    <p:cond delay="3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ltGray">
          <a:xfrm>
            <a:off x="1524000" y="1"/>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6000" b="1" u="sng" dirty="0">
                <a:latin typeface="Comic Sans MS" pitchFamily="66" charset="0"/>
              </a:rPr>
              <a:t>Unbalanced Forces</a:t>
            </a:r>
          </a:p>
        </p:txBody>
      </p:sp>
      <p:pic>
        <p:nvPicPr>
          <p:cNvPr id="1331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1991545" y="1251911"/>
            <a:ext cx="3290739" cy="460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3316" name="Text Box 10"/>
          <p:cNvSpPr txBox="1">
            <a:spLocks noChangeArrowheads="1"/>
          </p:cNvSpPr>
          <p:nvPr/>
        </p:nvSpPr>
        <p:spPr bwMode="ltGray">
          <a:xfrm>
            <a:off x="5591944" y="1360201"/>
            <a:ext cx="464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dirty="0">
                <a:latin typeface="Comic Sans MS" pitchFamily="66" charset="0"/>
              </a:rPr>
              <a:t>The man and the parachute are slowly falling to the ground.</a:t>
            </a:r>
          </a:p>
          <a:p>
            <a:pPr algn="ctr" eaLnBrk="1" hangingPunct="1">
              <a:spcBef>
                <a:spcPct val="50000"/>
              </a:spcBef>
            </a:pPr>
            <a:r>
              <a:rPr lang="en-GB" dirty="0">
                <a:latin typeface="Comic Sans MS" pitchFamily="66" charset="0"/>
              </a:rPr>
              <a:t>Which forces are acting on the parachute?</a:t>
            </a:r>
          </a:p>
          <a:p>
            <a:pPr algn="ctr" eaLnBrk="1" hangingPunct="1">
              <a:spcBef>
                <a:spcPct val="50000"/>
              </a:spcBef>
            </a:pPr>
            <a:r>
              <a:rPr lang="en-GB" dirty="0">
                <a:latin typeface="Comic Sans MS" pitchFamily="66" charset="0"/>
              </a:rPr>
              <a:t>Which force is bigger? How can you tell?</a:t>
            </a:r>
          </a:p>
        </p:txBody>
      </p:sp>
      <p:sp>
        <p:nvSpPr>
          <p:cNvPr id="29707" name="AutoShape 11"/>
          <p:cNvSpPr>
            <a:spLocks noChangeArrowheads="1"/>
          </p:cNvSpPr>
          <p:nvPr/>
        </p:nvSpPr>
        <p:spPr bwMode="ltGray">
          <a:xfrm>
            <a:off x="2749219" y="5229200"/>
            <a:ext cx="1371600" cy="1459632"/>
          </a:xfrm>
          <a:prstGeom prst="downArrow">
            <a:avLst>
              <a:gd name="adj1" fmla="val 50000"/>
              <a:gd name="adj2" fmla="val 30895"/>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9708" name="Text Box 12"/>
          <p:cNvSpPr txBox="1">
            <a:spLocks noChangeArrowheads="1"/>
          </p:cNvSpPr>
          <p:nvPr/>
        </p:nvSpPr>
        <p:spPr bwMode="ltGray">
          <a:xfrm>
            <a:off x="2268760" y="4425271"/>
            <a:ext cx="2736304" cy="646331"/>
          </a:xfrm>
          <a:prstGeom prst="rect">
            <a:avLst/>
          </a:prstGeom>
          <a:solidFill>
            <a:schemeClr val="bg1">
              <a:alpha val="93000"/>
            </a:schemeClr>
          </a:solidFill>
          <a:ln>
            <a:solidFill>
              <a:schemeClr val="tx1"/>
            </a:solidFill>
          </a:ln>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1800" dirty="0">
                <a:latin typeface="Tahoma" pitchFamily="34" charset="0"/>
              </a:rPr>
              <a:t>Gravity is pulling the man to the ground</a:t>
            </a:r>
          </a:p>
        </p:txBody>
      </p:sp>
      <p:sp>
        <p:nvSpPr>
          <p:cNvPr id="29709" name="AutoShape 13"/>
          <p:cNvSpPr>
            <a:spLocks noChangeArrowheads="1"/>
          </p:cNvSpPr>
          <p:nvPr/>
        </p:nvSpPr>
        <p:spPr bwMode="ltGray">
          <a:xfrm>
            <a:off x="3173426" y="2514916"/>
            <a:ext cx="838200" cy="936104"/>
          </a:xfrm>
          <a:prstGeom prst="upArrow">
            <a:avLst>
              <a:gd name="adj1" fmla="val 50000"/>
              <a:gd name="adj2" fmla="val 38895"/>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9710" name="Text Box 14"/>
          <p:cNvSpPr txBox="1">
            <a:spLocks noChangeArrowheads="1"/>
          </p:cNvSpPr>
          <p:nvPr/>
        </p:nvSpPr>
        <p:spPr bwMode="ltGray">
          <a:xfrm>
            <a:off x="2484785" y="1700808"/>
            <a:ext cx="2304257" cy="641350"/>
          </a:xfrm>
          <a:prstGeom prst="rect">
            <a:avLst/>
          </a:prstGeom>
          <a:solidFill>
            <a:schemeClr val="bg1">
              <a:alpha val="92000"/>
            </a:schemeClr>
          </a:solidFill>
          <a:ln>
            <a:solidFill>
              <a:schemeClr val="tx1"/>
            </a:solidFill>
          </a:ln>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1800" dirty="0">
                <a:latin typeface="Tahoma" pitchFamily="34" charset="0"/>
              </a:rPr>
              <a:t>Air resistance is pushing upwards</a:t>
            </a:r>
          </a:p>
        </p:txBody>
      </p:sp>
      <p:sp>
        <p:nvSpPr>
          <p:cNvPr id="29711" name="Text Box 15"/>
          <p:cNvSpPr txBox="1">
            <a:spLocks noChangeArrowheads="1"/>
          </p:cNvSpPr>
          <p:nvPr/>
        </p:nvSpPr>
        <p:spPr bwMode="ltGray">
          <a:xfrm>
            <a:off x="5515744" y="4293097"/>
            <a:ext cx="480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dirty="0">
                <a:solidFill>
                  <a:srgbClr val="FF0000"/>
                </a:solidFill>
                <a:latin typeface="Comic Sans MS" pitchFamily="66" charset="0"/>
              </a:rPr>
              <a:t>Gravity is the bigger force. </a:t>
            </a:r>
            <a:r>
              <a:rPr lang="en-GB" dirty="0">
                <a:solidFill>
                  <a:srgbClr val="FF0000"/>
                </a:solidFill>
                <a:latin typeface="Comic Sans MS" pitchFamily="66" charset="0"/>
              </a:rPr>
              <a:t/>
            </a:r>
            <a:br>
              <a:rPr lang="en-GB" dirty="0">
                <a:solidFill>
                  <a:srgbClr val="FF0000"/>
                </a:solidFill>
                <a:latin typeface="Comic Sans MS" pitchFamily="66" charset="0"/>
              </a:rPr>
            </a:br>
            <a:r>
              <a:rPr lang="en-GB" dirty="0">
                <a:solidFill>
                  <a:srgbClr val="FF0000"/>
                </a:solidFill>
                <a:latin typeface="Comic Sans MS" pitchFamily="66" charset="0"/>
              </a:rPr>
              <a:t>We </a:t>
            </a:r>
            <a:r>
              <a:rPr lang="en-GB" dirty="0">
                <a:solidFill>
                  <a:srgbClr val="FF0000"/>
                </a:solidFill>
                <a:latin typeface="Comic Sans MS" pitchFamily="66" charset="0"/>
              </a:rPr>
              <a:t>can tell this because the direction of movement of the man and the parachute is the same as the direction of the force of gravity.</a:t>
            </a:r>
          </a:p>
        </p:txBody>
      </p:sp>
    </p:spTree>
    <p:extLst>
      <p:ext uri="{BB962C8B-B14F-4D97-AF65-F5344CB8AC3E}">
        <p14:creationId xmlns:p14="http://schemas.microsoft.com/office/powerpoint/2010/main" val="409260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wipe(up)">
                                      <p:cBhvr>
                                        <p:cTn id="7" dur="1000"/>
                                        <p:tgtEl>
                                          <p:spTgt spid="29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9708"/>
                                        </p:tgtEl>
                                        <p:attrNameLst>
                                          <p:attrName>style.visibility</p:attrName>
                                        </p:attrNameLst>
                                      </p:cBhvr>
                                      <p:to>
                                        <p:strVal val="visible"/>
                                      </p:to>
                                    </p:set>
                                    <p:animEffect transition="in" filter="fade">
                                      <p:cBhvr>
                                        <p:cTn id="12" dur="1000"/>
                                        <p:tgtEl>
                                          <p:spTgt spid="29708"/>
                                        </p:tgtEl>
                                      </p:cBhvr>
                                    </p:animEffect>
                                    <p:anim calcmode="lin" valueType="num">
                                      <p:cBhvr>
                                        <p:cTn id="13" dur="1000" fill="hold"/>
                                        <p:tgtEl>
                                          <p:spTgt spid="29708"/>
                                        </p:tgtEl>
                                        <p:attrNameLst>
                                          <p:attrName>ppt_x</p:attrName>
                                        </p:attrNameLst>
                                      </p:cBhvr>
                                      <p:tavLst>
                                        <p:tav tm="0">
                                          <p:val>
                                            <p:strVal val="#ppt_x"/>
                                          </p:val>
                                        </p:tav>
                                        <p:tav tm="100000">
                                          <p:val>
                                            <p:strVal val="#ppt_x"/>
                                          </p:val>
                                        </p:tav>
                                      </p:tavLst>
                                    </p:anim>
                                    <p:anim calcmode="lin" valueType="num">
                                      <p:cBhvr>
                                        <p:cTn id="14" dur="1000" fill="hold"/>
                                        <p:tgtEl>
                                          <p:spTgt spid="2970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wipe(down)">
                                      <p:cBhvr>
                                        <p:cTn id="19" dur="1000"/>
                                        <p:tgtEl>
                                          <p:spTgt spid="29709"/>
                                        </p:tgtEl>
                                      </p:cBhvr>
                                    </p:animEffect>
                                  </p:childTnLst>
                                </p:cTn>
                              </p:par>
                            </p:childTnLst>
                          </p:cTn>
                        </p:par>
                        <p:par>
                          <p:cTn id="20" fill="hold" nodeType="withGroup">
                            <p:stCondLst>
                              <p:cond delay="1000"/>
                            </p:stCondLst>
                            <p:childTnLst>
                              <p:par>
                                <p:cTn id="21" presetID="42" presetClass="entr" presetSubtype="0" fill="hold" grpId="0" nodeType="afterEffect">
                                  <p:stCondLst>
                                    <p:cond delay="500"/>
                                  </p:stCondLst>
                                  <p:childTnLst>
                                    <p:set>
                                      <p:cBhvr>
                                        <p:cTn id="22" dur="1" fill="hold">
                                          <p:stCondLst>
                                            <p:cond delay="0"/>
                                          </p:stCondLst>
                                        </p:cTn>
                                        <p:tgtEl>
                                          <p:spTgt spid="29710"/>
                                        </p:tgtEl>
                                        <p:attrNameLst>
                                          <p:attrName>style.visibility</p:attrName>
                                        </p:attrNameLst>
                                      </p:cBhvr>
                                      <p:to>
                                        <p:strVal val="visible"/>
                                      </p:to>
                                    </p:set>
                                    <p:animEffect transition="in" filter="fade">
                                      <p:cBhvr>
                                        <p:cTn id="23" dur="1000"/>
                                        <p:tgtEl>
                                          <p:spTgt spid="29710"/>
                                        </p:tgtEl>
                                      </p:cBhvr>
                                    </p:animEffect>
                                    <p:anim calcmode="lin" valueType="num">
                                      <p:cBhvr>
                                        <p:cTn id="24" dur="1000" fill="hold"/>
                                        <p:tgtEl>
                                          <p:spTgt spid="29710"/>
                                        </p:tgtEl>
                                        <p:attrNameLst>
                                          <p:attrName>ppt_x</p:attrName>
                                        </p:attrNameLst>
                                      </p:cBhvr>
                                      <p:tavLst>
                                        <p:tav tm="0">
                                          <p:val>
                                            <p:strVal val="#ppt_x"/>
                                          </p:val>
                                        </p:tav>
                                        <p:tav tm="100000">
                                          <p:val>
                                            <p:strVal val="#ppt_x"/>
                                          </p:val>
                                        </p:tav>
                                      </p:tavLst>
                                    </p:anim>
                                    <p:anim calcmode="lin" valueType="num">
                                      <p:cBhvr>
                                        <p:cTn id="25" dur="1000" fill="hold"/>
                                        <p:tgtEl>
                                          <p:spTgt spid="297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9711"/>
                                        </p:tgtEl>
                                        <p:attrNameLst>
                                          <p:attrName>style.visibility</p:attrName>
                                        </p:attrNameLst>
                                      </p:cBhvr>
                                      <p:to>
                                        <p:strVal val="visible"/>
                                      </p:to>
                                    </p:set>
                                    <p:animEffect transition="in" filter="randombar(horizontal)">
                                      <p:cBhvr>
                                        <p:cTn id="30" dur="500"/>
                                        <p:tgtEl>
                                          <p:spTgt spid="297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711">
                                            <p:txEl>
                                              <p:pRg st="0" end="0"/>
                                            </p:txEl>
                                          </p:spTgt>
                                        </p:tgtEl>
                                        <p:attrNameLst>
                                          <p:attrName>style.visibility</p:attrName>
                                        </p:attrNameLst>
                                      </p:cBhvr>
                                      <p:to>
                                        <p:strVal val="visible"/>
                                      </p:to>
                                    </p:set>
                                    <p:animEffect transition="in" filter="fade">
                                      <p:cBhvr>
                                        <p:cTn id="35" dur="1000"/>
                                        <p:tgtEl>
                                          <p:spTgt spid="29711">
                                            <p:txEl>
                                              <p:pRg st="0" end="0"/>
                                            </p:txEl>
                                          </p:spTgt>
                                        </p:tgtEl>
                                      </p:cBhvr>
                                    </p:animEffect>
                                    <p:anim calcmode="lin" valueType="num">
                                      <p:cBhvr>
                                        <p:cTn id="36" dur="1000" fill="hold"/>
                                        <p:tgtEl>
                                          <p:spTgt spid="297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97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P spid="29708" grpId="0" animBg="1"/>
      <p:bldP spid="29709" grpId="0" animBg="1"/>
      <p:bldP spid="29710" grpId="0" animBg="1"/>
      <p:bldP spid="297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1905001" y="1646238"/>
            <a:ext cx="368617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339" name="Text Box 2"/>
          <p:cNvSpPr txBox="1">
            <a:spLocks noChangeArrowheads="1"/>
          </p:cNvSpPr>
          <p:nvPr/>
        </p:nvSpPr>
        <p:spPr bwMode="ltGray">
          <a:xfrm>
            <a:off x="1524000" y="0"/>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6600" b="1" u="sng" dirty="0">
                <a:latin typeface="Comic Sans MS" pitchFamily="66" charset="0"/>
              </a:rPr>
              <a:t>Unbalanced Forces</a:t>
            </a:r>
          </a:p>
        </p:txBody>
      </p:sp>
      <p:sp>
        <p:nvSpPr>
          <p:cNvPr id="14340" name="Text Box 4"/>
          <p:cNvSpPr txBox="1">
            <a:spLocks noChangeArrowheads="1"/>
          </p:cNvSpPr>
          <p:nvPr/>
        </p:nvSpPr>
        <p:spPr bwMode="ltGray">
          <a:xfrm>
            <a:off x="5562600" y="1828800"/>
            <a:ext cx="464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dirty="0">
                <a:latin typeface="Comic Sans MS" pitchFamily="66" charset="0"/>
              </a:rPr>
              <a:t>The same forces are acting on the elephant, but without a parachute there is much less air resistance.  </a:t>
            </a:r>
          </a:p>
        </p:txBody>
      </p:sp>
      <p:sp>
        <p:nvSpPr>
          <p:cNvPr id="30725" name="AutoShape 5"/>
          <p:cNvSpPr>
            <a:spLocks noChangeArrowheads="1"/>
          </p:cNvSpPr>
          <p:nvPr/>
        </p:nvSpPr>
        <p:spPr bwMode="ltGray">
          <a:xfrm>
            <a:off x="2809876" y="4869160"/>
            <a:ext cx="1643063" cy="1428750"/>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0726" name="Text Box 6"/>
          <p:cNvSpPr txBox="1">
            <a:spLocks noChangeArrowheads="1"/>
          </p:cNvSpPr>
          <p:nvPr/>
        </p:nvSpPr>
        <p:spPr bwMode="ltGray">
          <a:xfrm>
            <a:off x="1905001" y="6345481"/>
            <a:ext cx="3456385" cy="369332"/>
          </a:xfrm>
          <a:prstGeom prst="rect">
            <a:avLst/>
          </a:prstGeom>
          <a:solidFill>
            <a:schemeClr val="bg1"/>
          </a:solidFill>
          <a:ln>
            <a:solidFill>
              <a:schemeClr val="tx1"/>
            </a:solidFill>
          </a:ln>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1800" dirty="0">
                <a:latin typeface="Tahoma" pitchFamily="34" charset="0"/>
              </a:rPr>
              <a:t>Gravity is pulling to the ground</a:t>
            </a:r>
          </a:p>
        </p:txBody>
      </p:sp>
      <p:sp>
        <p:nvSpPr>
          <p:cNvPr id="30727" name="AutoShape 7"/>
          <p:cNvSpPr>
            <a:spLocks noChangeArrowheads="1"/>
          </p:cNvSpPr>
          <p:nvPr/>
        </p:nvSpPr>
        <p:spPr bwMode="ltGray">
          <a:xfrm>
            <a:off x="3352800" y="1905000"/>
            <a:ext cx="609600" cy="685800"/>
          </a:xfrm>
          <a:prstGeom prst="upArrow">
            <a:avLst>
              <a:gd name="adj1" fmla="val 50000"/>
              <a:gd name="adj2" fmla="val 28125"/>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0728" name="Text Box 8"/>
          <p:cNvSpPr txBox="1">
            <a:spLocks noChangeArrowheads="1"/>
          </p:cNvSpPr>
          <p:nvPr/>
        </p:nvSpPr>
        <p:spPr bwMode="ltGray">
          <a:xfrm>
            <a:off x="1847851" y="1371600"/>
            <a:ext cx="3743325" cy="369332"/>
          </a:xfrm>
          <a:prstGeom prst="rect">
            <a:avLst/>
          </a:prstGeom>
          <a:solidFill>
            <a:schemeClr val="bg1"/>
          </a:solidFill>
          <a:ln>
            <a:solidFill>
              <a:schemeClr val="tx1"/>
            </a:solidFill>
          </a:ln>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1800" dirty="0">
                <a:latin typeface="Tahoma" pitchFamily="34" charset="0"/>
              </a:rPr>
              <a:t>Air resistance is pushing upwards</a:t>
            </a:r>
          </a:p>
        </p:txBody>
      </p:sp>
      <p:sp>
        <p:nvSpPr>
          <p:cNvPr id="30729" name="Text Box 9"/>
          <p:cNvSpPr txBox="1">
            <a:spLocks noChangeArrowheads="1"/>
          </p:cNvSpPr>
          <p:nvPr/>
        </p:nvSpPr>
        <p:spPr bwMode="ltGray">
          <a:xfrm>
            <a:off x="5807968" y="3627656"/>
            <a:ext cx="442208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dirty="0">
                <a:solidFill>
                  <a:srgbClr val="FF0000"/>
                </a:solidFill>
                <a:latin typeface="Comic Sans MS" pitchFamily="66" charset="0"/>
              </a:rPr>
              <a:t>Gravity is a much bigger force.  Because there is a bigger difference between the force pulling downwards and the force pushing upwards, the elephant falls much more quickly than a man with a parachute.</a:t>
            </a:r>
          </a:p>
        </p:txBody>
      </p:sp>
    </p:spTree>
    <p:extLst>
      <p:ext uri="{BB962C8B-B14F-4D97-AF65-F5344CB8AC3E}">
        <p14:creationId xmlns:p14="http://schemas.microsoft.com/office/powerpoint/2010/main" val="3069270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1000" fill="hold"/>
                                        <p:tgtEl>
                                          <p:spTgt spid="14338"/>
                                        </p:tgtEl>
                                        <p:attrNameLst>
                                          <p:attrName>ppt_x</p:attrName>
                                        </p:attrNameLst>
                                      </p:cBhvr>
                                      <p:tavLst>
                                        <p:tav tm="0">
                                          <p:val>
                                            <p:strVal val="#ppt_x"/>
                                          </p:val>
                                        </p:tav>
                                        <p:tav tm="100000">
                                          <p:val>
                                            <p:strVal val="#ppt_x"/>
                                          </p:val>
                                        </p:tav>
                                      </p:tavLst>
                                    </p:anim>
                                    <p:anim calcmode="lin" valueType="num">
                                      <p:cBhvr additive="base">
                                        <p:cTn id="8" dur="1000" fill="hold"/>
                                        <p:tgtEl>
                                          <p:spTgt spid="14338"/>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7" presetClass="entr" presetSubtype="0" fill="hold" grpId="0" nodeType="afterEffect">
                                  <p:stCondLst>
                                    <p:cond delay="100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1000"/>
                                        <p:tgtEl>
                                          <p:spTgt spid="14340"/>
                                        </p:tgtEl>
                                      </p:cBhvr>
                                    </p:animEffect>
                                    <p:anim calcmode="lin" valueType="num">
                                      <p:cBhvr>
                                        <p:cTn id="13" dur="1000" fill="hold"/>
                                        <p:tgtEl>
                                          <p:spTgt spid="14340"/>
                                        </p:tgtEl>
                                        <p:attrNameLst>
                                          <p:attrName>ppt_x</p:attrName>
                                        </p:attrNameLst>
                                      </p:cBhvr>
                                      <p:tavLst>
                                        <p:tav tm="0">
                                          <p:val>
                                            <p:strVal val="#ppt_x"/>
                                          </p:val>
                                        </p:tav>
                                        <p:tav tm="100000">
                                          <p:val>
                                            <p:strVal val="#ppt_x"/>
                                          </p:val>
                                        </p:tav>
                                      </p:tavLst>
                                    </p:anim>
                                    <p:anim calcmode="lin" valueType="num">
                                      <p:cBhvr>
                                        <p:cTn id="14"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0725"/>
                                        </p:tgtEl>
                                        <p:attrNameLst>
                                          <p:attrName>style.visibility</p:attrName>
                                        </p:attrNameLst>
                                      </p:cBhvr>
                                      <p:to>
                                        <p:strVal val="visible"/>
                                      </p:to>
                                    </p:set>
                                    <p:animEffect transition="in" filter="wipe(up)">
                                      <p:cBhvr>
                                        <p:cTn id="19" dur="1000"/>
                                        <p:tgtEl>
                                          <p:spTgt spid="30725"/>
                                        </p:tgtEl>
                                      </p:cBhvr>
                                    </p:animEffect>
                                  </p:childTnLst>
                                </p:cTn>
                              </p:par>
                            </p:childTnLst>
                          </p:cTn>
                        </p:par>
                        <p:par>
                          <p:cTn id="20" fill="hold">
                            <p:stCondLst>
                              <p:cond delay="1000"/>
                            </p:stCondLst>
                            <p:childTnLst>
                              <p:par>
                                <p:cTn id="21" presetID="47" presetClass="entr" presetSubtype="0" fill="hold" grpId="0" nodeType="afterEffect">
                                  <p:stCondLst>
                                    <p:cond delay="500"/>
                                  </p:stCondLst>
                                  <p:childTnLst>
                                    <p:set>
                                      <p:cBhvr>
                                        <p:cTn id="22" dur="1" fill="hold">
                                          <p:stCondLst>
                                            <p:cond delay="0"/>
                                          </p:stCondLst>
                                        </p:cTn>
                                        <p:tgtEl>
                                          <p:spTgt spid="30726"/>
                                        </p:tgtEl>
                                        <p:attrNameLst>
                                          <p:attrName>style.visibility</p:attrName>
                                        </p:attrNameLst>
                                      </p:cBhvr>
                                      <p:to>
                                        <p:strVal val="visible"/>
                                      </p:to>
                                    </p:set>
                                    <p:animEffect transition="in" filter="fade">
                                      <p:cBhvr>
                                        <p:cTn id="23" dur="1000"/>
                                        <p:tgtEl>
                                          <p:spTgt spid="30726"/>
                                        </p:tgtEl>
                                      </p:cBhvr>
                                    </p:animEffect>
                                    <p:anim calcmode="lin" valueType="num">
                                      <p:cBhvr>
                                        <p:cTn id="24" dur="1000" fill="hold"/>
                                        <p:tgtEl>
                                          <p:spTgt spid="30726"/>
                                        </p:tgtEl>
                                        <p:attrNameLst>
                                          <p:attrName>ppt_x</p:attrName>
                                        </p:attrNameLst>
                                      </p:cBhvr>
                                      <p:tavLst>
                                        <p:tav tm="0">
                                          <p:val>
                                            <p:strVal val="#ppt_x"/>
                                          </p:val>
                                        </p:tav>
                                        <p:tav tm="100000">
                                          <p:val>
                                            <p:strVal val="#ppt_x"/>
                                          </p:val>
                                        </p:tav>
                                      </p:tavLst>
                                    </p:anim>
                                    <p:anim calcmode="lin" valueType="num">
                                      <p:cBhvr>
                                        <p:cTn id="25" dur="1000" fill="hold"/>
                                        <p:tgtEl>
                                          <p:spTgt spid="307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727"/>
                                        </p:tgtEl>
                                        <p:attrNameLst>
                                          <p:attrName>style.visibility</p:attrName>
                                        </p:attrNameLst>
                                      </p:cBhvr>
                                      <p:to>
                                        <p:strVal val="visible"/>
                                      </p:to>
                                    </p:set>
                                    <p:animEffect transition="in" filter="wipe(down)">
                                      <p:cBhvr>
                                        <p:cTn id="30" dur="1000"/>
                                        <p:tgtEl>
                                          <p:spTgt spid="30727"/>
                                        </p:tgtEl>
                                      </p:cBhvr>
                                    </p:animEffect>
                                  </p:childTnLst>
                                </p:cTn>
                              </p:par>
                            </p:childTnLst>
                          </p:cTn>
                        </p:par>
                        <p:par>
                          <p:cTn id="31" fill="hold">
                            <p:stCondLst>
                              <p:cond delay="1000"/>
                            </p:stCondLst>
                            <p:childTnLst>
                              <p:par>
                                <p:cTn id="32" presetID="42" presetClass="entr" presetSubtype="0" fill="hold" grpId="0" nodeType="afterEffect">
                                  <p:stCondLst>
                                    <p:cond delay="500"/>
                                  </p:stCondLst>
                                  <p:childTnLst>
                                    <p:set>
                                      <p:cBhvr>
                                        <p:cTn id="33" dur="1" fill="hold">
                                          <p:stCondLst>
                                            <p:cond delay="0"/>
                                          </p:stCondLst>
                                        </p:cTn>
                                        <p:tgtEl>
                                          <p:spTgt spid="30728"/>
                                        </p:tgtEl>
                                        <p:attrNameLst>
                                          <p:attrName>style.visibility</p:attrName>
                                        </p:attrNameLst>
                                      </p:cBhvr>
                                      <p:to>
                                        <p:strVal val="visible"/>
                                      </p:to>
                                    </p:set>
                                    <p:animEffect transition="in" filter="fade">
                                      <p:cBhvr>
                                        <p:cTn id="34" dur="1000"/>
                                        <p:tgtEl>
                                          <p:spTgt spid="30728"/>
                                        </p:tgtEl>
                                      </p:cBhvr>
                                    </p:animEffect>
                                    <p:anim calcmode="lin" valueType="num">
                                      <p:cBhvr>
                                        <p:cTn id="35" dur="1000" fill="hold"/>
                                        <p:tgtEl>
                                          <p:spTgt spid="30728"/>
                                        </p:tgtEl>
                                        <p:attrNameLst>
                                          <p:attrName>ppt_x</p:attrName>
                                        </p:attrNameLst>
                                      </p:cBhvr>
                                      <p:tavLst>
                                        <p:tav tm="0">
                                          <p:val>
                                            <p:strVal val="#ppt_x"/>
                                          </p:val>
                                        </p:tav>
                                        <p:tav tm="100000">
                                          <p:val>
                                            <p:strVal val="#ppt_x"/>
                                          </p:val>
                                        </p:tav>
                                      </p:tavLst>
                                    </p:anim>
                                    <p:anim calcmode="lin" valueType="num">
                                      <p:cBhvr>
                                        <p:cTn id="36" dur="1000" fill="hold"/>
                                        <p:tgtEl>
                                          <p:spTgt spid="3072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0729"/>
                                        </p:tgtEl>
                                        <p:attrNameLst>
                                          <p:attrName>style.visibility</p:attrName>
                                        </p:attrNameLst>
                                      </p:cBhvr>
                                      <p:to>
                                        <p:strVal val="visible"/>
                                      </p:to>
                                    </p:set>
                                    <p:animEffect transition="in" filter="fade">
                                      <p:cBhvr>
                                        <p:cTn id="41" dur="1000"/>
                                        <p:tgtEl>
                                          <p:spTgt spid="30729"/>
                                        </p:tgtEl>
                                      </p:cBhvr>
                                    </p:animEffect>
                                    <p:anim calcmode="lin" valueType="num">
                                      <p:cBhvr>
                                        <p:cTn id="42" dur="1000" fill="hold"/>
                                        <p:tgtEl>
                                          <p:spTgt spid="30729"/>
                                        </p:tgtEl>
                                        <p:attrNameLst>
                                          <p:attrName>ppt_x</p:attrName>
                                        </p:attrNameLst>
                                      </p:cBhvr>
                                      <p:tavLst>
                                        <p:tav tm="0">
                                          <p:val>
                                            <p:strVal val="#ppt_x"/>
                                          </p:val>
                                        </p:tav>
                                        <p:tav tm="100000">
                                          <p:val>
                                            <p:strVal val="#ppt_x"/>
                                          </p:val>
                                        </p:tav>
                                      </p:tavLst>
                                    </p:anim>
                                    <p:anim calcmode="lin" valueType="num">
                                      <p:cBhvr>
                                        <p:cTn id="43" dur="1000" fill="hold"/>
                                        <p:tgtEl>
                                          <p:spTgt spid="30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30725" grpId="0" animBg="1"/>
      <p:bldP spid="30726" grpId="0" animBg="1"/>
      <p:bldP spid="30727" grpId="0" animBg="1"/>
      <p:bldP spid="30728" grpId="0" animBg="1"/>
      <p:bldP spid="307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ltGray">
          <a:xfrm>
            <a:off x="1524000" y="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7200" b="1" u="sng" dirty="0">
                <a:latin typeface="Comic Sans MS" pitchFamily="66" charset="0"/>
              </a:rPr>
              <a:t>Forces</a:t>
            </a:r>
          </a:p>
        </p:txBody>
      </p:sp>
      <p:sp>
        <p:nvSpPr>
          <p:cNvPr id="31747" name="Text Box 3"/>
          <p:cNvSpPr txBox="1">
            <a:spLocks noChangeArrowheads="1"/>
          </p:cNvSpPr>
          <p:nvPr/>
        </p:nvSpPr>
        <p:spPr bwMode="ltGray">
          <a:xfrm>
            <a:off x="1940860" y="3068960"/>
            <a:ext cx="83529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3200" dirty="0">
                <a:latin typeface="Comic Sans MS" pitchFamily="66" charset="0"/>
              </a:rPr>
              <a:t>Each team is exerting a force – what happens if the pulling force produced by each team is equal?</a:t>
            </a:r>
          </a:p>
        </p:txBody>
      </p:sp>
      <p:grpSp>
        <p:nvGrpSpPr>
          <p:cNvPr id="2" name="Group 1"/>
          <p:cNvGrpSpPr/>
          <p:nvPr/>
        </p:nvGrpSpPr>
        <p:grpSpPr>
          <a:xfrm>
            <a:off x="1775520" y="1458199"/>
            <a:ext cx="8334672" cy="1411421"/>
            <a:chOff x="685800" y="3321750"/>
            <a:chExt cx="7923287" cy="1228725"/>
          </a:xfrm>
        </p:grpSpPr>
        <p:pic>
          <p:nvPicPr>
            <p:cNvPr id="1638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685800" y="3429000"/>
              <a:ext cx="4127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aphicFrame>
          <p:nvGraphicFramePr>
            <p:cNvPr id="16389" name="Object 0"/>
            <p:cNvGraphicFramePr>
              <a:graphicFrameLocks noChangeAspect="1"/>
            </p:cNvGraphicFramePr>
            <p:nvPr>
              <p:extLst/>
            </p:nvPr>
          </p:nvGraphicFramePr>
          <p:xfrm>
            <a:off x="3779912" y="3321750"/>
            <a:ext cx="4829175" cy="1228725"/>
          </p:xfrm>
          <a:graphic>
            <a:graphicData uri="http://schemas.openxmlformats.org/presentationml/2006/ole">
              <mc:AlternateContent xmlns:mc="http://schemas.openxmlformats.org/markup-compatibility/2006">
                <mc:Choice xmlns:v="urn:schemas-microsoft-com:vml" Requires="v">
                  <p:oleObj spid="_x0000_s1027" name="Picture (32-bit)" r:id="rId5" imgW="4829040" imgH="1228680" progId="MetafileCompanion32.Picture.1">
                    <p:embed/>
                  </p:oleObj>
                </mc:Choice>
                <mc:Fallback>
                  <p:oleObj name="Picture (32-bit)" r:id="rId5" imgW="4829040" imgH="1228680" progId="MetafileCompanion32.Picture.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3779912" y="3321750"/>
                          <a:ext cx="48291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1751" name="Text Box 7"/>
          <p:cNvSpPr txBox="1">
            <a:spLocks noChangeArrowheads="1"/>
          </p:cNvSpPr>
          <p:nvPr/>
        </p:nvSpPr>
        <p:spPr bwMode="ltGray">
          <a:xfrm>
            <a:off x="1865784" y="5013176"/>
            <a:ext cx="83884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3200" dirty="0">
                <a:latin typeface="Comic Sans MS" pitchFamily="66" charset="0"/>
              </a:rPr>
              <a:t>What would happen if the team on the left were able to produce a bigger pulling force than the team on the right?</a:t>
            </a:r>
          </a:p>
        </p:txBody>
      </p:sp>
    </p:spTree>
    <p:extLst>
      <p:ext uri="{BB962C8B-B14F-4D97-AF65-F5344CB8AC3E}">
        <p14:creationId xmlns:p14="http://schemas.microsoft.com/office/powerpoint/2010/main" val="2936478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p:stCondLst>
                              <p:cond delay="3000"/>
                            </p:stCondLst>
                            <p:childTnLst>
                              <p:par>
                                <p:cTn id="15" presetID="0" presetClass="path" presetSubtype="0" accel="50000" decel="50000" fill="hold" nodeType="afterEffect">
                                  <p:stCondLst>
                                    <p:cond delay="500"/>
                                  </p:stCondLst>
                                  <p:childTnLst>
                                    <p:animMotion origin="layout" path="M 0.1349 0.00694 C 0.08125 0.00787 0.02899 0.01134 -0.02413 0.01134 C 0.00451 0.01087 0.03351 0.00995 0.0625 0.00995 C 0.08194 0.00995 0.10104 0.01712 0.12066 0.01712 C 0.10156 0.01504 0.08247 0.01249 0.06319 0.01134 C 0.03542 0.01504 0.05625 0.01272 2.77778E-7 0.01272 " pathEditMode="relative" rAng="0" ptsTypes="fffffA">
                                      <p:cBhvr>
                                        <p:cTn id="16" dur="3000" fill="hold"/>
                                        <p:tgtEl>
                                          <p:spTgt spid="2"/>
                                        </p:tgtEl>
                                        <p:attrNameLst>
                                          <p:attrName>ppt_x</p:attrName>
                                          <p:attrName>ppt_y</p:attrName>
                                        </p:attrNameLst>
                                      </p:cBhvr>
                                      <p:rCtr x="-7951" y="509"/>
                                    </p:animMotion>
                                  </p:childTnLst>
                                </p:cTn>
                              </p:par>
                            </p:childTnLst>
                          </p:cTn>
                        </p:par>
                        <p:par>
                          <p:cTn id="17" fill="hold">
                            <p:stCondLst>
                              <p:cond delay="6500"/>
                            </p:stCondLst>
                            <p:childTnLst>
                              <p:par>
                                <p:cTn id="18" presetID="47" presetClass="entr" presetSubtype="0" fill="hold" grpId="0" nodeType="afterEffect">
                                  <p:stCondLst>
                                    <p:cond delay="1000"/>
                                  </p:stCondLst>
                                  <p:childTnLst>
                                    <p:set>
                                      <p:cBhvr>
                                        <p:cTn id="19" dur="1" fill="hold">
                                          <p:stCondLst>
                                            <p:cond delay="0"/>
                                          </p:stCondLst>
                                        </p:cTn>
                                        <p:tgtEl>
                                          <p:spTgt spid="31747"/>
                                        </p:tgtEl>
                                        <p:attrNameLst>
                                          <p:attrName>style.visibility</p:attrName>
                                        </p:attrNameLst>
                                      </p:cBhvr>
                                      <p:to>
                                        <p:strVal val="visible"/>
                                      </p:to>
                                    </p:set>
                                    <p:animEffect transition="in" filter="fade">
                                      <p:cBhvr>
                                        <p:cTn id="20" dur="1000"/>
                                        <p:tgtEl>
                                          <p:spTgt spid="31747"/>
                                        </p:tgtEl>
                                      </p:cBhvr>
                                    </p:animEffect>
                                    <p:anim calcmode="lin" valueType="num">
                                      <p:cBhvr>
                                        <p:cTn id="21" dur="1000" fill="hold"/>
                                        <p:tgtEl>
                                          <p:spTgt spid="31747"/>
                                        </p:tgtEl>
                                        <p:attrNameLst>
                                          <p:attrName>ppt_x</p:attrName>
                                        </p:attrNameLst>
                                      </p:cBhvr>
                                      <p:tavLst>
                                        <p:tav tm="0">
                                          <p:val>
                                            <p:strVal val="#ppt_x"/>
                                          </p:val>
                                        </p:tav>
                                        <p:tav tm="100000">
                                          <p:val>
                                            <p:strVal val="#ppt_x"/>
                                          </p:val>
                                        </p:tav>
                                      </p:tavLst>
                                    </p:anim>
                                    <p:anim calcmode="lin" valueType="num">
                                      <p:cBhvr>
                                        <p:cTn id="22"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fade">
                                      <p:cBhvr>
                                        <p:cTn id="27" dur="1000"/>
                                        <p:tgtEl>
                                          <p:spTgt spid="31751"/>
                                        </p:tgtEl>
                                      </p:cBhvr>
                                    </p:animEffect>
                                    <p:anim calcmode="lin" valueType="num">
                                      <p:cBhvr>
                                        <p:cTn id="28" dur="1000" fill="hold"/>
                                        <p:tgtEl>
                                          <p:spTgt spid="31751"/>
                                        </p:tgtEl>
                                        <p:attrNameLst>
                                          <p:attrName>ppt_x</p:attrName>
                                        </p:attrNameLst>
                                      </p:cBhvr>
                                      <p:tavLst>
                                        <p:tav tm="0">
                                          <p:val>
                                            <p:strVal val="#ppt_x"/>
                                          </p:val>
                                        </p:tav>
                                        <p:tav tm="100000">
                                          <p:val>
                                            <p:strVal val="#ppt_x"/>
                                          </p:val>
                                        </p:tav>
                                      </p:tavLst>
                                    </p:anim>
                                    <p:anim calcmode="lin" valueType="num">
                                      <p:cBhvr>
                                        <p:cTn id="29" dur="1000" fill="hold"/>
                                        <p:tgtEl>
                                          <p:spTgt spid="317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31747" grpId="0"/>
      <p:bldP spid="317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91544" y="142875"/>
            <a:ext cx="8229600" cy="1143000"/>
          </a:xfrm>
        </p:spPr>
        <p:txBody>
          <a:bodyPr/>
          <a:lstStyle/>
          <a:p>
            <a:pPr eaLnBrk="1" hangingPunct="1"/>
            <a:r>
              <a:rPr lang="en-US" sz="6000" b="1" u="sng" dirty="0">
                <a:latin typeface="Comic Sans MS" pitchFamily="66" charset="0"/>
              </a:rPr>
              <a:t>Unbalanced Forces</a:t>
            </a: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l="26466" r="37654"/>
          <a:stretch>
            <a:fillRect/>
          </a:stretch>
        </p:blipFill>
        <p:spPr bwMode="auto">
          <a:xfrm>
            <a:off x="3215680" y="1425656"/>
            <a:ext cx="221456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MCj019773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270" y="2363788"/>
            <a:ext cx="5445960" cy="200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6"/>
          <p:cNvSpPr txBox="1">
            <a:spLocks noChangeArrowheads="1"/>
          </p:cNvSpPr>
          <p:nvPr/>
        </p:nvSpPr>
        <p:spPr bwMode="auto">
          <a:xfrm>
            <a:off x="1603377" y="4509121"/>
            <a:ext cx="870943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r>
              <a:rPr lang="en-US" sz="3800" dirty="0">
                <a:latin typeface="Comic Sans MS" pitchFamily="66" charset="0"/>
              </a:rPr>
              <a:t>Based on the forces shown:</a:t>
            </a:r>
          </a:p>
          <a:p>
            <a:pPr algn="ctr" eaLnBrk="1" hangingPunct="1"/>
            <a:r>
              <a:rPr lang="en-US" sz="3800" dirty="0">
                <a:latin typeface="Comic Sans MS" pitchFamily="66" charset="0"/>
              </a:rPr>
              <a:t>Which arm wrestler will likely win?</a:t>
            </a:r>
          </a:p>
          <a:p>
            <a:pPr algn="ctr" eaLnBrk="1" hangingPunct="1"/>
            <a:r>
              <a:rPr lang="en-US" sz="3800" dirty="0">
                <a:latin typeface="Comic Sans MS" pitchFamily="66" charset="0"/>
              </a:rPr>
              <a:t>Which direction will both arms move?</a:t>
            </a:r>
          </a:p>
        </p:txBody>
      </p:sp>
      <p:pic>
        <p:nvPicPr>
          <p:cNvPr id="17414" name="Picture 4"/>
          <p:cNvPicPr>
            <a:picLocks noChangeAspect="1" noChangeArrowheads="1"/>
          </p:cNvPicPr>
          <p:nvPr/>
        </p:nvPicPr>
        <p:blipFill>
          <a:blip r:embed="rId3">
            <a:extLst>
              <a:ext uri="{28A0092B-C50C-407E-A947-70E740481C1C}">
                <a14:useLocalDpi xmlns:a14="http://schemas.microsoft.com/office/drawing/2010/main" val="0"/>
              </a:ext>
            </a:extLst>
          </a:blip>
          <a:srcRect r="73380" b="15527"/>
          <a:stretch>
            <a:fillRect/>
          </a:stretch>
        </p:blipFill>
        <p:spPr bwMode="auto">
          <a:xfrm>
            <a:off x="6096001" y="1425656"/>
            <a:ext cx="16430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5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50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1000"/>
                                        <p:tgtEl>
                                          <p:spTgt spid="17412"/>
                                        </p:tgtEl>
                                      </p:cBhvr>
                                    </p:animEffect>
                                    <p:anim calcmode="lin" valueType="num">
                                      <p:cBhvr>
                                        <p:cTn id="14" dur="1000" fill="hold"/>
                                        <p:tgtEl>
                                          <p:spTgt spid="17412"/>
                                        </p:tgtEl>
                                        <p:attrNameLst>
                                          <p:attrName>ppt_x</p:attrName>
                                        </p:attrNameLst>
                                      </p:cBhvr>
                                      <p:tavLst>
                                        <p:tav tm="0">
                                          <p:val>
                                            <p:strVal val="#ppt_x"/>
                                          </p:val>
                                        </p:tav>
                                        <p:tav tm="100000">
                                          <p:val>
                                            <p:strVal val="#ppt_x"/>
                                          </p:val>
                                        </p:tav>
                                      </p:tavLst>
                                    </p:anim>
                                    <p:anim calcmode="lin" valueType="num">
                                      <p:cBhvr>
                                        <p:cTn id="15" dur="1000" fill="hold"/>
                                        <p:tgtEl>
                                          <p:spTgt spid="1741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2" presetClass="entr" presetSubtype="2" fill="hold" nodeType="afterEffect">
                                  <p:stCondLst>
                                    <p:cond delay="500"/>
                                  </p:stCondLst>
                                  <p:childTnLst>
                                    <p:set>
                                      <p:cBhvr>
                                        <p:cTn id="18" dur="1" fill="hold">
                                          <p:stCondLst>
                                            <p:cond delay="0"/>
                                          </p:stCondLst>
                                        </p:cTn>
                                        <p:tgtEl>
                                          <p:spTgt spid="17411"/>
                                        </p:tgtEl>
                                        <p:attrNameLst>
                                          <p:attrName>style.visibility</p:attrName>
                                        </p:attrNameLst>
                                      </p:cBhvr>
                                      <p:to>
                                        <p:strVal val="visible"/>
                                      </p:to>
                                    </p:set>
                                    <p:animEffect transition="in" filter="wipe(right)">
                                      <p:cBhvr>
                                        <p:cTn id="19" dur="1000"/>
                                        <p:tgtEl>
                                          <p:spTgt spid="17411"/>
                                        </p:tgtEl>
                                      </p:cBhvr>
                                    </p:animEffect>
                                  </p:childTnLst>
                                </p:cTn>
                              </p:par>
                            </p:childTnLst>
                          </p:cTn>
                        </p:par>
                        <p:par>
                          <p:cTn id="20" fill="hold">
                            <p:stCondLst>
                              <p:cond delay="4500"/>
                            </p:stCondLst>
                            <p:childTnLst>
                              <p:par>
                                <p:cTn id="21" presetID="22" presetClass="entr" presetSubtype="8" fill="hold" nodeType="afterEffect">
                                  <p:stCondLst>
                                    <p:cond delay="500"/>
                                  </p:stCondLst>
                                  <p:childTnLst>
                                    <p:set>
                                      <p:cBhvr>
                                        <p:cTn id="22" dur="1" fill="hold">
                                          <p:stCondLst>
                                            <p:cond delay="0"/>
                                          </p:stCondLst>
                                        </p:cTn>
                                        <p:tgtEl>
                                          <p:spTgt spid="17414"/>
                                        </p:tgtEl>
                                        <p:attrNameLst>
                                          <p:attrName>style.visibility</p:attrName>
                                        </p:attrNameLst>
                                      </p:cBhvr>
                                      <p:to>
                                        <p:strVal val="visible"/>
                                      </p:to>
                                    </p:set>
                                    <p:animEffect transition="in" filter="wipe(left)">
                                      <p:cBhvr>
                                        <p:cTn id="23" dur="1000"/>
                                        <p:tgtEl>
                                          <p:spTgt spid="17414"/>
                                        </p:tgtEl>
                                      </p:cBhvr>
                                    </p:animEffect>
                                  </p:childTnLst>
                                </p:cTn>
                              </p:par>
                            </p:childTnLst>
                          </p:cTn>
                        </p:par>
                        <p:par>
                          <p:cTn id="24" fill="hold">
                            <p:stCondLst>
                              <p:cond delay="6000"/>
                            </p:stCondLst>
                            <p:childTnLst>
                              <p:par>
                                <p:cTn id="25" presetID="42" presetClass="entr" presetSubtype="0" fill="hold" grpId="0" nodeType="afterEffect">
                                  <p:stCondLst>
                                    <p:cond delay="1000"/>
                                  </p:stCondLst>
                                  <p:childTnLst>
                                    <p:set>
                                      <p:cBhvr>
                                        <p:cTn id="26" dur="1" fill="hold">
                                          <p:stCondLst>
                                            <p:cond delay="0"/>
                                          </p:stCondLst>
                                        </p:cTn>
                                        <p:tgtEl>
                                          <p:spTgt spid="17413"/>
                                        </p:tgtEl>
                                        <p:attrNameLst>
                                          <p:attrName>style.visibility</p:attrName>
                                        </p:attrNameLst>
                                      </p:cBhvr>
                                      <p:to>
                                        <p:strVal val="visible"/>
                                      </p:to>
                                    </p:set>
                                    <p:animEffect transition="in" filter="fade">
                                      <p:cBhvr>
                                        <p:cTn id="27" dur="1000"/>
                                        <p:tgtEl>
                                          <p:spTgt spid="17413"/>
                                        </p:tgtEl>
                                      </p:cBhvr>
                                    </p:animEffect>
                                    <p:anim calcmode="lin" valueType="num">
                                      <p:cBhvr>
                                        <p:cTn id="28" dur="1000" fill="hold"/>
                                        <p:tgtEl>
                                          <p:spTgt spid="17413"/>
                                        </p:tgtEl>
                                        <p:attrNameLst>
                                          <p:attrName>ppt_x</p:attrName>
                                        </p:attrNameLst>
                                      </p:cBhvr>
                                      <p:tavLst>
                                        <p:tav tm="0">
                                          <p:val>
                                            <p:strVal val="#ppt_x"/>
                                          </p:val>
                                        </p:tav>
                                        <p:tav tm="100000">
                                          <p:val>
                                            <p:strVal val="#ppt_x"/>
                                          </p:val>
                                        </p:tav>
                                      </p:tavLst>
                                    </p:anim>
                                    <p:anim calcmode="lin" valueType="num">
                                      <p:cBhvr>
                                        <p:cTn id="29"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05364" y="154994"/>
            <a:ext cx="8229600" cy="1143000"/>
          </a:xfrm>
        </p:spPr>
        <p:txBody>
          <a:bodyPr/>
          <a:lstStyle/>
          <a:p>
            <a:pPr eaLnBrk="1" hangingPunct="1"/>
            <a:r>
              <a:rPr lang="en-US" sz="6600" b="1" u="sng" dirty="0">
                <a:latin typeface="Comic Sans MS" pitchFamily="66" charset="0"/>
              </a:rPr>
              <a:t>Unbalanced Forces</a:t>
            </a:r>
          </a:p>
        </p:txBody>
      </p:sp>
      <p:pic>
        <p:nvPicPr>
          <p:cNvPr id="18435" name="Picture 8" descr="MCj036597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498" y="2492897"/>
            <a:ext cx="5410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p:cNvPicPr>
            <a:picLocks noChangeAspect="1" noChangeArrowheads="1"/>
          </p:cNvPicPr>
          <p:nvPr/>
        </p:nvPicPr>
        <p:blipFill>
          <a:blip r:embed="rId4">
            <a:extLst>
              <a:ext uri="{28A0092B-C50C-407E-A947-70E740481C1C}">
                <a14:useLocalDpi xmlns:a14="http://schemas.microsoft.com/office/drawing/2010/main" val="0"/>
              </a:ext>
            </a:extLst>
          </a:blip>
          <a:srcRect l="74449"/>
          <a:stretch>
            <a:fillRect/>
          </a:stretch>
        </p:blipFill>
        <p:spPr bwMode="auto">
          <a:xfrm>
            <a:off x="8094393" y="5302045"/>
            <a:ext cx="1943249" cy="133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Text Box 10"/>
          <p:cNvSpPr txBox="1">
            <a:spLocks noChangeArrowheads="1"/>
          </p:cNvSpPr>
          <p:nvPr/>
        </p:nvSpPr>
        <p:spPr bwMode="auto">
          <a:xfrm>
            <a:off x="3538792" y="4796966"/>
            <a:ext cx="143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r>
              <a:rPr lang="en-US" dirty="0">
                <a:latin typeface="Comic Sans MS" pitchFamily="66" charset="0"/>
              </a:rPr>
              <a:t>4 N, left</a:t>
            </a:r>
          </a:p>
        </p:txBody>
      </p:sp>
      <p:pic>
        <p:nvPicPr>
          <p:cNvPr id="18438" name="Picture 9"/>
          <p:cNvPicPr>
            <a:picLocks noChangeAspect="1" noChangeArrowheads="1"/>
          </p:cNvPicPr>
          <p:nvPr/>
        </p:nvPicPr>
        <p:blipFill>
          <a:blip r:embed="rId4">
            <a:extLst>
              <a:ext uri="{28A0092B-C50C-407E-A947-70E740481C1C}">
                <a14:useLocalDpi xmlns:a14="http://schemas.microsoft.com/office/drawing/2010/main" val="0"/>
              </a:ext>
            </a:extLst>
          </a:blip>
          <a:srcRect l="5515" r="73805"/>
          <a:stretch>
            <a:fillRect/>
          </a:stretch>
        </p:blipFill>
        <p:spPr bwMode="auto">
          <a:xfrm>
            <a:off x="3722942" y="1484785"/>
            <a:ext cx="107156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p:cNvPicPr>
            <a:picLocks noChangeAspect="1" noChangeArrowheads="1"/>
          </p:cNvPicPr>
          <p:nvPr/>
        </p:nvPicPr>
        <p:blipFill>
          <a:blip r:embed="rId4">
            <a:extLst>
              <a:ext uri="{28A0092B-C50C-407E-A947-70E740481C1C}">
                <a14:useLocalDpi xmlns:a14="http://schemas.microsoft.com/office/drawing/2010/main" val="0"/>
              </a:ext>
            </a:extLst>
          </a:blip>
          <a:srcRect l="26195" r="32443"/>
          <a:stretch>
            <a:fillRect/>
          </a:stretch>
        </p:blipFill>
        <p:spPr bwMode="auto">
          <a:xfrm>
            <a:off x="6632055" y="1484785"/>
            <a:ext cx="21431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7022677" y="4788769"/>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r>
              <a:rPr lang="en-US" dirty="0">
                <a:latin typeface="Comic Sans MS" pitchFamily="66" charset="0"/>
              </a:rPr>
              <a:t>10 N, right</a:t>
            </a:r>
          </a:p>
        </p:txBody>
      </p:sp>
      <p:sp>
        <p:nvSpPr>
          <p:cNvPr id="10" name="Rounded Rectangle 9"/>
          <p:cNvSpPr/>
          <p:nvPr/>
        </p:nvSpPr>
        <p:spPr>
          <a:xfrm>
            <a:off x="3379518" y="5514057"/>
            <a:ext cx="471487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70C0"/>
                </a:solidFill>
                <a:latin typeface="Comic Sans MS" pitchFamily="66" charset="0"/>
              </a:rPr>
              <a:t>Which direction will the rope move?</a:t>
            </a:r>
          </a:p>
        </p:txBody>
      </p:sp>
    </p:spTree>
    <p:extLst>
      <p:ext uri="{BB962C8B-B14F-4D97-AF65-F5344CB8AC3E}">
        <p14:creationId xmlns:p14="http://schemas.microsoft.com/office/powerpoint/2010/main" val="3836676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18435"/>
                                        </p:tgtEl>
                                        <p:attrNameLst>
                                          <p:attrName>style.visibility</p:attrName>
                                        </p:attrNameLst>
                                      </p:cBhvr>
                                      <p:to>
                                        <p:strVal val="visible"/>
                                      </p:to>
                                    </p:set>
                                    <p:animEffect transition="in" filter="fade">
                                      <p:cBhvr>
                                        <p:cTn id="13" dur="1000"/>
                                        <p:tgtEl>
                                          <p:spTgt spid="18435"/>
                                        </p:tgtEl>
                                      </p:cBhvr>
                                    </p:animEffect>
                                    <p:anim calcmode="lin" valueType="num">
                                      <p:cBhvr>
                                        <p:cTn id="14" dur="1000" fill="hold"/>
                                        <p:tgtEl>
                                          <p:spTgt spid="18435"/>
                                        </p:tgtEl>
                                        <p:attrNameLst>
                                          <p:attrName>ppt_x</p:attrName>
                                        </p:attrNameLst>
                                      </p:cBhvr>
                                      <p:tavLst>
                                        <p:tav tm="0">
                                          <p:val>
                                            <p:strVal val="#ppt_x"/>
                                          </p:val>
                                        </p:tav>
                                        <p:tav tm="100000">
                                          <p:val>
                                            <p:strVal val="#ppt_x"/>
                                          </p:val>
                                        </p:tav>
                                      </p:tavLst>
                                    </p:anim>
                                    <p:anim calcmode="lin" valueType="num">
                                      <p:cBhvr>
                                        <p:cTn id="15" dur="1000" fill="hold"/>
                                        <p:tgtEl>
                                          <p:spTgt spid="1843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2" presetClass="entr" presetSubtype="2" fill="hold" nodeType="afterEffect">
                                  <p:stCondLst>
                                    <p:cond delay="500"/>
                                  </p:stCondLst>
                                  <p:childTnLst>
                                    <p:set>
                                      <p:cBhvr>
                                        <p:cTn id="18" dur="1" fill="hold">
                                          <p:stCondLst>
                                            <p:cond delay="0"/>
                                          </p:stCondLst>
                                        </p:cTn>
                                        <p:tgtEl>
                                          <p:spTgt spid="18438"/>
                                        </p:tgtEl>
                                        <p:attrNameLst>
                                          <p:attrName>style.visibility</p:attrName>
                                        </p:attrNameLst>
                                      </p:cBhvr>
                                      <p:to>
                                        <p:strVal val="visible"/>
                                      </p:to>
                                    </p:set>
                                    <p:animEffect transition="in" filter="wipe(right)">
                                      <p:cBhvr>
                                        <p:cTn id="19" dur="1000"/>
                                        <p:tgtEl>
                                          <p:spTgt spid="18438"/>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57354"/>
                                        </p:tgtEl>
                                        <p:attrNameLst>
                                          <p:attrName>style.visibility</p:attrName>
                                        </p:attrNameLst>
                                      </p:cBhvr>
                                      <p:to>
                                        <p:strVal val="visible"/>
                                      </p:to>
                                    </p:set>
                                    <p:animEffect transition="in" filter="wipe(right)">
                                      <p:cBhvr>
                                        <p:cTn id="22" dur="1000"/>
                                        <p:tgtEl>
                                          <p:spTgt spid="57354"/>
                                        </p:tgtEl>
                                      </p:cBhvr>
                                    </p:animEffect>
                                  </p:childTnLst>
                                </p:cTn>
                              </p:par>
                            </p:childTnLst>
                          </p:cTn>
                        </p:par>
                        <p:par>
                          <p:cTn id="23" fill="hold">
                            <p:stCondLst>
                              <p:cond delay="4500"/>
                            </p:stCondLst>
                            <p:childTnLst>
                              <p:par>
                                <p:cTn id="24" presetID="22" presetClass="entr" presetSubtype="8" fill="hold" nodeType="afterEffect">
                                  <p:stCondLst>
                                    <p:cond delay="1000"/>
                                  </p:stCondLst>
                                  <p:childTnLst>
                                    <p:set>
                                      <p:cBhvr>
                                        <p:cTn id="25" dur="1" fill="hold">
                                          <p:stCondLst>
                                            <p:cond delay="0"/>
                                          </p:stCondLst>
                                        </p:cTn>
                                        <p:tgtEl>
                                          <p:spTgt spid="18439"/>
                                        </p:tgtEl>
                                        <p:attrNameLst>
                                          <p:attrName>style.visibility</p:attrName>
                                        </p:attrNameLst>
                                      </p:cBhvr>
                                      <p:to>
                                        <p:strVal val="visible"/>
                                      </p:to>
                                    </p:set>
                                    <p:animEffect transition="in" filter="wipe(left)">
                                      <p:cBhvr>
                                        <p:cTn id="26" dur="1000"/>
                                        <p:tgtEl>
                                          <p:spTgt spid="18439"/>
                                        </p:tgtEl>
                                      </p:cBhvr>
                                    </p:animEffect>
                                  </p:childTnLst>
                                </p:cTn>
                              </p:par>
                              <p:par>
                                <p:cTn id="27" presetID="22" presetClass="entr" presetSubtype="8" fill="hold" grpId="0" nodeType="withEffect">
                                  <p:stCondLst>
                                    <p:cond delay="100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par>
                          <p:cTn id="30" fill="hold">
                            <p:stCondLst>
                              <p:cond delay="6500"/>
                            </p:stCondLst>
                            <p:childTnLst>
                              <p:par>
                                <p:cTn id="31" presetID="42" presetClass="entr" presetSubtype="0" fill="hold" grpId="0" nodeType="after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7353"/>
                                        </p:tgtEl>
                                        <p:attrNameLst>
                                          <p:attrName>style.visibility</p:attrName>
                                        </p:attrNameLst>
                                      </p:cBhvr>
                                      <p:to>
                                        <p:strVal val="visible"/>
                                      </p:to>
                                    </p:set>
                                    <p:animEffect transition="in" filter="wipe(left)">
                                      <p:cBhvr>
                                        <p:cTn id="40" dur="10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57354" grpId="0"/>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91544" y="188640"/>
            <a:ext cx="8229600" cy="1143000"/>
          </a:xfrm>
        </p:spPr>
        <p:txBody>
          <a:bodyPr/>
          <a:lstStyle/>
          <a:p>
            <a:pPr eaLnBrk="1" hangingPunct="1"/>
            <a:r>
              <a:rPr lang="en-US" sz="6600" b="1" u="sng" dirty="0">
                <a:latin typeface="Comic Sans MS" pitchFamily="66" charset="0"/>
              </a:rPr>
              <a:t>Unbalanced Forces</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l="46127"/>
          <a:stretch>
            <a:fillRect/>
          </a:stretch>
        </p:blipFill>
        <p:spPr bwMode="auto">
          <a:xfrm>
            <a:off x="8040217" y="5357813"/>
            <a:ext cx="198278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1600200"/>
            <a:ext cx="3198813"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123" b="37108" l="2218" r="19965"/>
                    </a14:imgEffect>
                  </a14:imgLayer>
                </a14:imgProps>
              </a:ext>
              <a:ext uri="{28A0092B-C50C-407E-A947-70E740481C1C}">
                <a14:useLocalDpi xmlns:a14="http://schemas.microsoft.com/office/drawing/2010/main" val="0"/>
              </a:ext>
            </a:extLst>
          </a:blip>
          <a:srcRect r="77817" b="58769"/>
          <a:stretch>
            <a:fillRect/>
          </a:stretch>
        </p:blipFill>
        <p:spPr bwMode="auto">
          <a:xfrm>
            <a:off x="2495601" y="2885071"/>
            <a:ext cx="15001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7">
            <a:extLst>
              <a:ext uri="{BEBA8EAE-BF5A-486C-A8C5-ECC9F3942E4B}">
                <a14:imgProps xmlns:a14="http://schemas.microsoft.com/office/drawing/2010/main">
                  <a14:imgLayer r:embed="rId6">
                    <a14:imgEffect>
                      <a14:backgroundRemoval t="43662" b="92958" l="3788" r="38131"/>
                    </a14:imgEffect>
                  </a14:imgLayer>
                </a14:imgProps>
              </a:ext>
              <a:ext uri="{28A0092B-C50C-407E-A947-70E740481C1C}">
                <a14:useLocalDpi xmlns:a14="http://schemas.microsoft.com/office/drawing/2010/main" val="0"/>
              </a:ext>
            </a:extLst>
          </a:blip>
          <a:srcRect l="-1550" t="37697" r="61409" b="-2489"/>
          <a:stretch>
            <a:fillRect/>
          </a:stretch>
        </p:blipFill>
        <p:spPr bwMode="auto">
          <a:xfrm>
            <a:off x="7239001" y="2786063"/>
            <a:ext cx="27146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052487" y="5387194"/>
            <a:ext cx="3643313" cy="12715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70C0"/>
                </a:solidFill>
                <a:latin typeface="Comic Sans MS" pitchFamily="66" charset="0"/>
              </a:rPr>
              <a:t>Which direction will the ball roll?</a:t>
            </a:r>
          </a:p>
        </p:txBody>
      </p:sp>
    </p:spTree>
    <p:extLst>
      <p:ext uri="{BB962C8B-B14F-4D97-AF65-F5344CB8AC3E}">
        <p14:creationId xmlns:p14="http://schemas.microsoft.com/office/powerpoint/2010/main" val="1910816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19460"/>
                                        </p:tgtEl>
                                        <p:attrNameLst>
                                          <p:attrName>style.visibility</p:attrName>
                                        </p:attrNameLst>
                                      </p:cBhvr>
                                      <p:to>
                                        <p:strVal val="visible"/>
                                      </p:to>
                                    </p:set>
                                    <p:animEffect transition="in" filter="fade">
                                      <p:cBhvr>
                                        <p:cTn id="13" dur="1000"/>
                                        <p:tgtEl>
                                          <p:spTgt spid="19460"/>
                                        </p:tgtEl>
                                      </p:cBhvr>
                                    </p:animEffect>
                                    <p:anim calcmode="lin" valueType="num">
                                      <p:cBhvr>
                                        <p:cTn id="14" dur="1000" fill="hold"/>
                                        <p:tgtEl>
                                          <p:spTgt spid="19460"/>
                                        </p:tgtEl>
                                        <p:attrNameLst>
                                          <p:attrName>ppt_x</p:attrName>
                                        </p:attrNameLst>
                                      </p:cBhvr>
                                      <p:tavLst>
                                        <p:tav tm="0">
                                          <p:val>
                                            <p:strVal val="#ppt_x"/>
                                          </p:val>
                                        </p:tav>
                                        <p:tav tm="100000">
                                          <p:val>
                                            <p:strVal val="#ppt_x"/>
                                          </p:val>
                                        </p:tav>
                                      </p:tavLst>
                                    </p:anim>
                                    <p:anim calcmode="lin" valueType="num">
                                      <p:cBhvr>
                                        <p:cTn id="15" dur="1000" fill="hold"/>
                                        <p:tgtEl>
                                          <p:spTgt spid="19460"/>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2" presetClass="entr" presetSubtype="8"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4500"/>
                            </p:stCondLst>
                            <p:childTnLst>
                              <p:par>
                                <p:cTn id="21" presetID="22" presetClass="entr" presetSubtype="8"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6000"/>
                            </p:stCondLst>
                            <p:childTnLst>
                              <p:par>
                                <p:cTn id="25" presetID="47"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8372"/>
                                        </p:tgtEl>
                                        <p:attrNameLst>
                                          <p:attrName>style.visibility</p:attrName>
                                        </p:attrNameLst>
                                      </p:cBhvr>
                                      <p:to>
                                        <p:strVal val="visible"/>
                                      </p:to>
                                    </p:set>
                                    <p:animEffect transition="in" filter="wipe(left)">
                                      <p:cBhvr>
                                        <p:cTn id="34" dur="1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60648"/>
            <a:ext cx="8445624" cy="1728192"/>
          </a:xfrm>
        </p:spPr>
        <p:txBody>
          <a:bodyPr/>
          <a:lstStyle/>
          <a:p>
            <a:r>
              <a:rPr lang="en-US" sz="2800" dirty="0">
                <a:latin typeface="Comic Sans MS" pitchFamily="66" charset="0"/>
              </a:rPr>
              <a:t>Look at the diagram below. Both women are wearing ice skates on an ice rink. If both women push off from one another, which woman will most likely move the furthest? Why?</a:t>
            </a:r>
            <a:endParaRPr lang="en-US" sz="2800" dirty="0">
              <a:latin typeface="Comic Sans MS" pitchFamily="66" charset="0"/>
            </a:endParaRPr>
          </a:p>
        </p:txBody>
      </p:sp>
      <p:grpSp>
        <p:nvGrpSpPr>
          <p:cNvPr id="5" name="Group 4"/>
          <p:cNvGrpSpPr/>
          <p:nvPr/>
        </p:nvGrpSpPr>
        <p:grpSpPr>
          <a:xfrm>
            <a:off x="2599300" y="2326315"/>
            <a:ext cx="4896544" cy="3920070"/>
            <a:chOff x="1763688" y="2276872"/>
            <a:chExt cx="4896544" cy="3920070"/>
          </a:xfrm>
        </p:grpSpPr>
        <p:pic>
          <p:nvPicPr>
            <p:cNvPr id="24578" name="Picture 2" descr="http://w3.shorecrest.org/~Lisa_Peck/Physics/syllabus/mechanics/newtonlaws/Newton_webpage/2011/rachel2/250px-Skaters_showing_newtons_third_la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276872"/>
              <a:ext cx="3991331" cy="33020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6016" y="5550611"/>
              <a:ext cx="1944216" cy="646331"/>
            </a:xfrm>
            <a:prstGeom prst="rect">
              <a:avLst/>
            </a:prstGeom>
            <a:noFill/>
          </p:spPr>
          <p:txBody>
            <a:bodyPr wrap="square" rtlCol="0">
              <a:spAutoFit/>
            </a:bodyPr>
            <a:lstStyle/>
            <a:p>
              <a:pPr algn="ctr"/>
              <a:r>
                <a:rPr lang="en-US" dirty="0">
                  <a:latin typeface="Comic Sans MS" pitchFamily="66" charset="0"/>
                </a:rPr>
                <a:t>Julie weighs 130 pounds</a:t>
              </a:r>
              <a:endParaRPr lang="en-US" dirty="0">
                <a:latin typeface="Comic Sans MS" pitchFamily="66" charset="0"/>
              </a:endParaRPr>
            </a:p>
          </p:txBody>
        </p:sp>
        <p:sp>
          <p:nvSpPr>
            <p:cNvPr id="6" name="TextBox 5"/>
            <p:cNvSpPr txBox="1"/>
            <p:nvPr/>
          </p:nvSpPr>
          <p:spPr>
            <a:xfrm>
              <a:off x="1763688" y="5550610"/>
              <a:ext cx="2592288" cy="646331"/>
            </a:xfrm>
            <a:prstGeom prst="rect">
              <a:avLst/>
            </a:prstGeom>
            <a:noFill/>
          </p:spPr>
          <p:txBody>
            <a:bodyPr wrap="square" rtlCol="0">
              <a:spAutoFit/>
            </a:bodyPr>
            <a:lstStyle/>
            <a:p>
              <a:pPr algn="ctr"/>
              <a:r>
                <a:rPr lang="en-US" dirty="0">
                  <a:latin typeface="Comic Sans MS" pitchFamily="66" charset="0"/>
                </a:rPr>
                <a:t>Jennifer weighs 175 pounds</a:t>
              </a:r>
              <a:endParaRPr lang="en-US" dirty="0">
                <a:latin typeface="Comic Sans MS" pitchFamily="66" charset="0"/>
              </a:endParaRPr>
            </a:p>
          </p:txBody>
        </p:sp>
      </p:grpSp>
      <p:grpSp>
        <p:nvGrpSpPr>
          <p:cNvPr id="10" name="Group 9"/>
          <p:cNvGrpSpPr/>
          <p:nvPr/>
        </p:nvGrpSpPr>
        <p:grpSpPr>
          <a:xfrm>
            <a:off x="6848962" y="2564904"/>
            <a:ext cx="3312368" cy="2520280"/>
            <a:chOff x="5324962" y="2564904"/>
            <a:chExt cx="3312368" cy="2520280"/>
          </a:xfrm>
        </p:grpSpPr>
        <p:sp>
          <p:nvSpPr>
            <p:cNvPr id="8" name="Right Arrow 7"/>
            <p:cNvSpPr/>
            <p:nvPr/>
          </p:nvSpPr>
          <p:spPr>
            <a:xfrm>
              <a:off x="5324962" y="2564904"/>
              <a:ext cx="3312368" cy="252028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64088" y="3224879"/>
              <a:ext cx="2880320" cy="1200329"/>
            </a:xfrm>
            <a:prstGeom prst="rect">
              <a:avLst/>
            </a:prstGeom>
            <a:noFill/>
          </p:spPr>
          <p:txBody>
            <a:bodyPr wrap="square" rtlCol="0">
              <a:spAutoFit/>
            </a:bodyPr>
            <a:lstStyle/>
            <a:p>
              <a:pPr algn="ctr"/>
              <a:r>
                <a:rPr lang="en-US" dirty="0">
                  <a:latin typeface="Comic Sans MS" pitchFamily="66" charset="0"/>
                </a:rPr>
                <a:t>Julie will move the furthest because Jennifer’s push will most likely have more force</a:t>
              </a:r>
              <a:endParaRPr lang="en-US" dirty="0">
                <a:latin typeface="Comic Sans MS" pitchFamily="66" charset="0"/>
              </a:endParaRPr>
            </a:p>
          </p:txBody>
        </p:sp>
      </p:grpSp>
    </p:spTree>
    <p:extLst>
      <p:ext uri="{BB962C8B-B14F-4D97-AF65-F5344CB8AC3E}">
        <p14:creationId xmlns:p14="http://schemas.microsoft.com/office/powerpoint/2010/main" val="37190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latin typeface="Synchro LET" pitchFamily="64" charset="0"/>
              </a:rPr>
              <a:t>Types of Forces</a:t>
            </a:r>
            <a:endParaRPr lang="en-US" altLang="en-US"/>
          </a:p>
        </p:txBody>
      </p:sp>
      <p:sp>
        <p:nvSpPr>
          <p:cNvPr id="110595" name="Rectangle 3"/>
          <p:cNvSpPr>
            <a:spLocks noGrp="1" noChangeArrowheads="1"/>
          </p:cNvSpPr>
          <p:nvPr>
            <p:ph type="body" idx="1"/>
          </p:nvPr>
        </p:nvSpPr>
        <p:spPr>
          <a:xfrm>
            <a:off x="5473521" y="888642"/>
            <a:ext cx="6485586" cy="4868214"/>
          </a:xfrm>
        </p:spPr>
        <p:txBody>
          <a:bodyPr>
            <a:noAutofit/>
          </a:bodyPr>
          <a:lstStyle/>
          <a:p>
            <a:pPr marL="590550" indent="-590550">
              <a:lnSpc>
                <a:spcPct val="110000"/>
              </a:lnSpc>
              <a:buFont typeface="Arial" panose="020B0604020202020204" pitchFamily="34" charset="0"/>
              <a:buAutoNum type="arabicPeriod"/>
            </a:pPr>
            <a:r>
              <a:rPr lang="en-US" altLang="en-US" b="1" u="sng" dirty="0"/>
              <a:t>Contact</a:t>
            </a:r>
            <a:r>
              <a:rPr lang="en-US" altLang="en-US" dirty="0"/>
              <a:t> force: created between two touching objects (holding a pencil, hugging someone, </a:t>
            </a:r>
            <a:r>
              <a:rPr lang="en-US" altLang="en-US" dirty="0" err="1"/>
              <a:t>etc</a:t>
            </a:r>
            <a:r>
              <a:rPr lang="en-US" altLang="en-US" dirty="0"/>
              <a:t>)</a:t>
            </a:r>
          </a:p>
          <a:p>
            <a:pPr marL="590550" indent="-590550">
              <a:lnSpc>
                <a:spcPct val="110000"/>
              </a:lnSpc>
              <a:buFont typeface="Arial" panose="020B0604020202020204" pitchFamily="34" charset="0"/>
              <a:buAutoNum type="arabicPeriod"/>
            </a:pPr>
            <a:endParaRPr lang="en-US" altLang="en-US" dirty="0"/>
          </a:p>
          <a:p>
            <a:pPr marL="590550" indent="-590550">
              <a:lnSpc>
                <a:spcPct val="110000"/>
              </a:lnSpc>
              <a:buFont typeface="Arial" panose="020B0604020202020204" pitchFamily="34" charset="0"/>
              <a:buAutoNum type="arabicPeriod"/>
            </a:pPr>
            <a:r>
              <a:rPr lang="en-US" altLang="en-US" b="1" u="sng" dirty="0"/>
              <a:t>Gravity</a:t>
            </a:r>
            <a:r>
              <a:rPr lang="en-US" altLang="en-US" dirty="0"/>
              <a:t>: force of attraction between two objects, Earth’s gravity pulls on all objects</a:t>
            </a:r>
          </a:p>
          <a:p>
            <a:pPr marL="590550" indent="-590550">
              <a:lnSpc>
                <a:spcPct val="110000"/>
              </a:lnSpc>
              <a:buFont typeface="Arial" panose="020B0604020202020204" pitchFamily="34" charset="0"/>
              <a:buAutoNum type="arabicPeriod"/>
            </a:pPr>
            <a:endParaRPr lang="en-US" altLang="en-US" dirty="0"/>
          </a:p>
          <a:p>
            <a:pPr marL="590550" indent="-590550">
              <a:lnSpc>
                <a:spcPct val="110000"/>
              </a:lnSpc>
              <a:buFont typeface="Arial" panose="020B0604020202020204" pitchFamily="34" charset="0"/>
              <a:buAutoNum type="arabicPeriod"/>
            </a:pPr>
            <a:r>
              <a:rPr lang="en-US" altLang="en-US" b="1" u="sng" dirty="0"/>
              <a:t>Friction</a:t>
            </a:r>
            <a:r>
              <a:rPr lang="en-US" altLang="en-US" dirty="0"/>
              <a:t>: a force that resists motion between two surfaces that are pressed together </a:t>
            </a:r>
          </a:p>
        </p:txBody>
      </p:sp>
      <p:pic>
        <p:nvPicPr>
          <p:cNvPr id="110597" name="Picture 5" descr="types of fo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887" y="1547870"/>
            <a:ext cx="4017732" cy="486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9101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1+#ppt_w/2"/>
                                          </p:val>
                                        </p:tav>
                                        <p:tav tm="100000">
                                          <p:val>
                                            <p:strVal val="#ppt_x"/>
                                          </p:val>
                                        </p:tav>
                                      </p:tavLst>
                                    </p:anim>
                                    <p:anim calcmode="lin" valueType="num">
                                      <p:cBhvr additive="base">
                                        <p:cTn id="8" dur="500" fill="hold"/>
                                        <p:tgtEl>
                                          <p:spTgt spid="110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 calcmode="lin" valueType="num">
                                      <p:cBhvr additive="base">
                                        <p:cTn id="12"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05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
                                        </p:tgtEl>
                                      </p:cMediaNode>
                                    </p:audio>
                                  </p:sub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 calcmode="lin" valueType="num">
                                      <p:cBhvr additive="base">
                                        <p:cTn id="17" dur="5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05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
                                        </p:tgtEl>
                                      </p:cMediaNode>
                                    </p:audio>
                                  </p:sub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 calcmode="lin" valueType="num">
                                      <p:cBhvr additive="base">
                                        <p:cTn id="22" dur="500" fill="hold"/>
                                        <p:tgtEl>
                                          <p:spTgt spid="110595">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05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bldLvl="2"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these Vocabulary words to look up and learn: </a:t>
            </a:r>
            <a:endParaRPr lang="en-US" dirty="0"/>
          </a:p>
        </p:txBody>
      </p:sp>
      <p:sp>
        <p:nvSpPr>
          <p:cNvPr id="3" name="Content Placeholder 2"/>
          <p:cNvSpPr>
            <a:spLocks noGrp="1"/>
          </p:cNvSpPr>
          <p:nvPr>
            <p:ph idx="1"/>
          </p:nvPr>
        </p:nvSpPr>
        <p:spPr/>
        <p:txBody>
          <a:bodyPr>
            <a:normAutofit/>
          </a:bodyPr>
          <a:lstStyle/>
          <a:p>
            <a:r>
              <a:rPr lang="en-US" sz="4800" b="1" dirty="0" smtClean="0"/>
              <a:t>Unbalanced force</a:t>
            </a:r>
          </a:p>
          <a:p>
            <a:r>
              <a:rPr lang="en-US" sz="4800" b="1" dirty="0" smtClean="0"/>
              <a:t>Balanced force</a:t>
            </a:r>
          </a:p>
          <a:p>
            <a:r>
              <a:rPr lang="en-US" sz="4800" b="1" dirty="0" smtClean="0"/>
              <a:t>Net force</a:t>
            </a:r>
            <a:endParaRPr lang="en-US" sz="4800" b="1" dirty="0"/>
          </a:p>
        </p:txBody>
      </p:sp>
    </p:spTree>
    <p:extLst>
      <p:ext uri="{BB962C8B-B14F-4D97-AF65-F5344CB8AC3E}">
        <p14:creationId xmlns:p14="http://schemas.microsoft.com/office/powerpoint/2010/main" val="41245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smtClean="0">
                <a:latin typeface="Synchro LET" pitchFamily="64" charset="0"/>
              </a:rPr>
              <a:t>Force is measured by :</a:t>
            </a:r>
            <a:endParaRPr lang="en-US" altLang="en-US" dirty="0"/>
          </a:p>
        </p:txBody>
      </p:sp>
      <p:sp>
        <p:nvSpPr>
          <p:cNvPr id="78851" name="Rectangle 3"/>
          <p:cNvSpPr>
            <a:spLocks noGrp="1" noChangeArrowheads="1"/>
          </p:cNvSpPr>
          <p:nvPr>
            <p:ph type="body" idx="1"/>
          </p:nvPr>
        </p:nvSpPr>
        <p:spPr>
          <a:xfrm>
            <a:off x="2057400" y="1828800"/>
            <a:ext cx="8229600" cy="4038600"/>
          </a:xfrm>
        </p:spPr>
        <p:txBody>
          <a:bodyPr>
            <a:normAutofit/>
          </a:bodyPr>
          <a:lstStyle/>
          <a:p>
            <a:pPr>
              <a:lnSpc>
                <a:spcPct val="110000"/>
              </a:lnSpc>
            </a:pPr>
            <a:r>
              <a:rPr lang="en-US" altLang="en-US" sz="4800" b="1" u="sng" dirty="0"/>
              <a:t>Newton</a:t>
            </a:r>
            <a:r>
              <a:rPr lang="en-US" altLang="en-US" sz="4800" dirty="0"/>
              <a:t> (</a:t>
            </a:r>
            <a:r>
              <a:rPr lang="en-US" altLang="en-US" sz="4800" b="1" u="sng" dirty="0"/>
              <a:t>N</a:t>
            </a:r>
            <a:r>
              <a:rPr lang="en-US" altLang="en-US" sz="4800" dirty="0"/>
              <a:t>)</a:t>
            </a:r>
          </a:p>
          <a:p>
            <a:pPr>
              <a:lnSpc>
                <a:spcPct val="110000"/>
              </a:lnSpc>
            </a:pPr>
            <a:r>
              <a:rPr lang="en-US" altLang="en-US" sz="4800" dirty="0"/>
              <a:t>1 newton = accelerating a 1 kg object at 1 m/s each second</a:t>
            </a:r>
          </a:p>
          <a:p>
            <a:pPr>
              <a:lnSpc>
                <a:spcPct val="110000"/>
              </a:lnSpc>
            </a:pPr>
            <a:r>
              <a:rPr lang="en-US" altLang="en-US" sz="4800" dirty="0"/>
              <a:t>1 pound = </a:t>
            </a:r>
            <a:r>
              <a:rPr lang="en-US" altLang="en-US" sz="4800" b="1" u="sng" dirty="0"/>
              <a:t>4.448</a:t>
            </a:r>
            <a:r>
              <a:rPr lang="en-US" altLang="en-US" sz="4800" dirty="0"/>
              <a:t> </a:t>
            </a:r>
            <a:r>
              <a:rPr lang="en-US" altLang="en-US" sz="4800" dirty="0" err="1"/>
              <a:t>newtons</a:t>
            </a:r>
            <a:endParaRPr lang="en-US" altLang="en-US" sz="4800" dirty="0"/>
          </a:p>
        </p:txBody>
      </p:sp>
    </p:spTree>
    <p:extLst>
      <p:ext uri="{BB962C8B-B14F-4D97-AF65-F5344CB8AC3E}">
        <p14:creationId xmlns:p14="http://schemas.microsoft.com/office/powerpoint/2010/main" val="283870816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1+#ppt_w/2"/>
                                          </p:val>
                                        </p:tav>
                                        <p:tav tm="100000">
                                          <p:val>
                                            <p:strVal val="#ppt_x"/>
                                          </p:val>
                                        </p:tav>
                                      </p:tavLst>
                                    </p:anim>
                                    <p:anim calcmode="lin" valueType="num">
                                      <p:cBhvr additive="base">
                                        <p:cTn id="8" dur="500" fill="hold"/>
                                        <p:tgtEl>
                                          <p:spTgt spid="788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 calcmode="lin" valueType="num">
                                      <p:cBhvr additive="base">
                                        <p:cTn id="12" dur="20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788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
                                        </p:tgtEl>
                                      </p:cMediaNode>
                                    </p:audio>
                                  </p:subTnLst>
                                </p:cTn>
                              </p:par>
                            </p:childTnLst>
                          </p:cTn>
                        </p:par>
                        <p:par>
                          <p:cTn id="14" fill="hold" nodeType="afterGroup">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 calcmode="lin" valueType="num">
                                      <p:cBhvr additive="base">
                                        <p:cTn id="17" dur="20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788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
                                        </p:tgtEl>
                                      </p:cMediaNode>
                                    </p:audio>
                                  </p:subTnLst>
                                </p:cTn>
                              </p:par>
                            </p:childTnLst>
                          </p:cTn>
                        </p:par>
                        <p:par>
                          <p:cTn id="19" fill="hold" nodeType="afterGroup">
                            <p:stCondLst>
                              <p:cond delay="4500"/>
                            </p:stCondLst>
                            <p:childTnLst>
                              <p:par>
                                <p:cTn id="20" presetID="2" presetClass="entr" presetSubtype="8" fill="hold" grpId="0" nodeType="afterEffect">
                                  <p:stCondLst>
                                    <p:cond delay="0"/>
                                  </p:stCondLst>
                                  <p:childTnLst>
                                    <p:set>
                                      <p:cBhvr>
                                        <p:cTn id="21" dur="1" fill="hold">
                                          <p:stCondLst>
                                            <p:cond delay="0"/>
                                          </p:stCondLst>
                                        </p:cTn>
                                        <p:tgtEl>
                                          <p:spTgt spid="78851">
                                            <p:txEl>
                                              <p:pRg st="2" end="2"/>
                                            </p:txEl>
                                          </p:spTgt>
                                        </p:tgtEl>
                                        <p:attrNameLst>
                                          <p:attrName>style.visibility</p:attrName>
                                        </p:attrNameLst>
                                      </p:cBhvr>
                                      <p:to>
                                        <p:strVal val="visible"/>
                                      </p:to>
                                    </p:set>
                                    <p:anim calcmode="lin" valueType="num">
                                      <p:cBhvr additive="base">
                                        <p:cTn id="22" dur="20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788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bldLvl="2"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a:r>
              <a:rPr lang="en-US" altLang="en-US">
                <a:latin typeface="Synchro LET" pitchFamily="64" charset="0"/>
              </a:rPr>
              <a:t>Combining forces</a:t>
            </a:r>
            <a:endParaRPr lang="en-US" altLang="en-US"/>
          </a:p>
        </p:txBody>
      </p:sp>
      <p:sp>
        <p:nvSpPr>
          <p:cNvPr id="94211" name="Rectangle 3"/>
          <p:cNvSpPr>
            <a:spLocks noGrp="1" noChangeArrowheads="1"/>
          </p:cNvSpPr>
          <p:nvPr>
            <p:ph type="body" sz="half" idx="2"/>
          </p:nvPr>
        </p:nvSpPr>
        <p:spPr>
          <a:xfrm>
            <a:off x="2057400" y="1828800"/>
            <a:ext cx="8153400" cy="4191000"/>
          </a:xfrm>
        </p:spPr>
        <p:txBody>
          <a:bodyPr>
            <a:noAutofit/>
          </a:bodyPr>
          <a:lstStyle/>
          <a:p>
            <a:pPr>
              <a:lnSpc>
                <a:spcPct val="110000"/>
              </a:lnSpc>
            </a:pPr>
            <a:r>
              <a:rPr lang="en-US" altLang="en-US" sz="3600" dirty="0"/>
              <a:t>Usually, more than one force is exerted on an object at the same time.</a:t>
            </a:r>
          </a:p>
          <a:p>
            <a:pPr>
              <a:lnSpc>
                <a:spcPct val="110000"/>
              </a:lnSpc>
            </a:pPr>
            <a:r>
              <a:rPr lang="en-US" altLang="en-US" sz="3600" dirty="0"/>
              <a:t>The sum of all forces acting on an object is called the </a:t>
            </a:r>
            <a:r>
              <a:rPr lang="en-US" altLang="en-US" sz="3600" b="1" u="sng" dirty="0"/>
              <a:t>net</a:t>
            </a:r>
            <a:r>
              <a:rPr lang="en-US" altLang="en-US" sz="3600" dirty="0"/>
              <a:t> force.</a:t>
            </a:r>
          </a:p>
          <a:p>
            <a:pPr>
              <a:lnSpc>
                <a:spcPct val="110000"/>
              </a:lnSpc>
            </a:pPr>
            <a:r>
              <a:rPr lang="en-US" altLang="en-US" sz="3600" dirty="0"/>
              <a:t>You need to look at the net force in order to figure out if or how an object will move.</a:t>
            </a:r>
          </a:p>
        </p:txBody>
      </p:sp>
    </p:spTree>
    <p:extLst>
      <p:ext uri="{BB962C8B-B14F-4D97-AF65-F5344CB8AC3E}">
        <p14:creationId xmlns:p14="http://schemas.microsoft.com/office/powerpoint/2010/main" val="417618874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1+#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 calcmode="lin" valueType="num">
                                      <p:cBhvr additive="base">
                                        <p:cTn id="12" dur="2000" fill="hold"/>
                                        <p:tgtEl>
                                          <p:spTgt spid="94211">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42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
                                        </p:tgtEl>
                                      </p:cMediaNode>
                                    </p:audio>
                                  </p:subTnLst>
                                </p:cTn>
                              </p:par>
                            </p:childTnLst>
                          </p:cTn>
                        </p:par>
                        <p:par>
                          <p:cTn id="14" fill="hold" nodeType="afterGroup">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 calcmode="lin" valueType="num">
                                      <p:cBhvr additive="base">
                                        <p:cTn id="17" dur="2000" fill="hold"/>
                                        <p:tgtEl>
                                          <p:spTgt spid="94211">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942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
                                        </p:tgtEl>
                                      </p:cMediaNode>
                                    </p:audio>
                                  </p:subTnLst>
                                </p:cTn>
                              </p:par>
                            </p:childTnLst>
                          </p:cTn>
                        </p:par>
                        <p:par>
                          <p:cTn id="19" fill="hold" nodeType="afterGroup">
                            <p:stCondLst>
                              <p:cond delay="4500"/>
                            </p:stCondLst>
                            <p:childTnLst>
                              <p:par>
                                <p:cTn id="20" presetID="2" presetClass="entr" presetSubtype="8" fill="hold" grpId="0" nodeType="afterEffect">
                                  <p:stCondLst>
                                    <p:cond delay="0"/>
                                  </p:stCondLst>
                                  <p:childTnLst>
                                    <p:set>
                                      <p:cBhvr>
                                        <p:cTn id="21" dur="1" fill="hold">
                                          <p:stCondLst>
                                            <p:cond delay="0"/>
                                          </p:stCondLst>
                                        </p:cTn>
                                        <p:tgtEl>
                                          <p:spTgt spid="94211">
                                            <p:txEl>
                                              <p:pRg st="2" end="2"/>
                                            </p:txEl>
                                          </p:spTgt>
                                        </p:tgtEl>
                                        <p:attrNameLst>
                                          <p:attrName>style.visibility</p:attrName>
                                        </p:attrNameLst>
                                      </p:cBhvr>
                                      <p:to>
                                        <p:strVal val="visible"/>
                                      </p:to>
                                    </p:set>
                                    <p:anim calcmode="lin" valueType="num">
                                      <p:cBhvr additive="base">
                                        <p:cTn id="22" dur="2000" fill="hold"/>
                                        <p:tgtEl>
                                          <p:spTgt spid="94211">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942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bldLvl="2"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z="3800" b="1" dirty="0">
                <a:latin typeface="Synchro LET" pitchFamily="64" charset="0"/>
              </a:rPr>
              <a:t>Balanced Forces</a:t>
            </a:r>
            <a:endParaRPr lang="en-US" altLang="en-US" b="1" dirty="0"/>
          </a:p>
        </p:txBody>
      </p:sp>
      <p:sp>
        <p:nvSpPr>
          <p:cNvPr id="89091" name="Rectangle 3"/>
          <p:cNvSpPr>
            <a:spLocks noGrp="1" noChangeArrowheads="1"/>
          </p:cNvSpPr>
          <p:nvPr>
            <p:ph type="body" sz="half" idx="2"/>
          </p:nvPr>
        </p:nvSpPr>
        <p:spPr>
          <a:xfrm>
            <a:off x="1996225" y="1981200"/>
            <a:ext cx="4633175" cy="3962400"/>
          </a:xfrm>
        </p:spPr>
        <p:txBody>
          <a:bodyPr>
            <a:normAutofit fontScale="62500" lnSpcReduction="20000"/>
          </a:bodyPr>
          <a:lstStyle/>
          <a:p>
            <a:pPr>
              <a:lnSpc>
                <a:spcPct val="110000"/>
              </a:lnSpc>
            </a:pPr>
            <a:r>
              <a:rPr lang="en-US" altLang="en-US" sz="4800" dirty="0" smtClean="0"/>
              <a:t>Net force = </a:t>
            </a:r>
            <a:r>
              <a:rPr lang="en-US" altLang="en-US" sz="4800" b="1" u="sng" dirty="0" smtClean="0"/>
              <a:t>zero</a:t>
            </a:r>
            <a:endParaRPr lang="en-US" altLang="en-US" sz="4800" dirty="0" smtClean="0"/>
          </a:p>
          <a:p>
            <a:pPr>
              <a:lnSpc>
                <a:spcPct val="110000"/>
              </a:lnSpc>
            </a:pPr>
            <a:r>
              <a:rPr lang="en-US" altLang="en-US" sz="4800" b="1" u="sng" dirty="0" smtClean="0"/>
              <a:t>No</a:t>
            </a:r>
            <a:r>
              <a:rPr lang="en-US" altLang="en-US" sz="4800" dirty="0" smtClean="0"/>
              <a:t> change in motion</a:t>
            </a:r>
          </a:p>
          <a:p>
            <a:pPr>
              <a:lnSpc>
                <a:spcPct val="110000"/>
              </a:lnSpc>
            </a:pPr>
            <a:r>
              <a:rPr lang="en-US" altLang="en-US" sz="4800" dirty="0" smtClean="0"/>
              <a:t>(object is not moving)</a:t>
            </a:r>
          </a:p>
          <a:p>
            <a:pPr>
              <a:lnSpc>
                <a:spcPct val="110000"/>
              </a:lnSpc>
            </a:pPr>
            <a:r>
              <a:rPr lang="en-US" altLang="en-US" sz="4800" i="1" dirty="0" smtClean="0"/>
              <a:t>List 3 examples of balanced forces:</a:t>
            </a:r>
          </a:p>
          <a:p>
            <a:pPr lvl="1">
              <a:lnSpc>
                <a:spcPct val="110000"/>
              </a:lnSpc>
            </a:pPr>
            <a:r>
              <a:rPr lang="en-US" altLang="en-US" sz="4800" dirty="0" smtClean="0"/>
              <a:t>Paper on desk</a:t>
            </a:r>
          </a:p>
          <a:p>
            <a:pPr lvl="1">
              <a:lnSpc>
                <a:spcPct val="110000"/>
              </a:lnSpc>
            </a:pPr>
            <a:r>
              <a:rPr lang="en-US" altLang="en-US" sz="4800" dirty="0" smtClean="0"/>
              <a:t>You in the chair</a:t>
            </a:r>
          </a:p>
          <a:p>
            <a:pPr lvl="1">
              <a:lnSpc>
                <a:spcPct val="110000"/>
              </a:lnSpc>
            </a:pPr>
            <a:r>
              <a:rPr lang="en-US" altLang="en-US" sz="4800" dirty="0" smtClean="0"/>
              <a:t>Flag not moving</a:t>
            </a:r>
          </a:p>
          <a:p>
            <a:pPr lvl="1">
              <a:lnSpc>
                <a:spcPct val="110000"/>
              </a:lnSpc>
            </a:pPr>
            <a:endParaRPr lang="en-US" altLang="en-US" sz="1800" b="1" u="sng" dirty="0"/>
          </a:p>
        </p:txBody>
      </p:sp>
      <p:pic>
        <p:nvPicPr>
          <p:cNvPr id="890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1981200"/>
            <a:ext cx="34766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68282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1+#ppt_w/2"/>
                                          </p:val>
                                        </p:tav>
                                        <p:tav tm="100000">
                                          <p:val>
                                            <p:strVal val="#ppt_x"/>
                                          </p:val>
                                        </p:tav>
                                      </p:tavLst>
                                    </p:anim>
                                    <p:anim calcmode="lin" valueType="num">
                                      <p:cBhvr additive="base">
                                        <p:cTn id="8" dur="500" fill="hold"/>
                                        <p:tgtEl>
                                          <p:spTgt spid="89090"/>
                                        </p:tgtEl>
                                        <p:attrNameLst>
                                          <p:attrName>ppt_y</p:attrName>
                                        </p:attrNameLst>
                                      </p:cBhvr>
                                      <p:tavLst>
                                        <p:tav tm="0">
                                          <p:val>
                                            <p:strVal val="#ppt_y"/>
                                          </p:val>
                                        </p:tav>
                                        <p:tav tm="100000">
                                          <p:val>
                                            <p:strVal val="#ppt_y"/>
                                          </p:val>
                                        </p:tav>
                                      </p:tavLst>
                                    </p:anim>
                                  </p:childTnLst>
                                </p:cTn>
                              </p:par>
                              <p:par>
                                <p:cTn id="9" presetID="34" presetClass="entr" presetSubtype="0" fill="hold" nodeType="withEffect">
                                  <p:stCondLst>
                                    <p:cond delay="0"/>
                                  </p:stCondLst>
                                  <p:childTnLst>
                                    <p:set>
                                      <p:cBhvr>
                                        <p:cTn id="10" dur="1" fill="hold">
                                          <p:stCondLst>
                                            <p:cond delay="0"/>
                                          </p:stCondLst>
                                        </p:cTn>
                                        <p:tgtEl>
                                          <p:spTgt spid="89093"/>
                                        </p:tgtEl>
                                        <p:attrNameLst>
                                          <p:attrName>style.visibility</p:attrName>
                                        </p:attrNameLst>
                                      </p:cBhvr>
                                      <p:to>
                                        <p:strVal val="visible"/>
                                      </p:to>
                                    </p:set>
                                    <p:anim from="(-#ppt_w/2)" to="(#ppt_x)" calcmode="lin" valueType="num">
                                      <p:cBhvr>
                                        <p:cTn id="11" dur="600" fill="hold">
                                          <p:stCondLst>
                                            <p:cond delay="0"/>
                                          </p:stCondLst>
                                        </p:cTn>
                                        <p:tgtEl>
                                          <p:spTgt spid="89093"/>
                                        </p:tgtEl>
                                        <p:attrNameLst>
                                          <p:attrName>ppt_x</p:attrName>
                                        </p:attrNameLst>
                                      </p:cBhvr>
                                    </p:anim>
                                    <p:anim from="0" to="-1.0" calcmode="lin" valueType="num">
                                      <p:cBhvr>
                                        <p:cTn id="12" dur="200" decel="50000" autoRev="1" fill="hold">
                                          <p:stCondLst>
                                            <p:cond delay="600"/>
                                          </p:stCondLst>
                                        </p:cTn>
                                        <p:tgtEl>
                                          <p:spTgt spid="89093"/>
                                        </p:tgtEl>
                                        <p:attrNameLst>
                                          <p:attrName>xshear</p:attrName>
                                        </p:attrNameLst>
                                      </p:cBhvr>
                                    </p:anim>
                                    <p:animScale>
                                      <p:cBhvr>
                                        <p:cTn id="13" dur="200" decel="100000" autoRev="1" fill="hold">
                                          <p:stCondLst>
                                            <p:cond delay="600"/>
                                          </p:stCondLst>
                                        </p:cTn>
                                        <p:tgtEl>
                                          <p:spTgt spid="89093"/>
                                        </p:tgtEl>
                                      </p:cBhvr>
                                      <p:from x="100000" y="100000"/>
                                      <p:to x="80000" y="100000"/>
                                    </p:animScale>
                                    <p:anim by="(#ppt_h/3+#ppt_w*0.1)" calcmode="lin" valueType="num">
                                      <p:cBhvr additive="sum">
                                        <p:cTn id="14" dur="200" decel="100000" autoRev="1" fill="hold">
                                          <p:stCondLst>
                                            <p:cond delay="600"/>
                                          </p:stCondLst>
                                        </p:cTn>
                                        <p:tgtEl>
                                          <p:spTgt spid="89093"/>
                                        </p:tgtEl>
                                        <p:attrNameLst>
                                          <p:attrName>ppt_x</p:attrName>
                                        </p:attrNameLst>
                                      </p:cBhvr>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0" end="0"/>
                                            </p:txEl>
                                          </p:spTgt>
                                        </p:tgtEl>
                                        <p:attrNameLst>
                                          <p:attrName>style.visibility</p:attrName>
                                        </p:attrNameLst>
                                      </p:cBhvr>
                                      <p:to>
                                        <p:strVal val="visible"/>
                                      </p:to>
                                    </p:set>
                                    <p:anim calcmode="lin" valueType="num">
                                      <p:cBhvr additive="base">
                                        <p:cTn id="19" dur="20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89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par>
                          <p:cTn id="21" fill="hold" nodeType="afterGroup">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89091">
                                            <p:txEl>
                                              <p:pRg st="1" end="1"/>
                                            </p:txEl>
                                          </p:spTgt>
                                        </p:tgtEl>
                                        <p:attrNameLst>
                                          <p:attrName>style.visibility</p:attrName>
                                        </p:attrNameLst>
                                      </p:cBhvr>
                                      <p:to>
                                        <p:strVal val="visible"/>
                                      </p:to>
                                    </p:set>
                                    <p:anim calcmode="lin" valueType="num">
                                      <p:cBhvr additive="base">
                                        <p:cTn id="24" dur="20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890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Whoosh"/>
                                        </p:tgtEl>
                                      </p:cMediaNode>
                                    </p:audio>
                                  </p:subTnLst>
                                </p:cTn>
                              </p:par>
                            </p:childTnLst>
                          </p:cTn>
                        </p:par>
                        <p:par>
                          <p:cTn id="26" fill="hold" nodeType="afterGroup">
                            <p:stCondLst>
                              <p:cond delay="4000"/>
                            </p:stCondLst>
                            <p:childTnLst>
                              <p:par>
                                <p:cTn id="27" presetID="2" presetClass="entr" presetSubtype="8" fill="hold" grpId="0" nodeType="afterEffect">
                                  <p:stCondLst>
                                    <p:cond delay="0"/>
                                  </p:stCondLst>
                                  <p:childTnLst>
                                    <p:set>
                                      <p:cBhvr>
                                        <p:cTn id="28" dur="1" fill="hold">
                                          <p:stCondLst>
                                            <p:cond delay="0"/>
                                          </p:stCondLst>
                                        </p:cTn>
                                        <p:tgtEl>
                                          <p:spTgt spid="89091">
                                            <p:txEl>
                                              <p:pRg st="2" end="2"/>
                                            </p:txEl>
                                          </p:spTgt>
                                        </p:tgtEl>
                                        <p:attrNameLst>
                                          <p:attrName>style.visibility</p:attrName>
                                        </p:attrNameLst>
                                      </p:cBhvr>
                                      <p:to>
                                        <p:strVal val="visible"/>
                                      </p:to>
                                    </p:set>
                                    <p:anim calcmode="lin" valueType="num">
                                      <p:cBhvr additive="base">
                                        <p:cTn id="29" dur="20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890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par>
                          <p:cTn id="31" fill="hold" nodeType="afterGroup">
                            <p:stCondLst>
                              <p:cond delay="6000"/>
                            </p:stCondLst>
                            <p:childTnLst>
                              <p:par>
                                <p:cTn id="32" presetID="2" presetClass="entr" presetSubtype="8" fill="hold" grpId="0" nodeType="afterEffect">
                                  <p:stCondLst>
                                    <p:cond delay="0"/>
                                  </p:stCondLst>
                                  <p:childTnLst>
                                    <p:set>
                                      <p:cBhvr>
                                        <p:cTn id="33" dur="1" fill="hold">
                                          <p:stCondLst>
                                            <p:cond delay="0"/>
                                          </p:stCondLst>
                                        </p:cTn>
                                        <p:tgtEl>
                                          <p:spTgt spid="89091">
                                            <p:txEl>
                                              <p:pRg st="3" end="3"/>
                                            </p:txEl>
                                          </p:spTgt>
                                        </p:tgtEl>
                                        <p:attrNameLst>
                                          <p:attrName>style.visibility</p:attrName>
                                        </p:attrNameLst>
                                      </p:cBhvr>
                                      <p:to>
                                        <p:strVal val="visible"/>
                                      </p:to>
                                    </p:set>
                                    <p:anim calcmode="lin" valueType="num">
                                      <p:cBhvr additive="base">
                                        <p:cTn id="34" dur="20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890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89091">
                                            <p:txEl>
                                              <p:pRg st="4" end="4"/>
                                            </p:txEl>
                                          </p:spTgt>
                                        </p:tgtEl>
                                        <p:attrNameLst>
                                          <p:attrName>style.visibility</p:attrName>
                                        </p:attrNameLst>
                                      </p:cBhvr>
                                      <p:to>
                                        <p:strVal val="visible"/>
                                      </p:to>
                                    </p:set>
                                    <p:anim calcmode="lin" valueType="num">
                                      <p:cBhvr additive="base">
                                        <p:cTn id="40" dur="20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890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Whoosh"/>
                                        </p:tgtEl>
                                      </p:cMediaNode>
                                    </p:audio>
                                  </p:subTnLst>
                                </p:cTn>
                              </p:par>
                            </p:childTnLst>
                          </p:cTn>
                        </p:par>
                        <p:par>
                          <p:cTn id="42" fill="hold" nodeType="afterGroup">
                            <p:stCondLst>
                              <p:cond delay="2000"/>
                            </p:stCondLst>
                            <p:childTnLst>
                              <p:par>
                                <p:cTn id="43" presetID="2" presetClass="entr" presetSubtype="8" fill="hold" grpId="0" nodeType="afterEffect">
                                  <p:stCondLst>
                                    <p:cond delay="0"/>
                                  </p:stCondLst>
                                  <p:childTnLst>
                                    <p:set>
                                      <p:cBhvr>
                                        <p:cTn id="44" dur="1" fill="hold">
                                          <p:stCondLst>
                                            <p:cond delay="0"/>
                                          </p:stCondLst>
                                        </p:cTn>
                                        <p:tgtEl>
                                          <p:spTgt spid="89091">
                                            <p:txEl>
                                              <p:pRg st="5" end="5"/>
                                            </p:txEl>
                                          </p:spTgt>
                                        </p:tgtEl>
                                        <p:attrNameLst>
                                          <p:attrName>style.visibility</p:attrName>
                                        </p:attrNameLst>
                                      </p:cBhvr>
                                      <p:to>
                                        <p:strVal val="visible"/>
                                      </p:to>
                                    </p:set>
                                    <p:anim calcmode="lin" valueType="num">
                                      <p:cBhvr additive="base">
                                        <p:cTn id="45" dur="2000" fill="hold"/>
                                        <p:tgtEl>
                                          <p:spTgt spid="89091">
                                            <p:txEl>
                                              <p:pRg st="5" end="5"/>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890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Whoosh"/>
                                        </p:tgtEl>
                                      </p:cMediaNode>
                                    </p:audio>
                                  </p:subTnLst>
                                </p:cTn>
                              </p:par>
                            </p:childTnLst>
                          </p:cTn>
                        </p:par>
                        <p:par>
                          <p:cTn id="47" fill="hold" nodeType="afterGroup">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89091">
                                            <p:txEl>
                                              <p:pRg st="6" end="6"/>
                                            </p:txEl>
                                          </p:spTgt>
                                        </p:tgtEl>
                                        <p:attrNameLst>
                                          <p:attrName>style.visibility</p:attrName>
                                        </p:attrNameLst>
                                      </p:cBhvr>
                                      <p:to>
                                        <p:strVal val="visible"/>
                                      </p:to>
                                    </p:set>
                                    <p:anim calcmode="lin" valueType="num">
                                      <p:cBhvr additive="base">
                                        <p:cTn id="50" dur="2000" fill="hold"/>
                                        <p:tgtEl>
                                          <p:spTgt spid="89091">
                                            <p:txEl>
                                              <p:pRg st="6" end="6"/>
                                            </p:txEl>
                                          </p:spTgt>
                                        </p:tgtEl>
                                        <p:attrNameLst>
                                          <p:attrName>ppt_x</p:attrName>
                                        </p:attrNameLst>
                                      </p:cBhvr>
                                      <p:tavLst>
                                        <p:tav tm="0">
                                          <p:val>
                                            <p:strVal val="0-#ppt_w/2"/>
                                          </p:val>
                                        </p:tav>
                                        <p:tav tm="100000">
                                          <p:val>
                                            <p:strVal val="#ppt_x"/>
                                          </p:val>
                                        </p:tav>
                                      </p:tavLst>
                                    </p:anim>
                                    <p:anim calcmode="lin" valueType="num">
                                      <p:cBhvr additive="base">
                                        <p:cTn id="51" dur="2000" fill="hold"/>
                                        <p:tgtEl>
                                          <p:spTgt spid="8909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bldLvl="2"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z="3800">
                <a:latin typeface="Synchro LET" pitchFamily="64" charset="0"/>
              </a:rPr>
              <a:t>Unbalanced Forces</a:t>
            </a:r>
            <a:endParaRPr lang="en-US" altLang="en-US"/>
          </a:p>
        </p:txBody>
      </p:sp>
      <p:sp>
        <p:nvSpPr>
          <p:cNvPr id="103427" name="Rectangle 3"/>
          <p:cNvSpPr>
            <a:spLocks noGrp="1" noChangeArrowheads="1"/>
          </p:cNvSpPr>
          <p:nvPr>
            <p:ph type="body" sz="half" idx="2"/>
          </p:nvPr>
        </p:nvSpPr>
        <p:spPr>
          <a:xfrm>
            <a:off x="1171977" y="1828800"/>
            <a:ext cx="5076423" cy="4038600"/>
          </a:xfrm>
        </p:spPr>
        <p:txBody>
          <a:bodyPr>
            <a:normAutofit/>
          </a:bodyPr>
          <a:lstStyle/>
          <a:p>
            <a:pPr>
              <a:lnSpc>
                <a:spcPct val="110000"/>
              </a:lnSpc>
            </a:pPr>
            <a:r>
              <a:rPr lang="en-US" altLang="en-US" sz="3200" dirty="0"/>
              <a:t>There is a </a:t>
            </a:r>
            <a:r>
              <a:rPr lang="en-US" altLang="en-US" sz="3200" b="1" u="sng" dirty="0"/>
              <a:t>net</a:t>
            </a:r>
            <a:r>
              <a:rPr lang="en-US" altLang="en-US" sz="3200" dirty="0"/>
              <a:t> force acting on an object.</a:t>
            </a:r>
          </a:p>
          <a:p>
            <a:pPr>
              <a:lnSpc>
                <a:spcPct val="110000"/>
              </a:lnSpc>
            </a:pPr>
            <a:r>
              <a:rPr lang="en-US" altLang="en-US" sz="3200" dirty="0"/>
              <a:t>Causes a change in motion</a:t>
            </a:r>
          </a:p>
          <a:p>
            <a:pPr>
              <a:lnSpc>
                <a:spcPct val="110000"/>
              </a:lnSpc>
            </a:pPr>
            <a:r>
              <a:rPr lang="en-US" altLang="en-US" sz="3200" dirty="0"/>
              <a:t>Possible to add the forces together to find the size &amp; direction of the net force.</a:t>
            </a:r>
          </a:p>
        </p:txBody>
      </p:sp>
      <p:pic>
        <p:nvPicPr>
          <p:cNvPr id="1034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957" y="473075"/>
            <a:ext cx="4553443" cy="500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11046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500" fill="hold"/>
                                        <p:tgtEl>
                                          <p:spTgt spid="103426"/>
                                        </p:tgtEl>
                                        <p:attrNameLst>
                                          <p:attrName>ppt_x</p:attrName>
                                        </p:attrNameLst>
                                      </p:cBhvr>
                                      <p:tavLst>
                                        <p:tav tm="0">
                                          <p:val>
                                            <p:strVal val="1+#ppt_w/2"/>
                                          </p:val>
                                        </p:tav>
                                        <p:tav tm="100000">
                                          <p:val>
                                            <p:strVal val="#ppt_x"/>
                                          </p:val>
                                        </p:tav>
                                      </p:tavLst>
                                    </p:anim>
                                    <p:anim calcmode="lin" valueType="num">
                                      <p:cBhvr additive="base">
                                        <p:cTn id="8" dur="500" fill="hold"/>
                                        <p:tgtEl>
                                          <p:spTgt spid="1034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xEl>
                                              <p:pRg st="0" end="0"/>
                                            </p:txEl>
                                          </p:spTgt>
                                        </p:tgtEl>
                                        <p:attrNameLst>
                                          <p:attrName>style.visibility</p:attrName>
                                        </p:attrNameLst>
                                      </p:cBhvr>
                                      <p:to>
                                        <p:strVal val="visible"/>
                                      </p:to>
                                    </p:set>
                                    <p:anim calcmode="lin" valueType="num">
                                      <p:cBhvr additive="base">
                                        <p:cTn id="13" dur="20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34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par>
                                <p:cTn id="15" presetID="34" presetClass="entr" presetSubtype="0" fill="hold" nodeType="withEffect">
                                  <p:stCondLst>
                                    <p:cond delay="0"/>
                                  </p:stCondLst>
                                  <p:childTnLst>
                                    <p:set>
                                      <p:cBhvr>
                                        <p:cTn id="16" dur="1" fill="hold">
                                          <p:stCondLst>
                                            <p:cond delay="0"/>
                                          </p:stCondLst>
                                        </p:cTn>
                                        <p:tgtEl>
                                          <p:spTgt spid="103429"/>
                                        </p:tgtEl>
                                        <p:attrNameLst>
                                          <p:attrName>style.visibility</p:attrName>
                                        </p:attrNameLst>
                                      </p:cBhvr>
                                      <p:to>
                                        <p:strVal val="visible"/>
                                      </p:to>
                                    </p:set>
                                    <p:anim from="(-#ppt_w/2)" to="(#ppt_x)" calcmode="lin" valueType="num">
                                      <p:cBhvr>
                                        <p:cTn id="17" dur="600" fill="hold">
                                          <p:stCondLst>
                                            <p:cond delay="0"/>
                                          </p:stCondLst>
                                        </p:cTn>
                                        <p:tgtEl>
                                          <p:spTgt spid="103429"/>
                                        </p:tgtEl>
                                        <p:attrNameLst>
                                          <p:attrName>ppt_x</p:attrName>
                                        </p:attrNameLst>
                                      </p:cBhvr>
                                    </p:anim>
                                    <p:anim from="0" to="-1.0" calcmode="lin" valueType="num">
                                      <p:cBhvr>
                                        <p:cTn id="18" dur="200" decel="50000" autoRev="1" fill="hold">
                                          <p:stCondLst>
                                            <p:cond delay="600"/>
                                          </p:stCondLst>
                                        </p:cTn>
                                        <p:tgtEl>
                                          <p:spTgt spid="103429"/>
                                        </p:tgtEl>
                                        <p:attrNameLst>
                                          <p:attrName>xshear</p:attrName>
                                        </p:attrNameLst>
                                      </p:cBhvr>
                                    </p:anim>
                                    <p:animScale>
                                      <p:cBhvr>
                                        <p:cTn id="19" dur="200" decel="100000" autoRev="1" fill="hold">
                                          <p:stCondLst>
                                            <p:cond delay="600"/>
                                          </p:stCondLst>
                                        </p:cTn>
                                        <p:tgtEl>
                                          <p:spTgt spid="103429"/>
                                        </p:tgtEl>
                                      </p:cBhvr>
                                      <p:from x="100000" y="100000"/>
                                      <p:to x="80000" y="100000"/>
                                    </p:animScale>
                                    <p:anim by="(#ppt_h/3+#ppt_w*0.1)" calcmode="lin" valueType="num">
                                      <p:cBhvr additive="sum">
                                        <p:cTn id="20" dur="200" decel="100000" autoRev="1" fill="hold">
                                          <p:stCondLst>
                                            <p:cond delay="600"/>
                                          </p:stCondLst>
                                        </p:cTn>
                                        <p:tgtEl>
                                          <p:spTgt spid="103429"/>
                                        </p:tgtEl>
                                        <p:attrNameLst>
                                          <p:attrName>ppt_x</p:attrName>
                                        </p:attrNameLst>
                                      </p:cBhvr>
                                    </p:anim>
                                  </p:childTnLst>
                                </p:cTn>
                              </p:par>
                            </p:childTnLst>
                          </p:cTn>
                        </p:par>
                        <p:par>
                          <p:cTn id="21" fill="hold" nodeType="afterGroup">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03427">
                                            <p:txEl>
                                              <p:pRg st="1" end="1"/>
                                            </p:txEl>
                                          </p:spTgt>
                                        </p:tgtEl>
                                        <p:attrNameLst>
                                          <p:attrName>style.visibility</p:attrName>
                                        </p:attrNameLst>
                                      </p:cBhvr>
                                      <p:to>
                                        <p:strVal val="visible"/>
                                      </p:to>
                                    </p:set>
                                    <p:anim calcmode="lin" valueType="num">
                                      <p:cBhvr additive="base">
                                        <p:cTn id="24" dur="20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1034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Whoosh"/>
                                        </p:tgtEl>
                                      </p:cMediaNode>
                                    </p:audio>
                                  </p:subTnLst>
                                </p:cTn>
                              </p:par>
                            </p:childTnLst>
                          </p:cTn>
                        </p:par>
                        <p:par>
                          <p:cTn id="26" fill="hold" nodeType="afterGroup">
                            <p:stCondLst>
                              <p:cond delay="4000"/>
                            </p:stCondLst>
                            <p:childTnLst>
                              <p:par>
                                <p:cTn id="27" presetID="2" presetClass="entr" presetSubtype="8" fill="hold" grpId="0" nodeType="afterEffect">
                                  <p:stCondLst>
                                    <p:cond delay="0"/>
                                  </p:stCondLst>
                                  <p:childTnLst>
                                    <p:set>
                                      <p:cBhvr>
                                        <p:cTn id="28" dur="1" fill="hold">
                                          <p:stCondLst>
                                            <p:cond delay="0"/>
                                          </p:stCondLst>
                                        </p:cTn>
                                        <p:tgtEl>
                                          <p:spTgt spid="103427">
                                            <p:txEl>
                                              <p:pRg st="2" end="2"/>
                                            </p:txEl>
                                          </p:spTgt>
                                        </p:tgtEl>
                                        <p:attrNameLst>
                                          <p:attrName>style.visibility</p:attrName>
                                        </p:attrNameLst>
                                      </p:cBhvr>
                                      <p:to>
                                        <p:strVal val="visible"/>
                                      </p:to>
                                    </p:set>
                                    <p:anim calcmode="lin" valueType="num">
                                      <p:cBhvr additive="base">
                                        <p:cTn id="29" dur="20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1034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build="p" bldLvl="2"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z="4200">
                <a:latin typeface="Synchro LET" pitchFamily="64" charset="0"/>
              </a:rPr>
              <a:t>Unbalanced forces</a:t>
            </a:r>
            <a:endParaRPr lang="en-US" altLang="en-US"/>
          </a:p>
        </p:txBody>
      </p:sp>
      <p:sp>
        <p:nvSpPr>
          <p:cNvPr id="86019" name="Rectangle 3"/>
          <p:cNvSpPr>
            <a:spLocks noGrp="1" noChangeArrowheads="1"/>
          </p:cNvSpPr>
          <p:nvPr>
            <p:ph type="body" sz="half" idx="2"/>
          </p:nvPr>
        </p:nvSpPr>
        <p:spPr>
          <a:xfrm>
            <a:off x="566670" y="1905000"/>
            <a:ext cx="5300730" cy="3810000"/>
          </a:xfrm>
        </p:spPr>
        <p:txBody>
          <a:bodyPr>
            <a:noAutofit/>
          </a:bodyPr>
          <a:lstStyle/>
          <a:p>
            <a:pPr>
              <a:lnSpc>
                <a:spcPct val="110000"/>
              </a:lnSpc>
            </a:pPr>
            <a:r>
              <a:rPr lang="en-US" altLang="en-US" dirty="0"/>
              <a:t>If the forces are moving in the </a:t>
            </a:r>
            <a:r>
              <a:rPr lang="en-US" altLang="en-US" b="1" u="sng" dirty="0"/>
              <a:t>same</a:t>
            </a:r>
            <a:r>
              <a:rPr lang="en-US" altLang="en-US" dirty="0"/>
              <a:t> direction, </a:t>
            </a:r>
            <a:r>
              <a:rPr lang="en-US" altLang="en-US" b="1" u="sng" dirty="0"/>
              <a:t>add</a:t>
            </a:r>
            <a:r>
              <a:rPr lang="en-US" altLang="en-US" dirty="0"/>
              <a:t> the forces.</a:t>
            </a:r>
          </a:p>
          <a:p>
            <a:pPr>
              <a:lnSpc>
                <a:spcPct val="110000"/>
              </a:lnSpc>
            </a:pPr>
            <a:endParaRPr lang="en-US" altLang="en-US" dirty="0"/>
          </a:p>
          <a:p>
            <a:pPr>
              <a:lnSpc>
                <a:spcPct val="110000"/>
              </a:lnSpc>
            </a:pPr>
            <a:r>
              <a:rPr lang="en-US" altLang="en-US" dirty="0"/>
              <a:t>Example:</a:t>
            </a:r>
          </a:p>
          <a:p>
            <a:pPr lvl="1">
              <a:lnSpc>
                <a:spcPct val="110000"/>
              </a:lnSpc>
            </a:pPr>
            <a:r>
              <a:rPr lang="en-US" altLang="en-US" sz="2800" dirty="0"/>
              <a:t>Girl pushes 25 N to the right</a:t>
            </a:r>
          </a:p>
          <a:p>
            <a:pPr lvl="1">
              <a:lnSpc>
                <a:spcPct val="110000"/>
              </a:lnSpc>
            </a:pPr>
            <a:r>
              <a:rPr lang="en-US" altLang="en-US" sz="2800" dirty="0"/>
              <a:t>Boy pulls  20 N to the right</a:t>
            </a:r>
          </a:p>
          <a:p>
            <a:pPr lvl="1">
              <a:lnSpc>
                <a:spcPct val="110000"/>
              </a:lnSpc>
            </a:pPr>
            <a:r>
              <a:rPr lang="en-US" altLang="en-US" sz="2800" dirty="0"/>
              <a:t>Net Force = 45 N to the right</a:t>
            </a:r>
          </a:p>
          <a:p>
            <a:pPr lvl="1">
              <a:lnSpc>
                <a:spcPct val="110000"/>
              </a:lnSpc>
            </a:pPr>
            <a:r>
              <a:rPr lang="en-US" altLang="en-US" sz="2800" dirty="0"/>
              <a:t>The piano moves to the right</a:t>
            </a:r>
          </a:p>
        </p:txBody>
      </p:sp>
      <p:pic>
        <p:nvPicPr>
          <p:cNvPr id="86021" name="Picture 5" descr="1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931" y="1760157"/>
            <a:ext cx="4593503" cy="4072517"/>
          </a:xfrm>
          <a:prstGeom prst="rect">
            <a:avLst/>
          </a:prstGeom>
          <a:solidFill>
            <a:schemeClr val="tx1"/>
          </a:solidFill>
        </p:spPr>
      </p:pic>
      <p:sp>
        <p:nvSpPr>
          <p:cNvPr id="86022" name="Rectangle 6"/>
          <p:cNvSpPr>
            <a:spLocks noChangeArrowheads="1"/>
          </p:cNvSpPr>
          <p:nvPr/>
        </p:nvSpPr>
        <p:spPr bwMode="auto">
          <a:xfrm>
            <a:off x="2922589" y="2195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extLst>
      <p:ext uri="{BB962C8B-B14F-4D97-AF65-F5344CB8AC3E}">
        <p14:creationId xmlns:p14="http://schemas.microsoft.com/office/powerpoint/2010/main" val="121709501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1+#ppt_w/2"/>
                                          </p:val>
                                        </p:tav>
                                        <p:tav tm="100000">
                                          <p:val>
                                            <p:strVal val="#ppt_x"/>
                                          </p:val>
                                        </p:tav>
                                      </p:tavLst>
                                    </p:anim>
                                    <p:anim calcmode="lin" valueType="num">
                                      <p:cBhvr additive="base">
                                        <p:cTn id="8" dur="500" fill="hold"/>
                                        <p:tgtEl>
                                          <p:spTgt spid="860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 calcmode="lin" valueType="num">
                                      <p:cBhvr additive="base">
                                        <p:cTn id="12" dur="20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860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
                                        </p:tgtEl>
                                      </p:cMediaNode>
                                    </p:audio>
                                  </p:subTnLst>
                                </p:cTn>
                              </p:par>
                            </p:childTnLst>
                          </p:cTn>
                        </p:par>
                        <p:par>
                          <p:cTn id="14" fill="hold" nodeType="afterGroup">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 calcmode="lin" valueType="num">
                                      <p:cBhvr additive="base">
                                        <p:cTn id="17" dur="20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860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
                                        </p:tgtEl>
                                      </p:cMediaNode>
                                    </p:audio>
                                  </p:subTnLst>
                                </p:cTn>
                              </p:par>
                            </p:childTnLst>
                          </p:cTn>
                        </p:par>
                        <p:par>
                          <p:cTn id="19" fill="hold" nodeType="afterGroup">
                            <p:stCondLst>
                              <p:cond delay="4500"/>
                            </p:stCondLst>
                            <p:childTnLst>
                              <p:par>
                                <p:cTn id="20" presetID="2" presetClass="entr" presetSubtype="8" fill="hold" grpId="0" nodeType="after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 calcmode="lin" valueType="num">
                                      <p:cBhvr additive="base">
                                        <p:cTn id="22" dur="20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860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
                                        </p:tgtEl>
                                      </p:cMediaNode>
                                    </p:audio>
                                  </p:subTnLst>
                                </p:cTn>
                              </p:par>
                            </p:childTnLst>
                          </p:cTn>
                        </p:par>
                        <p:par>
                          <p:cTn id="24" fill="hold" nodeType="afterGroup">
                            <p:stCondLst>
                              <p:cond delay="6500"/>
                            </p:stCondLst>
                            <p:childTnLst>
                              <p:par>
                                <p:cTn id="25" presetID="2" presetClass="entr" presetSubtype="8" fill="hold" grpId="0" nodeType="after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 calcmode="lin" valueType="num">
                                      <p:cBhvr additive="base">
                                        <p:cTn id="27" dur="2000" fill="hold"/>
                                        <p:tgtEl>
                                          <p:spTgt spid="86019">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860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
                                        </p:tgtEl>
                                      </p:cMediaNode>
                                    </p:audio>
                                  </p:subTnLst>
                                </p:cTn>
                              </p:par>
                            </p:childTnLst>
                          </p:cTn>
                        </p:par>
                        <p:par>
                          <p:cTn id="29" fill="hold" nodeType="afterGroup">
                            <p:stCondLst>
                              <p:cond delay="8500"/>
                            </p:stCondLst>
                            <p:childTnLst>
                              <p:par>
                                <p:cTn id="30" presetID="2" presetClass="entr" presetSubtype="8" fill="hold" grpId="0" nodeType="afterEffect">
                                  <p:stCondLst>
                                    <p:cond delay="0"/>
                                  </p:stCondLst>
                                  <p:childTnLst>
                                    <p:set>
                                      <p:cBhvr>
                                        <p:cTn id="31" dur="1" fill="hold">
                                          <p:stCondLst>
                                            <p:cond delay="0"/>
                                          </p:stCondLst>
                                        </p:cTn>
                                        <p:tgtEl>
                                          <p:spTgt spid="86019">
                                            <p:txEl>
                                              <p:pRg st="5" end="5"/>
                                            </p:txEl>
                                          </p:spTgt>
                                        </p:tgtEl>
                                        <p:attrNameLst>
                                          <p:attrName>style.visibility</p:attrName>
                                        </p:attrNameLst>
                                      </p:cBhvr>
                                      <p:to>
                                        <p:strVal val="visible"/>
                                      </p:to>
                                    </p:set>
                                    <p:anim calcmode="lin" valueType="num">
                                      <p:cBhvr additive="base">
                                        <p:cTn id="32" dur="2000" fill="hold"/>
                                        <p:tgtEl>
                                          <p:spTgt spid="86019">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860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
                                        </p:tgtEl>
                                      </p:cMediaNode>
                                    </p:audio>
                                  </p:subTnLst>
                                </p:cTn>
                              </p:par>
                            </p:childTnLst>
                          </p:cTn>
                        </p:par>
                        <p:par>
                          <p:cTn id="34" fill="hold" nodeType="afterGroup">
                            <p:stCondLst>
                              <p:cond delay="10500"/>
                            </p:stCondLst>
                            <p:childTnLst>
                              <p:par>
                                <p:cTn id="35" presetID="2" presetClass="entr" presetSubtype="8" fill="hold" grpId="0" nodeType="afterEffect">
                                  <p:stCondLst>
                                    <p:cond delay="0"/>
                                  </p:stCondLst>
                                  <p:childTnLst>
                                    <p:set>
                                      <p:cBhvr>
                                        <p:cTn id="36" dur="1" fill="hold">
                                          <p:stCondLst>
                                            <p:cond delay="0"/>
                                          </p:stCondLst>
                                        </p:cTn>
                                        <p:tgtEl>
                                          <p:spTgt spid="86019">
                                            <p:txEl>
                                              <p:pRg st="6" end="6"/>
                                            </p:txEl>
                                          </p:spTgt>
                                        </p:tgtEl>
                                        <p:attrNameLst>
                                          <p:attrName>style.visibility</p:attrName>
                                        </p:attrNameLst>
                                      </p:cBhvr>
                                      <p:to>
                                        <p:strVal val="visible"/>
                                      </p:to>
                                    </p:set>
                                    <p:anim calcmode="lin" valueType="num">
                                      <p:cBhvr additive="base">
                                        <p:cTn id="37" dur="2000" fill="hold"/>
                                        <p:tgtEl>
                                          <p:spTgt spid="86019">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860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par>
                                <p:cTn id="39" presetID="48" presetClass="entr" presetSubtype="0" accel="50000" fill="hold" nodeType="withEffect">
                                  <p:stCondLst>
                                    <p:cond delay="0"/>
                                  </p:stCondLst>
                                  <p:childTnLst>
                                    <p:set>
                                      <p:cBhvr>
                                        <p:cTn id="40" dur="1" fill="hold">
                                          <p:stCondLst>
                                            <p:cond delay="0"/>
                                          </p:stCondLst>
                                        </p:cTn>
                                        <p:tgtEl>
                                          <p:spTgt spid="86021"/>
                                        </p:tgtEl>
                                        <p:attrNameLst>
                                          <p:attrName>style.visibility</p:attrName>
                                        </p:attrNameLst>
                                      </p:cBhvr>
                                      <p:to>
                                        <p:strVal val="visible"/>
                                      </p:to>
                                    </p:set>
                                    <p:anim calcmode="lin" valueType="num">
                                      <p:cBhvr>
                                        <p:cTn id="41" dur="1000" fill="hold"/>
                                        <p:tgtEl>
                                          <p:spTgt spid="860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86021"/>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86021"/>
                                        </p:tgtEl>
                                        <p:attrNameLst>
                                          <p:attrName>ppt_y</p:attrName>
                                        </p:attrNameLst>
                                      </p:cBhvr>
                                      <p:tavLst>
                                        <p:tav tm="0">
                                          <p:val>
                                            <p:strVal val="#ppt_y"/>
                                          </p:val>
                                        </p:tav>
                                        <p:tav tm="100000">
                                          <p:val>
                                            <p:strVal val="#ppt_y"/>
                                          </p:val>
                                        </p:tav>
                                      </p:tavLst>
                                    </p:anim>
                                    <p:animEffect transition="in" filter="fade">
                                      <p:cBhvr>
                                        <p:cTn id="44" dur="10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bldLvl="2"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04780" y="-145110"/>
            <a:ext cx="10871200" cy="1143000"/>
          </a:xfrm>
        </p:spPr>
        <p:txBody>
          <a:bodyPr/>
          <a:lstStyle/>
          <a:p>
            <a:r>
              <a:rPr lang="en-US" altLang="en-US" sz="4200" b="1" dirty="0">
                <a:latin typeface="Synchro LET" pitchFamily="64" charset="0"/>
              </a:rPr>
              <a:t>Unbalanced forces</a:t>
            </a:r>
            <a:endParaRPr lang="en-US" altLang="en-US" b="1" dirty="0"/>
          </a:p>
        </p:txBody>
      </p:sp>
      <p:sp>
        <p:nvSpPr>
          <p:cNvPr id="118787" name="Rectangle 3"/>
          <p:cNvSpPr>
            <a:spLocks noGrp="1" noChangeArrowheads="1"/>
          </p:cNvSpPr>
          <p:nvPr>
            <p:ph type="body" sz="half" idx="2"/>
          </p:nvPr>
        </p:nvSpPr>
        <p:spPr>
          <a:xfrm>
            <a:off x="1345842" y="1133498"/>
            <a:ext cx="3908738" cy="3915020"/>
          </a:xfrm>
        </p:spPr>
        <p:txBody>
          <a:bodyPr>
            <a:noAutofit/>
          </a:bodyPr>
          <a:lstStyle/>
          <a:p>
            <a:pPr>
              <a:lnSpc>
                <a:spcPct val="110000"/>
              </a:lnSpc>
            </a:pPr>
            <a:r>
              <a:rPr lang="en-US" altLang="en-US" dirty="0"/>
              <a:t>If the forces are moving in </a:t>
            </a:r>
            <a:r>
              <a:rPr lang="en-US" altLang="en-US" b="1" u="sng" dirty="0"/>
              <a:t>opposite</a:t>
            </a:r>
            <a:r>
              <a:rPr lang="en-US" altLang="en-US" dirty="0"/>
              <a:t> directions, </a:t>
            </a:r>
            <a:r>
              <a:rPr lang="en-US" altLang="en-US" b="1" u="sng" dirty="0"/>
              <a:t>subtract</a:t>
            </a:r>
            <a:r>
              <a:rPr lang="en-US" altLang="en-US" dirty="0"/>
              <a:t> the forces.</a:t>
            </a:r>
          </a:p>
          <a:p>
            <a:pPr>
              <a:lnSpc>
                <a:spcPct val="110000"/>
              </a:lnSpc>
            </a:pPr>
            <a:endParaRPr lang="en-US" altLang="en-US" dirty="0"/>
          </a:p>
          <a:p>
            <a:pPr>
              <a:lnSpc>
                <a:spcPct val="110000"/>
              </a:lnSpc>
            </a:pPr>
            <a:r>
              <a:rPr lang="en-US" altLang="en-US" dirty="0"/>
              <a:t>Example:</a:t>
            </a:r>
          </a:p>
          <a:p>
            <a:pPr lvl="1">
              <a:lnSpc>
                <a:spcPct val="110000"/>
              </a:lnSpc>
            </a:pPr>
            <a:r>
              <a:rPr lang="en-US" altLang="en-US" sz="2800" dirty="0"/>
              <a:t>Dog #1 pulls 10 N to the left</a:t>
            </a:r>
          </a:p>
          <a:p>
            <a:pPr lvl="1">
              <a:lnSpc>
                <a:spcPct val="110000"/>
              </a:lnSpc>
            </a:pPr>
            <a:r>
              <a:rPr lang="en-US" altLang="en-US" sz="2800" dirty="0"/>
              <a:t>Dog #2  pulls  12 N to the right</a:t>
            </a:r>
          </a:p>
          <a:p>
            <a:pPr lvl="1">
              <a:lnSpc>
                <a:spcPct val="110000"/>
              </a:lnSpc>
            </a:pPr>
            <a:r>
              <a:rPr lang="en-US" altLang="en-US" sz="2800" dirty="0"/>
              <a:t>Net Force = 2 N to the right</a:t>
            </a:r>
          </a:p>
        </p:txBody>
      </p:sp>
      <p:sp>
        <p:nvSpPr>
          <p:cNvPr id="118789" name="Rectangle 5"/>
          <p:cNvSpPr>
            <a:spLocks noChangeArrowheads="1"/>
          </p:cNvSpPr>
          <p:nvPr/>
        </p:nvSpPr>
        <p:spPr bwMode="auto">
          <a:xfrm>
            <a:off x="2922589" y="2195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11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678" y="2386886"/>
            <a:ext cx="5355271" cy="364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68112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1+#ppt_w/2"/>
                                          </p:val>
                                        </p:tav>
                                        <p:tav tm="100000">
                                          <p:val>
                                            <p:strVal val="#ppt_x"/>
                                          </p:val>
                                        </p:tav>
                                      </p:tavLst>
                                    </p:anim>
                                    <p:anim calcmode="lin" valueType="num">
                                      <p:cBhvr additive="base">
                                        <p:cTn id="8" dur="500" fill="hold"/>
                                        <p:tgtEl>
                                          <p:spTgt spid="1187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8787">
                                            <p:txEl>
                                              <p:pRg st="0" end="0"/>
                                            </p:txEl>
                                          </p:spTgt>
                                        </p:tgtEl>
                                        <p:attrNameLst>
                                          <p:attrName>style.visibility</p:attrName>
                                        </p:attrNameLst>
                                      </p:cBhvr>
                                      <p:to>
                                        <p:strVal val="visible"/>
                                      </p:to>
                                    </p:set>
                                    <p:anim calcmode="lin" valueType="num">
                                      <p:cBhvr additive="base">
                                        <p:cTn id="12" dur="20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187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
                                        </p:tgtEl>
                                      </p:cMediaNode>
                                    </p:audio>
                                  </p:subTnLst>
                                </p:cTn>
                              </p:par>
                            </p:childTnLst>
                          </p:cTn>
                        </p:par>
                        <p:par>
                          <p:cTn id="14" fill="hold" nodeType="afterGroup">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 calcmode="lin" valueType="num">
                                      <p:cBhvr additive="base">
                                        <p:cTn id="17" dur="20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1187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
                                        </p:tgtEl>
                                      </p:cMediaNode>
                                    </p:audio>
                                  </p:subTnLst>
                                </p:cTn>
                              </p:par>
                            </p:childTnLst>
                          </p:cTn>
                        </p:par>
                        <p:par>
                          <p:cTn id="19" fill="hold" nodeType="afterGroup">
                            <p:stCondLst>
                              <p:cond delay="4500"/>
                            </p:stCondLst>
                            <p:childTnLst>
                              <p:par>
                                <p:cTn id="20" presetID="2" presetClass="entr" presetSubtype="8" fill="hold" grpId="0" nodeType="after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 calcmode="lin" valueType="num">
                                      <p:cBhvr additive="base">
                                        <p:cTn id="22" dur="20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1187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
                                        </p:tgtEl>
                                      </p:cMediaNode>
                                    </p:audio>
                                  </p:subTnLst>
                                </p:cTn>
                              </p:par>
                            </p:childTnLst>
                          </p:cTn>
                        </p:par>
                        <p:par>
                          <p:cTn id="24" fill="hold" nodeType="afterGroup">
                            <p:stCondLst>
                              <p:cond delay="6500"/>
                            </p:stCondLst>
                            <p:childTnLst>
                              <p:par>
                                <p:cTn id="25" presetID="2" presetClass="entr" presetSubtype="8" fill="hold" grpId="0" nodeType="after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 calcmode="lin" valueType="num">
                                      <p:cBhvr additive="base">
                                        <p:cTn id="27" dur="2000" fill="hold"/>
                                        <p:tgtEl>
                                          <p:spTgt spid="118787">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1187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
                                        </p:tgtEl>
                                      </p:cMediaNode>
                                    </p:audio>
                                  </p:subTnLst>
                                </p:cTn>
                              </p:par>
                            </p:childTnLst>
                          </p:cTn>
                        </p:par>
                        <p:par>
                          <p:cTn id="29" fill="hold" nodeType="afterGroup">
                            <p:stCondLst>
                              <p:cond delay="8500"/>
                            </p:stCondLst>
                            <p:childTnLst>
                              <p:par>
                                <p:cTn id="30" presetID="2" presetClass="entr" presetSubtype="8" fill="hold" grpId="0" nodeType="afterEffect">
                                  <p:stCondLst>
                                    <p:cond delay="0"/>
                                  </p:stCondLst>
                                  <p:childTnLst>
                                    <p:set>
                                      <p:cBhvr>
                                        <p:cTn id="31" dur="1" fill="hold">
                                          <p:stCondLst>
                                            <p:cond delay="0"/>
                                          </p:stCondLst>
                                        </p:cTn>
                                        <p:tgtEl>
                                          <p:spTgt spid="118787">
                                            <p:txEl>
                                              <p:pRg st="5" end="5"/>
                                            </p:txEl>
                                          </p:spTgt>
                                        </p:tgtEl>
                                        <p:attrNameLst>
                                          <p:attrName>style.visibility</p:attrName>
                                        </p:attrNameLst>
                                      </p:cBhvr>
                                      <p:to>
                                        <p:strVal val="visible"/>
                                      </p:to>
                                    </p:set>
                                    <p:anim calcmode="lin" valueType="num">
                                      <p:cBhvr additive="base">
                                        <p:cTn id="32" dur="2000" fill="hold"/>
                                        <p:tgtEl>
                                          <p:spTgt spid="118787">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11878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bldLvl="2"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0"/>
            <a:ext cx="7924800"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5955"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452689" y="3821113"/>
            <a:ext cx="7373937" cy="1998662"/>
          </a:xfrm>
        </p:spPr>
      </p:pic>
    </p:spTree>
    <p:extLst>
      <p:ext uri="{BB962C8B-B14F-4D97-AF65-F5344CB8AC3E}">
        <p14:creationId xmlns:p14="http://schemas.microsoft.com/office/powerpoint/2010/main" val="74865688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5955"/>
                                        </p:tgtEl>
                                        <p:attrNameLst>
                                          <p:attrName>style.visibility</p:attrName>
                                        </p:attrNameLst>
                                      </p:cBhvr>
                                      <p:to>
                                        <p:strVal val="visible"/>
                                      </p:to>
                                    </p:set>
                                    <p:anim calcmode="lin" valueType="num">
                                      <p:cBhvr additive="base">
                                        <p:cTn id="7" dur="500" fill="hold"/>
                                        <p:tgtEl>
                                          <p:spTgt spid="125955"/>
                                        </p:tgtEl>
                                        <p:attrNameLst>
                                          <p:attrName>ppt_x</p:attrName>
                                        </p:attrNameLst>
                                      </p:cBhvr>
                                      <p:tavLst>
                                        <p:tav tm="0">
                                          <p:val>
                                            <p:strVal val="0-#ppt_w/2"/>
                                          </p:val>
                                        </p:tav>
                                        <p:tav tm="100000">
                                          <p:val>
                                            <p:strVal val="#ppt_x"/>
                                          </p:val>
                                        </p:tav>
                                      </p:tavLst>
                                    </p:anim>
                                    <p:anim calcmode="lin" valueType="num">
                                      <p:cBhvr additive="base">
                                        <p:cTn id="8" dur="500" fill="hold"/>
                                        <p:tgtEl>
                                          <p:spTgt spid="1259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3600">
                <a:latin typeface="Synchro LET" pitchFamily="64" charset="0"/>
              </a:rPr>
              <a:t>You Try It: Calculating Net Force</a:t>
            </a:r>
            <a:endParaRPr lang="en-US" altLang="en-US"/>
          </a:p>
        </p:txBody>
      </p:sp>
      <p:sp>
        <p:nvSpPr>
          <p:cNvPr id="97284" name="Rectangle 4"/>
          <p:cNvSpPr>
            <a:spLocks noChangeArrowheads="1"/>
          </p:cNvSpPr>
          <p:nvPr/>
        </p:nvSpPr>
        <p:spPr bwMode="auto">
          <a:xfrm>
            <a:off x="2922589" y="2195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7288" name="Picture 8" descr="vectorm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8345488"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85107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500" fill="hold"/>
                                        <p:tgtEl>
                                          <p:spTgt spid="97282"/>
                                        </p:tgtEl>
                                        <p:attrNameLst>
                                          <p:attrName>ppt_x</p:attrName>
                                        </p:attrNameLst>
                                      </p:cBhvr>
                                      <p:tavLst>
                                        <p:tav tm="0">
                                          <p:val>
                                            <p:strVal val="1+#ppt_w/2"/>
                                          </p:val>
                                        </p:tav>
                                        <p:tav tm="100000">
                                          <p:val>
                                            <p:strVal val="#ppt_x"/>
                                          </p:val>
                                        </p:tav>
                                      </p:tavLst>
                                    </p:anim>
                                    <p:anim calcmode="lin" valueType="num">
                                      <p:cBhvr additive="base">
                                        <p:cTn id="8" dur="500" fill="hold"/>
                                        <p:tgtEl>
                                          <p:spTgt spid="97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z="4000">
                <a:latin typeface="Synchro LET" pitchFamily="64" charset="0"/>
              </a:rPr>
              <a:t>You Try It: Net Force</a:t>
            </a:r>
            <a:endParaRPr lang="en-US" altLang="en-US"/>
          </a:p>
        </p:txBody>
      </p:sp>
      <p:sp>
        <p:nvSpPr>
          <p:cNvPr id="98307" name="Rectangle 3"/>
          <p:cNvSpPr>
            <a:spLocks noChangeArrowheads="1"/>
          </p:cNvSpPr>
          <p:nvPr/>
        </p:nvSpPr>
        <p:spPr bwMode="auto">
          <a:xfrm>
            <a:off x="2922589" y="2195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8309" name="Picture 5" descr="vectormat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8345488"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6095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1+#ppt_w/2"/>
                                          </p:val>
                                        </p:tav>
                                        <p:tav tm="100000">
                                          <p:val>
                                            <p:strVal val="#ppt_x"/>
                                          </p:val>
                                        </p:tav>
                                      </p:tavLst>
                                    </p:anim>
                                    <p:anim calcmode="lin" valueType="num">
                                      <p:cBhvr additive="base">
                                        <p:cTn id="8" dur="500" fill="hold"/>
                                        <p:tgtEl>
                                          <p:spTgt spid="983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z="4000">
                <a:latin typeface="Synchro LET" pitchFamily="64" charset="0"/>
              </a:rPr>
              <a:t>You Try It: Net Force</a:t>
            </a:r>
            <a:endParaRPr lang="en-US" altLang="en-US"/>
          </a:p>
        </p:txBody>
      </p:sp>
      <p:sp>
        <p:nvSpPr>
          <p:cNvPr id="99331" name="Rectangle 3"/>
          <p:cNvSpPr>
            <a:spLocks noChangeArrowheads="1"/>
          </p:cNvSpPr>
          <p:nvPr/>
        </p:nvSpPr>
        <p:spPr bwMode="auto">
          <a:xfrm>
            <a:off x="2922589" y="2195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9333" name="Picture 5" descr="vectormath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1"/>
            <a:ext cx="7600950" cy="358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25194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1+#ppt_w/2"/>
                                          </p:val>
                                        </p:tav>
                                        <p:tav tm="100000">
                                          <p:val>
                                            <p:strVal val="#ppt_x"/>
                                          </p:val>
                                        </p:tav>
                                      </p:tavLst>
                                    </p:anim>
                                    <p:anim calcmode="lin" valueType="num">
                                      <p:cBhvr additive="base">
                                        <p:cTn id="8" dur="500" fill="hold"/>
                                        <p:tgtEl>
                                          <p:spTgt spid="99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ypes of fo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597" y="1182778"/>
            <a:ext cx="5084552" cy="615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56068" y="130815"/>
            <a:ext cx="10019763" cy="1200329"/>
          </a:xfrm>
          <a:prstGeom prst="rect">
            <a:avLst/>
          </a:prstGeom>
        </p:spPr>
        <p:txBody>
          <a:bodyPr wrap="square">
            <a:spAutoFit/>
          </a:bodyPr>
          <a:lstStyle/>
          <a:p>
            <a:r>
              <a:rPr lang="en-GB" sz="3600" dirty="0" smtClean="0">
                <a:latin typeface="Comic Sans MS" pitchFamily="66" charset="0"/>
              </a:rPr>
              <a:t>There are many different forces which act on objects such as gravity and friction</a:t>
            </a:r>
            <a:endParaRPr lang="en-US" sz="3600" dirty="0"/>
          </a:p>
        </p:txBody>
      </p:sp>
    </p:spTree>
    <p:extLst>
      <p:ext uri="{BB962C8B-B14F-4D97-AF65-F5344CB8AC3E}">
        <p14:creationId xmlns:p14="http://schemas.microsoft.com/office/powerpoint/2010/main" val="1286945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4000">
                <a:latin typeface="Synchro LET" pitchFamily="64" charset="0"/>
              </a:rPr>
              <a:t>Sample Test Question </a:t>
            </a:r>
            <a:r>
              <a:rPr lang="en-US" altLang="en-US" sz="4000">
                <a:latin typeface="Lucida Grande" pitchFamily="64" charset="0"/>
              </a:rPr>
              <a:t>#1</a:t>
            </a:r>
            <a:endParaRPr lang="en-US" altLang="en-US"/>
          </a:p>
        </p:txBody>
      </p:sp>
      <p:sp>
        <p:nvSpPr>
          <p:cNvPr id="111619" name="Rectangle 3"/>
          <p:cNvSpPr>
            <a:spLocks noChangeArrowheads="1"/>
          </p:cNvSpPr>
          <p:nvPr/>
        </p:nvSpPr>
        <p:spPr bwMode="auto">
          <a:xfrm>
            <a:off x="2922589" y="2195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111624" name="Picture 8" descr="box diagram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10" y="658222"/>
            <a:ext cx="4797964" cy="5594114"/>
          </a:xfrm>
          <a:prstGeom prst="rect">
            <a:avLst/>
          </a:prstGeom>
          <a:noFill/>
          <a:extLst>
            <a:ext uri="{909E8E84-426E-40DD-AFC4-6F175D3DCCD1}">
              <a14:hiddenFill xmlns:a14="http://schemas.microsoft.com/office/drawing/2010/main">
                <a:solidFill>
                  <a:srgbClr val="FFFFFF"/>
                </a:solidFill>
              </a14:hiddenFill>
            </a:ext>
          </a:extLst>
        </p:spPr>
      </p:pic>
      <p:sp>
        <p:nvSpPr>
          <p:cNvPr id="111627" name="Rectangle 11"/>
          <p:cNvSpPr>
            <a:spLocks noGrp="1" noChangeArrowheads="1"/>
          </p:cNvSpPr>
          <p:nvPr>
            <p:ph type="body" sz="half" idx="2"/>
          </p:nvPr>
        </p:nvSpPr>
        <p:spPr>
          <a:xfrm>
            <a:off x="5715000" y="1905000"/>
            <a:ext cx="4343400" cy="3962400"/>
          </a:xfrm>
          <a:noFill/>
          <a:ln/>
        </p:spPr>
        <p:txBody>
          <a:bodyPr/>
          <a:lstStyle/>
          <a:p>
            <a:pPr>
              <a:lnSpc>
                <a:spcPct val="110000"/>
              </a:lnSpc>
            </a:pPr>
            <a:r>
              <a:rPr lang="en-US" altLang="en-US" sz="2500">
                <a:solidFill>
                  <a:srgbClr val="FF8000"/>
                </a:solidFill>
              </a:rPr>
              <a:t>Answer: D</a:t>
            </a:r>
            <a:endParaRPr lang="en-US" altLang="en-US" sz="2500"/>
          </a:p>
          <a:p>
            <a:pPr lvl="1">
              <a:lnSpc>
                <a:spcPct val="110000"/>
              </a:lnSpc>
            </a:pPr>
            <a:r>
              <a:rPr lang="en-US" altLang="en-US" sz="2100"/>
              <a:t>Each box has the same magnitude of force (3 N), but in 3 different directions.</a:t>
            </a:r>
          </a:p>
          <a:p>
            <a:pPr lvl="1">
              <a:lnSpc>
                <a:spcPct val="110000"/>
              </a:lnSpc>
            </a:pPr>
            <a:r>
              <a:rPr lang="en-US" altLang="en-US" sz="2100"/>
              <a:t>That makes them totally different from one another.</a:t>
            </a:r>
          </a:p>
          <a:p>
            <a:pPr lvl="1">
              <a:lnSpc>
                <a:spcPct val="110000"/>
              </a:lnSpc>
            </a:pPr>
            <a:r>
              <a:rPr lang="en-US" altLang="en-US" sz="2100"/>
              <a:t>D is the only possible answer. </a:t>
            </a:r>
          </a:p>
        </p:txBody>
      </p:sp>
    </p:spTree>
    <p:extLst>
      <p:ext uri="{BB962C8B-B14F-4D97-AF65-F5344CB8AC3E}">
        <p14:creationId xmlns:p14="http://schemas.microsoft.com/office/powerpoint/2010/main" val="204986246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500" fill="hold"/>
                                        <p:tgtEl>
                                          <p:spTgt spid="111618"/>
                                        </p:tgtEl>
                                        <p:attrNameLst>
                                          <p:attrName>ppt_x</p:attrName>
                                        </p:attrNameLst>
                                      </p:cBhvr>
                                      <p:tavLst>
                                        <p:tav tm="0">
                                          <p:val>
                                            <p:strVal val="1+#ppt_w/2"/>
                                          </p:val>
                                        </p:tav>
                                        <p:tav tm="100000">
                                          <p:val>
                                            <p:strVal val="#ppt_x"/>
                                          </p:val>
                                        </p:tav>
                                      </p:tavLst>
                                    </p:anim>
                                    <p:anim calcmode="lin" valueType="num">
                                      <p:cBhvr additive="base">
                                        <p:cTn id="8" dur="500" fill="hold"/>
                                        <p:tgtEl>
                                          <p:spTgt spid="1116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27">
                                            <p:txEl>
                                              <p:pRg st="0" end="0"/>
                                            </p:txEl>
                                          </p:spTgt>
                                        </p:tgtEl>
                                        <p:attrNameLst>
                                          <p:attrName>style.visibility</p:attrName>
                                        </p:attrNameLst>
                                      </p:cBhvr>
                                      <p:to>
                                        <p:strVal val="visible"/>
                                      </p:to>
                                    </p:set>
                                    <p:anim calcmode="lin" valueType="num">
                                      <p:cBhvr additive="base">
                                        <p:cTn id="13" dur="2000" fill="hold"/>
                                        <p:tgtEl>
                                          <p:spTgt spid="111627">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11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par>
                          <p:cTn id="15" fill="hold" nodeType="afterGroup">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111627">
                                            <p:txEl>
                                              <p:pRg st="1" end="1"/>
                                            </p:txEl>
                                          </p:spTgt>
                                        </p:tgtEl>
                                        <p:attrNameLst>
                                          <p:attrName>style.visibility</p:attrName>
                                        </p:attrNameLst>
                                      </p:cBhvr>
                                      <p:to>
                                        <p:strVal val="visible"/>
                                      </p:to>
                                    </p:set>
                                    <p:anim calcmode="lin" valueType="num">
                                      <p:cBhvr additive="base">
                                        <p:cTn id="18" dur="3000" fill="hold"/>
                                        <p:tgtEl>
                                          <p:spTgt spid="111627">
                                            <p:txEl>
                                              <p:pRg st="1" end="1"/>
                                            </p:txEl>
                                          </p:spTgt>
                                        </p:tgtEl>
                                        <p:attrNameLst>
                                          <p:attrName>ppt_x</p:attrName>
                                        </p:attrNameLst>
                                      </p:cBhvr>
                                      <p:tavLst>
                                        <p:tav tm="0">
                                          <p:val>
                                            <p:strVal val="0-#ppt_w/2"/>
                                          </p:val>
                                        </p:tav>
                                        <p:tav tm="100000">
                                          <p:val>
                                            <p:strVal val="#ppt_x"/>
                                          </p:val>
                                        </p:tav>
                                      </p:tavLst>
                                    </p:anim>
                                    <p:anim calcmode="lin" valueType="num">
                                      <p:cBhvr additive="base">
                                        <p:cTn id="19" dur="3000" fill="hold"/>
                                        <p:tgtEl>
                                          <p:spTgt spid="1116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Whoosh"/>
                                        </p:tgtEl>
                                      </p:cMediaNode>
                                    </p:audio>
                                  </p:subTnLst>
                                </p:cTn>
                              </p:par>
                            </p:childTnLst>
                          </p:cTn>
                        </p:par>
                        <p:par>
                          <p:cTn id="20" fill="hold" nodeType="afterGroup">
                            <p:stCondLst>
                              <p:cond delay="5000"/>
                            </p:stCondLst>
                            <p:childTnLst>
                              <p:par>
                                <p:cTn id="21" presetID="2" presetClass="entr" presetSubtype="8" fill="hold" grpId="0" nodeType="afterEffect">
                                  <p:stCondLst>
                                    <p:cond delay="0"/>
                                  </p:stCondLst>
                                  <p:childTnLst>
                                    <p:set>
                                      <p:cBhvr>
                                        <p:cTn id="22" dur="1" fill="hold">
                                          <p:stCondLst>
                                            <p:cond delay="0"/>
                                          </p:stCondLst>
                                        </p:cTn>
                                        <p:tgtEl>
                                          <p:spTgt spid="111627">
                                            <p:txEl>
                                              <p:pRg st="2" end="2"/>
                                            </p:txEl>
                                          </p:spTgt>
                                        </p:tgtEl>
                                        <p:attrNameLst>
                                          <p:attrName>style.visibility</p:attrName>
                                        </p:attrNameLst>
                                      </p:cBhvr>
                                      <p:to>
                                        <p:strVal val="visible"/>
                                      </p:to>
                                    </p:set>
                                    <p:anim calcmode="lin" valueType="num">
                                      <p:cBhvr additive="base">
                                        <p:cTn id="23" dur="3000" fill="hold"/>
                                        <p:tgtEl>
                                          <p:spTgt spid="111627">
                                            <p:txEl>
                                              <p:pRg st="2" end="2"/>
                                            </p:txEl>
                                          </p:spTgt>
                                        </p:tgtEl>
                                        <p:attrNameLst>
                                          <p:attrName>ppt_x</p:attrName>
                                        </p:attrNameLst>
                                      </p:cBhvr>
                                      <p:tavLst>
                                        <p:tav tm="0">
                                          <p:val>
                                            <p:strVal val="0-#ppt_w/2"/>
                                          </p:val>
                                        </p:tav>
                                        <p:tav tm="100000">
                                          <p:val>
                                            <p:strVal val="#ppt_x"/>
                                          </p:val>
                                        </p:tav>
                                      </p:tavLst>
                                    </p:anim>
                                    <p:anim calcmode="lin" valueType="num">
                                      <p:cBhvr additive="base">
                                        <p:cTn id="24" dur="3000" fill="hold"/>
                                        <p:tgtEl>
                                          <p:spTgt spid="1116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
                                        </p:tgtEl>
                                      </p:cMediaNode>
                                    </p:audio>
                                  </p:subTnLst>
                                </p:cTn>
                              </p:par>
                            </p:childTnLst>
                          </p:cTn>
                        </p:par>
                        <p:par>
                          <p:cTn id="25" fill="hold" nodeType="afterGroup">
                            <p:stCondLst>
                              <p:cond delay="8000"/>
                            </p:stCondLst>
                            <p:childTnLst>
                              <p:par>
                                <p:cTn id="26" presetID="2" presetClass="entr" presetSubtype="8" fill="hold" grpId="0" nodeType="afterEffect">
                                  <p:stCondLst>
                                    <p:cond delay="0"/>
                                  </p:stCondLst>
                                  <p:childTnLst>
                                    <p:set>
                                      <p:cBhvr>
                                        <p:cTn id="27" dur="1" fill="hold">
                                          <p:stCondLst>
                                            <p:cond delay="0"/>
                                          </p:stCondLst>
                                        </p:cTn>
                                        <p:tgtEl>
                                          <p:spTgt spid="111627">
                                            <p:txEl>
                                              <p:pRg st="3" end="3"/>
                                            </p:txEl>
                                          </p:spTgt>
                                        </p:tgtEl>
                                        <p:attrNameLst>
                                          <p:attrName>style.visibility</p:attrName>
                                        </p:attrNameLst>
                                      </p:cBhvr>
                                      <p:to>
                                        <p:strVal val="visible"/>
                                      </p:to>
                                    </p:set>
                                    <p:anim calcmode="lin" valueType="num">
                                      <p:cBhvr additive="base">
                                        <p:cTn id="28" dur="3000" fill="hold"/>
                                        <p:tgtEl>
                                          <p:spTgt spid="111627">
                                            <p:txEl>
                                              <p:pRg st="3" end="3"/>
                                            </p:txEl>
                                          </p:spTgt>
                                        </p:tgtEl>
                                        <p:attrNameLst>
                                          <p:attrName>ppt_x</p:attrName>
                                        </p:attrNameLst>
                                      </p:cBhvr>
                                      <p:tavLst>
                                        <p:tav tm="0">
                                          <p:val>
                                            <p:strVal val="0-#ppt_w/2"/>
                                          </p:val>
                                        </p:tav>
                                        <p:tav tm="100000">
                                          <p:val>
                                            <p:strVal val="#ppt_x"/>
                                          </p:val>
                                        </p:tav>
                                      </p:tavLst>
                                    </p:anim>
                                    <p:anim calcmode="lin" valueType="num">
                                      <p:cBhvr additive="base">
                                        <p:cTn id="29" dur="3000" fill="hold"/>
                                        <p:tgtEl>
                                          <p:spTgt spid="1116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7" grpId="0" build="p" bldLvl="2"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4000">
                <a:latin typeface="Synchro LET" pitchFamily="64" charset="0"/>
              </a:rPr>
              <a:t>Sample Test Question </a:t>
            </a:r>
            <a:r>
              <a:rPr lang="en-US" altLang="en-US" sz="4000">
                <a:latin typeface="Lucida Grande" pitchFamily="64" charset="0"/>
              </a:rPr>
              <a:t>#2</a:t>
            </a:r>
            <a:endParaRPr lang="en-US" altLang="en-US"/>
          </a:p>
        </p:txBody>
      </p:sp>
      <p:sp>
        <p:nvSpPr>
          <p:cNvPr id="113667" name="Rectangle 3"/>
          <p:cNvSpPr>
            <a:spLocks noChangeArrowheads="1"/>
          </p:cNvSpPr>
          <p:nvPr/>
        </p:nvSpPr>
        <p:spPr bwMode="auto">
          <a:xfrm>
            <a:off x="2922589" y="2195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13668" name="Rectangle 4"/>
          <p:cNvSpPr>
            <a:spLocks noGrp="1" noChangeArrowheads="1"/>
          </p:cNvSpPr>
          <p:nvPr>
            <p:ph type="body" sz="half" idx="2"/>
          </p:nvPr>
        </p:nvSpPr>
        <p:spPr>
          <a:xfrm>
            <a:off x="5715000" y="1905000"/>
            <a:ext cx="4343400" cy="3962400"/>
          </a:xfrm>
          <a:noFill/>
          <a:ln/>
        </p:spPr>
        <p:txBody>
          <a:bodyPr/>
          <a:lstStyle/>
          <a:p>
            <a:pPr>
              <a:lnSpc>
                <a:spcPct val="110000"/>
              </a:lnSpc>
            </a:pPr>
            <a:r>
              <a:rPr lang="en-US" altLang="en-US" sz="2500">
                <a:solidFill>
                  <a:srgbClr val="FF8000"/>
                </a:solidFill>
              </a:rPr>
              <a:t>Answer: A</a:t>
            </a:r>
            <a:endParaRPr lang="en-US" altLang="en-US" sz="2500"/>
          </a:p>
          <a:p>
            <a:pPr lvl="1">
              <a:lnSpc>
                <a:spcPct val="110000"/>
              </a:lnSpc>
            </a:pPr>
            <a:r>
              <a:rPr lang="en-US" altLang="en-US" sz="2100"/>
              <a:t>The box will move 30 N downward &amp; 10 N to the left </a:t>
            </a:r>
          </a:p>
        </p:txBody>
      </p:sp>
      <p:pic>
        <p:nvPicPr>
          <p:cNvPr id="113670" name="Picture 6" descr="forc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438" y="1816100"/>
            <a:ext cx="3606800" cy="4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3034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1+#ppt_w/2"/>
                                          </p:val>
                                        </p:tav>
                                        <p:tav tm="100000">
                                          <p:val>
                                            <p:strVal val="#ppt_x"/>
                                          </p:val>
                                        </p:tav>
                                      </p:tavLst>
                                    </p:anim>
                                    <p:anim calcmode="lin" valueType="num">
                                      <p:cBhvr additive="base">
                                        <p:cTn id="8" dur="500" fill="hold"/>
                                        <p:tgtEl>
                                          <p:spTgt spid="1136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8">
                                            <p:txEl>
                                              <p:pRg st="0" end="0"/>
                                            </p:txEl>
                                          </p:spTgt>
                                        </p:tgtEl>
                                        <p:attrNameLst>
                                          <p:attrName>style.visibility</p:attrName>
                                        </p:attrNameLst>
                                      </p:cBhvr>
                                      <p:to>
                                        <p:strVal val="visible"/>
                                      </p:to>
                                    </p:set>
                                    <p:anim calcmode="lin" valueType="num">
                                      <p:cBhvr additive="base">
                                        <p:cTn id="13" dur="2000" fill="hold"/>
                                        <p:tgtEl>
                                          <p:spTgt spid="113668">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13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par>
                          <p:cTn id="15" fill="hold" nodeType="afterGroup">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113668">
                                            <p:txEl>
                                              <p:pRg st="1" end="1"/>
                                            </p:txEl>
                                          </p:spTgt>
                                        </p:tgtEl>
                                        <p:attrNameLst>
                                          <p:attrName>style.visibility</p:attrName>
                                        </p:attrNameLst>
                                      </p:cBhvr>
                                      <p:to>
                                        <p:strVal val="visible"/>
                                      </p:to>
                                    </p:set>
                                    <p:anim calcmode="lin" valueType="num">
                                      <p:cBhvr additive="base">
                                        <p:cTn id="18" dur="3000" fill="hold"/>
                                        <p:tgtEl>
                                          <p:spTgt spid="113668">
                                            <p:txEl>
                                              <p:pRg st="1" end="1"/>
                                            </p:txEl>
                                          </p:spTgt>
                                        </p:tgtEl>
                                        <p:attrNameLst>
                                          <p:attrName>ppt_x</p:attrName>
                                        </p:attrNameLst>
                                      </p:cBhvr>
                                      <p:tavLst>
                                        <p:tav tm="0">
                                          <p:val>
                                            <p:strVal val="0-#ppt_w/2"/>
                                          </p:val>
                                        </p:tav>
                                        <p:tav tm="100000">
                                          <p:val>
                                            <p:strVal val="#ppt_x"/>
                                          </p:val>
                                        </p:tav>
                                      </p:tavLst>
                                    </p:anim>
                                    <p:anim calcmode="lin" valueType="num">
                                      <p:cBhvr additive="base">
                                        <p:cTn id="19" dur="3000" fill="hold"/>
                                        <p:tgtEl>
                                          <p:spTgt spid="1136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bldLvl="2"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6290" y="1262131"/>
            <a:ext cx="9958310" cy="4387784"/>
          </a:xfrm>
        </p:spPr>
      </p:pic>
      <p:sp>
        <p:nvSpPr>
          <p:cNvPr id="120835" name="Rectangle 3"/>
          <p:cNvSpPr>
            <a:spLocks noChangeArrowheads="1"/>
          </p:cNvSpPr>
          <p:nvPr/>
        </p:nvSpPr>
        <p:spPr bwMode="auto">
          <a:xfrm>
            <a:off x="2743200" y="722313"/>
            <a:ext cx="678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Draw this in your little book in “additional notes”</a:t>
            </a:r>
          </a:p>
        </p:txBody>
      </p:sp>
    </p:spTree>
    <p:extLst>
      <p:ext uri="{BB962C8B-B14F-4D97-AF65-F5344CB8AC3E}">
        <p14:creationId xmlns:p14="http://schemas.microsoft.com/office/powerpoint/2010/main" val="428911637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additive="base">
                                        <p:cTn id="7" dur="500" fill="hold"/>
                                        <p:tgtEl>
                                          <p:spTgt spid="120834"/>
                                        </p:tgtEl>
                                        <p:attrNameLst>
                                          <p:attrName>ppt_x</p:attrName>
                                        </p:attrNameLst>
                                      </p:cBhvr>
                                      <p:tavLst>
                                        <p:tav tm="0">
                                          <p:val>
                                            <p:strVal val="0-#ppt_w/2"/>
                                          </p:val>
                                        </p:tav>
                                        <p:tav tm="100000">
                                          <p:val>
                                            <p:strVal val="#ppt_x"/>
                                          </p:val>
                                        </p:tav>
                                      </p:tavLst>
                                    </p:anim>
                                    <p:anim calcmode="lin" valueType="num">
                                      <p:cBhvr additive="base">
                                        <p:cTn id="8" dur="500" fill="hold"/>
                                        <p:tgtEl>
                                          <p:spTgt spid="1208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Star wars physic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403601" y="0"/>
            <a:ext cx="5668963" cy="6705600"/>
          </a:xfrm>
        </p:spPr>
      </p:pic>
    </p:spTree>
    <p:extLst>
      <p:ext uri="{BB962C8B-B14F-4D97-AF65-F5344CB8AC3E}">
        <p14:creationId xmlns:p14="http://schemas.microsoft.com/office/powerpoint/2010/main" val="2302978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854200" y="1752601"/>
            <a:ext cx="8813800" cy="2379663"/>
          </a:xfrm>
        </p:spPr>
      </p:pic>
    </p:spTree>
    <p:extLst>
      <p:ext uri="{BB962C8B-B14F-4D97-AF65-F5344CB8AC3E}">
        <p14:creationId xmlns:p14="http://schemas.microsoft.com/office/powerpoint/2010/main" val="231347100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0-#ppt_w/2"/>
                                          </p:val>
                                        </p:tav>
                                        <p:tav tm="100000">
                                          <p:val>
                                            <p:strVal val="#ppt_x"/>
                                          </p:val>
                                        </p:tav>
                                      </p:tavLst>
                                    </p:anim>
                                    <p:anim calcmode="lin" valueType="num">
                                      <p:cBhvr additive="base">
                                        <p:cTn id="8" dur="500" fill="hold"/>
                                        <p:tgtEl>
                                          <p:spTgt spid="1239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91544" y="476672"/>
            <a:ext cx="8229600" cy="2808312"/>
          </a:xfrm>
        </p:spPr>
        <p:txBody>
          <a:bodyPr/>
          <a:lstStyle/>
          <a:p>
            <a:pPr marL="0" indent="0" algn="ctr">
              <a:buNone/>
            </a:pPr>
            <a:r>
              <a:rPr lang="en-US" sz="5400" dirty="0">
                <a:latin typeface="Comic Sans MS" pitchFamily="66" charset="0"/>
              </a:rPr>
              <a:t>Forces occur in pairs and they can be either </a:t>
            </a:r>
            <a:r>
              <a:rPr lang="en-US" sz="5400" u="sng" dirty="0">
                <a:solidFill>
                  <a:srgbClr val="FF0000"/>
                </a:solidFill>
                <a:latin typeface="Comic Sans MS" pitchFamily="66" charset="0"/>
              </a:rPr>
              <a:t>balanced </a:t>
            </a:r>
            <a:r>
              <a:rPr lang="en-US" sz="5400" dirty="0">
                <a:latin typeface="Comic Sans MS" pitchFamily="66" charset="0"/>
              </a:rPr>
              <a:t>or </a:t>
            </a:r>
            <a:r>
              <a:rPr lang="en-US" sz="5400" u="sng" dirty="0">
                <a:solidFill>
                  <a:srgbClr val="FF0000"/>
                </a:solidFill>
                <a:latin typeface="Comic Sans MS" pitchFamily="66" charset="0"/>
              </a:rPr>
              <a:t>unbalanced </a:t>
            </a:r>
          </a:p>
        </p:txBody>
      </p:sp>
      <p:grpSp>
        <p:nvGrpSpPr>
          <p:cNvPr id="2" name="Group 1"/>
          <p:cNvGrpSpPr/>
          <p:nvPr/>
        </p:nvGrpSpPr>
        <p:grpSpPr>
          <a:xfrm>
            <a:off x="3071665" y="3789040"/>
            <a:ext cx="5705325" cy="2514600"/>
            <a:chOff x="1833563" y="3505200"/>
            <a:chExt cx="5705325" cy="2514600"/>
          </a:xfrm>
        </p:grpSpPr>
        <p:pic>
          <p:nvPicPr>
            <p:cNvPr id="6148" name="Picture 7" descr="MCj03392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199" y="3505200"/>
              <a:ext cx="250968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MCj033925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563" y="3505200"/>
              <a:ext cx="25098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25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ltGray">
          <a:xfrm>
            <a:off x="1524000" y="5711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4800" u="sng" dirty="0" smtClean="0">
                <a:latin typeface="Comic Sans MS" pitchFamily="66" charset="0"/>
              </a:rPr>
              <a:t>Forces</a:t>
            </a:r>
            <a:endParaRPr lang="en-GB" sz="4800" u="sng" dirty="0">
              <a:latin typeface="Comic Sans MS" pitchFamily="66" charset="0"/>
            </a:endParaRPr>
          </a:p>
        </p:txBody>
      </p:sp>
      <p:sp>
        <p:nvSpPr>
          <p:cNvPr id="5123" name="Text Box 3"/>
          <p:cNvSpPr txBox="1">
            <a:spLocks noChangeArrowheads="1"/>
          </p:cNvSpPr>
          <p:nvPr/>
        </p:nvSpPr>
        <p:spPr bwMode="ltGray">
          <a:xfrm>
            <a:off x="1952503" y="1039376"/>
            <a:ext cx="857158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spcBef>
                <a:spcPct val="50000"/>
              </a:spcBef>
            </a:pPr>
            <a:endParaRPr lang="en-GB" sz="2700" dirty="0">
              <a:latin typeface="Comic Sans MS" pitchFamily="66" charset="0"/>
            </a:endParaRPr>
          </a:p>
          <a:p>
            <a:pPr marL="342900" indent="-342900" eaLnBrk="1" hangingPunct="1">
              <a:spcBef>
                <a:spcPct val="50000"/>
              </a:spcBef>
              <a:buFont typeface="Wingdings" pitchFamily="2" charset="2"/>
              <a:buChar char="§"/>
            </a:pPr>
            <a:r>
              <a:rPr lang="en-GB" sz="2700" dirty="0">
                <a:latin typeface="Comic Sans MS" pitchFamily="66" charset="0"/>
              </a:rPr>
              <a:t>If forces are balanced the object doesn’t move</a:t>
            </a:r>
          </a:p>
          <a:p>
            <a:pPr marL="342900" indent="-342900" eaLnBrk="1" hangingPunct="1">
              <a:spcBef>
                <a:spcPct val="50000"/>
              </a:spcBef>
              <a:buFont typeface="Wingdings" pitchFamily="2" charset="2"/>
              <a:buChar char="§"/>
            </a:pPr>
            <a:r>
              <a:rPr lang="en-GB" sz="2700" dirty="0">
                <a:latin typeface="Comic Sans MS" pitchFamily="66" charset="0"/>
              </a:rPr>
              <a:t>If forces are unbalanced the object will do one of  the following things:</a:t>
            </a:r>
            <a:endParaRPr lang="en-GB" sz="2700" i="1" dirty="0">
              <a:latin typeface="Comic Sans MS" pitchFamily="66" charset="0"/>
            </a:endParaRPr>
          </a:p>
        </p:txBody>
      </p:sp>
      <p:sp>
        <p:nvSpPr>
          <p:cNvPr id="26628" name="Text Box 4"/>
          <p:cNvSpPr txBox="1">
            <a:spLocks noChangeArrowheads="1"/>
          </p:cNvSpPr>
          <p:nvPr/>
        </p:nvSpPr>
        <p:spPr bwMode="ltGray">
          <a:xfrm>
            <a:off x="1952504" y="3714365"/>
            <a:ext cx="592931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lvl="1" eaLnBrk="1" hangingPunct="1">
              <a:spcBef>
                <a:spcPct val="50000"/>
              </a:spcBef>
              <a:buFont typeface="Wingdings" pitchFamily="64" charset="2"/>
              <a:buChar char="§"/>
            </a:pPr>
            <a:r>
              <a:rPr lang="en-GB" dirty="0">
                <a:latin typeface="Comic Sans MS" pitchFamily="66" charset="0"/>
              </a:rPr>
              <a:t> </a:t>
            </a:r>
            <a:r>
              <a:rPr lang="en-GB" sz="2700" dirty="0">
                <a:latin typeface="Comic Sans MS" pitchFamily="66" charset="0"/>
              </a:rPr>
              <a:t>Begin </a:t>
            </a:r>
            <a:r>
              <a:rPr lang="en-GB" sz="2700" dirty="0">
                <a:latin typeface="Comic Sans MS" pitchFamily="66" charset="0"/>
              </a:rPr>
              <a:t>to move</a:t>
            </a:r>
          </a:p>
          <a:p>
            <a:pPr lvl="1" eaLnBrk="1" hangingPunct="1">
              <a:spcBef>
                <a:spcPct val="50000"/>
              </a:spcBef>
              <a:buFont typeface="Wingdings" pitchFamily="64" charset="2"/>
              <a:buChar char="§"/>
            </a:pPr>
            <a:r>
              <a:rPr lang="en-GB" sz="2700" dirty="0">
                <a:latin typeface="Comic Sans MS" pitchFamily="66" charset="0"/>
              </a:rPr>
              <a:t> Stop moving</a:t>
            </a:r>
          </a:p>
          <a:p>
            <a:pPr lvl="1" eaLnBrk="1" hangingPunct="1">
              <a:spcBef>
                <a:spcPct val="50000"/>
              </a:spcBef>
              <a:buFont typeface="Wingdings" pitchFamily="64" charset="2"/>
              <a:buChar char="§"/>
            </a:pPr>
            <a:r>
              <a:rPr lang="en-GB" sz="2700" dirty="0">
                <a:latin typeface="Comic Sans MS" pitchFamily="66" charset="0"/>
              </a:rPr>
              <a:t> Change direction</a:t>
            </a:r>
          </a:p>
          <a:p>
            <a:pPr lvl="1" eaLnBrk="1" hangingPunct="1">
              <a:spcBef>
                <a:spcPct val="50000"/>
              </a:spcBef>
              <a:buFont typeface="Wingdings" pitchFamily="64" charset="2"/>
              <a:buChar char="§"/>
            </a:pPr>
            <a:r>
              <a:rPr lang="en-GB" sz="2700" dirty="0">
                <a:latin typeface="Comic Sans MS" pitchFamily="66" charset="0"/>
              </a:rPr>
              <a:t> Speed up</a:t>
            </a:r>
          </a:p>
          <a:p>
            <a:pPr lvl="1" eaLnBrk="1" hangingPunct="1">
              <a:spcBef>
                <a:spcPct val="50000"/>
              </a:spcBef>
              <a:buFont typeface="Wingdings" pitchFamily="64" charset="2"/>
              <a:buChar char="§"/>
            </a:pPr>
            <a:r>
              <a:rPr lang="en-GB" sz="2700" dirty="0">
                <a:latin typeface="Comic Sans MS" pitchFamily="66" charset="0"/>
              </a:rPr>
              <a:t> Slow </a:t>
            </a:r>
            <a:r>
              <a:rPr lang="en-GB" sz="2700" dirty="0">
                <a:latin typeface="Comic Sans MS" pitchFamily="66" charset="0"/>
              </a:rPr>
              <a:t>down</a:t>
            </a:r>
            <a:r>
              <a:rPr lang="en-GB" sz="2700" dirty="0">
                <a:latin typeface="Tahoma" pitchFamily="34" charset="0"/>
              </a:rPr>
              <a:t> </a:t>
            </a:r>
            <a:endParaRPr lang="en-GB" sz="2700" dirty="0"/>
          </a:p>
        </p:txBody>
      </p:sp>
    </p:spTree>
    <p:extLst>
      <p:ext uri="{BB962C8B-B14F-4D97-AF65-F5344CB8AC3E}">
        <p14:creationId xmlns:p14="http://schemas.microsoft.com/office/powerpoint/2010/main" val="2728579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Effect transition="in" filter="fade">
                                      <p:cBhvr>
                                        <p:cTn id="13" dur="1000"/>
                                        <p:tgtEl>
                                          <p:spTgt spid="5123">
                                            <p:txEl>
                                              <p:pRg st="1" end="1"/>
                                            </p:txEl>
                                          </p:spTgt>
                                        </p:tgtEl>
                                      </p:cBhvr>
                                    </p:animEffect>
                                    <p:anim calcmode="lin" valueType="num">
                                      <p:cBhvr>
                                        <p:cTn id="14"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23">
                                            <p:txEl>
                                              <p:pRg st="2" end="2"/>
                                            </p:txEl>
                                          </p:spTgt>
                                        </p:tgtEl>
                                        <p:attrNameLst>
                                          <p:attrName>style.visibility</p:attrName>
                                        </p:attrNameLst>
                                      </p:cBhvr>
                                      <p:to>
                                        <p:strVal val="visible"/>
                                      </p:to>
                                    </p:set>
                                    <p:animEffect transition="in" filter="fade">
                                      <p:cBhvr>
                                        <p:cTn id="20" dur="1000"/>
                                        <p:tgtEl>
                                          <p:spTgt spid="5123">
                                            <p:txEl>
                                              <p:pRg st="2" end="2"/>
                                            </p:txEl>
                                          </p:spTgt>
                                        </p:tgtEl>
                                      </p:cBhvr>
                                    </p:animEffect>
                                    <p:anim calcmode="lin" valueType="num">
                                      <p:cBhvr>
                                        <p:cTn id="21"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1000"/>
                                  </p:stCondLst>
                                  <p:childTnLst>
                                    <p:set>
                                      <p:cBhvr>
                                        <p:cTn id="25" dur="1" fill="hold">
                                          <p:stCondLst>
                                            <p:cond delay="0"/>
                                          </p:stCondLst>
                                        </p:cTn>
                                        <p:tgtEl>
                                          <p:spTgt spid="26628">
                                            <p:txEl>
                                              <p:pRg st="0" end="0"/>
                                            </p:txEl>
                                          </p:spTgt>
                                        </p:tgtEl>
                                        <p:attrNameLst>
                                          <p:attrName>style.visibility</p:attrName>
                                        </p:attrNameLst>
                                      </p:cBhvr>
                                      <p:to>
                                        <p:strVal val="visible"/>
                                      </p:to>
                                    </p:set>
                                    <p:animEffect transition="in" filter="fade">
                                      <p:cBhvr>
                                        <p:cTn id="26" dur="1000"/>
                                        <p:tgtEl>
                                          <p:spTgt spid="26628">
                                            <p:txEl>
                                              <p:pRg st="0" end="0"/>
                                            </p:txEl>
                                          </p:spTgt>
                                        </p:tgtEl>
                                      </p:cBhvr>
                                    </p:animEffect>
                                    <p:anim calcmode="lin" valueType="num">
                                      <p:cBhvr>
                                        <p:cTn id="27" dur="10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6628">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500"/>
                                  </p:stCondLst>
                                  <p:childTnLst>
                                    <p:set>
                                      <p:cBhvr>
                                        <p:cTn id="31" dur="1" fill="hold">
                                          <p:stCondLst>
                                            <p:cond delay="0"/>
                                          </p:stCondLst>
                                        </p:cTn>
                                        <p:tgtEl>
                                          <p:spTgt spid="26628">
                                            <p:txEl>
                                              <p:pRg st="1" end="1"/>
                                            </p:txEl>
                                          </p:spTgt>
                                        </p:tgtEl>
                                        <p:attrNameLst>
                                          <p:attrName>style.visibility</p:attrName>
                                        </p:attrNameLst>
                                      </p:cBhvr>
                                      <p:to>
                                        <p:strVal val="visible"/>
                                      </p:to>
                                    </p:set>
                                    <p:animEffect transition="in" filter="fade">
                                      <p:cBhvr>
                                        <p:cTn id="32" dur="1000"/>
                                        <p:tgtEl>
                                          <p:spTgt spid="26628">
                                            <p:txEl>
                                              <p:pRg st="1" end="1"/>
                                            </p:txEl>
                                          </p:spTgt>
                                        </p:tgtEl>
                                      </p:cBhvr>
                                    </p:animEffect>
                                    <p:anim calcmode="lin" valueType="num">
                                      <p:cBhvr>
                                        <p:cTn id="33" dur="10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6628">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500"/>
                                  </p:stCondLst>
                                  <p:childTnLst>
                                    <p:set>
                                      <p:cBhvr>
                                        <p:cTn id="37" dur="1" fill="hold">
                                          <p:stCondLst>
                                            <p:cond delay="0"/>
                                          </p:stCondLst>
                                        </p:cTn>
                                        <p:tgtEl>
                                          <p:spTgt spid="26628">
                                            <p:txEl>
                                              <p:pRg st="2" end="2"/>
                                            </p:txEl>
                                          </p:spTgt>
                                        </p:tgtEl>
                                        <p:attrNameLst>
                                          <p:attrName>style.visibility</p:attrName>
                                        </p:attrNameLst>
                                      </p:cBhvr>
                                      <p:to>
                                        <p:strVal val="visible"/>
                                      </p:to>
                                    </p:set>
                                    <p:animEffect transition="in" filter="fade">
                                      <p:cBhvr>
                                        <p:cTn id="38" dur="1000"/>
                                        <p:tgtEl>
                                          <p:spTgt spid="26628">
                                            <p:txEl>
                                              <p:pRg st="2" end="2"/>
                                            </p:txEl>
                                          </p:spTgt>
                                        </p:tgtEl>
                                      </p:cBhvr>
                                    </p:animEffect>
                                    <p:anim calcmode="lin" valueType="num">
                                      <p:cBhvr>
                                        <p:cTn id="39" dur="10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6628">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500"/>
                                  </p:stCondLst>
                                  <p:childTnLst>
                                    <p:set>
                                      <p:cBhvr>
                                        <p:cTn id="43" dur="1" fill="hold">
                                          <p:stCondLst>
                                            <p:cond delay="0"/>
                                          </p:stCondLst>
                                        </p:cTn>
                                        <p:tgtEl>
                                          <p:spTgt spid="26628">
                                            <p:txEl>
                                              <p:pRg st="3" end="3"/>
                                            </p:txEl>
                                          </p:spTgt>
                                        </p:tgtEl>
                                        <p:attrNameLst>
                                          <p:attrName>style.visibility</p:attrName>
                                        </p:attrNameLst>
                                      </p:cBhvr>
                                      <p:to>
                                        <p:strVal val="visible"/>
                                      </p:to>
                                    </p:set>
                                    <p:animEffect transition="in" filter="fade">
                                      <p:cBhvr>
                                        <p:cTn id="44" dur="1000"/>
                                        <p:tgtEl>
                                          <p:spTgt spid="26628">
                                            <p:txEl>
                                              <p:pRg st="3" end="3"/>
                                            </p:txEl>
                                          </p:spTgt>
                                        </p:tgtEl>
                                      </p:cBhvr>
                                    </p:animEffect>
                                    <p:anim calcmode="lin" valueType="num">
                                      <p:cBhvr>
                                        <p:cTn id="45" dur="1000" fill="hold"/>
                                        <p:tgtEl>
                                          <p:spTgt spid="26628">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6628">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2" presetClass="entr" presetSubtype="0" fill="hold" grpId="0" nodeType="afterEffect">
                                  <p:stCondLst>
                                    <p:cond delay="500"/>
                                  </p:stCondLst>
                                  <p:childTnLst>
                                    <p:set>
                                      <p:cBhvr>
                                        <p:cTn id="49" dur="1" fill="hold">
                                          <p:stCondLst>
                                            <p:cond delay="0"/>
                                          </p:stCondLst>
                                        </p:cTn>
                                        <p:tgtEl>
                                          <p:spTgt spid="26628">
                                            <p:txEl>
                                              <p:pRg st="4" end="4"/>
                                            </p:txEl>
                                          </p:spTgt>
                                        </p:tgtEl>
                                        <p:attrNameLst>
                                          <p:attrName>style.visibility</p:attrName>
                                        </p:attrNameLst>
                                      </p:cBhvr>
                                      <p:to>
                                        <p:strVal val="visible"/>
                                      </p:to>
                                    </p:set>
                                    <p:animEffect transition="in" filter="fade">
                                      <p:cBhvr>
                                        <p:cTn id="50" dur="1000"/>
                                        <p:tgtEl>
                                          <p:spTgt spid="26628">
                                            <p:txEl>
                                              <p:pRg st="4" end="4"/>
                                            </p:txEl>
                                          </p:spTgt>
                                        </p:tgtEl>
                                      </p:cBhvr>
                                    </p:animEffect>
                                    <p:anim calcmode="lin" valueType="num">
                                      <p:cBhvr>
                                        <p:cTn id="51" dur="1000" fill="hold"/>
                                        <p:tgtEl>
                                          <p:spTgt spid="26628">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2662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2662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ltGray">
          <a:xfrm>
            <a:off x="1524000" y="1"/>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8000" b="1" u="sng" dirty="0">
                <a:latin typeface="Comic Sans MS" pitchFamily="66" charset="0"/>
              </a:rPr>
              <a:t>Balanced Forces</a:t>
            </a:r>
          </a:p>
        </p:txBody>
      </p:sp>
      <p:sp>
        <p:nvSpPr>
          <p:cNvPr id="27652" name="Text Box 4"/>
          <p:cNvSpPr txBox="1">
            <a:spLocks noChangeArrowheads="1"/>
          </p:cNvSpPr>
          <p:nvPr/>
        </p:nvSpPr>
        <p:spPr bwMode="ltGray">
          <a:xfrm>
            <a:off x="5591944" y="1571626"/>
            <a:ext cx="4824536"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3200" b="1" dirty="0">
                <a:latin typeface="Comic Sans MS" pitchFamily="66" charset="0"/>
              </a:rPr>
              <a:t>When two forces acting on an object are</a:t>
            </a:r>
            <a:r>
              <a:rPr lang="en-GB" sz="3200" b="1" u="sng" dirty="0">
                <a:solidFill>
                  <a:srgbClr val="FF0000"/>
                </a:solidFill>
                <a:latin typeface="Comic Sans MS" pitchFamily="66" charset="0"/>
              </a:rPr>
              <a:t> equal </a:t>
            </a:r>
            <a:r>
              <a:rPr lang="en-GB" sz="3200" b="1" dirty="0">
                <a:latin typeface="Comic Sans MS" pitchFamily="66" charset="0"/>
              </a:rPr>
              <a:t>in size, but are </a:t>
            </a:r>
            <a:r>
              <a:rPr lang="en-GB" sz="3200" b="1" u="sng" dirty="0">
                <a:solidFill>
                  <a:srgbClr val="FF0000"/>
                </a:solidFill>
                <a:latin typeface="Comic Sans MS" pitchFamily="66" charset="0"/>
              </a:rPr>
              <a:t>opposite</a:t>
            </a:r>
            <a:r>
              <a:rPr lang="en-GB" sz="3200" b="1" dirty="0">
                <a:latin typeface="Comic Sans MS" pitchFamily="66" charset="0"/>
              </a:rPr>
              <a:t> in direction, we say the forces are balanced.</a:t>
            </a:r>
          </a:p>
          <a:p>
            <a:pPr algn="ctr" eaLnBrk="1" hangingPunct="1">
              <a:spcBef>
                <a:spcPct val="50000"/>
              </a:spcBef>
            </a:pPr>
            <a:r>
              <a:rPr lang="en-GB" sz="3200" b="1" dirty="0">
                <a:latin typeface="Comic Sans MS" pitchFamily="66" charset="0"/>
              </a:rPr>
              <a:t>Balanced forces </a:t>
            </a:r>
            <a:r>
              <a:rPr lang="en-GB" sz="3200" b="1" u="sng" dirty="0">
                <a:solidFill>
                  <a:srgbClr val="FF0000"/>
                </a:solidFill>
                <a:latin typeface="Comic Sans MS" pitchFamily="66" charset="0"/>
              </a:rPr>
              <a:t>do not</a:t>
            </a:r>
            <a:r>
              <a:rPr lang="en-GB" sz="3200" b="1" dirty="0">
                <a:latin typeface="Comic Sans MS" pitchFamily="66" charset="0"/>
              </a:rPr>
              <a:t> cause a change in motion.</a:t>
            </a:r>
          </a:p>
        </p:txBody>
      </p:sp>
      <p:sp>
        <p:nvSpPr>
          <p:cNvPr id="27654" name="AutoShape 6"/>
          <p:cNvSpPr>
            <a:spLocks noChangeArrowheads="1"/>
          </p:cNvSpPr>
          <p:nvPr/>
        </p:nvSpPr>
        <p:spPr bwMode="ltGray">
          <a:xfrm>
            <a:off x="1991545" y="2060849"/>
            <a:ext cx="1643063" cy="3371255"/>
          </a:xfrm>
          <a:prstGeom prst="downArrow">
            <a:avLst>
              <a:gd name="adj1" fmla="val 50000"/>
              <a:gd name="adj2" fmla="val 50521"/>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7656" name="AutoShape 8"/>
          <p:cNvSpPr>
            <a:spLocks noChangeArrowheads="1"/>
          </p:cNvSpPr>
          <p:nvPr/>
        </p:nvSpPr>
        <p:spPr bwMode="ltGray">
          <a:xfrm>
            <a:off x="3719736" y="1916833"/>
            <a:ext cx="1584176" cy="3299817"/>
          </a:xfrm>
          <a:prstGeom prst="upArrow">
            <a:avLst>
              <a:gd name="adj1" fmla="val 50000"/>
              <a:gd name="adj2" fmla="val 60101"/>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28883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27652">
                                            <p:txEl>
                                              <p:pRg st="0" end="0"/>
                                            </p:txEl>
                                          </p:spTgt>
                                        </p:tgtEl>
                                        <p:attrNameLst>
                                          <p:attrName>style.visibility</p:attrName>
                                        </p:attrNameLst>
                                      </p:cBhvr>
                                      <p:to>
                                        <p:strVal val="visible"/>
                                      </p:to>
                                    </p:set>
                                    <p:animEffect transition="in" filter="fade">
                                      <p:cBhvr>
                                        <p:cTn id="13" dur="1000"/>
                                        <p:tgtEl>
                                          <p:spTgt spid="27652">
                                            <p:txEl>
                                              <p:pRg st="0" end="0"/>
                                            </p:txEl>
                                          </p:spTgt>
                                        </p:tgtEl>
                                      </p:cBhvr>
                                    </p:animEffect>
                                    <p:anim calcmode="lin" valueType="num">
                                      <p:cBhvr>
                                        <p:cTn id="14" dur="10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765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3500"/>
                                  </p:stCondLst>
                                  <p:childTnLst>
                                    <p:set>
                                      <p:cBhvr>
                                        <p:cTn id="18" dur="1" fill="hold">
                                          <p:stCondLst>
                                            <p:cond delay="0"/>
                                          </p:stCondLst>
                                        </p:cTn>
                                        <p:tgtEl>
                                          <p:spTgt spid="27652">
                                            <p:txEl>
                                              <p:pRg st="1" end="1"/>
                                            </p:txEl>
                                          </p:spTgt>
                                        </p:tgtEl>
                                        <p:attrNameLst>
                                          <p:attrName>style.visibility</p:attrName>
                                        </p:attrNameLst>
                                      </p:cBhvr>
                                      <p:to>
                                        <p:strVal val="visible"/>
                                      </p:to>
                                    </p:set>
                                    <p:animEffect transition="in" filter="fade">
                                      <p:cBhvr>
                                        <p:cTn id="19" dur="1000"/>
                                        <p:tgtEl>
                                          <p:spTgt spid="27652">
                                            <p:txEl>
                                              <p:pRg st="1" end="1"/>
                                            </p:txEl>
                                          </p:spTgt>
                                        </p:tgtEl>
                                      </p:cBhvr>
                                    </p:animEffect>
                                    <p:anim calcmode="lin" valueType="num">
                                      <p:cBhvr>
                                        <p:cTn id="20" dur="10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22" presetClass="entr" presetSubtype="1" fill="hold" grpId="0" nodeType="afterEffect">
                                  <p:stCondLst>
                                    <p:cond delay="1000"/>
                                  </p:stCondLst>
                                  <p:childTnLst>
                                    <p:set>
                                      <p:cBhvr>
                                        <p:cTn id="24" dur="1" fill="hold">
                                          <p:stCondLst>
                                            <p:cond delay="0"/>
                                          </p:stCondLst>
                                        </p:cTn>
                                        <p:tgtEl>
                                          <p:spTgt spid="27654"/>
                                        </p:tgtEl>
                                        <p:attrNameLst>
                                          <p:attrName>style.visibility</p:attrName>
                                        </p:attrNameLst>
                                      </p:cBhvr>
                                      <p:to>
                                        <p:strVal val="visible"/>
                                      </p:to>
                                    </p:set>
                                    <p:animEffect transition="in" filter="wipe(up)">
                                      <p:cBhvr>
                                        <p:cTn id="25" dur="2000"/>
                                        <p:tgtEl>
                                          <p:spTgt spid="27654"/>
                                        </p:tgtEl>
                                      </p:cBhvr>
                                    </p:animEffect>
                                  </p:childTnLst>
                                </p:cTn>
                              </p:par>
                              <p:par>
                                <p:cTn id="26" presetID="22" presetClass="entr" presetSubtype="4" fill="hold" grpId="0" nodeType="withEffect">
                                  <p:stCondLst>
                                    <p:cond delay="1000"/>
                                  </p:stCondLst>
                                  <p:childTnLst>
                                    <p:set>
                                      <p:cBhvr>
                                        <p:cTn id="27" dur="1" fill="hold">
                                          <p:stCondLst>
                                            <p:cond delay="0"/>
                                          </p:stCondLst>
                                        </p:cTn>
                                        <p:tgtEl>
                                          <p:spTgt spid="27656"/>
                                        </p:tgtEl>
                                        <p:attrNameLst>
                                          <p:attrName>style.visibility</p:attrName>
                                        </p:attrNameLst>
                                      </p:cBhvr>
                                      <p:to>
                                        <p:strVal val="visible"/>
                                      </p:to>
                                    </p:set>
                                    <p:animEffect transition="in" filter="wipe(down)">
                                      <p:cBhvr>
                                        <p:cTn id="28" dur="2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7652" grpId="0" build="p"/>
      <p:bldP spid="27654" grpId="0" animBg="1"/>
      <p:bldP spid="276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ltGray">
          <a:xfrm>
            <a:off x="1524000" y="1"/>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8000" b="1" u="sng" dirty="0">
                <a:solidFill>
                  <a:prstClr val="black"/>
                </a:solidFill>
                <a:latin typeface="Comic Sans MS" pitchFamily="66" charset="0"/>
              </a:rPr>
              <a:t>Balanced Forces</a:t>
            </a:r>
          </a:p>
        </p:txBody>
      </p:sp>
      <p:pic>
        <p:nvPicPr>
          <p:cNvPr id="6" name="Picture 2" descr="http://3219a2.medialib.glogster.com/media/33/331fb979929fca639565d90f0694d77637411385e7ca5bbe0f1f1b062eced113/truck-balanc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723" y="1527437"/>
            <a:ext cx="9001000" cy="470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51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332656"/>
            <a:ext cx="8229600" cy="1143000"/>
          </a:xfrm>
        </p:spPr>
        <p:txBody>
          <a:bodyPr rtlCol="0">
            <a:normAutofit fontScale="90000"/>
          </a:bodyPr>
          <a:lstStyle/>
          <a:p>
            <a:pPr>
              <a:spcBef>
                <a:spcPts val="0"/>
              </a:spcBef>
              <a:defRPr/>
            </a:pPr>
            <a:r>
              <a:rPr lang="en-GB" sz="8000" b="1" u="sng" dirty="0">
                <a:latin typeface="Comic Sans MS" pitchFamily="66" charset="0"/>
                <a:ea typeface="+mn-ea"/>
                <a:cs typeface="+mn-cs"/>
              </a:rPr>
              <a:t>Force Diagrams</a:t>
            </a:r>
            <a:endParaRPr lang="en-US" b="1" u="sng" dirty="0" smtClean="0"/>
          </a:p>
        </p:txBody>
      </p:sp>
      <p:pic>
        <p:nvPicPr>
          <p:cNvPr id="5" name="Content Placeholder 4" descr="balanced forces.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38438" y="1643064"/>
            <a:ext cx="6629400" cy="4803775"/>
          </a:xfrm>
        </p:spPr>
      </p:pic>
    </p:spTree>
    <p:extLst>
      <p:ext uri="{BB962C8B-B14F-4D97-AF65-F5344CB8AC3E}">
        <p14:creationId xmlns:p14="http://schemas.microsoft.com/office/powerpoint/2010/main" val="3461338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ltGray">
          <a:xfrm>
            <a:off x="1524000" y="0"/>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6600" b="1" u="sng" dirty="0">
                <a:latin typeface="Comic Sans MS" pitchFamily="66" charset="0"/>
              </a:rPr>
              <a:t>Balanced Forces</a:t>
            </a: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1904999" y="1364205"/>
            <a:ext cx="3848100" cy="288607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ltGray">
          <a:xfrm>
            <a:off x="6096001" y="1424721"/>
            <a:ext cx="425348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3200" dirty="0">
                <a:latin typeface="Comic Sans MS" pitchFamily="66" charset="0"/>
              </a:rPr>
              <a:t>The ship is floating on the water, the forces are balanced.  Which forces are acting on the ship?</a:t>
            </a:r>
          </a:p>
        </p:txBody>
      </p:sp>
      <p:sp>
        <p:nvSpPr>
          <p:cNvPr id="27654" name="AutoShape 6"/>
          <p:cNvSpPr>
            <a:spLocks noChangeArrowheads="1"/>
          </p:cNvSpPr>
          <p:nvPr/>
        </p:nvSpPr>
        <p:spPr bwMode="ltGray">
          <a:xfrm>
            <a:off x="1938319" y="3979266"/>
            <a:ext cx="1119609" cy="1351037"/>
          </a:xfrm>
          <a:prstGeom prst="downArrow">
            <a:avLst>
              <a:gd name="adj1" fmla="val 50000"/>
              <a:gd name="adj2" fmla="val 28846"/>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7656" name="AutoShape 8"/>
          <p:cNvSpPr>
            <a:spLocks noChangeArrowheads="1"/>
          </p:cNvSpPr>
          <p:nvPr/>
        </p:nvSpPr>
        <p:spPr bwMode="ltGray">
          <a:xfrm>
            <a:off x="4367809" y="3766654"/>
            <a:ext cx="1157287" cy="1423616"/>
          </a:xfrm>
          <a:prstGeom prst="upArrow">
            <a:avLst>
              <a:gd name="adj1" fmla="val 50000"/>
              <a:gd name="adj2" fmla="val 34271"/>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7657" name="Text Box 9"/>
          <p:cNvSpPr txBox="1">
            <a:spLocks noChangeArrowheads="1"/>
          </p:cNvSpPr>
          <p:nvPr/>
        </p:nvSpPr>
        <p:spPr bwMode="ltGray">
          <a:xfrm>
            <a:off x="1737318" y="5390447"/>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3600" dirty="0">
                <a:latin typeface="Tahoma" pitchFamily="34" charset="0"/>
              </a:rPr>
              <a:t>Gravity</a:t>
            </a:r>
          </a:p>
        </p:txBody>
      </p:sp>
      <p:sp>
        <p:nvSpPr>
          <p:cNvPr id="27658" name="Text Box 10"/>
          <p:cNvSpPr txBox="1">
            <a:spLocks noChangeArrowheads="1"/>
          </p:cNvSpPr>
          <p:nvPr/>
        </p:nvSpPr>
        <p:spPr bwMode="ltGray">
          <a:xfrm>
            <a:off x="3109514" y="5180787"/>
            <a:ext cx="36738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3600" dirty="0">
                <a:latin typeface="Tahoma" pitchFamily="34" charset="0"/>
              </a:rPr>
              <a:t>Water’s </a:t>
            </a:r>
            <a:br>
              <a:rPr lang="en-GB" sz="3600" dirty="0">
                <a:latin typeface="Tahoma" pitchFamily="34" charset="0"/>
              </a:rPr>
            </a:br>
            <a:r>
              <a:rPr lang="en-GB" sz="3600" dirty="0">
                <a:latin typeface="Tahoma" pitchFamily="34" charset="0"/>
              </a:rPr>
              <a:t>upward force</a:t>
            </a:r>
            <a:endParaRPr lang="en-GB" sz="3600" dirty="0">
              <a:latin typeface="Tahoma" pitchFamily="34" charset="0"/>
            </a:endParaRPr>
          </a:p>
        </p:txBody>
      </p:sp>
      <p:sp>
        <p:nvSpPr>
          <p:cNvPr id="27659" name="Text Box 11"/>
          <p:cNvSpPr txBox="1">
            <a:spLocks noChangeArrowheads="1"/>
          </p:cNvSpPr>
          <p:nvPr/>
        </p:nvSpPr>
        <p:spPr bwMode="ltGray">
          <a:xfrm>
            <a:off x="6528049" y="4250280"/>
            <a:ext cx="367741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ctr" eaLnBrk="1" hangingPunct="1">
              <a:spcBef>
                <a:spcPct val="50000"/>
              </a:spcBef>
            </a:pPr>
            <a:r>
              <a:rPr lang="en-GB" sz="2800" b="1" i="1" dirty="0">
                <a:solidFill>
                  <a:srgbClr val="FF0000"/>
                </a:solidFill>
                <a:latin typeface="Comic Sans MS" pitchFamily="66" charset="0"/>
              </a:rPr>
              <a:t>Because </a:t>
            </a:r>
            <a:r>
              <a:rPr lang="en-GB" sz="2800" b="1" i="1" dirty="0">
                <a:solidFill>
                  <a:srgbClr val="FF0000"/>
                </a:solidFill>
                <a:latin typeface="Comic Sans MS" pitchFamily="66" charset="0"/>
              </a:rPr>
              <a:t>Gravity’s force [down] and the water’s force [up] </a:t>
            </a:r>
            <a:r>
              <a:rPr lang="en-GB" sz="2800" b="1" i="1" dirty="0">
                <a:solidFill>
                  <a:srgbClr val="FF0000"/>
                </a:solidFill>
                <a:latin typeface="Comic Sans MS" pitchFamily="66" charset="0"/>
              </a:rPr>
              <a:t>are equal the ship stays afloat.</a:t>
            </a:r>
          </a:p>
        </p:txBody>
      </p:sp>
    </p:spTree>
    <p:extLst>
      <p:ext uri="{BB962C8B-B14F-4D97-AF65-F5344CB8AC3E}">
        <p14:creationId xmlns:p14="http://schemas.microsoft.com/office/powerpoint/2010/main" val="497849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ipe(up)">
                                      <p:cBhvr>
                                        <p:cTn id="7" dur="1000"/>
                                        <p:tgtEl>
                                          <p:spTgt spid="27654"/>
                                        </p:tgtEl>
                                      </p:cBhvr>
                                    </p:animEffect>
                                  </p:childTnLst>
                                </p:cTn>
                              </p:par>
                            </p:childTnLst>
                          </p:cTn>
                        </p:par>
                        <p:par>
                          <p:cTn id="8" fill="hold">
                            <p:stCondLst>
                              <p:cond delay="1000"/>
                            </p:stCondLst>
                            <p:childTnLst>
                              <p:par>
                                <p:cTn id="9" presetID="47" presetClass="entr" presetSubtype="0" fill="hold" grpId="0" nodeType="afterEffect">
                                  <p:stCondLst>
                                    <p:cond delay="500"/>
                                  </p:stCondLst>
                                  <p:childTnLst>
                                    <p:set>
                                      <p:cBhvr>
                                        <p:cTn id="10" dur="1" fill="hold">
                                          <p:stCondLst>
                                            <p:cond delay="0"/>
                                          </p:stCondLst>
                                        </p:cTn>
                                        <p:tgtEl>
                                          <p:spTgt spid="27657"/>
                                        </p:tgtEl>
                                        <p:attrNameLst>
                                          <p:attrName>style.visibility</p:attrName>
                                        </p:attrNameLst>
                                      </p:cBhvr>
                                      <p:to>
                                        <p:strVal val="visible"/>
                                      </p:to>
                                    </p:set>
                                    <p:animEffect transition="in" filter="fade">
                                      <p:cBhvr>
                                        <p:cTn id="11" dur="1000"/>
                                        <p:tgtEl>
                                          <p:spTgt spid="27657"/>
                                        </p:tgtEl>
                                      </p:cBhvr>
                                    </p:animEffect>
                                    <p:anim calcmode="lin" valueType="num">
                                      <p:cBhvr>
                                        <p:cTn id="12" dur="1000" fill="hold"/>
                                        <p:tgtEl>
                                          <p:spTgt spid="27657"/>
                                        </p:tgtEl>
                                        <p:attrNameLst>
                                          <p:attrName>ppt_x</p:attrName>
                                        </p:attrNameLst>
                                      </p:cBhvr>
                                      <p:tavLst>
                                        <p:tav tm="0">
                                          <p:val>
                                            <p:strVal val="#ppt_x"/>
                                          </p:val>
                                        </p:tav>
                                        <p:tav tm="100000">
                                          <p:val>
                                            <p:strVal val="#ppt_x"/>
                                          </p:val>
                                        </p:tav>
                                      </p:tavLst>
                                    </p:anim>
                                    <p:anim calcmode="lin" valueType="num">
                                      <p:cBhvr>
                                        <p:cTn id="13" dur="1000" fill="hold"/>
                                        <p:tgtEl>
                                          <p:spTgt spid="27657"/>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7656"/>
                                        </p:tgtEl>
                                        <p:attrNameLst>
                                          <p:attrName>style.visibility</p:attrName>
                                        </p:attrNameLst>
                                      </p:cBhvr>
                                      <p:to>
                                        <p:strVal val="visible"/>
                                      </p:to>
                                    </p:set>
                                    <p:animEffect transition="in" filter="wipe(down)">
                                      <p:cBhvr>
                                        <p:cTn id="18" dur="1000"/>
                                        <p:tgtEl>
                                          <p:spTgt spid="27656"/>
                                        </p:tgtEl>
                                      </p:cBhvr>
                                    </p:animEffect>
                                  </p:childTnLst>
                                </p:cTn>
                              </p:par>
                            </p:childTnLst>
                          </p:cTn>
                        </p:par>
                        <p:par>
                          <p:cTn id="19" fill="hold">
                            <p:stCondLst>
                              <p:cond delay="1000"/>
                            </p:stCondLst>
                            <p:childTnLst>
                              <p:par>
                                <p:cTn id="20" presetID="42" presetClass="entr" presetSubtype="0" fill="hold" grpId="0" nodeType="afterEffect">
                                  <p:stCondLst>
                                    <p:cond delay="500"/>
                                  </p:stCondLst>
                                  <p:childTnLst>
                                    <p:set>
                                      <p:cBhvr>
                                        <p:cTn id="21" dur="1" fill="hold">
                                          <p:stCondLst>
                                            <p:cond delay="0"/>
                                          </p:stCondLst>
                                        </p:cTn>
                                        <p:tgtEl>
                                          <p:spTgt spid="27658"/>
                                        </p:tgtEl>
                                        <p:attrNameLst>
                                          <p:attrName>style.visibility</p:attrName>
                                        </p:attrNameLst>
                                      </p:cBhvr>
                                      <p:to>
                                        <p:strVal val="visible"/>
                                      </p:to>
                                    </p:set>
                                    <p:animEffect transition="in" filter="fade">
                                      <p:cBhvr>
                                        <p:cTn id="22" dur="1000"/>
                                        <p:tgtEl>
                                          <p:spTgt spid="27658"/>
                                        </p:tgtEl>
                                      </p:cBhvr>
                                    </p:animEffect>
                                    <p:anim calcmode="lin" valueType="num">
                                      <p:cBhvr>
                                        <p:cTn id="23" dur="1000" fill="hold"/>
                                        <p:tgtEl>
                                          <p:spTgt spid="27658"/>
                                        </p:tgtEl>
                                        <p:attrNameLst>
                                          <p:attrName>ppt_x</p:attrName>
                                        </p:attrNameLst>
                                      </p:cBhvr>
                                      <p:tavLst>
                                        <p:tav tm="0">
                                          <p:val>
                                            <p:strVal val="#ppt_x"/>
                                          </p:val>
                                        </p:tav>
                                        <p:tav tm="100000">
                                          <p:val>
                                            <p:strVal val="#ppt_x"/>
                                          </p:val>
                                        </p:tav>
                                      </p:tavLst>
                                    </p:anim>
                                    <p:anim calcmode="lin" valueType="num">
                                      <p:cBhvr>
                                        <p:cTn id="24" dur="1000" fill="hold"/>
                                        <p:tgtEl>
                                          <p:spTgt spid="2765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2500"/>
                                  </p:stCondLst>
                                  <p:childTnLst>
                                    <p:set>
                                      <p:cBhvr>
                                        <p:cTn id="27" dur="1" fill="hold">
                                          <p:stCondLst>
                                            <p:cond delay="0"/>
                                          </p:stCondLst>
                                        </p:cTn>
                                        <p:tgtEl>
                                          <p:spTgt spid="27659"/>
                                        </p:tgtEl>
                                        <p:attrNameLst>
                                          <p:attrName>style.visibility</p:attrName>
                                        </p:attrNameLst>
                                      </p:cBhvr>
                                      <p:to>
                                        <p:strVal val="visible"/>
                                      </p:to>
                                    </p:set>
                                    <p:animEffect transition="in" filter="fade">
                                      <p:cBhvr>
                                        <p:cTn id="28" dur="1000"/>
                                        <p:tgtEl>
                                          <p:spTgt spid="27659"/>
                                        </p:tgtEl>
                                      </p:cBhvr>
                                    </p:animEffect>
                                    <p:anim calcmode="lin" valueType="num">
                                      <p:cBhvr>
                                        <p:cTn id="29" dur="1000" fill="hold"/>
                                        <p:tgtEl>
                                          <p:spTgt spid="27659"/>
                                        </p:tgtEl>
                                        <p:attrNameLst>
                                          <p:attrName>ppt_x</p:attrName>
                                        </p:attrNameLst>
                                      </p:cBhvr>
                                      <p:tavLst>
                                        <p:tav tm="0">
                                          <p:val>
                                            <p:strVal val="#ppt_x"/>
                                          </p:val>
                                        </p:tav>
                                        <p:tav tm="100000">
                                          <p:val>
                                            <p:strVal val="#ppt_x"/>
                                          </p:val>
                                        </p:tav>
                                      </p:tavLst>
                                    </p:anim>
                                    <p:anim calcmode="lin" valueType="num">
                                      <p:cBhvr>
                                        <p:cTn id="30" dur="1000" fill="hold"/>
                                        <p:tgtEl>
                                          <p:spTgt spid="276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6" grpId="0" animBg="1"/>
      <p:bldP spid="27657" grpId="0" autoUpdateAnimBg="0"/>
      <p:bldP spid="27658" grpId="0"/>
      <p:bldP spid="2765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1467</Words>
  <Application>Microsoft Office PowerPoint</Application>
  <PresentationFormat>Widescreen</PresentationFormat>
  <Paragraphs>161</Paragraphs>
  <Slides>34</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Arial</vt:lpstr>
      <vt:lpstr>Calibri</vt:lpstr>
      <vt:lpstr>Calibri Light</vt:lpstr>
      <vt:lpstr>Comic Sans MS</vt:lpstr>
      <vt:lpstr>Lucida Grande</vt:lpstr>
      <vt:lpstr>Synchro LET</vt:lpstr>
      <vt:lpstr>Tahoma</vt:lpstr>
      <vt:lpstr>Times New Roman</vt:lpstr>
      <vt:lpstr>Wingdings</vt:lpstr>
      <vt:lpstr>Office Theme</vt:lpstr>
      <vt:lpstr>Picture (32-bit)</vt:lpstr>
      <vt:lpstr>PowerPoint Presentation</vt:lpstr>
      <vt:lpstr>Add these Vocabulary words to look up and learn: </vt:lpstr>
      <vt:lpstr>PowerPoint Presentation</vt:lpstr>
      <vt:lpstr>PowerPoint Presentation</vt:lpstr>
      <vt:lpstr>PowerPoint Presentation</vt:lpstr>
      <vt:lpstr>PowerPoint Presentation</vt:lpstr>
      <vt:lpstr>PowerPoint Presentation</vt:lpstr>
      <vt:lpstr>Force Diagrams</vt:lpstr>
      <vt:lpstr>PowerPoint Presentation</vt:lpstr>
      <vt:lpstr>PowerPoint Presentation</vt:lpstr>
      <vt:lpstr>PowerPoint Presentation</vt:lpstr>
      <vt:lpstr>PowerPoint Presentation</vt:lpstr>
      <vt:lpstr>PowerPoint Presentation</vt:lpstr>
      <vt:lpstr>PowerPoint Presentation</vt:lpstr>
      <vt:lpstr>Unbalanced Forces</vt:lpstr>
      <vt:lpstr>Unbalanced Forces</vt:lpstr>
      <vt:lpstr>Unbalanced Forces</vt:lpstr>
      <vt:lpstr>Look at the diagram below. Both women are wearing ice skates on an ice rink. If both women push off from one another, which woman will most likely move the furthest? Why?</vt:lpstr>
      <vt:lpstr>Types of Forces</vt:lpstr>
      <vt:lpstr>Force is measured by :</vt:lpstr>
      <vt:lpstr>Combining forces</vt:lpstr>
      <vt:lpstr>Balanced Forces</vt:lpstr>
      <vt:lpstr>Unbalanced Forces</vt:lpstr>
      <vt:lpstr>Unbalanced forces</vt:lpstr>
      <vt:lpstr>Unbalanced forces</vt:lpstr>
      <vt:lpstr>PowerPoint Presentation</vt:lpstr>
      <vt:lpstr>You Try It: Calculating Net Force</vt:lpstr>
      <vt:lpstr>You Try It: Net Force</vt:lpstr>
      <vt:lpstr>You Try It: Net Force</vt:lpstr>
      <vt:lpstr>Sample Test Question #1</vt:lpstr>
      <vt:lpstr>Sample Test Question #2</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Clancy</dc:creator>
  <cp:lastModifiedBy>Jennifer Clancy</cp:lastModifiedBy>
  <cp:revision>5</cp:revision>
  <dcterms:created xsi:type="dcterms:W3CDTF">2017-10-17T12:50:43Z</dcterms:created>
  <dcterms:modified xsi:type="dcterms:W3CDTF">2017-10-17T14:02:33Z</dcterms:modified>
</cp:coreProperties>
</file>