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 id="2147483664" r:id="rId2"/>
    <p:sldMasterId id="2147483667" r:id="rId3"/>
  </p:sldMasterIdLst>
  <p:notesMasterIdLst>
    <p:notesMasterId r:id="rId35"/>
  </p:notesMasterIdLst>
  <p:handoutMasterIdLst>
    <p:handoutMasterId r:id="rId36"/>
  </p:handoutMasterIdLst>
  <p:sldIdLst>
    <p:sldId id="1172" r:id="rId4"/>
    <p:sldId id="1173" r:id="rId5"/>
    <p:sldId id="1174" r:id="rId6"/>
    <p:sldId id="1162" r:id="rId7"/>
    <p:sldId id="1163" r:id="rId8"/>
    <p:sldId id="1175" r:id="rId9"/>
    <p:sldId id="1164" r:id="rId10"/>
    <p:sldId id="1165" r:id="rId11"/>
    <p:sldId id="1166" r:id="rId12"/>
    <p:sldId id="1167" r:id="rId13"/>
    <p:sldId id="1168" r:id="rId14"/>
    <p:sldId id="1169" r:id="rId15"/>
    <p:sldId id="1176" r:id="rId16"/>
    <p:sldId id="1177" r:id="rId17"/>
    <p:sldId id="1178" r:id="rId18"/>
    <p:sldId id="1179" r:id="rId19"/>
    <p:sldId id="1149" r:id="rId20"/>
    <p:sldId id="1150" r:id="rId21"/>
    <p:sldId id="1151" r:id="rId22"/>
    <p:sldId id="1152" r:id="rId23"/>
    <p:sldId id="1153" r:id="rId24"/>
    <p:sldId id="1154" r:id="rId25"/>
    <p:sldId id="1155" r:id="rId26"/>
    <p:sldId id="1156" r:id="rId27"/>
    <p:sldId id="1157" r:id="rId28"/>
    <p:sldId id="1158" r:id="rId29"/>
    <p:sldId id="1159" r:id="rId30"/>
    <p:sldId id="1160" r:id="rId31"/>
    <p:sldId id="1180" r:id="rId32"/>
    <p:sldId id="1171" r:id="rId33"/>
    <p:sldId id="1170" r:id="rId34"/>
  </p:sldIdLst>
  <p:sldSz cx="9144000" cy="6858000" type="screen4x3"/>
  <p:notesSz cx="6858000" cy="9144000"/>
  <p:defaultTextStyle>
    <a:defPPr>
      <a:defRPr lang="en-US"/>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E2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9" autoAdjust="0"/>
    <p:restoredTop sz="94628" autoAdjust="0"/>
  </p:normalViewPr>
  <p:slideViewPr>
    <p:cSldViewPr>
      <p:cViewPr>
        <p:scale>
          <a:sx n="75" d="100"/>
          <a:sy n="75" d="100"/>
        </p:scale>
        <p:origin x="-1074" y="162"/>
      </p:cViewPr>
      <p:guideLst>
        <p:guide orient="horz" pos="2160"/>
        <p:guide orient="horz" pos="864"/>
        <p:guide orient="horz" pos="3552"/>
        <p:guide pos="2880"/>
        <p:guide pos="480"/>
        <p:guide pos="312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16.xml"/><Relationship Id="rId18" Type="http://schemas.openxmlformats.org/officeDocument/2006/relationships/slide" Target="slides/slide22.xml"/><Relationship Id="rId3" Type="http://schemas.openxmlformats.org/officeDocument/2006/relationships/slide" Target="slides/slide6.xml"/><Relationship Id="rId21" Type="http://schemas.openxmlformats.org/officeDocument/2006/relationships/slide" Target="slides/slide25.xml"/><Relationship Id="rId7" Type="http://schemas.openxmlformats.org/officeDocument/2006/relationships/slide" Target="slides/slide10.xml"/><Relationship Id="rId12" Type="http://schemas.openxmlformats.org/officeDocument/2006/relationships/slide" Target="slides/slide15.xml"/><Relationship Id="rId17" Type="http://schemas.openxmlformats.org/officeDocument/2006/relationships/slide" Target="slides/slide21.xml"/><Relationship Id="rId2" Type="http://schemas.openxmlformats.org/officeDocument/2006/relationships/slide" Target="slides/slide5.xml"/><Relationship Id="rId16" Type="http://schemas.openxmlformats.org/officeDocument/2006/relationships/slide" Target="slides/slide20.xml"/><Relationship Id="rId20" Type="http://schemas.openxmlformats.org/officeDocument/2006/relationships/slide" Target="slides/slide24.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28.xml"/><Relationship Id="rId5" Type="http://schemas.openxmlformats.org/officeDocument/2006/relationships/slide" Target="slides/slide8.xml"/><Relationship Id="rId15" Type="http://schemas.openxmlformats.org/officeDocument/2006/relationships/slide" Target="slides/slide19.xml"/><Relationship Id="rId23" Type="http://schemas.openxmlformats.org/officeDocument/2006/relationships/slide" Target="slides/slide27.xml"/><Relationship Id="rId10" Type="http://schemas.openxmlformats.org/officeDocument/2006/relationships/slide" Target="slides/slide13.xml"/><Relationship Id="rId19" Type="http://schemas.openxmlformats.org/officeDocument/2006/relationships/slide" Target="slides/slide23.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8.xml"/><Relationship Id="rId22"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C59D8E-76B5-41B8-B42D-B531C1724B13}" type="datetimeFigureOut">
              <a:rPr lang="en-US" smtClean="0"/>
              <a:t>8/15/2016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0A76D3-C004-462D-8B29-4CB1721BE499}" type="slidenum">
              <a:rPr lang="en-US" smtClean="0"/>
              <a:t>‹#›</a:t>
            </a:fld>
            <a:endParaRPr lang="en-US"/>
          </a:p>
        </p:txBody>
      </p:sp>
    </p:spTree>
    <p:extLst>
      <p:ext uri="{BB962C8B-B14F-4D97-AF65-F5344CB8AC3E}">
        <p14:creationId xmlns:p14="http://schemas.microsoft.com/office/powerpoint/2010/main" val="2076957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A92281E7-65F4-4EBC-9A8B-95F0D7F6B7ED}" type="slidenum">
              <a:rPr lang="en-US"/>
              <a:pPr>
                <a:defRPr/>
              </a:pPr>
              <a:t>‹#›</a:t>
            </a:fld>
            <a:endParaRPr lang="en-US" dirty="0"/>
          </a:p>
        </p:txBody>
      </p:sp>
    </p:spTree>
    <p:extLst>
      <p:ext uri="{BB962C8B-B14F-4D97-AF65-F5344CB8AC3E}">
        <p14:creationId xmlns:p14="http://schemas.microsoft.com/office/powerpoint/2010/main" val="678202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1</a:t>
            </a:fld>
            <a:endParaRPr lang="en-US" dirty="0"/>
          </a:p>
        </p:txBody>
      </p:sp>
    </p:spTree>
    <p:extLst>
      <p:ext uri="{BB962C8B-B14F-4D97-AF65-F5344CB8AC3E}">
        <p14:creationId xmlns:p14="http://schemas.microsoft.com/office/powerpoint/2010/main" val="228078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10</a:t>
            </a:fld>
            <a:endParaRPr lang="en-US" dirty="0"/>
          </a:p>
        </p:txBody>
      </p:sp>
    </p:spTree>
    <p:extLst>
      <p:ext uri="{BB962C8B-B14F-4D97-AF65-F5344CB8AC3E}">
        <p14:creationId xmlns:p14="http://schemas.microsoft.com/office/powerpoint/2010/main" val="2965518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11</a:t>
            </a:fld>
            <a:endParaRPr lang="en-US" dirty="0"/>
          </a:p>
        </p:txBody>
      </p:sp>
    </p:spTree>
    <p:extLst>
      <p:ext uri="{BB962C8B-B14F-4D97-AF65-F5344CB8AC3E}">
        <p14:creationId xmlns:p14="http://schemas.microsoft.com/office/powerpoint/2010/main" val="150513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12</a:t>
            </a:fld>
            <a:endParaRPr lang="en-US" dirty="0"/>
          </a:p>
        </p:txBody>
      </p:sp>
    </p:spTree>
    <p:extLst>
      <p:ext uri="{BB962C8B-B14F-4D97-AF65-F5344CB8AC3E}">
        <p14:creationId xmlns:p14="http://schemas.microsoft.com/office/powerpoint/2010/main" val="3922335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13</a:t>
            </a:fld>
            <a:endParaRPr lang="en-US" dirty="0"/>
          </a:p>
        </p:txBody>
      </p:sp>
    </p:spTree>
    <p:extLst>
      <p:ext uri="{BB962C8B-B14F-4D97-AF65-F5344CB8AC3E}">
        <p14:creationId xmlns:p14="http://schemas.microsoft.com/office/powerpoint/2010/main" val="3831161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14</a:t>
            </a:fld>
            <a:endParaRPr lang="en-US" dirty="0"/>
          </a:p>
        </p:txBody>
      </p:sp>
    </p:spTree>
    <p:extLst>
      <p:ext uri="{BB962C8B-B14F-4D97-AF65-F5344CB8AC3E}">
        <p14:creationId xmlns:p14="http://schemas.microsoft.com/office/powerpoint/2010/main" val="4175140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15</a:t>
            </a:fld>
            <a:endParaRPr lang="en-US" dirty="0"/>
          </a:p>
        </p:txBody>
      </p:sp>
    </p:spTree>
    <p:extLst>
      <p:ext uri="{BB962C8B-B14F-4D97-AF65-F5344CB8AC3E}">
        <p14:creationId xmlns:p14="http://schemas.microsoft.com/office/powerpoint/2010/main" val="150371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16</a:t>
            </a:fld>
            <a:endParaRPr lang="en-US" dirty="0"/>
          </a:p>
        </p:txBody>
      </p:sp>
    </p:spTree>
    <p:extLst>
      <p:ext uri="{BB962C8B-B14F-4D97-AF65-F5344CB8AC3E}">
        <p14:creationId xmlns:p14="http://schemas.microsoft.com/office/powerpoint/2010/main" val="1292432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defRPr>
            </a:lvl1pPr>
            <a:lvl2pPr marL="742950" indent="-285750">
              <a:defRPr sz="2400" b="1">
                <a:solidFill>
                  <a:schemeClr val="tx1"/>
                </a:solidFill>
                <a:latin typeface="Times" charset="0"/>
              </a:defRPr>
            </a:lvl2pPr>
            <a:lvl3pPr marL="1143000" indent="-228600">
              <a:defRPr sz="2400" b="1">
                <a:solidFill>
                  <a:schemeClr val="tx1"/>
                </a:solidFill>
                <a:latin typeface="Times" charset="0"/>
              </a:defRPr>
            </a:lvl3pPr>
            <a:lvl4pPr marL="1600200" indent="-228600">
              <a:defRPr sz="2400" b="1">
                <a:solidFill>
                  <a:schemeClr val="tx1"/>
                </a:solidFill>
                <a:latin typeface="Times" charset="0"/>
              </a:defRPr>
            </a:lvl4pPr>
            <a:lvl5pPr marL="2057400" indent="-228600">
              <a:defRPr sz="2400" b="1">
                <a:solidFill>
                  <a:schemeClr val="tx1"/>
                </a:solidFill>
                <a:latin typeface="Times" charset="0"/>
              </a:defRPr>
            </a:lvl5pPr>
            <a:lvl6pPr marL="2514600" indent="-228600" algn="ctr" eaLnBrk="0" fontAlgn="base" hangingPunct="0">
              <a:spcBef>
                <a:spcPct val="0"/>
              </a:spcBef>
              <a:spcAft>
                <a:spcPct val="0"/>
              </a:spcAft>
              <a:defRPr sz="2400" b="1">
                <a:solidFill>
                  <a:schemeClr val="tx1"/>
                </a:solidFill>
                <a:latin typeface="Times" charset="0"/>
              </a:defRPr>
            </a:lvl6pPr>
            <a:lvl7pPr marL="2971800" indent="-228600" algn="ctr" eaLnBrk="0" fontAlgn="base" hangingPunct="0">
              <a:spcBef>
                <a:spcPct val="0"/>
              </a:spcBef>
              <a:spcAft>
                <a:spcPct val="0"/>
              </a:spcAft>
              <a:defRPr sz="2400" b="1">
                <a:solidFill>
                  <a:schemeClr val="tx1"/>
                </a:solidFill>
                <a:latin typeface="Times" charset="0"/>
              </a:defRPr>
            </a:lvl7pPr>
            <a:lvl8pPr marL="3429000" indent="-228600" algn="ctr" eaLnBrk="0" fontAlgn="base" hangingPunct="0">
              <a:spcBef>
                <a:spcPct val="0"/>
              </a:spcBef>
              <a:spcAft>
                <a:spcPct val="0"/>
              </a:spcAft>
              <a:defRPr sz="2400" b="1">
                <a:solidFill>
                  <a:schemeClr val="tx1"/>
                </a:solidFill>
                <a:latin typeface="Times" charset="0"/>
              </a:defRPr>
            </a:lvl8pPr>
            <a:lvl9pPr marL="3886200" indent="-228600" algn="ctr" eaLnBrk="0" fontAlgn="base" hangingPunct="0">
              <a:spcBef>
                <a:spcPct val="0"/>
              </a:spcBef>
              <a:spcAft>
                <a:spcPct val="0"/>
              </a:spcAft>
              <a:defRPr sz="2400" b="1">
                <a:solidFill>
                  <a:schemeClr val="tx1"/>
                </a:solidFill>
                <a:latin typeface="Times" charset="0"/>
              </a:defRPr>
            </a:lvl9pPr>
          </a:lstStyle>
          <a:p>
            <a:fld id="{4A73C0EE-50A1-453E-84C6-2B35A6B16AE9}" type="slidenum">
              <a:rPr lang="en-US" sz="1200" b="0" smtClean="0"/>
              <a:pPr/>
              <a:t>17</a:t>
            </a:fld>
            <a:endParaRPr lang="en-US" sz="1200" b="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18</a:t>
            </a:fld>
            <a:endParaRPr lang="en-US" dirty="0"/>
          </a:p>
        </p:txBody>
      </p:sp>
    </p:spTree>
    <p:extLst>
      <p:ext uri="{BB962C8B-B14F-4D97-AF65-F5344CB8AC3E}">
        <p14:creationId xmlns:p14="http://schemas.microsoft.com/office/powerpoint/2010/main" val="2295519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19</a:t>
            </a:fld>
            <a:endParaRPr lang="en-US" dirty="0"/>
          </a:p>
        </p:txBody>
      </p:sp>
    </p:spTree>
    <p:extLst>
      <p:ext uri="{BB962C8B-B14F-4D97-AF65-F5344CB8AC3E}">
        <p14:creationId xmlns:p14="http://schemas.microsoft.com/office/powerpoint/2010/main" val="2417936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2</a:t>
            </a:fld>
            <a:endParaRPr lang="en-US" dirty="0"/>
          </a:p>
        </p:txBody>
      </p:sp>
    </p:spTree>
    <p:extLst>
      <p:ext uri="{BB962C8B-B14F-4D97-AF65-F5344CB8AC3E}">
        <p14:creationId xmlns:p14="http://schemas.microsoft.com/office/powerpoint/2010/main" val="227962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20</a:t>
            </a:fld>
            <a:endParaRPr lang="en-US" dirty="0"/>
          </a:p>
        </p:txBody>
      </p:sp>
    </p:spTree>
    <p:extLst>
      <p:ext uri="{BB962C8B-B14F-4D97-AF65-F5344CB8AC3E}">
        <p14:creationId xmlns:p14="http://schemas.microsoft.com/office/powerpoint/2010/main" val="2230784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21</a:t>
            </a:fld>
            <a:endParaRPr lang="en-US" dirty="0"/>
          </a:p>
        </p:txBody>
      </p:sp>
    </p:spTree>
    <p:extLst>
      <p:ext uri="{BB962C8B-B14F-4D97-AF65-F5344CB8AC3E}">
        <p14:creationId xmlns:p14="http://schemas.microsoft.com/office/powerpoint/2010/main" val="1853852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22</a:t>
            </a:fld>
            <a:endParaRPr lang="en-US" dirty="0"/>
          </a:p>
        </p:txBody>
      </p:sp>
    </p:spTree>
    <p:extLst>
      <p:ext uri="{BB962C8B-B14F-4D97-AF65-F5344CB8AC3E}">
        <p14:creationId xmlns:p14="http://schemas.microsoft.com/office/powerpoint/2010/main" val="2005758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23</a:t>
            </a:fld>
            <a:endParaRPr lang="en-US" dirty="0"/>
          </a:p>
        </p:txBody>
      </p:sp>
    </p:spTree>
    <p:extLst>
      <p:ext uri="{BB962C8B-B14F-4D97-AF65-F5344CB8AC3E}">
        <p14:creationId xmlns:p14="http://schemas.microsoft.com/office/powerpoint/2010/main" val="812479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24</a:t>
            </a:fld>
            <a:endParaRPr lang="en-US" dirty="0"/>
          </a:p>
        </p:txBody>
      </p:sp>
    </p:spTree>
    <p:extLst>
      <p:ext uri="{BB962C8B-B14F-4D97-AF65-F5344CB8AC3E}">
        <p14:creationId xmlns:p14="http://schemas.microsoft.com/office/powerpoint/2010/main" val="3812165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25</a:t>
            </a:fld>
            <a:endParaRPr lang="en-US" dirty="0"/>
          </a:p>
        </p:txBody>
      </p:sp>
    </p:spTree>
    <p:extLst>
      <p:ext uri="{BB962C8B-B14F-4D97-AF65-F5344CB8AC3E}">
        <p14:creationId xmlns:p14="http://schemas.microsoft.com/office/powerpoint/2010/main" val="3506157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26</a:t>
            </a:fld>
            <a:endParaRPr lang="en-US" dirty="0"/>
          </a:p>
        </p:txBody>
      </p:sp>
    </p:spTree>
    <p:extLst>
      <p:ext uri="{BB962C8B-B14F-4D97-AF65-F5344CB8AC3E}">
        <p14:creationId xmlns:p14="http://schemas.microsoft.com/office/powerpoint/2010/main" val="628092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27</a:t>
            </a:fld>
            <a:endParaRPr lang="en-US" dirty="0"/>
          </a:p>
        </p:txBody>
      </p:sp>
    </p:spTree>
    <p:extLst>
      <p:ext uri="{BB962C8B-B14F-4D97-AF65-F5344CB8AC3E}">
        <p14:creationId xmlns:p14="http://schemas.microsoft.com/office/powerpoint/2010/main" val="2358791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28</a:t>
            </a:fld>
            <a:endParaRPr lang="en-US" dirty="0"/>
          </a:p>
        </p:txBody>
      </p:sp>
    </p:spTree>
    <p:extLst>
      <p:ext uri="{BB962C8B-B14F-4D97-AF65-F5344CB8AC3E}">
        <p14:creationId xmlns:p14="http://schemas.microsoft.com/office/powerpoint/2010/main" val="2833658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30</a:t>
            </a:fld>
            <a:endParaRPr lang="en-US" dirty="0"/>
          </a:p>
        </p:txBody>
      </p:sp>
    </p:spTree>
    <p:extLst>
      <p:ext uri="{BB962C8B-B14F-4D97-AF65-F5344CB8AC3E}">
        <p14:creationId xmlns:p14="http://schemas.microsoft.com/office/powerpoint/2010/main" val="1167258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3</a:t>
            </a:fld>
            <a:endParaRPr lang="en-US" dirty="0"/>
          </a:p>
        </p:txBody>
      </p:sp>
    </p:spTree>
    <p:extLst>
      <p:ext uri="{BB962C8B-B14F-4D97-AF65-F5344CB8AC3E}">
        <p14:creationId xmlns:p14="http://schemas.microsoft.com/office/powerpoint/2010/main" val="1294515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31</a:t>
            </a:fld>
            <a:endParaRPr lang="en-US" dirty="0"/>
          </a:p>
        </p:txBody>
      </p:sp>
    </p:spTree>
    <p:extLst>
      <p:ext uri="{BB962C8B-B14F-4D97-AF65-F5344CB8AC3E}">
        <p14:creationId xmlns:p14="http://schemas.microsoft.com/office/powerpoint/2010/main" val="3279253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4</a:t>
            </a:fld>
            <a:endParaRPr lang="en-US" dirty="0"/>
          </a:p>
        </p:txBody>
      </p:sp>
    </p:spTree>
    <p:extLst>
      <p:ext uri="{BB962C8B-B14F-4D97-AF65-F5344CB8AC3E}">
        <p14:creationId xmlns:p14="http://schemas.microsoft.com/office/powerpoint/2010/main" val="3042699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5</a:t>
            </a:fld>
            <a:endParaRPr lang="en-US" dirty="0"/>
          </a:p>
        </p:txBody>
      </p:sp>
    </p:spTree>
    <p:extLst>
      <p:ext uri="{BB962C8B-B14F-4D97-AF65-F5344CB8AC3E}">
        <p14:creationId xmlns:p14="http://schemas.microsoft.com/office/powerpoint/2010/main" val="1566264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6</a:t>
            </a:fld>
            <a:endParaRPr lang="en-US" dirty="0"/>
          </a:p>
        </p:txBody>
      </p:sp>
    </p:spTree>
    <p:extLst>
      <p:ext uri="{BB962C8B-B14F-4D97-AF65-F5344CB8AC3E}">
        <p14:creationId xmlns:p14="http://schemas.microsoft.com/office/powerpoint/2010/main" val="2055788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7</a:t>
            </a:fld>
            <a:endParaRPr lang="en-US" dirty="0"/>
          </a:p>
        </p:txBody>
      </p:sp>
    </p:spTree>
    <p:extLst>
      <p:ext uri="{BB962C8B-B14F-4D97-AF65-F5344CB8AC3E}">
        <p14:creationId xmlns:p14="http://schemas.microsoft.com/office/powerpoint/2010/main" val="2374437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8</a:t>
            </a:fld>
            <a:endParaRPr lang="en-US" dirty="0"/>
          </a:p>
        </p:txBody>
      </p:sp>
    </p:spTree>
    <p:extLst>
      <p:ext uri="{BB962C8B-B14F-4D97-AF65-F5344CB8AC3E}">
        <p14:creationId xmlns:p14="http://schemas.microsoft.com/office/powerpoint/2010/main" val="967012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2281E7-65F4-4EBC-9A8B-95F0D7F6B7ED}" type="slidenum">
              <a:rPr lang="en-US" smtClean="0"/>
              <a:pPr>
                <a:defRPr/>
              </a:pPr>
              <a:t>9</a:t>
            </a:fld>
            <a:endParaRPr lang="en-US" dirty="0"/>
          </a:p>
        </p:txBody>
      </p:sp>
    </p:spTree>
    <p:extLst>
      <p:ext uri="{BB962C8B-B14F-4D97-AF65-F5344CB8AC3E}">
        <p14:creationId xmlns:p14="http://schemas.microsoft.com/office/powerpoint/2010/main" val="3029550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333243"/>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664329"/>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41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312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284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49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422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 Target="../slides/slide4.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slide" Target="../slides/slide4.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slide" Target="../slides/slide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37650" cy="6858000"/>
          </a:xfrm>
          <a:prstGeom prst="rect">
            <a:avLst/>
          </a:prstGeom>
          <a:gradFill flip="none" rotWithShape="1">
            <a:gsLst>
              <a:gs pos="0">
                <a:srgbClr val="0A557D"/>
              </a:gs>
              <a:gs pos="50000">
                <a:srgbClr val="4BA5D2"/>
              </a:gs>
              <a:gs pos="100000">
                <a:srgbClr val="0A557D"/>
              </a:gs>
            </a:gsLst>
            <a:lin ang="16200000" scaled="0"/>
            <a:tileRect/>
          </a:gra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grpSp>
        <p:nvGrpSpPr>
          <p:cNvPr id="1027" name="Group 8"/>
          <p:cNvGrpSpPr>
            <a:grpSpLocks/>
          </p:cNvGrpSpPr>
          <p:nvPr userDrawn="1"/>
        </p:nvGrpSpPr>
        <p:grpSpPr bwMode="auto">
          <a:xfrm>
            <a:off x="444500" y="685800"/>
            <a:ext cx="8248650" cy="6064250"/>
            <a:chOff x="438912" y="685800"/>
            <a:chExt cx="8247888" cy="6064952"/>
          </a:xfrm>
        </p:grpSpPr>
        <p:sp>
          <p:nvSpPr>
            <p:cNvPr id="28" name="Rectangle 27"/>
            <p:cNvSpPr/>
            <p:nvPr userDrawn="1"/>
          </p:nvSpPr>
          <p:spPr>
            <a:xfrm>
              <a:off x="438912" y="685800"/>
              <a:ext cx="8241539" cy="5693434"/>
            </a:xfrm>
            <a:prstGeom prst="rect">
              <a:avLst/>
            </a:prstGeom>
            <a:solidFill>
              <a:schemeClr val="bg1"/>
            </a:soli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000" dirty="0">
                <a:solidFill>
                  <a:prstClr val="black">
                    <a:lumMod val="75000"/>
                    <a:lumOff val="25000"/>
                  </a:prstClr>
                </a:solidFill>
              </a:endParaRPr>
            </a:p>
          </p:txBody>
        </p:sp>
        <p:sp>
          <p:nvSpPr>
            <p:cNvPr id="29" name="Rectangle 28"/>
            <p:cNvSpPr/>
            <p:nvPr userDrawn="1"/>
          </p:nvSpPr>
          <p:spPr>
            <a:xfrm>
              <a:off x="440500" y="685800"/>
              <a:ext cx="8241539" cy="258793"/>
            </a:xfrm>
            <a:prstGeom prst="rect">
              <a:avLst/>
            </a:prstGeom>
            <a:solidFill>
              <a:srgbClr val="D1EDF5"/>
            </a:soli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endParaRPr>
            </a:p>
          </p:txBody>
        </p:sp>
        <p:sp>
          <p:nvSpPr>
            <p:cNvPr id="30" name="Rectangle 29"/>
            <p:cNvSpPr/>
            <p:nvPr userDrawn="1"/>
          </p:nvSpPr>
          <p:spPr>
            <a:xfrm>
              <a:off x="438912" y="6390348"/>
              <a:ext cx="8247888" cy="360404"/>
            </a:xfrm>
            <a:prstGeom prst="rect">
              <a:avLst/>
            </a:prstGeom>
            <a:solidFill>
              <a:srgbClr val="286482"/>
            </a:soli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endParaRPr>
            </a:p>
          </p:txBody>
        </p:sp>
        <p:sp>
          <p:nvSpPr>
            <p:cNvPr id="31" name="Rectangle 30"/>
            <p:cNvSpPr/>
            <p:nvPr userDrawn="1"/>
          </p:nvSpPr>
          <p:spPr>
            <a:xfrm>
              <a:off x="438912" y="6688833"/>
              <a:ext cx="8247888" cy="46042"/>
            </a:xfrm>
            <a:prstGeom prst="rect">
              <a:avLst/>
            </a:prstGeom>
            <a:gradFill flip="none" rotWithShape="1">
              <a:gsLst>
                <a:gs pos="0">
                  <a:srgbClr val="286482">
                    <a:tint val="66000"/>
                    <a:satMod val="160000"/>
                    <a:alpha val="20000"/>
                  </a:srgbClr>
                </a:gs>
                <a:gs pos="100000">
                  <a:srgbClr val="286482">
                    <a:tint val="23500"/>
                    <a:satMod val="160000"/>
                    <a:alpha val="0"/>
                  </a:srgbClr>
                </a:gs>
              </a:gsLst>
              <a:lin ang="162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endParaRPr>
            </a:p>
          </p:txBody>
        </p:sp>
      </p:grpSp>
      <p:sp>
        <p:nvSpPr>
          <p:cNvPr id="24" name="Subtitle 2"/>
          <p:cNvSpPr txBox="1">
            <a:spLocks/>
          </p:cNvSpPr>
          <p:nvPr userDrawn="1"/>
        </p:nvSpPr>
        <p:spPr>
          <a:xfrm>
            <a:off x="7905750" y="6175375"/>
            <a:ext cx="990600" cy="2365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 typeface="Arial" pitchFamily="34" charset="0"/>
              <a:buNone/>
              <a:defRPr/>
            </a:pPr>
            <a:r>
              <a:rPr lang="en-US" sz="1000" dirty="0" smtClean="0">
                <a:solidFill>
                  <a:schemeClr val="tx1">
                    <a:lumMod val="50000"/>
                    <a:lumOff val="50000"/>
                  </a:schemeClr>
                </a:solidFill>
                <a:ea typeface="Verdana" pitchFamily="34" charset="0"/>
                <a:cs typeface="Verdana" pitchFamily="34" charset="0"/>
              </a:rPr>
              <a:t>Next                                                                                                                                                 </a:t>
            </a:r>
          </a:p>
        </p:txBody>
      </p:sp>
      <p:grpSp>
        <p:nvGrpSpPr>
          <p:cNvPr id="1029" name="Group 24"/>
          <p:cNvGrpSpPr>
            <a:grpSpLocks/>
          </p:cNvGrpSpPr>
          <p:nvPr userDrawn="1"/>
        </p:nvGrpSpPr>
        <p:grpSpPr bwMode="auto">
          <a:xfrm>
            <a:off x="8266113" y="5903913"/>
            <a:ext cx="277812" cy="279400"/>
            <a:chOff x="1613364" y="5402832"/>
            <a:chExt cx="362066" cy="362066"/>
          </a:xfrm>
        </p:grpSpPr>
        <p:sp>
          <p:nvSpPr>
            <p:cNvPr id="26" name="Oval 25"/>
            <p:cNvSpPr/>
            <p:nvPr userDrawn="1"/>
          </p:nvSpPr>
          <p:spPr>
            <a:xfrm>
              <a:off x="1613364" y="5402832"/>
              <a:ext cx="362066" cy="362066"/>
            </a:xfrm>
            <a:prstGeom prst="ellipse">
              <a:avLst/>
            </a:prstGeom>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000" dirty="0">
                <a:solidFill>
                  <a:prstClr val="white"/>
                </a:solidFill>
              </a:endParaRPr>
            </a:p>
          </p:txBody>
        </p:sp>
        <p:sp>
          <p:nvSpPr>
            <p:cNvPr id="27" name="Isosceles Triangle 26">
              <a:hlinkClick r:id="" action="ppaction://hlinkshowjump?jump=nextslide"/>
            </p:cNvPr>
            <p:cNvSpPr/>
            <p:nvPr userDrawn="1"/>
          </p:nvSpPr>
          <p:spPr>
            <a:xfrm rot="5400000">
              <a:off x="1740005" y="5507313"/>
              <a:ext cx="152232" cy="153102"/>
            </a:xfrm>
            <a:prstGeom prst="triangle">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n-US" dirty="0">
                <a:solidFill>
                  <a:prstClr val="black"/>
                </a:solidFill>
              </a:endParaRPr>
            </a:p>
          </p:txBody>
        </p:sp>
      </p:grpSp>
      <p:sp>
        <p:nvSpPr>
          <p:cNvPr id="12" name="Subtitle 2"/>
          <p:cNvSpPr txBox="1">
            <a:spLocks/>
          </p:cNvSpPr>
          <p:nvPr userDrawn="1"/>
        </p:nvSpPr>
        <p:spPr>
          <a:xfrm>
            <a:off x="463550" y="6400800"/>
            <a:ext cx="8229600" cy="3000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IN" sz="1000" dirty="0" smtClean="0">
                <a:solidFill>
                  <a:srgbClr val="D1EDF5"/>
                </a:solidFill>
              </a:rPr>
              <a:t>Copyright © by Houghton Mifflin Harcourt Publishing Company</a:t>
            </a:r>
            <a:endParaRPr lang="en-US" sz="1000" dirty="0" smtClean="0">
              <a:solidFill>
                <a:srgbClr val="D1EDF5"/>
              </a:solidFill>
              <a:ea typeface="Verdana" pitchFamily="34" charset="0"/>
              <a:cs typeface="Verdana" pitchFamily="34" charset="0"/>
            </a:endParaRPr>
          </a:p>
        </p:txBody>
      </p:sp>
      <p:grpSp>
        <p:nvGrpSpPr>
          <p:cNvPr id="1031" name="Group 14"/>
          <p:cNvGrpSpPr>
            <a:grpSpLocks/>
          </p:cNvGrpSpPr>
          <p:nvPr userDrawn="1"/>
        </p:nvGrpSpPr>
        <p:grpSpPr bwMode="auto">
          <a:xfrm>
            <a:off x="8350250" y="171450"/>
            <a:ext cx="361950" cy="361950"/>
            <a:chOff x="8343784" y="171334"/>
            <a:chExt cx="362066" cy="362066"/>
          </a:xfrm>
        </p:grpSpPr>
        <p:sp>
          <p:nvSpPr>
            <p:cNvPr id="22" name="Oval 21"/>
            <p:cNvSpPr/>
            <p:nvPr userDrawn="1"/>
          </p:nvSpPr>
          <p:spPr>
            <a:xfrm>
              <a:off x="8343784" y="171334"/>
              <a:ext cx="362066" cy="362066"/>
            </a:xfrm>
            <a:prstGeom prst="ellipse">
              <a:avLst/>
            </a:prstGeom>
            <a:solidFill>
              <a:schemeClr val="tx2">
                <a:lumMod val="20000"/>
                <a:lumOff val="80000"/>
              </a:schemeClr>
            </a:solidFill>
            <a:ln>
              <a:noFill/>
            </a:ln>
          </p:spPr>
          <p:style>
            <a:lnRef idx="1">
              <a:schemeClr val="accent1"/>
            </a:lnRef>
            <a:fillRef idx="1001">
              <a:schemeClr val="lt2"/>
            </a:fillRef>
            <a:effectRef idx="1">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n-US" dirty="0">
                <a:solidFill>
                  <a:prstClr val="black"/>
                </a:solidFill>
              </a:endParaRPr>
            </a:p>
          </p:txBody>
        </p:sp>
        <p:pic>
          <p:nvPicPr>
            <p:cNvPr id="1041" name="Picture 22" descr="C:\Users\suraj.prakash\Desktop\ppt\Untitled-6.png">
              <a:hlinkClick r:id="" action="ppaction://hlinkshowjump?jump=endshow"/>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423230" y="250780"/>
              <a:ext cx="203175" cy="20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Oval 19"/>
          <p:cNvSpPr/>
          <p:nvPr userDrawn="1"/>
        </p:nvSpPr>
        <p:spPr bwMode="auto">
          <a:xfrm>
            <a:off x="7893050" y="171450"/>
            <a:ext cx="361950" cy="361950"/>
          </a:xfrm>
          <a:prstGeom prst="ellipse">
            <a:avLst/>
          </a:prstGeom>
          <a:solidFill>
            <a:schemeClr val="tx2">
              <a:lumMod val="20000"/>
              <a:lumOff val="80000"/>
            </a:schemeClr>
          </a:solidFill>
          <a:ln>
            <a:noFill/>
          </a:ln>
        </p:spPr>
        <p:style>
          <a:lnRef idx="1">
            <a:schemeClr val="accent1"/>
          </a:lnRef>
          <a:fillRef idx="1001">
            <a:schemeClr val="lt2"/>
          </a:fillRef>
          <a:effectRef idx="1">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n-US" dirty="0">
              <a:solidFill>
                <a:prstClr val="black"/>
              </a:solidFill>
            </a:endParaRPr>
          </a:p>
        </p:txBody>
      </p:sp>
      <p:grpSp>
        <p:nvGrpSpPr>
          <p:cNvPr id="1033" name="Group 16"/>
          <p:cNvGrpSpPr>
            <a:grpSpLocks/>
          </p:cNvGrpSpPr>
          <p:nvPr userDrawn="1"/>
        </p:nvGrpSpPr>
        <p:grpSpPr bwMode="auto">
          <a:xfrm>
            <a:off x="7435850" y="171450"/>
            <a:ext cx="361950" cy="361950"/>
            <a:chOff x="7429372" y="171334"/>
            <a:chExt cx="362066" cy="362066"/>
          </a:xfrm>
        </p:grpSpPr>
        <p:sp>
          <p:nvSpPr>
            <p:cNvPr id="18" name="Oval 17"/>
            <p:cNvSpPr/>
            <p:nvPr userDrawn="1"/>
          </p:nvSpPr>
          <p:spPr>
            <a:xfrm>
              <a:off x="7429372" y="171334"/>
              <a:ext cx="362066" cy="362066"/>
            </a:xfrm>
            <a:prstGeom prst="ellipse">
              <a:avLst/>
            </a:prstGeom>
            <a:solidFill>
              <a:schemeClr val="tx2">
                <a:lumMod val="20000"/>
                <a:lumOff val="80000"/>
              </a:schemeClr>
            </a:solidFill>
            <a:ln>
              <a:noFill/>
            </a:ln>
          </p:spPr>
          <p:style>
            <a:lnRef idx="1">
              <a:schemeClr val="accent1"/>
            </a:lnRef>
            <a:fillRef idx="1001">
              <a:schemeClr val="lt2"/>
            </a:fillRef>
            <a:effectRef idx="1">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n-US" dirty="0">
                <a:solidFill>
                  <a:prstClr val="black"/>
                </a:solidFill>
              </a:endParaRPr>
            </a:p>
          </p:txBody>
        </p:sp>
        <p:pic>
          <p:nvPicPr>
            <p:cNvPr id="1037" name="Picture 18" descr="C:\Users\suraj.prakash\Desktop\ppt\Untitled-1.png">
              <a:hlinkClick r:id="rId6" action="ppaction://hlinksldjump"/>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7244" y="233033"/>
              <a:ext cx="226323" cy="23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Subtitle 2"/>
          <p:cNvSpPr txBox="1">
            <a:spLocks/>
          </p:cNvSpPr>
          <p:nvPr userDrawn="1"/>
        </p:nvSpPr>
        <p:spPr>
          <a:xfrm>
            <a:off x="463550" y="696913"/>
            <a:ext cx="8229600" cy="236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itchFamily="34" charset="0"/>
              <a:buNone/>
              <a:defRPr/>
            </a:pPr>
            <a:r>
              <a:rPr lang="en-US" sz="1100" dirty="0" smtClean="0">
                <a:solidFill>
                  <a:srgbClr val="376092"/>
                </a:solidFill>
                <a:ea typeface="Verdana" pitchFamily="34" charset="0"/>
                <a:cs typeface="Verdana" pitchFamily="34" charset="0"/>
              </a:rPr>
              <a:t>Chapter 1</a:t>
            </a:r>
          </a:p>
        </p:txBody>
      </p:sp>
      <p:sp>
        <p:nvSpPr>
          <p:cNvPr id="32" name="Subtitle 2"/>
          <p:cNvSpPr txBox="1">
            <a:spLocks/>
          </p:cNvSpPr>
          <p:nvPr userDrawn="1"/>
        </p:nvSpPr>
        <p:spPr>
          <a:xfrm>
            <a:off x="254000" y="228600"/>
            <a:ext cx="6276975" cy="381000"/>
          </a:xfrm>
          <a:prstGeom prst="rect">
            <a:avLst/>
          </a:prstGeom>
          <a:noFill/>
        </p:spPr>
        <p:txBody>
          <a:bodyPr>
            <a:normAutofit fontScale="6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Font typeface="Arial" pitchFamily="34" charset="0"/>
              <a:buNone/>
              <a:defRPr/>
            </a:pPr>
            <a:r>
              <a:rPr lang="en-US" sz="2900" dirty="0" smtClean="0">
                <a:solidFill>
                  <a:schemeClr val="tx2">
                    <a:lumMod val="20000"/>
                    <a:lumOff val="80000"/>
                  </a:schemeClr>
                </a:solidFill>
                <a:latin typeface="+mj-lt"/>
                <a:ea typeface="Verdana" pitchFamily="34" charset="0"/>
                <a:cs typeface="Verdana" pitchFamily="34" charset="0"/>
              </a:rPr>
              <a:t> World History: Ancient Civilizations Through the Renaissance</a:t>
            </a:r>
            <a:endParaRPr lang="en-US" dirty="0">
              <a:solidFill>
                <a:schemeClr val="tx2">
                  <a:lumMod val="20000"/>
                  <a:lumOff val="80000"/>
                </a:schemeClr>
              </a:solidFill>
              <a:latin typeface="+mj-lt"/>
              <a:ea typeface="Verdana" pitchFamily="34" charset="0"/>
              <a:cs typeface="Verdana" pitchFamily="34" charset="0"/>
            </a:endParaRPr>
          </a:p>
        </p:txBody>
      </p:sp>
      <p:sp>
        <p:nvSpPr>
          <p:cNvPr id="33" name="Oval 32"/>
          <p:cNvSpPr/>
          <p:nvPr userDrawn="1"/>
        </p:nvSpPr>
        <p:spPr>
          <a:xfrm>
            <a:off x="7893050" y="171450"/>
            <a:ext cx="361950" cy="361950"/>
          </a:xfrm>
          <a:prstGeom prst="ellipse">
            <a:avLst/>
          </a:prstGeom>
          <a:solidFill>
            <a:schemeClr val="tx2">
              <a:lumMod val="20000"/>
              <a:lumOff val="80000"/>
            </a:schemeClr>
          </a:solidFill>
          <a:ln>
            <a:noFill/>
          </a:ln>
        </p:spPr>
        <p:style>
          <a:lnRef idx="1">
            <a:schemeClr val="accent1"/>
          </a:lnRef>
          <a:fillRef idx="1001">
            <a:schemeClr val="lt2"/>
          </a:fillRef>
          <a:effectRef idx="1">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n-US" dirty="0">
              <a:solidFill>
                <a:prstClr val="black"/>
              </a:solidFill>
            </a:endParaRPr>
          </a:p>
        </p:txBody>
      </p:sp>
      <p:pic>
        <p:nvPicPr>
          <p:cNvPr id="34" name="Picture 36" descr="C:\Users\suraj.prakash\Desktop\ppt\Untitled-3.png">
            <a:hlinkClick r:id="" action="ppaction://hlinkshowjump?jump=lastslide"/>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958138" y="223838"/>
            <a:ext cx="2301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04" r:id="rId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37650" cy="6858000"/>
          </a:xfrm>
          <a:prstGeom prst="rect">
            <a:avLst/>
          </a:prstGeom>
          <a:gradFill flip="none" rotWithShape="1">
            <a:gsLst>
              <a:gs pos="0">
                <a:srgbClr val="0A557D"/>
              </a:gs>
              <a:gs pos="50000">
                <a:srgbClr val="4BA5D2"/>
              </a:gs>
              <a:gs pos="100000">
                <a:srgbClr val="0A557D"/>
              </a:gs>
            </a:gsLst>
            <a:lin ang="16200000" scaled="0"/>
            <a:tileRect/>
          </a:gra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grpSp>
        <p:nvGrpSpPr>
          <p:cNvPr id="2051" name="Group 8"/>
          <p:cNvGrpSpPr>
            <a:grpSpLocks/>
          </p:cNvGrpSpPr>
          <p:nvPr userDrawn="1"/>
        </p:nvGrpSpPr>
        <p:grpSpPr bwMode="auto">
          <a:xfrm>
            <a:off x="444500" y="685800"/>
            <a:ext cx="8248650" cy="6064250"/>
            <a:chOff x="438912" y="685800"/>
            <a:chExt cx="8247888" cy="6064952"/>
          </a:xfrm>
        </p:grpSpPr>
        <p:sp>
          <p:nvSpPr>
            <p:cNvPr id="28" name="Rectangle 27"/>
            <p:cNvSpPr/>
            <p:nvPr userDrawn="1"/>
          </p:nvSpPr>
          <p:spPr>
            <a:xfrm>
              <a:off x="438912" y="685800"/>
              <a:ext cx="8241539" cy="5693434"/>
            </a:xfrm>
            <a:prstGeom prst="rect">
              <a:avLst/>
            </a:prstGeom>
            <a:solidFill>
              <a:schemeClr val="bg1"/>
            </a:soli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000" dirty="0">
                <a:solidFill>
                  <a:prstClr val="black">
                    <a:lumMod val="75000"/>
                    <a:lumOff val="25000"/>
                  </a:prstClr>
                </a:solidFill>
              </a:endParaRPr>
            </a:p>
          </p:txBody>
        </p:sp>
        <p:sp>
          <p:nvSpPr>
            <p:cNvPr id="29" name="Rectangle 28"/>
            <p:cNvSpPr/>
            <p:nvPr userDrawn="1"/>
          </p:nvSpPr>
          <p:spPr>
            <a:xfrm>
              <a:off x="440500" y="685800"/>
              <a:ext cx="8241539" cy="258793"/>
            </a:xfrm>
            <a:prstGeom prst="rect">
              <a:avLst/>
            </a:prstGeom>
            <a:solidFill>
              <a:srgbClr val="D1EDF5"/>
            </a:soli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endParaRPr>
            </a:p>
          </p:txBody>
        </p:sp>
        <p:sp>
          <p:nvSpPr>
            <p:cNvPr id="30" name="Rectangle 29"/>
            <p:cNvSpPr/>
            <p:nvPr userDrawn="1"/>
          </p:nvSpPr>
          <p:spPr>
            <a:xfrm>
              <a:off x="438912" y="6390348"/>
              <a:ext cx="8247888" cy="360404"/>
            </a:xfrm>
            <a:prstGeom prst="rect">
              <a:avLst/>
            </a:prstGeom>
            <a:solidFill>
              <a:srgbClr val="286482"/>
            </a:soli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endParaRPr>
            </a:p>
          </p:txBody>
        </p:sp>
        <p:sp>
          <p:nvSpPr>
            <p:cNvPr id="31" name="Rectangle 30"/>
            <p:cNvSpPr/>
            <p:nvPr userDrawn="1"/>
          </p:nvSpPr>
          <p:spPr>
            <a:xfrm>
              <a:off x="438912" y="6688833"/>
              <a:ext cx="8247888" cy="46042"/>
            </a:xfrm>
            <a:prstGeom prst="rect">
              <a:avLst/>
            </a:prstGeom>
            <a:gradFill flip="none" rotWithShape="1">
              <a:gsLst>
                <a:gs pos="0">
                  <a:srgbClr val="286482">
                    <a:tint val="66000"/>
                    <a:satMod val="160000"/>
                    <a:alpha val="20000"/>
                  </a:srgbClr>
                </a:gs>
                <a:gs pos="100000">
                  <a:srgbClr val="286482">
                    <a:tint val="23500"/>
                    <a:satMod val="160000"/>
                    <a:alpha val="0"/>
                  </a:srgbClr>
                </a:gs>
              </a:gsLst>
              <a:lin ang="162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endParaRPr>
            </a:p>
          </p:txBody>
        </p:sp>
      </p:grpSp>
      <p:sp>
        <p:nvSpPr>
          <p:cNvPr id="12" name="Subtitle 2"/>
          <p:cNvSpPr txBox="1">
            <a:spLocks/>
          </p:cNvSpPr>
          <p:nvPr userDrawn="1"/>
        </p:nvSpPr>
        <p:spPr>
          <a:xfrm>
            <a:off x="463550" y="6400800"/>
            <a:ext cx="8229600" cy="3000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IN" sz="1000" dirty="0" smtClean="0">
                <a:solidFill>
                  <a:srgbClr val="D1EDF5"/>
                </a:solidFill>
              </a:rPr>
              <a:t>Copyright © by Houghton Mifflin Harcourt Publishing Company</a:t>
            </a:r>
            <a:endParaRPr lang="en-US" sz="1000" dirty="0" smtClean="0">
              <a:solidFill>
                <a:srgbClr val="D1EDF5"/>
              </a:solidFill>
              <a:ea typeface="Verdana" pitchFamily="34" charset="0"/>
              <a:cs typeface="Verdana" pitchFamily="34" charset="0"/>
            </a:endParaRPr>
          </a:p>
        </p:txBody>
      </p:sp>
      <p:sp>
        <p:nvSpPr>
          <p:cNvPr id="33" name="Oval 32"/>
          <p:cNvSpPr/>
          <p:nvPr userDrawn="1"/>
        </p:nvSpPr>
        <p:spPr>
          <a:xfrm>
            <a:off x="8350250" y="171450"/>
            <a:ext cx="361950" cy="361950"/>
          </a:xfrm>
          <a:prstGeom prst="ellipse">
            <a:avLst/>
          </a:prstGeom>
          <a:solidFill>
            <a:schemeClr val="tx2">
              <a:lumMod val="20000"/>
              <a:lumOff val="80000"/>
            </a:schemeClr>
          </a:solidFill>
          <a:ln>
            <a:noFill/>
          </a:ln>
        </p:spPr>
        <p:style>
          <a:lnRef idx="1">
            <a:schemeClr val="accent1"/>
          </a:lnRef>
          <a:fillRef idx="1001">
            <a:schemeClr val="lt2"/>
          </a:fillRef>
          <a:effectRef idx="1">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n-US" dirty="0">
              <a:solidFill>
                <a:prstClr val="black"/>
              </a:solidFill>
            </a:endParaRPr>
          </a:p>
        </p:txBody>
      </p:sp>
      <p:sp>
        <p:nvSpPr>
          <p:cNvPr id="36" name="Oval 35"/>
          <p:cNvSpPr/>
          <p:nvPr userDrawn="1"/>
        </p:nvSpPr>
        <p:spPr>
          <a:xfrm>
            <a:off x="7893050" y="171450"/>
            <a:ext cx="361950" cy="361950"/>
          </a:xfrm>
          <a:prstGeom prst="ellipse">
            <a:avLst/>
          </a:prstGeom>
          <a:solidFill>
            <a:schemeClr val="tx2">
              <a:lumMod val="20000"/>
              <a:lumOff val="80000"/>
            </a:schemeClr>
          </a:solidFill>
          <a:ln>
            <a:noFill/>
          </a:ln>
        </p:spPr>
        <p:style>
          <a:lnRef idx="1">
            <a:schemeClr val="accent1"/>
          </a:lnRef>
          <a:fillRef idx="1001">
            <a:schemeClr val="lt2"/>
          </a:fillRef>
          <a:effectRef idx="1">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n-US" dirty="0">
              <a:solidFill>
                <a:prstClr val="black"/>
              </a:solidFill>
            </a:endParaRPr>
          </a:p>
        </p:txBody>
      </p:sp>
      <p:sp>
        <p:nvSpPr>
          <p:cNvPr id="39" name="Oval 38"/>
          <p:cNvSpPr/>
          <p:nvPr userDrawn="1"/>
        </p:nvSpPr>
        <p:spPr>
          <a:xfrm>
            <a:off x="7435850" y="171450"/>
            <a:ext cx="361950" cy="361950"/>
          </a:xfrm>
          <a:prstGeom prst="ellipse">
            <a:avLst/>
          </a:prstGeom>
          <a:solidFill>
            <a:schemeClr val="tx2">
              <a:lumMod val="20000"/>
              <a:lumOff val="80000"/>
            </a:schemeClr>
          </a:solidFill>
          <a:ln>
            <a:noFill/>
          </a:ln>
        </p:spPr>
        <p:style>
          <a:lnRef idx="1">
            <a:schemeClr val="accent1"/>
          </a:lnRef>
          <a:fillRef idx="1001">
            <a:schemeClr val="lt2"/>
          </a:fillRef>
          <a:effectRef idx="1">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n-US" dirty="0">
              <a:solidFill>
                <a:prstClr val="black"/>
              </a:solidFill>
            </a:endParaRPr>
          </a:p>
        </p:txBody>
      </p:sp>
      <p:grpSp>
        <p:nvGrpSpPr>
          <p:cNvPr id="2056" name="Group 40"/>
          <p:cNvGrpSpPr>
            <a:grpSpLocks/>
          </p:cNvGrpSpPr>
          <p:nvPr userDrawn="1"/>
        </p:nvGrpSpPr>
        <p:grpSpPr bwMode="auto">
          <a:xfrm>
            <a:off x="7905750" y="5903913"/>
            <a:ext cx="990600" cy="508000"/>
            <a:chOff x="7912398" y="5893701"/>
            <a:chExt cx="990600" cy="507099"/>
          </a:xfrm>
        </p:grpSpPr>
        <p:sp>
          <p:nvSpPr>
            <p:cNvPr id="42" name="Subtitle 2"/>
            <p:cNvSpPr txBox="1">
              <a:spLocks/>
            </p:cNvSpPr>
            <p:nvPr userDrawn="1"/>
          </p:nvSpPr>
          <p:spPr>
            <a:xfrm>
              <a:off x="7912398" y="6166267"/>
              <a:ext cx="990600" cy="2345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 typeface="Arial" pitchFamily="34" charset="0"/>
                <a:buNone/>
                <a:defRPr/>
              </a:pPr>
              <a:r>
                <a:rPr lang="en-US" sz="1000" dirty="0" smtClean="0">
                  <a:solidFill>
                    <a:schemeClr val="tx1">
                      <a:lumMod val="50000"/>
                      <a:lumOff val="50000"/>
                    </a:schemeClr>
                  </a:solidFill>
                  <a:ea typeface="Verdana" pitchFamily="34" charset="0"/>
                  <a:cs typeface="Verdana" pitchFamily="34" charset="0"/>
                </a:rPr>
                <a:t>Next                                                                                                                                                 </a:t>
              </a:r>
            </a:p>
          </p:txBody>
        </p:sp>
        <p:grpSp>
          <p:nvGrpSpPr>
            <p:cNvPr id="2067" name="Group 42"/>
            <p:cNvGrpSpPr>
              <a:grpSpLocks/>
            </p:cNvGrpSpPr>
            <p:nvPr userDrawn="1"/>
          </p:nvGrpSpPr>
          <p:grpSpPr bwMode="auto">
            <a:xfrm>
              <a:off x="8272132" y="5893701"/>
              <a:ext cx="278499" cy="278499"/>
              <a:chOff x="1613364" y="5402832"/>
              <a:chExt cx="362066" cy="362066"/>
            </a:xfrm>
          </p:grpSpPr>
          <p:sp>
            <p:nvSpPr>
              <p:cNvPr id="44" name="Oval 43"/>
              <p:cNvSpPr/>
              <p:nvPr userDrawn="1"/>
            </p:nvSpPr>
            <p:spPr>
              <a:xfrm>
                <a:off x="1614182" y="5402832"/>
                <a:ext cx="361173" cy="362593"/>
              </a:xfrm>
              <a:prstGeom prst="ellipse">
                <a:avLst/>
              </a:prstGeom>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000" dirty="0">
                  <a:solidFill>
                    <a:prstClr val="white"/>
                  </a:solidFill>
                </a:endParaRPr>
              </a:p>
            </p:txBody>
          </p:sp>
          <p:sp>
            <p:nvSpPr>
              <p:cNvPr id="45" name="Isosceles Triangle 44">
                <a:hlinkClick r:id="" action="ppaction://hlinkshowjump?jump=nextslide"/>
              </p:cNvPr>
              <p:cNvSpPr/>
              <p:nvPr userDrawn="1"/>
            </p:nvSpPr>
            <p:spPr>
              <a:xfrm rot="5400000">
                <a:off x="1740211" y="5507765"/>
                <a:ext cx="152454" cy="152725"/>
              </a:xfrm>
              <a:prstGeom prst="triangle">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n-US" dirty="0">
                  <a:solidFill>
                    <a:prstClr val="black"/>
                  </a:solidFill>
                </a:endParaRPr>
              </a:p>
            </p:txBody>
          </p:sp>
        </p:grpSp>
      </p:grpSp>
      <p:sp>
        <p:nvSpPr>
          <p:cNvPr id="26" name="Subtitle 2"/>
          <p:cNvSpPr txBox="1">
            <a:spLocks/>
          </p:cNvSpPr>
          <p:nvPr/>
        </p:nvSpPr>
        <p:spPr>
          <a:xfrm>
            <a:off x="304800" y="6184900"/>
            <a:ext cx="990600" cy="2365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sz="1000" dirty="0" smtClean="0">
                <a:solidFill>
                  <a:schemeClr val="tx1">
                    <a:lumMod val="50000"/>
                    <a:lumOff val="50000"/>
                  </a:schemeClr>
                </a:solidFill>
                <a:ea typeface="Verdana" pitchFamily="34" charset="0"/>
                <a:cs typeface="Verdana" pitchFamily="34" charset="0"/>
              </a:rPr>
              <a:t>Previous                                                                                                                                                 </a:t>
            </a:r>
          </a:p>
        </p:txBody>
      </p:sp>
      <p:grpSp>
        <p:nvGrpSpPr>
          <p:cNvPr id="2058" name="Group 49"/>
          <p:cNvGrpSpPr>
            <a:grpSpLocks/>
          </p:cNvGrpSpPr>
          <p:nvPr/>
        </p:nvGrpSpPr>
        <p:grpSpPr bwMode="auto">
          <a:xfrm>
            <a:off x="650875" y="5903913"/>
            <a:ext cx="284163" cy="284162"/>
            <a:chOff x="914400" y="4771967"/>
            <a:chExt cx="362066" cy="362066"/>
          </a:xfrm>
        </p:grpSpPr>
        <p:sp>
          <p:nvSpPr>
            <p:cNvPr id="46" name="Oval 45"/>
            <p:cNvSpPr/>
            <p:nvPr/>
          </p:nvSpPr>
          <p:spPr>
            <a:xfrm>
              <a:off x="914400" y="4771967"/>
              <a:ext cx="362066" cy="362066"/>
            </a:xfrm>
            <a:prstGeom prst="ellipse">
              <a:avLst/>
            </a:prstGeom>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000" dirty="0">
                <a:solidFill>
                  <a:prstClr val="white"/>
                </a:solidFill>
              </a:endParaRPr>
            </a:p>
          </p:txBody>
        </p:sp>
        <p:sp>
          <p:nvSpPr>
            <p:cNvPr id="47" name="Isosceles Triangle 46">
              <a:hlinkClick r:id="" action="ppaction://hlinkshowjump?jump=previousslide"/>
            </p:cNvPr>
            <p:cNvSpPr/>
            <p:nvPr/>
          </p:nvSpPr>
          <p:spPr>
            <a:xfrm rot="16200000">
              <a:off x="1009468" y="4877149"/>
              <a:ext cx="151703" cy="151703"/>
            </a:xfrm>
            <a:prstGeom prst="triangle">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defRPr/>
              </a:pPr>
              <a:endParaRPr lang="en-US" dirty="0">
                <a:solidFill>
                  <a:prstClr val="black"/>
                </a:solidFill>
              </a:endParaRPr>
            </a:p>
          </p:txBody>
        </p:sp>
      </p:grpSp>
      <p:pic>
        <p:nvPicPr>
          <p:cNvPr id="2059" name="Picture 49" descr="C:\Users\suraj.prakash\Desktop\ppt\Untitled-6.png">
            <a:hlinkClick r:id="" action="ppaction://hlinkshowjump?jump=endshow"/>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429625" y="250825"/>
            <a:ext cx="2032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50" descr="C:\Users\suraj.prakash\Desktop\ppt\Untitled-1.png">
            <a:hlinkClick r:id="rId5" action="ppaction://hlinksldjump"/>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502525" y="233363"/>
            <a:ext cx="2270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Subtitle 2"/>
          <p:cNvSpPr txBox="1">
            <a:spLocks/>
          </p:cNvSpPr>
          <p:nvPr userDrawn="1"/>
        </p:nvSpPr>
        <p:spPr>
          <a:xfrm>
            <a:off x="463550" y="696913"/>
            <a:ext cx="8229600" cy="236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itchFamily="34" charset="0"/>
              <a:buNone/>
              <a:defRPr/>
            </a:pPr>
            <a:r>
              <a:rPr lang="en-US" sz="1100" dirty="0" smtClean="0">
                <a:solidFill>
                  <a:srgbClr val="376092"/>
                </a:solidFill>
                <a:ea typeface="Verdana" pitchFamily="34" charset="0"/>
                <a:cs typeface="Verdana" pitchFamily="34" charset="0"/>
              </a:rPr>
              <a:t>Chapter 1</a:t>
            </a:r>
          </a:p>
        </p:txBody>
      </p:sp>
      <p:pic>
        <p:nvPicPr>
          <p:cNvPr id="32" name="Picture 36" descr="C:\Users\suraj.prakash\Desktop\ppt\Untitled-3.png">
            <a:hlinkClick r:id="" action="ppaction://hlinkshowjump?jump=lastslide"/>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958138" y="223838"/>
            <a:ext cx="2301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Subtitle 2"/>
          <p:cNvSpPr txBox="1">
            <a:spLocks/>
          </p:cNvSpPr>
          <p:nvPr userDrawn="1"/>
        </p:nvSpPr>
        <p:spPr>
          <a:xfrm>
            <a:off x="254000" y="228600"/>
            <a:ext cx="6276975" cy="381000"/>
          </a:xfrm>
          <a:prstGeom prst="rect">
            <a:avLst/>
          </a:prstGeom>
          <a:noFill/>
        </p:spPr>
        <p:txBody>
          <a:bodyPr>
            <a:normAutofit fontScale="6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Font typeface="Arial" pitchFamily="34" charset="0"/>
              <a:buNone/>
              <a:defRPr/>
            </a:pPr>
            <a:r>
              <a:rPr lang="en-US" sz="2900" dirty="0" smtClean="0">
                <a:solidFill>
                  <a:schemeClr val="tx2">
                    <a:lumMod val="20000"/>
                    <a:lumOff val="80000"/>
                  </a:schemeClr>
                </a:solidFill>
                <a:latin typeface="+mj-lt"/>
                <a:ea typeface="Verdana" pitchFamily="34" charset="0"/>
                <a:cs typeface="Verdana" pitchFamily="34" charset="0"/>
              </a:rPr>
              <a:t> World History: Ancient Civilizations Through the Renaissance</a:t>
            </a:r>
            <a:endParaRPr lang="en-US" dirty="0">
              <a:solidFill>
                <a:schemeClr val="tx2">
                  <a:lumMod val="20000"/>
                  <a:lumOff val="80000"/>
                </a:schemeClr>
              </a:solidFill>
              <a:latin typeface="+mj-lt"/>
              <a:ea typeface="Verdana" pitchFamily="34" charset="0"/>
              <a:cs typeface="Verdana" pitchFamily="34" charset="0"/>
            </a:endParaRP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37650" cy="6858000"/>
          </a:xfrm>
          <a:prstGeom prst="rect">
            <a:avLst/>
          </a:prstGeom>
          <a:gradFill flip="none" rotWithShape="1">
            <a:gsLst>
              <a:gs pos="0">
                <a:srgbClr val="0A557D"/>
              </a:gs>
              <a:gs pos="50000">
                <a:srgbClr val="4BA5D2"/>
              </a:gs>
              <a:gs pos="100000">
                <a:srgbClr val="0A557D"/>
              </a:gs>
            </a:gsLst>
            <a:lin ang="16200000" scaled="0"/>
            <a:tileRect/>
          </a:grad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p>
        </p:txBody>
      </p:sp>
      <p:grpSp>
        <p:nvGrpSpPr>
          <p:cNvPr id="3075" name="Group 8"/>
          <p:cNvGrpSpPr>
            <a:grpSpLocks/>
          </p:cNvGrpSpPr>
          <p:nvPr userDrawn="1"/>
        </p:nvGrpSpPr>
        <p:grpSpPr bwMode="auto">
          <a:xfrm>
            <a:off x="444500" y="685800"/>
            <a:ext cx="8248650" cy="6064250"/>
            <a:chOff x="438912" y="685800"/>
            <a:chExt cx="8247888" cy="6064952"/>
          </a:xfrm>
        </p:grpSpPr>
        <p:sp>
          <p:nvSpPr>
            <p:cNvPr id="28" name="Rectangle 27"/>
            <p:cNvSpPr/>
            <p:nvPr userDrawn="1"/>
          </p:nvSpPr>
          <p:spPr>
            <a:xfrm>
              <a:off x="438912" y="685800"/>
              <a:ext cx="8241539" cy="5693434"/>
            </a:xfrm>
            <a:prstGeom prst="rect">
              <a:avLst/>
            </a:prstGeom>
            <a:solidFill>
              <a:schemeClr val="bg1"/>
            </a:soli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000" dirty="0">
                <a:solidFill>
                  <a:prstClr val="black">
                    <a:lumMod val="75000"/>
                    <a:lumOff val="25000"/>
                  </a:prstClr>
                </a:solidFill>
              </a:endParaRPr>
            </a:p>
          </p:txBody>
        </p:sp>
        <p:sp>
          <p:nvSpPr>
            <p:cNvPr id="29" name="Rectangle 28"/>
            <p:cNvSpPr/>
            <p:nvPr userDrawn="1"/>
          </p:nvSpPr>
          <p:spPr>
            <a:xfrm>
              <a:off x="440500" y="685800"/>
              <a:ext cx="8241539" cy="258793"/>
            </a:xfrm>
            <a:prstGeom prst="rect">
              <a:avLst/>
            </a:prstGeom>
            <a:solidFill>
              <a:srgbClr val="D1EDF5"/>
            </a:soli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endParaRPr>
            </a:p>
          </p:txBody>
        </p:sp>
        <p:sp>
          <p:nvSpPr>
            <p:cNvPr id="30" name="Rectangle 29"/>
            <p:cNvSpPr/>
            <p:nvPr userDrawn="1"/>
          </p:nvSpPr>
          <p:spPr>
            <a:xfrm>
              <a:off x="438912" y="6390348"/>
              <a:ext cx="8247888" cy="360404"/>
            </a:xfrm>
            <a:prstGeom prst="rect">
              <a:avLst/>
            </a:prstGeom>
            <a:solidFill>
              <a:srgbClr val="286482"/>
            </a:soli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endParaRPr>
            </a:p>
          </p:txBody>
        </p:sp>
        <p:sp>
          <p:nvSpPr>
            <p:cNvPr id="31" name="Rectangle 30"/>
            <p:cNvSpPr/>
            <p:nvPr userDrawn="1"/>
          </p:nvSpPr>
          <p:spPr>
            <a:xfrm>
              <a:off x="438912" y="6688833"/>
              <a:ext cx="8247888" cy="46042"/>
            </a:xfrm>
            <a:prstGeom prst="rect">
              <a:avLst/>
            </a:prstGeom>
            <a:gradFill flip="none" rotWithShape="1">
              <a:gsLst>
                <a:gs pos="0">
                  <a:srgbClr val="286482">
                    <a:tint val="66000"/>
                    <a:satMod val="160000"/>
                    <a:alpha val="20000"/>
                  </a:srgbClr>
                </a:gs>
                <a:gs pos="100000">
                  <a:srgbClr val="286482">
                    <a:tint val="23500"/>
                    <a:satMod val="160000"/>
                    <a:alpha val="0"/>
                  </a:srgbClr>
                </a:gs>
              </a:gsLst>
              <a:lin ang="162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endParaRPr>
            </a:p>
          </p:txBody>
        </p:sp>
      </p:grpSp>
      <p:sp>
        <p:nvSpPr>
          <p:cNvPr id="12" name="Subtitle 2"/>
          <p:cNvSpPr txBox="1">
            <a:spLocks/>
          </p:cNvSpPr>
          <p:nvPr userDrawn="1"/>
        </p:nvSpPr>
        <p:spPr>
          <a:xfrm>
            <a:off x="463550" y="6400800"/>
            <a:ext cx="8229600" cy="3000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IN" sz="1000" dirty="0" smtClean="0">
                <a:solidFill>
                  <a:srgbClr val="D1EDF5"/>
                </a:solidFill>
              </a:rPr>
              <a:t>Copyright © by Houghton Mifflin Harcourt Publishing Company</a:t>
            </a:r>
            <a:endParaRPr lang="en-US" sz="1000" dirty="0" smtClean="0">
              <a:solidFill>
                <a:srgbClr val="D1EDF5"/>
              </a:solidFill>
              <a:ea typeface="Verdana" pitchFamily="34" charset="0"/>
              <a:cs typeface="Verdana" pitchFamily="34" charset="0"/>
            </a:endParaRPr>
          </a:p>
        </p:txBody>
      </p:sp>
      <p:sp>
        <p:nvSpPr>
          <p:cNvPr id="33" name="Oval 32"/>
          <p:cNvSpPr/>
          <p:nvPr userDrawn="1"/>
        </p:nvSpPr>
        <p:spPr>
          <a:xfrm>
            <a:off x="8350250" y="171450"/>
            <a:ext cx="361950" cy="361950"/>
          </a:xfrm>
          <a:prstGeom prst="ellipse">
            <a:avLst/>
          </a:prstGeom>
          <a:solidFill>
            <a:schemeClr val="tx2">
              <a:lumMod val="20000"/>
              <a:lumOff val="80000"/>
            </a:schemeClr>
          </a:solidFill>
          <a:ln>
            <a:noFill/>
          </a:ln>
        </p:spPr>
        <p:style>
          <a:lnRef idx="1">
            <a:schemeClr val="accent1"/>
          </a:lnRef>
          <a:fillRef idx="1001">
            <a:schemeClr val="lt2"/>
          </a:fillRef>
          <a:effectRef idx="1">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n-US" dirty="0">
              <a:solidFill>
                <a:prstClr val="black"/>
              </a:solidFill>
            </a:endParaRPr>
          </a:p>
        </p:txBody>
      </p:sp>
      <p:sp>
        <p:nvSpPr>
          <p:cNvPr id="36" name="Oval 35"/>
          <p:cNvSpPr/>
          <p:nvPr userDrawn="1"/>
        </p:nvSpPr>
        <p:spPr>
          <a:xfrm>
            <a:off x="7893050" y="171450"/>
            <a:ext cx="361950" cy="361950"/>
          </a:xfrm>
          <a:prstGeom prst="ellipse">
            <a:avLst/>
          </a:prstGeom>
          <a:solidFill>
            <a:schemeClr val="tx2">
              <a:lumMod val="20000"/>
              <a:lumOff val="80000"/>
            </a:schemeClr>
          </a:solidFill>
          <a:ln>
            <a:noFill/>
          </a:ln>
        </p:spPr>
        <p:style>
          <a:lnRef idx="1">
            <a:schemeClr val="accent1"/>
          </a:lnRef>
          <a:fillRef idx="1001">
            <a:schemeClr val="lt2"/>
          </a:fillRef>
          <a:effectRef idx="1">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n-US" dirty="0">
              <a:solidFill>
                <a:prstClr val="black"/>
              </a:solidFill>
            </a:endParaRPr>
          </a:p>
        </p:txBody>
      </p:sp>
      <p:sp>
        <p:nvSpPr>
          <p:cNvPr id="39" name="Oval 38"/>
          <p:cNvSpPr/>
          <p:nvPr userDrawn="1"/>
        </p:nvSpPr>
        <p:spPr>
          <a:xfrm>
            <a:off x="7435850" y="171450"/>
            <a:ext cx="361950" cy="361950"/>
          </a:xfrm>
          <a:prstGeom prst="ellipse">
            <a:avLst/>
          </a:prstGeom>
          <a:solidFill>
            <a:schemeClr val="tx2">
              <a:lumMod val="20000"/>
              <a:lumOff val="80000"/>
            </a:schemeClr>
          </a:solidFill>
          <a:ln>
            <a:noFill/>
          </a:ln>
        </p:spPr>
        <p:style>
          <a:lnRef idx="1">
            <a:schemeClr val="accent1"/>
          </a:lnRef>
          <a:fillRef idx="1001">
            <a:schemeClr val="lt2"/>
          </a:fillRef>
          <a:effectRef idx="1">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endParaRPr lang="en-US" dirty="0">
              <a:solidFill>
                <a:prstClr val="black"/>
              </a:solidFill>
            </a:endParaRPr>
          </a:p>
        </p:txBody>
      </p:sp>
      <p:sp>
        <p:nvSpPr>
          <p:cNvPr id="26" name="Subtitle 2"/>
          <p:cNvSpPr txBox="1">
            <a:spLocks/>
          </p:cNvSpPr>
          <p:nvPr/>
        </p:nvSpPr>
        <p:spPr>
          <a:xfrm>
            <a:off x="304800" y="6184900"/>
            <a:ext cx="990600" cy="2365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sz="1000" dirty="0" smtClean="0">
                <a:solidFill>
                  <a:schemeClr val="tx1">
                    <a:lumMod val="50000"/>
                    <a:lumOff val="50000"/>
                  </a:schemeClr>
                </a:solidFill>
                <a:ea typeface="Verdana" pitchFamily="34" charset="0"/>
                <a:cs typeface="Verdana" pitchFamily="34" charset="0"/>
              </a:rPr>
              <a:t>Previous                                                                                                                                                 </a:t>
            </a:r>
          </a:p>
        </p:txBody>
      </p:sp>
      <p:grpSp>
        <p:nvGrpSpPr>
          <p:cNvPr id="3081" name="Group 49"/>
          <p:cNvGrpSpPr>
            <a:grpSpLocks/>
          </p:cNvGrpSpPr>
          <p:nvPr/>
        </p:nvGrpSpPr>
        <p:grpSpPr bwMode="auto">
          <a:xfrm>
            <a:off x="650875" y="5903913"/>
            <a:ext cx="284163" cy="284162"/>
            <a:chOff x="914400" y="4771967"/>
            <a:chExt cx="362066" cy="362066"/>
          </a:xfrm>
        </p:grpSpPr>
        <p:sp>
          <p:nvSpPr>
            <p:cNvPr id="46" name="Oval 45"/>
            <p:cNvSpPr/>
            <p:nvPr/>
          </p:nvSpPr>
          <p:spPr>
            <a:xfrm>
              <a:off x="914400" y="4771967"/>
              <a:ext cx="362066" cy="362066"/>
            </a:xfrm>
            <a:prstGeom prst="ellipse">
              <a:avLst/>
            </a:prstGeom>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000" dirty="0">
                <a:solidFill>
                  <a:prstClr val="white"/>
                </a:solidFill>
              </a:endParaRPr>
            </a:p>
          </p:txBody>
        </p:sp>
        <p:sp>
          <p:nvSpPr>
            <p:cNvPr id="47" name="Isosceles Triangle 46">
              <a:hlinkClick r:id="" action="ppaction://hlinkshowjump?jump=previousslide"/>
            </p:cNvPr>
            <p:cNvSpPr/>
            <p:nvPr/>
          </p:nvSpPr>
          <p:spPr>
            <a:xfrm rot="16200000">
              <a:off x="1009468" y="4877149"/>
              <a:ext cx="151703" cy="151703"/>
            </a:xfrm>
            <a:prstGeom prst="triangle">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defRPr/>
              </a:pPr>
              <a:endParaRPr lang="en-US" dirty="0">
                <a:solidFill>
                  <a:prstClr val="black"/>
                </a:solidFill>
              </a:endParaRPr>
            </a:p>
          </p:txBody>
        </p:sp>
      </p:grpSp>
      <p:pic>
        <p:nvPicPr>
          <p:cNvPr id="3082" name="Picture 36" descr="C:\Users\suraj.prakash\Desktop\ppt\Untitled-6.png">
            <a:hlinkClick r:id="" action="ppaction://hlinkshowjump?jump=endshow"/>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429625" y="250825"/>
            <a:ext cx="2032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40" descr="C:\Users\suraj.prakash\Desktop\ppt\Untitled-1.png">
            <a:hlinkClick r:id="rId5" action="ppaction://hlinksldjump"/>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502525" y="233363"/>
            <a:ext cx="2270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ubtitle 2"/>
          <p:cNvSpPr txBox="1">
            <a:spLocks/>
          </p:cNvSpPr>
          <p:nvPr userDrawn="1"/>
        </p:nvSpPr>
        <p:spPr>
          <a:xfrm>
            <a:off x="463550" y="696913"/>
            <a:ext cx="8229600" cy="2365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itchFamily="34" charset="0"/>
              <a:buNone/>
              <a:defRPr/>
            </a:pPr>
            <a:r>
              <a:rPr lang="en-US" sz="1100" dirty="0" smtClean="0">
                <a:solidFill>
                  <a:srgbClr val="376092"/>
                </a:solidFill>
                <a:ea typeface="Verdana" pitchFamily="34" charset="0"/>
                <a:cs typeface="Verdana" pitchFamily="34" charset="0"/>
              </a:rPr>
              <a:t>Chapter 1</a:t>
            </a:r>
          </a:p>
        </p:txBody>
      </p:sp>
      <p:pic>
        <p:nvPicPr>
          <p:cNvPr id="21" name="Picture 36" descr="C:\Users\suraj.prakash\Desktop\ppt\Untitled-3.png">
            <a:hlinkClick r:id="" action="ppaction://hlinkshowjump?jump=lastslide"/>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958138" y="223838"/>
            <a:ext cx="2301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ubtitle 2"/>
          <p:cNvSpPr txBox="1">
            <a:spLocks/>
          </p:cNvSpPr>
          <p:nvPr userDrawn="1"/>
        </p:nvSpPr>
        <p:spPr>
          <a:xfrm>
            <a:off x="254000" y="228600"/>
            <a:ext cx="6276975" cy="381000"/>
          </a:xfrm>
          <a:prstGeom prst="rect">
            <a:avLst/>
          </a:prstGeom>
          <a:noFill/>
        </p:spPr>
        <p:txBody>
          <a:bodyPr>
            <a:normAutofit fontScale="6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Font typeface="Arial" pitchFamily="34" charset="0"/>
              <a:buNone/>
              <a:defRPr/>
            </a:pPr>
            <a:r>
              <a:rPr lang="en-US" sz="2900" dirty="0" smtClean="0">
                <a:solidFill>
                  <a:schemeClr val="tx2">
                    <a:lumMod val="20000"/>
                    <a:lumOff val="80000"/>
                  </a:schemeClr>
                </a:solidFill>
                <a:latin typeface="+mj-lt"/>
                <a:ea typeface="Verdana" pitchFamily="34" charset="0"/>
                <a:cs typeface="Verdana" pitchFamily="34" charset="0"/>
              </a:rPr>
              <a:t> World History: Ancient Civilizations Through the Renaissance</a:t>
            </a:r>
            <a:endParaRPr lang="en-US" dirty="0">
              <a:solidFill>
                <a:schemeClr val="tx2">
                  <a:lumMod val="20000"/>
                  <a:lumOff val="80000"/>
                </a:schemeClr>
              </a:solidFill>
              <a:latin typeface="+mj-lt"/>
              <a:ea typeface="Verdana" pitchFamily="34" charset="0"/>
              <a:cs typeface="Verdana" pitchFamily="34" charset="0"/>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066800"/>
            <a:ext cx="8001000" cy="4893647"/>
          </a:xfrm>
          <a:prstGeom prst="rect">
            <a:avLst/>
          </a:prstGeom>
          <a:noFill/>
        </p:spPr>
        <p:txBody>
          <a:bodyPr wrap="square" rtlCol="0">
            <a:spAutoFit/>
          </a:bodyPr>
          <a:lstStyle/>
          <a:p>
            <a:r>
              <a:rPr lang="en-US" dirty="0" smtClean="0"/>
              <a:t>Bell Ringer: </a:t>
            </a:r>
          </a:p>
          <a:p>
            <a:pPr algn="l"/>
            <a:r>
              <a:rPr lang="en-US" dirty="0" smtClean="0"/>
              <a:t>Indicate </a:t>
            </a:r>
            <a:r>
              <a:rPr lang="en-US" dirty="0"/>
              <a:t>whether each sentence below is TRUE or FALSE. If the sentence is false, change the underlined word to make the sentence true. </a:t>
            </a:r>
            <a:endParaRPr lang="en-US" dirty="0" smtClean="0"/>
          </a:p>
          <a:p>
            <a:pPr algn="l"/>
            <a:endParaRPr lang="en-US" b="0" dirty="0"/>
          </a:p>
          <a:p>
            <a:pPr marL="457200" indent="-457200" algn="l">
              <a:buAutoNum type="arabicPeriod"/>
            </a:pPr>
            <a:r>
              <a:rPr lang="en-US" b="0" dirty="0" smtClean="0"/>
              <a:t>Archaeology </a:t>
            </a:r>
            <a:r>
              <a:rPr lang="en-US" b="0" dirty="0"/>
              <a:t>is the study of the </a:t>
            </a:r>
            <a:r>
              <a:rPr lang="en-US" b="0" u="sng" dirty="0"/>
              <a:t>future</a:t>
            </a:r>
            <a:r>
              <a:rPr lang="en-US" b="0" dirty="0"/>
              <a:t> based on what people left behind. </a:t>
            </a:r>
            <a:endParaRPr lang="en-US" b="0" dirty="0" smtClean="0"/>
          </a:p>
          <a:p>
            <a:pPr marL="457200" indent="-457200" algn="l">
              <a:buAutoNum type="arabicPeriod"/>
            </a:pPr>
            <a:r>
              <a:rPr lang="en-US" b="0" dirty="0" smtClean="0"/>
              <a:t>History </a:t>
            </a:r>
            <a:r>
              <a:rPr lang="en-US" b="0" dirty="0"/>
              <a:t>teaches you how </a:t>
            </a:r>
            <a:r>
              <a:rPr lang="en-US" b="0" u="sng" dirty="0"/>
              <a:t>cultures</a:t>
            </a:r>
            <a:r>
              <a:rPr lang="en-US" b="0" dirty="0"/>
              <a:t> were similar and how they were different. </a:t>
            </a:r>
            <a:endParaRPr lang="en-US" b="0" dirty="0" smtClean="0"/>
          </a:p>
          <a:p>
            <a:pPr marL="457200" indent="-457200" algn="l">
              <a:buAutoNum type="arabicPeriod"/>
            </a:pPr>
            <a:r>
              <a:rPr lang="en-US" b="0" dirty="0" smtClean="0"/>
              <a:t> </a:t>
            </a:r>
            <a:r>
              <a:rPr lang="en-US" b="0" dirty="0"/>
              <a:t>A fossil is a part or imprint of something that was </a:t>
            </a:r>
            <a:r>
              <a:rPr lang="en-US" b="0" u="sng" dirty="0"/>
              <a:t>never</a:t>
            </a:r>
            <a:r>
              <a:rPr lang="en-US" b="0" dirty="0"/>
              <a:t> alive. </a:t>
            </a:r>
            <a:endParaRPr lang="en-US" b="0" dirty="0" smtClean="0"/>
          </a:p>
          <a:p>
            <a:pPr marL="457200" indent="-457200" algn="l">
              <a:buAutoNum type="arabicPeriod"/>
            </a:pPr>
            <a:r>
              <a:rPr lang="en-US" b="0" dirty="0" smtClean="0"/>
              <a:t>A </a:t>
            </a:r>
            <a:r>
              <a:rPr lang="en-US" b="0" u="sng" dirty="0"/>
              <a:t>primary</a:t>
            </a:r>
            <a:r>
              <a:rPr lang="en-US" b="0" dirty="0"/>
              <a:t> source is information gathered by someone who did not take part in or witness an event.</a:t>
            </a:r>
          </a:p>
        </p:txBody>
      </p:sp>
    </p:spTree>
    <p:extLst>
      <p:ext uri="{BB962C8B-B14F-4D97-AF65-F5344CB8AC3E}">
        <p14:creationId xmlns:p14="http://schemas.microsoft.com/office/powerpoint/2010/main" val="1162959444"/>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57200" y="1066800"/>
            <a:ext cx="8077200" cy="5334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sz="2400" dirty="0" smtClean="0">
                <a:solidFill>
                  <a:srgbClr val="2284A9"/>
                </a:solidFill>
                <a:ea typeface="+mn-ea"/>
                <a:cs typeface="Times" charset="0"/>
              </a:rPr>
              <a:t>History teaches you about the world.</a:t>
            </a:r>
            <a:endParaRPr lang="en-US" sz="2400" dirty="0">
              <a:solidFill>
                <a:srgbClr val="2284A9"/>
              </a:solidFill>
              <a:ea typeface="+mn-ea"/>
              <a:cs typeface="Times" charset="0"/>
            </a:endParaRPr>
          </a:p>
        </p:txBody>
      </p:sp>
      <p:sp>
        <p:nvSpPr>
          <p:cNvPr id="10" name="Rectangle 9"/>
          <p:cNvSpPr/>
          <p:nvPr/>
        </p:nvSpPr>
        <p:spPr>
          <a:xfrm>
            <a:off x="431800" y="1612900"/>
            <a:ext cx="8077200" cy="2800767"/>
          </a:xfrm>
          <a:prstGeom prst="rect">
            <a:avLst/>
          </a:prstGeom>
        </p:spPr>
        <p:txBody>
          <a:bodyPr wrap="square">
            <a:spAutoFit/>
          </a:bodyPr>
          <a:lstStyle/>
          <a:p>
            <a:pPr marL="749300" lvl="1" indent="-177800" algn="l" eaLnBrk="1" hangingPunct="1">
              <a:spcBef>
                <a:spcPct val="20000"/>
              </a:spcBef>
              <a:buFont typeface="Arial" pitchFamily="34" charset="0"/>
              <a:buChar char="•"/>
              <a:tabLst>
                <a:tab pos="228600" algn="l"/>
              </a:tabLst>
              <a:defRPr/>
            </a:pPr>
            <a:r>
              <a:rPr lang="en-US" sz="2000" b="0" dirty="0">
                <a:solidFill>
                  <a:prstClr val="black"/>
                </a:solidFill>
                <a:latin typeface="+mn-lt"/>
                <a:ea typeface="Verdana" pitchFamily="34" charset="0"/>
                <a:cs typeface="Verdana" pitchFamily="34" charset="0"/>
              </a:rPr>
              <a:t>History explains how today’s events are shaped by past events.</a:t>
            </a:r>
          </a:p>
          <a:p>
            <a:pPr marL="749300" lvl="1" indent="-177800" algn="l" eaLnBrk="1" hangingPunct="1">
              <a:spcBef>
                <a:spcPct val="20000"/>
              </a:spcBef>
              <a:buFont typeface="Arial" pitchFamily="34" charset="0"/>
              <a:buChar char="•"/>
              <a:tabLst>
                <a:tab pos="228600" algn="l"/>
              </a:tabLst>
              <a:defRPr/>
            </a:pPr>
            <a:r>
              <a:rPr lang="en-US" sz="2000" b="0" dirty="0">
                <a:solidFill>
                  <a:prstClr val="black"/>
                </a:solidFill>
                <a:latin typeface="+mn-lt"/>
                <a:ea typeface="Verdana" pitchFamily="34" charset="0"/>
                <a:cs typeface="Verdana" pitchFamily="34" charset="0"/>
              </a:rPr>
              <a:t>It also helps you develop mental skills, such as asking questions.</a:t>
            </a:r>
          </a:p>
          <a:p>
            <a:pPr marL="749300" lvl="1" indent="-177800" algn="l" eaLnBrk="1" hangingPunct="1">
              <a:spcBef>
                <a:spcPct val="20000"/>
              </a:spcBef>
              <a:buFont typeface="Arial" pitchFamily="34" charset="0"/>
              <a:buChar char="•"/>
              <a:tabLst>
                <a:tab pos="228600" algn="l"/>
              </a:tabLst>
              <a:defRPr/>
            </a:pPr>
            <a:r>
              <a:rPr lang="en-US" sz="2000" b="0" dirty="0">
                <a:solidFill>
                  <a:prstClr val="black"/>
                </a:solidFill>
                <a:latin typeface="+mn-lt"/>
                <a:ea typeface="Verdana" pitchFamily="34" charset="0"/>
                <a:cs typeface="Verdana" pitchFamily="34" charset="0"/>
              </a:rPr>
              <a:t>History promotes good decision-making skills</a:t>
            </a:r>
            <a:r>
              <a:rPr lang="en-US" sz="2000" b="0" dirty="0" smtClean="0">
                <a:solidFill>
                  <a:prstClr val="black"/>
                </a:solidFill>
                <a:latin typeface="+mn-lt"/>
                <a:ea typeface="Verdana" pitchFamily="34" charset="0"/>
                <a:cs typeface="Verdana" pitchFamily="34" charset="0"/>
              </a:rPr>
              <a:t>.</a:t>
            </a:r>
          </a:p>
          <a:p>
            <a:pPr marL="749300" lvl="1" indent="-177800" algn="l" eaLnBrk="1" hangingPunct="1">
              <a:spcBef>
                <a:spcPct val="20000"/>
              </a:spcBef>
              <a:buFont typeface="Arial" pitchFamily="34" charset="0"/>
              <a:buChar char="•"/>
              <a:tabLst>
                <a:tab pos="228600" algn="l"/>
              </a:tabLst>
              <a:defRPr/>
            </a:pPr>
            <a:endParaRPr lang="en-US" sz="2000" b="0" dirty="0">
              <a:solidFill>
                <a:prstClr val="black"/>
              </a:solidFill>
              <a:latin typeface="+mn-lt"/>
              <a:ea typeface="Verdana" pitchFamily="34" charset="0"/>
              <a:cs typeface="Verdana" pitchFamily="34" charset="0"/>
            </a:endParaRPr>
          </a:p>
          <a:p>
            <a:pPr marL="749300" lvl="1" indent="-177800" algn="l" eaLnBrk="1" hangingPunct="1">
              <a:spcBef>
                <a:spcPct val="20000"/>
              </a:spcBef>
              <a:buFont typeface="Arial" pitchFamily="34" charset="0"/>
              <a:buChar char="•"/>
              <a:tabLst>
                <a:tab pos="228600" algn="l"/>
              </a:tabLst>
              <a:defRPr/>
            </a:pPr>
            <a:r>
              <a:rPr lang="en-US" sz="2000" dirty="0" smtClean="0">
                <a:solidFill>
                  <a:prstClr val="black"/>
                </a:solidFill>
                <a:latin typeface="+mn-lt"/>
                <a:ea typeface="Verdana" pitchFamily="34" charset="0"/>
                <a:cs typeface="Verdana" pitchFamily="34" charset="0"/>
              </a:rPr>
              <a:t>“The purpose of history is not the reader’s enjoyment at the moment of reading it, but the improvement of the reader’s soul, to save him from the stumbling at the same stumbling block many times over.”-Polybius</a:t>
            </a:r>
            <a:endParaRPr lang="en-US" sz="2000" dirty="0">
              <a:solidFill>
                <a:prstClr val="black"/>
              </a:solidFill>
              <a:latin typeface="+mn-lt"/>
              <a:ea typeface="Verdana" pitchFamily="34" charset="0"/>
              <a:cs typeface="Verdana"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4343400"/>
            <a:ext cx="1621972" cy="189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381000" y="1676400"/>
            <a:ext cx="8077200" cy="381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endParaRPr lang="en-US" sz="1800" dirty="0">
              <a:solidFill>
                <a:srgbClr val="2284A9"/>
              </a:solidFill>
              <a:ea typeface="+mn-ea"/>
              <a:cs typeface="Times" charset="0"/>
            </a:endParaRPr>
          </a:p>
        </p:txBody>
      </p:sp>
      <p:sp>
        <p:nvSpPr>
          <p:cNvPr id="12291" name="Subtitle 2"/>
          <p:cNvSpPr txBox="1">
            <a:spLocks/>
          </p:cNvSpPr>
          <p:nvPr/>
        </p:nvSpPr>
        <p:spPr bwMode="auto">
          <a:xfrm>
            <a:off x="482600" y="1066800"/>
            <a:ext cx="8280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defRPr>
            </a:lvl1pPr>
            <a:lvl2pPr marL="742950" indent="-285750">
              <a:defRPr sz="2400" b="1">
                <a:solidFill>
                  <a:schemeClr val="tx1"/>
                </a:solidFill>
                <a:latin typeface="Times" charset="0"/>
              </a:defRPr>
            </a:lvl2pPr>
            <a:lvl3pPr marL="1143000" indent="-228600">
              <a:defRPr sz="2400" b="1">
                <a:solidFill>
                  <a:schemeClr val="tx1"/>
                </a:solidFill>
                <a:latin typeface="Times" charset="0"/>
              </a:defRPr>
            </a:lvl3pPr>
            <a:lvl4pPr marL="1600200" indent="-228600">
              <a:defRPr sz="2400" b="1">
                <a:solidFill>
                  <a:schemeClr val="tx1"/>
                </a:solidFill>
                <a:latin typeface="Times" charset="0"/>
              </a:defRPr>
            </a:lvl4pPr>
            <a:lvl5pPr marL="2057400" indent="-228600">
              <a:defRPr sz="2400" b="1">
                <a:solidFill>
                  <a:schemeClr val="tx1"/>
                </a:solidFill>
                <a:latin typeface="Times" charset="0"/>
              </a:defRPr>
            </a:lvl5pPr>
            <a:lvl6pPr marL="2514600" indent="-228600" algn="ctr" eaLnBrk="0" fontAlgn="base" hangingPunct="0">
              <a:spcBef>
                <a:spcPct val="0"/>
              </a:spcBef>
              <a:spcAft>
                <a:spcPct val="0"/>
              </a:spcAft>
              <a:defRPr sz="2400" b="1">
                <a:solidFill>
                  <a:schemeClr val="tx1"/>
                </a:solidFill>
                <a:latin typeface="Times" charset="0"/>
              </a:defRPr>
            </a:lvl6pPr>
            <a:lvl7pPr marL="2971800" indent="-228600" algn="ctr" eaLnBrk="0" fontAlgn="base" hangingPunct="0">
              <a:spcBef>
                <a:spcPct val="0"/>
              </a:spcBef>
              <a:spcAft>
                <a:spcPct val="0"/>
              </a:spcAft>
              <a:defRPr sz="2400" b="1">
                <a:solidFill>
                  <a:schemeClr val="tx1"/>
                </a:solidFill>
                <a:latin typeface="Times" charset="0"/>
              </a:defRPr>
            </a:lvl7pPr>
            <a:lvl8pPr marL="3429000" indent="-228600" algn="ctr" eaLnBrk="0" fontAlgn="base" hangingPunct="0">
              <a:spcBef>
                <a:spcPct val="0"/>
              </a:spcBef>
              <a:spcAft>
                <a:spcPct val="0"/>
              </a:spcAft>
              <a:defRPr sz="2400" b="1">
                <a:solidFill>
                  <a:schemeClr val="tx1"/>
                </a:solidFill>
                <a:latin typeface="Times" charset="0"/>
              </a:defRPr>
            </a:lvl8pPr>
            <a:lvl9pPr marL="3886200" indent="-228600" algn="ctr" eaLnBrk="0" fontAlgn="base" hangingPunct="0">
              <a:spcBef>
                <a:spcPct val="0"/>
              </a:spcBef>
              <a:spcAft>
                <a:spcPct val="0"/>
              </a:spcAft>
              <a:defRPr sz="2400" b="1">
                <a:solidFill>
                  <a:schemeClr val="tx1"/>
                </a:solidFill>
                <a:latin typeface="Times" charset="0"/>
              </a:defRPr>
            </a:lvl9pPr>
          </a:lstStyle>
          <a:p>
            <a:pPr algn="l" eaLnBrk="1" hangingPunct="1">
              <a:lnSpc>
                <a:spcPct val="90000"/>
              </a:lnSpc>
              <a:spcBef>
                <a:spcPct val="20000"/>
              </a:spcBef>
            </a:pPr>
            <a:r>
              <a:rPr lang="en-US" dirty="0" smtClean="0">
                <a:solidFill>
                  <a:srgbClr val="2284A9"/>
                </a:solidFill>
                <a:latin typeface="Calibri" pitchFamily="34" charset="0"/>
                <a:cs typeface="Arial" charset="0"/>
              </a:rPr>
              <a:t>Historians </a:t>
            </a:r>
            <a:r>
              <a:rPr lang="en-US" dirty="0">
                <a:solidFill>
                  <a:srgbClr val="2284A9"/>
                </a:solidFill>
                <a:latin typeface="Calibri" pitchFamily="34" charset="0"/>
                <a:cs typeface="Arial" charset="0"/>
              </a:rPr>
              <a:t>use clues from various sources to learn about the past</a:t>
            </a:r>
            <a:r>
              <a:rPr lang="en-US" sz="1800" dirty="0">
                <a:solidFill>
                  <a:srgbClr val="2284A9"/>
                </a:solidFill>
                <a:latin typeface="Calibri" pitchFamily="34" charset="0"/>
                <a:cs typeface="Arial" charset="0"/>
              </a:rPr>
              <a:t>.</a:t>
            </a:r>
          </a:p>
          <a:p>
            <a:pPr algn="l" eaLnBrk="1" hangingPunct="1">
              <a:lnSpc>
                <a:spcPct val="90000"/>
              </a:lnSpc>
              <a:spcBef>
                <a:spcPct val="20000"/>
              </a:spcBef>
              <a:buFont typeface="Arial" charset="0"/>
              <a:buNone/>
            </a:pPr>
            <a:endParaRPr lang="en-US" sz="1800" dirty="0">
              <a:solidFill>
                <a:srgbClr val="2284A9"/>
              </a:solidFill>
              <a:latin typeface="Calibri" pitchFamily="34" charset="0"/>
              <a:cs typeface="Arial" charset="0"/>
            </a:endParaRPr>
          </a:p>
        </p:txBody>
      </p:sp>
      <p:sp>
        <p:nvSpPr>
          <p:cNvPr id="14" name="Rectangle 13"/>
          <p:cNvSpPr/>
          <p:nvPr/>
        </p:nvSpPr>
        <p:spPr>
          <a:xfrm>
            <a:off x="482600" y="2057400"/>
            <a:ext cx="3708400" cy="3970318"/>
          </a:xfrm>
          <a:prstGeom prst="rect">
            <a:avLst/>
          </a:prstGeom>
        </p:spPr>
        <p:txBody>
          <a:bodyPr wrap="square">
            <a:spAutoFit/>
          </a:bodyPr>
          <a:lstStyle/>
          <a:p>
            <a:pPr marL="749300" lvl="1" indent="-177800" algn="l" eaLnBrk="1" hangingPunct="1">
              <a:spcBef>
                <a:spcPct val="20000"/>
              </a:spcBef>
              <a:buFont typeface="Arial" pitchFamily="34" charset="0"/>
              <a:buChar char="•"/>
              <a:tabLst>
                <a:tab pos="228600" algn="l"/>
              </a:tabLst>
              <a:defRPr/>
            </a:pPr>
            <a:r>
              <a:rPr lang="en-US" sz="2000" b="0" dirty="0">
                <a:solidFill>
                  <a:prstClr val="black"/>
                </a:solidFill>
                <a:latin typeface="+mn-lt"/>
                <a:ea typeface="Verdana" pitchFamily="34" charset="0"/>
                <a:cs typeface="Verdana" pitchFamily="34" charset="0"/>
              </a:rPr>
              <a:t>Fossils and artifacts give information about early humans.</a:t>
            </a:r>
          </a:p>
          <a:p>
            <a:pPr marL="749300" lvl="1" indent="-177800" algn="l" defTabSz="1028700" eaLnBrk="1" hangingPunct="1">
              <a:spcBef>
                <a:spcPct val="20000"/>
              </a:spcBef>
              <a:tabLst>
                <a:tab pos="228600" algn="l"/>
              </a:tabLst>
              <a:defRPr/>
            </a:pPr>
            <a:r>
              <a:rPr lang="en-US" sz="2000" b="0" dirty="0">
                <a:solidFill>
                  <a:prstClr val="black"/>
                </a:solidFill>
                <a:latin typeface="+mn-lt"/>
                <a:ea typeface="Verdana" pitchFamily="34" charset="0"/>
                <a:cs typeface="Verdana" pitchFamily="34" charset="0"/>
              </a:rPr>
              <a:t>		   -A </a:t>
            </a:r>
            <a:r>
              <a:rPr lang="en-US" sz="2000" dirty="0">
                <a:solidFill>
                  <a:srgbClr val="E46C0A"/>
                </a:solidFill>
                <a:latin typeface="+mn-lt"/>
              </a:rPr>
              <a:t>fossil</a:t>
            </a:r>
            <a:r>
              <a:rPr lang="en-US" sz="2000" b="0" dirty="0">
                <a:solidFill>
                  <a:prstClr val="black"/>
                </a:solidFill>
                <a:latin typeface="+mn-lt"/>
                <a:ea typeface="Verdana" pitchFamily="34" charset="0"/>
                <a:cs typeface="Verdana" pitchFamily="34" charset="0"/>
              </a:rPr>
              <a:t> is a part or an imprint of something that was once alive.</a:t>
            </a:r>
          </a:p>
          <a:p>
            <a:pPr marL="749300" lvl="1" indent="-177800" algn="l" defTabSz="1028700" eaLnBrk="1" hangingPunct="1">
              <a:spcBef>
                <a:spcPct val="20000"/>
              </a:spcBef>
              <a:tabLst>
                <a:tab pos="228600" algn="l"/>
              </a:tabLst>
              <a:defRPr/>
            </a:pPr>
            <a:r>
              <a:rPr lang="en-US" sz="2000" b="0" dirty="0">
                <a:solidFill>
                  <a:prstClr val="black"/>
                </a:solidFill>
                <a:latin typeface="+mn-lt"/>
                <a:ea typeface="Verdana" pitchFamily="34" charset="0"/>
                <a:cs typeface="Verdana" pitchFamily="34" charset="0"/>
              </a:rPr>
              <a:t>		   -</a:t>
            </a:r>
            <a:r>
              <a:rPr lang="en-US" sz="2000" dirty="0">
                <a:solidFill>
                  <a:srgbClr val="E46C0A"/>
                </a:solidFill>
                <a:latin typeface="+mn-lt"/>
              </a:rPr>
              <a:t>Artifacts</a:t>
            </a:r>
            <a:r>
              <a:rPr lang="en-US" sz="2000" b="0" dirty="0">
                <a:solidFill>
                  <a:prstClr val="black"/>
                </a:solidFill>
                <a:latin typeface="+mn-lt"/>
                <a:ea typeface="Verdana" pitchFamily="34" charset="0"/>
                <a:cs typeface="Verdana" pitchFamily="34" charset="0"/>
              </a:rPr>
              <a:t> are objects created and used by humans.</a:t>
            </a:r>
          </a:p>
          <a:p>
            <a:pPr marL="749300" lvl="1" indent="-177800" algn="l" eaLnBrk="1" hangingPunct="1">
              <a:spcBef>
                <a:spcPct val="20000"/>
              </a:spcBef>
              <a:buFont typeface="Arial" pitchFamily="34" charset="0"/>
              <a:buChar char="•"/>
              <a:tabLst>
                <a:tab pos="228600" algn="l"/>
              </a:tabLst>
              <a:defRPr/>
            </a:pPr>
            <a:r>
              <a:rPr lang="en-US" sz="2000" b="0" dirty="0">
                <a:solidFill>
                  <a:prstClr val="black"/>
                </a:solidFill>
                <a:latin typeface="+mn-lt"/>
                <a:ea typeface="Verdana" pitchFamily="34" charset="0"/>
                <a:cs typeface="Verdana" pitchFamily="34" charset="0"/>
              </a:rPr>
              <a:t>Writing is another important source of information.</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7931" y="1676400"/>
            <a:ext cx="1779425" cy="1189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2971800"/>
            <a:ext cx="1839403" cy="1231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8075" y="4355943"/>
            <a:ext cx="2423788" cy="1856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19100" y="990600"/>
            <a:ext cx="8077200" cy="5334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sz="1800" dirty="0" smtClean="0">
                <a:solidFill>
                  <a:srgbClr val="2284A9"/>
                </a:solidFill>
                <a:ea typeface="+mn-ea"/>
                <a:cs typeface="Times" charset="0"/>
              </a:rPr>
              <a:t>Sources of Information</a:t>
            </a:r>
            <a:endParaRPr lang="en-US" sz="1800" dirty="0">
              <a:solidFill>
                <a:srgbClr val="2284A9"/>
              </a:solidFill>
              <a:ea typeface="+mn-ea"/>
              <a:cs typeface="Times" charset="0"/>
            </a:endParaRPr>
          </a:p>
        </p:txBody>
      </p:sp>
      <p:sp>
        <p:nvSpPr>
          <p:cNvPr id="9" name="Rectangle 8"/>
          <p:cNvSpPr/>
          <p:nvPr/>
        </p:nvSpPr>
        <p:spPr>
          <a:xfrm>
            <a:off x="552450" y="1549400"/>
            <a:ext cx="7810500" cy="3539430"/>
          </a:xfrm>
          <a:prstGeom prst="rect">
            <a:avLst/>
          </a:prstGeom>
        </p:spPr>
        <p:txBody>
          <a:bodyPr>
            <a:spAutoFit/>
          </a:bodyPr>
          <a:lstStyle/>
          <a:p>
            <a:pPr marL="749300" lvl="1" indent="-177800" algn="l" eaLnBrk="1" hangingPunct="1">
              <a:spcBef>
                <a:spcPct val="20000"/>
              </a:spcBef>
              <a:buFont typeface="Arial" pitchFamily="34" charset="0"/>
              <a:buChar char="•"/>
              <a:tabLst>
                <a:tab pos="228600" algn="l"/>
              </a:tabLst>
              <a:defRPr/>
            </a:pPr>
            <a:r>
              <a:rPr lang="en-US" sz="2000" b="0" dirty="0">
                <a:solidFill>
                  <a:prstClr val="black"/>
                </a:solidFill>
                <a:latin typeface="+mn-lt"/>
                <a:ea typeface="Verdana" pitchFamily="34" charset="0"/>
                <a:cs typeface="Verdana" pitchFamily="34" charset="0"/>
              </a:rPr>
              <a:t>A </a:t>
            </a:r>
            <a:r>
              <a:rPr lang="en-US" sz="2000" dirty="0">
                <a:solidFill>
                  <a:srgbClr val="E46C0A"/>
                </a:solidFill>
                <a:latin typeface="+mn-lt"/>
              </a:rPr>
              <a:t>primary</a:t>
            </a:r>
            <a:r>
              <a:rPr lang="en-US" sz="2000" b="0" dirty="0">
                <a:solidFill>
                  <a:prstClr val="black"/>
                </a:solidFill>
                <a:latin typeface="+mn-lt"/>
                <a:ea typeface="Verdana" pitchFamily="34" charset="0"/>
                <a:cs typeface="Verdana" pitchFamily="34" charset="0"/>
              </a:rPr>
              <a:t> </a:t>
            </a:r>
            <a:r>
              <a:rPr lang="en-US" sz="2000" dirty="0">
                <a:solidFill>
                  <a:srgbClr val="E46C0A"/>
                </a:solidFill>
                <a:latin typeface="+mn-lt"/>
              </a:rPr>
              <a:t>source</a:t>
            </a:r>
            <a:r>
              <a:rPr lang="en-US" sz="2000" b="0" dirty="0">
                <a:solidFill>
                  <a:prstClr val="black"/>
                </a:solidFill>
                <a:latin typeface="+mn-lt"/>
                <a:ea typeface="Verdana" pitchFamily="34" charset="0"/>
                <a:cs typeface="Verdana" pitchFamily="34" charset="0"/>
              </a:rPr>
              <a:t> is an account of an event that is created by someone who took part in or witnessed the event</a:t>
            </a:r>
            <a:r>
              <a:rPr lang="en-US" sz="2000" b="0" dirty="0" smtClean="0">
                <a:solidFill>
                  <a:prstClr val="black"/>
                </a:solidFill>
                <a:latin typeface="+mn-lt"/>
                <a:ea typeface="Verdana" pitchFamily="34" charset="0"/>
                <a:cs typeface="Verdana" pitchFamily="34" charset="0"/>
              </a:rPr>
              <a:t>.</a:t>
            </a:r>
          </a:p>
          <a:p>
            <a:pPr marL="749300" lvl="1" indent="-177800" algn="l" eaLnBrk="1" hangingPunct="1">
              <a:spcBef>
                <a:spcPct val="20000"/>
              </a:spcBef>
              <a:buFont typeface="Arial" pitchFamily="34" charset="0"/>
              <a:buChar char="•"/>
              <a:tabLst>
                <a:tab pos="228600" algn="l"/>
              </a:tabLst>
              <a:defRPr/>
            </a:pPr>
            <a:endParaRPr lang="en-US" sz="2000" b="0" dirty="0">
              <a:solidFill>
                <a:prstClr val="black"/>
              </a:solidFill>
              <a:latin typeface="+mn-lt"/>
              <a:ea typeface="Verdana" pitchFamily="34" charset="0"/>
              <a:cs typeface="Verdana" pitchFamily="34" charset="0"/>
            </a:endParaRPr>
          </a:p>
          <a:p>
            <a:pPr marL="749300" lvl="1" indent="-177800" algn="l" eaLnBrk="1" hangingPunct="1">
              <a:spcBef>
                <a:spcPct val="20000"/>
              </a:spcBef>
              <a:buFont typeface="Arial" pitchFamily="34" charset="0"/>
              <a:buChar char="•"/>
              <a:tabLst>
                <a:tab pos="228600" algn="l"/>
              </a:tabLst>
              <a:defRPr/>
            </a:pPr>
            <a:endParaRPr lang="en-US" sz="2000" b="0" dirty="0" smtClean="0">
              <a:solidFill>
                <a:prstClr val="black"/>
              </a:solidFill>
              <a:latin typeface="+mn-lt"/>
              <a:ea typeface="Verdana" pitchFamily="34" charset="0"/>
              <a:cs typeface="Verdana" pitchFamily="34" charset="0"/>
            </a:endParaRPr>
          </a:p>
          <a:p>
            <a:pPr marL="749300" lvl="1" indent="-177800" algn="l" eaLnBrk="1" hangingPunct="1">
              <a:spcBef>
                <a:spcPct val="20000"/>
              </a:spcBef>
              <a:buFont typeface="Arial" pitchFamily="34" charset="0"/>
              <a:buChar char="•"/>
              <a:tabLst>
                <a:tab pos="228600" algn="l"/>
              </a:tabLst>
              <a:defRPr/>
            </a:pPr>
            <a:endParaRPr lang="en-US" sz="2000" b="0" dirty="0">
              <a:solidFill>
                <a:prstClr val="black"/>
              </a:solidFill>
              <a:latin typeface="+mn-lt"/>
              <a:ea typeface="Verdana" pitchFamily="34" charset="0"/>
              <a:cs typeface="Verdana" pitchFamily="34" charset="0"/>
            </a:endParaRPr>
          </a:p>
          <a:p>
            <a:pPr marL="571500" lvl="1" algn="l" eaLnBrk="1" hangingPunct="1">
              <a:spcBef>
                <a:spcPct val="20000"/>
              </a:spcBef>
              <a:tabLst>
                <a:tab pos="228600" algn="l"/>
              </a:tabLst>
              <a:defRPr/>
            </a:pPr>
            <a:endParaRPr lang="en-US" sz="2000" b="0" dirty="0">
              <a:solidFill>
                <a:prstClr val="black"/>
              </a:solidFill>
              <a:latin typeface="+mn-lt"/>
              <a:ea typeface="Verdana" pitchFamily="34" charset="0"/>
              <a:cs typeface="Verdana" pitchFamily="34" charset="0"/>
            </a:endParaRPr>
          </a:p>
          <a:p>
            <a:pPr marL="749300" lvl="1" indent="-177800" algn="l" eaLnBrk="1" hangingPunct="1">
              <a:spcBef>
                <a:spcPct val="20000"/>
              </a:spcBef>
              <a:buFont typeface="Arial" pitchFamily="34" charset="0"/>
              <a:buChar char="•"/>
              <a:tabLst>
                <a:tab pos="228600" algn="l"/>
              </a:tabLst>
              <a:defRPr/>
            </a:pPr>
            <a:r>
              <a:rPr lang="en-US" sz="2000" b="0" dirty="0">
                <a:solidFill>
                  <a:prstClr val="black"/>
                </a:solidFill>
                <a:latin typeface="+mn-lt"/>
                <a:ea typeface="Verdana" pitchFamily="34" charset="0"/>
                <a:cs typeface="Verdana" pitchFamily="34" charset="0"/>
              </a:rPr>
              <a:t>A </a:t>
            </a:r>
            <a:r>
              <a:rPr lang="en-US" sz="2000" dirty="0">
                <a:solidFill>
                  <a:srgbClr val="E46C0A"/>
                </a:solidFill>
                <a:latin typeface="+mn-lt"/>
              </a:rPr>
              <a:t>secondary</a:t>
            </a:r>
            <a:r>
              <a:rPr lang="en-US" sz="2000" b="0" dirty="0">
                <a:solidFill>
                  <a:prstClr val="black"/>
                </a:solidFill>
                <a:latin typeface="+mn-lt"/>
                <a:ea typeface="Verdana" pitchFamily="34" charset="0"/>
                <a:cs typeface="Verdana" pitchFamily="34" charset="0"/>
              </a:rPr>
              <a:t> </a:t>
            </a:r>
            <a:r>
              <a:rPr lang="en-US" sz="2000" dirty="0">
                <a:solidFill>
                  <a:srgbClr val="E46C0A"/>
                </a:solidFill>
                <a:latin typeface="+mn-lt"/>
              </a:rPr>
              <a:t>source</a:t>
            </a:r>
            <a:r>
              <a:rPr lang="en-US" sz="2000" b="0" dirty="0">
                <a:solidFill>
                  <a:prstClr val="black"/>
                </a:solidFill>
                <a:latin typeface="+mn-lt"/>
                <a:ea typeface="Verdana" pitchFamily="34" charset="0"/>
                <a:cs typeface="Verdana" pitchFamily="34" charset="0"/>
              </a:rPr>
              <a:t> is information gathered by someone who did not take part in or witness an event.</a:t>
            </a:r>
          </a:p>
          <a:p>
            <a:pPr marL="749300" lvl="1" indent="-177800" algn="l" eaLnBrk="1" hangingPunct="1">
              <a:spcBef>
                <a:spcPct val="20000"/>
              </a:spcBef>
              <a:buFont typeface="Arial" pitchFamily="34" charset="0"/>
              <a:buChar char="•"/>
              <a:tabLst>
                <a:tab pos="228600" algn="l"/>
              </a:tabLst>
              <a:defRPr/>
            </a:pPr>
            <a:r>
              <a:rPr lang="en-US" sz="2000" b="0" dirty="0">
                <a:solidFill>
                  <a:prstClr val="black"/>
                </a:solidFill>
                <a:latin typeface="+mn-lt"/>
                <a:ea typeface="Verdana" pitchFamily="34" charset="0"/>
                <a:cs typeface="Verdana" pitchFamily="34" charset="0"/>
              </a:rPr>
              <a:t>As historians review and reanalyze information, their interpretations can change.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19100" y="990600"/>
            <a:ext cx="8077200" cy="5334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sz="1800" dirty="0" smtClean="0">
                <a:solidFill>
                  <a:srgbClr val="2284A9"/>
                </a:solidFill>
                <a:ea typeface="+mn-ea"/>
                <a:cs typeface="Times" charset="0"/>
              </a:rPr>
              <a:t>Sources of Information</a:t>
            </a:r>
            <a:endParaRPr lang="en-US" sz="1800" dirty="0">
              <a:solidFill>
                <a:srgbClr val="2284A9"/>
              </a:solidFill>
              <a:ea typeface="+mn-ea"/>
              <a:cs typeface="Times" charset="0"/>
            </a:endParaRPr>
          </a:p>
        </p:txBody>
      </p:sp>
      <p:sp>
        <p:nvSpPr>
          <p:cNvPr id="9" name="Rectangle 8"/>
          <p:cNvSpPr/>
          <p:nvPr/>
        </p:nvSpPr>
        <p:spPr>
          <a:xfrm>
            <a:off x="552450" y="1549400"/>
            <a:ext cx="7810500" cy="400110"/>
          </a:xfrm>
          <a:prstGeom prst="rect">
            <a:avLst/>
          </a:prstGeom>
        </p:spPr>
        <p:txBody>
          <a:bodyPr>
            <a:spAutoFit/>
          </a:bodyPr>
          <a:lstStyle/>
          <a:p>
            <a:pPr marL="571500" lvl="1" algn="l" eaLnBrk="1" hangingPunct="1">
              <a:spcBef>
                <a:spcPct val="20000"/>
              </a:spcBef>
              <a:tabLst>
                <a:tab pos="228600" algn="l"/>
              </a:tabLst>
              <a:defRPr/>
            </a:pPr>
            <a:r>
              <a:rPr lang="en-US" sz="2000" b="0" dirty="0" smtClean="0">
                <a:solidFill>
                  <a:prstClr val="black"/>
                </a:solidFill>
                <a:latin typeface="+mn-lt"/>
                <a:ea typeface="Verdana" pitchFamily="34" charset="0"/>
                <a:cs typeface="Verdana" pitchFamily="34" charset="0"/>
              </a:rPr>
              <a:t>Primary Source or Secondary Source?</a:t>
            </a:r>
            <a:endParaRPr lang="en-US" sz="2000" b="0" dirty="0">
              <a:solidFill>
                <a:prstClr val="black"/>
              </a:solidFill>
              <a:latin typeface="+mn-lt"/>
              <a:ea typeface="Verdana" pitchFamily="34" charset="0"/>
              <a:cs typeface="Verdana" pitchFamily="34"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13" y="2454275"/>
            <a:ext cx="2566987"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42715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19100" y="990600"/>
            <a:ext cx="8077200" cy="5334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sz="1800" dirty="0" smtClean="0">
                <a:solidFill>
                  <a:srgbClr val="2284A9"/>
                </a:solidFill>
                <a:ea typeface="+mn-ea"/>
                <a:cs typeface="Times" charset="0"/>
              </a:rPr>
              <a:t>Sources of Information</a:t>
            </a:r>
            <a:endParaRPr lang="en-US" sz="1800" dirty="0">
              <a:solidFill>
                <a:srgbClr val="2284A9"/>
              </a:solidFill>
              <a:ea typeface="+mn-ea"/>
              <a:cs typeface="Times" charset="0"/>
            </a:endParaRPr>
          </a:p>
        </p:txBody>
      </p:sp>
      <p:sp>
        <p:nvSpPr>
          <p:cNvPr id="9" name="Rectangle 8"/>
          <p:cNvSpPr/>
          <p:nvPr/>
        </p:nvSpPr>
        <p:spPr>
          <a:xfrm>
            <a:off x="552450" y="1549400"/>
            <a:ext cx="7810500" cy="400110"/>
          </a:xfrm>
          <a:prstGeom prst="rect">
            <a:avLst/>
          </a:prstGeom>
        </p:spPr>
        <p:txBody>
          <a:bodyPr>
            <a:spAutoFit/>
          </a:bodyPr>
          <a:lstStyle/>
          <a:p>
            <a:pPr marL="571500" lvl="1" algn="l" eaLnBrk="1" hangingPunct="1">
              <a:spcBef>
                <a:spcPct val="20000"/>
              </a:spcBef>
              <a:tabLst>
                <a:tab pos="228600" algn="l"/>
              </a:tabLst>
              <a:defRPr/>
            </a:pPr>
            <a:r>
              <a:rPr lang="en-US" sz="2000" b="0" dirty="0" smtClean="0">
                <a:solidFill>
                  <a:prstClr val="black"/>
                </a:solidFill>
                <a:latin typeface="+mn-lt"/>
                <a:ea typeface="Verdana" pitchFamily="34" charset="0"/>
                <a:cs typeface="Verdana" pitchFamily="34" charset="0"/>
              </a:rPr>
              <a:t>Primary Source or Secondary Source?</a:t>
            </a:r>
            <a:endParaRPr lang="en-US" sz="2000" b="0" dirty="0">
              <a:solidFill>
                <a:prstClr val="black"/>
              </a:solidFill>
              <a:latin typeface="+mn-lt"/>
              <a:ea typeface="Verdana" pitchFamily="34" charset="0"/>
              <a:cs typeface="Verdana"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133600"/>
            <a:ext cx="53848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66949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19100" y="990600"/>
            <a:ext cx="8077200" cy="5334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sz="1800" dirty="0" smtClean="0">
                <a:solidFill>
                  <a:srgbClr val="2284A9"/>
                </a:solidFill>
                <a:ea typeface="+mn-ea"/>
                <a:cs typeface="Times" charset="0"/>
              </a:rPr>
              <a:t>Sources of Information</a:t>
            </a:r>
            <a:endParaRPr lang="en-US" sz="1800" dirty="0">
              <a:solidFill>
                <a:srgbClr val="2284A9"/>
              </a:solidFill>
              <a:ea typeface="+mn-ea"/>
              <a:cs typeface="Times" charset="0"/>
            </a:endParaRPr>
          </a:p>
        </p:txBody>
      </p:sp>
      <p:sp>
        <p:nvSpPr>
          <p:cNvPr id="9" name="Rectangle 8"/>
          <p:cNvSpPr/>
          <p:nvPr/>
        </p:nvSpPr>
        <p:spPr>
          <a:xfrm>
            <a:off x="552450" y="1549400"/>
            <a:ext cx="7810500" cy="400110"/>
          </a:xfrm>
          <a:prstGeom prst="rect">
            <a:avLst/>
          </a:prstGeom>
        </p:spPr>
        <p:txBody>
          <a:bodyPr>
            <a:spAutoFit/>
          </a:bodyPr>
          <a:lstStyle/>
          <a:p>
            <a:pPr marL="571500" lvl="1" algn="l" eaLnBrk="1" hangingPunct="1">
              <a:spcBef>
                <a:spcPct val="20000"/>
              </a:spcBef>
              <a:tabLst>
                <a:tab pos="228600" algn="l"/>
              </a:tabLst>
              <a:defRPr/>
            </a:pPr>
            <a:r>
              <a:rPr lang="en-US" sz="2000" b="0" dirty="0" smtClean="0">
                <a:solidFill>
                  <a:prstClr val="black"/>
                </a:solidFill>
                <a:latin typeface="+mn-lt"/>
                <a:ea typeface="Verdana" pitchFamily="34" charset="0"/>
                <a:cs typeface="Verdana" pitchFamily="34" charset="0"/>
              </a:rPr>
              <a:t>Primary Source or Secondary Source?</a:t>
            </a:r>
            <a:endParaRPr lang="en-US" sz="2000" b="0" dirty="0">
              <a:solidFill>
                <a:prstClr val="black"/>
              </a:solidFill>
              <a:latin typeface="+mn-lt"/>
              <a:ea typeface="Verdana" pitchFamily="34" charset="0"/>
              <a:cs typeface="Verdana"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2438400"/>
            <a:ext cx="2362200"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455709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19100" y="990600"/>
            <a:ext cx="8077200" cy="5334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sz="1800" dirty="0" smtClean="0">
                <a:solidFill>
                  <a:srgbClr val="2284A9"/>
                </a:solidFill>
                <a:ea typeface="+mn-ea"/>
                <a:cs typeface="Times" charset="0"/>
              </a:rPr>
              <a:t>Sources of Information</a:t>
            </a:r>
            <a:endParaRPr lang="en-US" sz="1800" dirty="0">
              <a:solidFill>
                <a:srgbClr val="2284A9"/>
              </a:solidFill>
              <a:ea typeface="+mn-ea"/>
              <a:cs typeface="Times" charset="0"/>
            </a:endParaRPr>
          </a:p>
        </p:txBody>
      </p:sp>
      <p:sp>
        <p:nvSpPr>
          <p:cNvPr id="9" name="Rectangle 8"/>
          <p:cNvSpPr/>
          <p:nvPr/>
        </p:nvSpPr>
        <p:spPr>
          <a:xfrm>
            <a:off x="552450" y="1549400"/>
            <a:ext cx="7810500" cy="400110"/>
          </a:xfrm>
          <a:prstGeom prst="rect">
            <a:avLst/>
          </a:prstGeom>
        </p:spPr>
        <p:txBody>
          <a:bodyPr>
            <a:spAutoFit/>
          </a:bodyPr>
          <a:lstStyle/>
          <a:p>
            <a:pPr marL="571500" lvl="1" algn="l" eaLnBrk="1" hangingPunct="1">
              <a:spcBef>
                <a:spcPct val="20000"/>
              </a:spcBef>
              <a:tabLst>
                <a:tab pos="228600" algn="l"/>
              </a:tabLst>
              <a:defRPr/>
            </a:pPr>
            <a:r>
              <a:rPr lang="en-US" sz="2000" b="0" dirty="0" smtClean="0">
                <a:solidFill>
                  <a:prstClr val="black"/>
                </a:solidFill>
                <a:latin typeface="+mn-lt"/>
                <a:ea typeface="Verdana" pitchFamily="34" charset="0"/>
                <a:cs typeface="Verdana" pitchFamily="34" charset="0"/>
              </a:rPr>
              <a:t>Primary Source or Secondary Source?</a:t>
            </a:r>
            <a:endParaRPr lang="en-US" sz="2000" b="0" dirty="0">
              <a:solidFill>
                <a:prstClr val="black"/>
              </a:solidFill>
              <a:latin typeface="+mn-lt"/>
              <a:ea typeface="Verdana" pitchFamily="34" charset="0"/>
              <a:cs typeface="Verdana" pitchFamily="34"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25" y="2590800"/>
            <a:ext cx="7370763"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7031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60"/>
          <p:cNvSpPr txBox="1">
            <a:spLocks noChangeArrowheads="1"/>
          </p:cNvSpPr>
          <p:nvPr/>
        </p:nvSpPr>
        <p:spPr bwMode="auto">
          <a:xfrm>
            <a:off x="533400" y="1898650"/>
            <a:ext cx="70231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sz="2400" b="1">
                <a:solidFill>
                  <a:schemeClr val="tx1"/>
                </a:solidFill>
                <a:latin typeface="Times" charset="0"/>
              </a:defRPr>
            </a:lvl1pPr>
            <a:lvl2pPr marL="914400" indent="-165100">
              <a:tabLst>
                <a:tab pos="228600" algn="l"/>
              </a:tabLst>
              <a:defRPr sz="2400" b="1">
                <a:solidFill>
                  <a:schemeClr val="tx1"/>
                </a:solidFill>
                <a:latin typeface="Times" charset="0"/>
              </a:defRPr>
            </a:lvl2pPr>
            <a:lvl3pPr marL="1143000" indent="-228600">
              <a:tabLst>
                <a:tab pos="228600" algn="l"/>
              </a:tabLst>
              <a:defRPr sz="2400" b="1">
                <a:solidFill>
                  <a:schemeClr val="tx1"/>
                </a:solidFill>
                <a:latin typeface="Times" charset="0"/>
              </a:defRPr>
            </a:lvl3pPr>
            <a:lvl4pPr marL="1600200" indent="-228600">
              <a:tabLst>
                <a:tab pos="228600" algn="l"/>
              </a:tabLst>
              <a:defRPr sz="2400" b="1">
                <a:solidFill>
                  <a:schemeClr val="tx1"/>
                </a:solidFill>
                <a:latin typeface="Times" charset="0"/>
              </a:defRPr>
            </a:lvl4pPr>
            <a:lvl5pPr marL="2057400" indent="-228600">
              <a:tabLst>
                <a:tab pos="228600" algn="l"/>
              </a:tabLst>
              <a:defRPr sz="2400" b="1">
                <a:solidFill>
                  <a:schemeClr val="tx1"/>
                </a:solidFill>
                <a:latin typeface="Times" charset="0"/>
              </a:defRPr>
            </a:lvl5pPr>
            <a:lvl6pPr marL="2514600" indent="-228600" algn="ctr" eaLnBrk="0" fontAlgn="base" hangingPunct="0">
              <a:spcBef>
                <a:spcPct val="0"/>
              </a:spcBef>
              <a:spcAft>
                <a:spcPct val="0"/>
              </a:spcAft>
              <a:tabLst>
                <a:tab pos="228600" algn="l"/>
              </a:tabLst>
              <a:defRPr sz="2400" b="1">
                <a:solidFill>
                  <a:schemeClr val="tx1"/>
                </a:solidFill>
                <a:latin typeface="Times" charset="0"/>
              </a:defRPr>
            </a:lvl6pPr>
            <a:lvl7pPr marL="2971800" indent="-228600" algn="ctr" eaLnBrk="0" fontAlgn="base" hangingPunct="0">
              <a:spcBef>
                <a:spcPct val="0"/>
              </a:spcBef>
              <a:spcAft>
                <a:spcPct val="0"/>
              </a:spcAft>
              <a:tabLst>
                <a:tab pos="228600" algn="l"/>
              </a:tabLst>
              <a:defRPr sz="2400" b="1">
                <a:solidFill>
                  <a:schemeClr val="tx1"/>
                </a:solidFill>
                <a:latin typeface="Times" charset="0"/>
              </a:defRPr>
            </a:lvl7pPr>
            <a:lvl8pPr marL="3429000" indent="-228600" algn="ctr" eaLnBrk="0" fontAlgn="base" hangingPunct="0">
              <a:spcBef>
                <a:spcPct val="0"/>
              </a:spcBef>
              <a:spcAft>
                <a:spcPct val="0"/>
              </a:spcAft>
              <a:tabLst>
                <a:tab pos="228600" algn="l"/>
              </a:tabLst>
              <a:defRPr sz="2400" b="1">
                <a:solidFill>
                  <a:schemeClr val="tx1"/>
                </a:solidFill>
                <a:latin typeface="Times" charset="0"/>
              </a:defRPr>
            </a:lvl8pPr>
            <a:lvl9pPr marL="3886200" indent="-228600" algn="ctr" eaLnBrk="0" fontAlgn="base" hangingPunct="0">
              <a:spcBef>
                <a:spcPct val="0"/>
              </a:spcBef>
              <a:spcAft>
                <a:spcPct val="0"/>
              </a:spcAft>
              <a:tabLst>
                <a:tab pos="228600" algn="l"/>
              </a:tabLst>
              <a:defRPr sz="2400" b="1">
                <a:solidFill>
                  <a:schemeClr val="tx1"/>
                </a:solidFill>
                <a:latin typeface="Times" charset="0"/>
              </a:defRPr>
            </a:lvl9pPr>
          </a:lstStyle>
          <a:p>
            <a:pPr algn="l"/>
            <a:r>
              <a:rPr lang="en-US" sz="1600" dirty="0">
                <a:latin typeface="Calibri" pitchFamily="34" charset="0"/>
                <a:cs typeface="Calibri" pitchFamily="34" charset="0"/>
              </a:rPr>
              <a:t>The Big Idea</a:t>
            </a:r>
          </a:p>
          <a:p>
            <a:pPr marL="749300" lvl="1" indent="0" algn="l" eaLnBrk="1" hangingPunct="1">
              <a:spcBef>
                <a:spcPct val="20000"/>
              </a:spcBef>
            </a:pPr>
            <a:r>
              <a:rPr lang="en-US" sz="1500" b="0" dirty="0">
                <a:solidFill>
                  <a:srgbClr val="000000"/>
                </a:solidFill>
                <a:latin typeface="Calibri" pitchFamily="34" charset="0"/>
                <a:ea typeface="Verdana" pitchFamily="34" charset="0"/>
                <a:cs typeface="Verdana" pitchFamily="34" charset="0"/>
              </a:rPr>
              <a:t>Physical geography and human geography contribute to the study of history</a:t>
            </a:r>
          </a:p>
        </p:txBody>
      </p:sp>
      <p:sp>
        <p:nvSpPr>
          <p:cNvPr id="7" name="Rectangle 2"/>
          <p:cNvSpPr txBox="1">
            <a:spLocks noChangeArrowheads="1"/>
          </p:cNvSpPr>
          <p:nvPr/>
        </p:nvSpPr>
        <p:spPr>
          <a:xfrm>
            <a:off x="533400" y="1066800"/>
            <a:ext cx="8077200" cy="5334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sz="2400" dirty="0" smtClean="0">
                <a:solidFill>
                  <a:srgbClr val="2284A9"/>
                </a:solidFill>
                <a:ea typeface="+mn-ea"/>
                <a:cs typeface="Times" charset="0"/>
              </a:rPr>
              <a:t>Studying Geography</a:t>
            </a:r>
            <a:endParaRPr lang="en-US" sz="2400" dirty="0">
              <a:solidFill>
                <a:srgbClr val="2284A9"/>
              </a:solidFill>
              <a:ea typeface="+mn-ea"/>
              <a:cs typeface="Times"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819400"/>
            <a:ext cx="4458328"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txBox="1">
            <a:spLocks/>
          </p:cNvSpPr>
          <p:nvPr/>
        </p:nvSpPr>
        <p:spPr bwMode="auto">
          <a:xfrm>
            <a:off x="457200" y="12192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defRPr>
            </a:lvl1pPr>
            <a:lvl2pPr marL="742950" indent="-285750">
              <a:defRPr sz="2400" b="1">
                <a:solidFill>
                  <a:schemeClr val="tx1"/>
                </a:solidFill>
                <a:latin typeface="Times" charset="0"/>
              </a:defRPr>
            </a:lvl2pPr>
            <a:lvl3pPr marL="1143000" indent="-228600">
              <a:defRPr sz="2400" b="1">
                <a:solidFill>
                  <a:schemeClr val="tx1"/>
                </a:solidFill>
                <a:latin typeface="Times" charset="0"/>
              </a:defRPr>
            </a:lvl3pPr>
            <a:lvl4pPr marL="1600200" indent="-228600">
              <a:defRPr sz="2400" b="1">
                <a:solidFill>
                  <a:schemeClr val="tx1"/>
                </a:solidFill>
                <a:latin typeface="Times" charset="0"/>
              </a:defRPr>
            </a:lvl4pPr>
            <a:lvl5pPr marL="2057400" indent="-228600">
              <a:defRPr sz="2400" b="1">
                <a:solidFill>
                  <a:schemeClr val="tx1"/>
                </a:solidFill>
                <a:latin typeface="Times" charset="0"/>
              </a:defRPr>
            </a:lvl5pPr>
            <a:lvl6pPr marL="2514600" indent="-228600" algn="ctr" eaLnBrk="0" fontAlgn="base" hangingPunct="0">
              <a:spcBef>
                <a:spcPct val="0"/>
              </a:spcBef>
              <a:spcAft>
                <a:spcPct val="0"/>
              </a:spcAft>
              <a:defRPr sz="2400" b="1">
                <a:solidFill>
                  <a:schemeClr val="tx1"/>
                </a:solidFill>
                <a:latin typeface="Times" charset="0"/>
              </a:defRPr>
            </a:lvl6pPr>
            <a:lvl7pPr marL="2971800" indent="-228600" algn="ctr" eaLnBrk="0" fontAlgn="base" hangingPunct="0">
              <a:spcBef>
                <a:spcPct val="0"/>
              </a:spcBef>
              <a:spcAft>
                <a:spcPct val="0"/>
              </a:spcAft>
              <a:defRPr sz="2400" b="1">
                <a:solidFill>
                  <a:schemeClr val="tx1"/>
                </a:solidFill>
                <a:latin typeface="Times" charset="0"/>
              </a:defRPr>
            </a:lvl7pPr>
            <a:lvl8pPr marL="3429000" indent="-228600" algn="ctr" eaLnBrk="0" fontAlgn="base" hangingPunct="0">
              <a:spcBef>
                <a:spcPct val="0"/>
              </a:spcBef>
              <a:spcAft>
                <a:spcPct val="0"/>
              </a:spcAft>
              <a:defRPr sz="2400" b="1">
                <a:solidFill>
                  <a:schemeClr val="tx1"/>
                </a:solidFill>
                <a:latin typeface="Times" charset="0"/>
              </a:defRPr>
            </a:lvl8pPr>
            <a:lvl9pPr marL="3886200" indent="-228600" algn="ctr" eaLnBrk="0" fontAlgn="base" hangingPunct="0">
              <a:spcBef>
                <a:spcPct val="0"/>
              </a:spcBef>
              <a:spcAft>
                <a:spcPct val="0"/>
              </a:spcAft>
              <a:defRPr sz="2400" b="1">
                <a:solidFill>
                  <a:schemeClr val="tx1"/>
                </a:solidFill>
                <a:latin typeface="Times" charset="0"/>
              </a:defRPr>
            </a:lvl9pPr>
          </a:lstStyle>
          <a:p>
            <a:pPr algn="l" eaLnBrk="1" hangingPunct="1">
              <a:lnSpc>
                <a:spcPct val="90000"/>
              </a:lnSpc>
              <a:spcBef>
                <a:spcPct val="20000"/>
              </a:spcBef>
              <a:buFont typeface="Arial" charset="0"/>
              <a:buNone/>
            </a:pPr>
            <a:r>
              <a:rPr lang="en-US" dirty="0" smtClean="0">
                <a:solidFill>
                  <a:srgbClr val="2284A9"/>
                </a:solidFill>
                <a:latin typeface="Calibri" pitchFamily="34" charset="0"/>
                <a:cs typeface="Times" charset="0"/>
              </a:rPr>
              <a:t>Geography </a:t>
            </a:r>
            <a:r>
              <a:rPr lang="en-US" dirty="0">
                <a:solidFill>
                  <a:srgbClr val="2284A9"/>
                </a:solidFill>
                <a:latin typeface="Calibri" pitchFamily="34" charset="0"/>
                <a:cs typeface="Times" charset="0"/>
              </a:rPr>
              <a:t>is the study of places and people.</a:t>
            </a:r>
            <a:endParaRPr lang="en-US" dirty="0">
              <a:solidFill>
                <a:srgbClr val="2284A9"/>
              </a:solidFill>
              <a:latin typeface="Calibri" pitchFamily="34" charset="0"/>
            </a:endParaRPr>
          </a:p>
          <a:p>
            <a:pPr algn="l" eaLnBrk="1" hangingPunct="1">
              <a:lnSpc>
                <a:spcPct val="90000"/>
              </a:lnSpc>
              <a:spcBef>
                <a:spcPct val="20000"/>
              </a:spcBef>
              <a:buFont typeface="Arial" charset="0"/>
              <a:buNone/>
            </a:pPr>
            <a:endParaRPr lang="en-US" dirty="0">
              <a:solidFill>
                <a:srgbClr val="2284A9"/>
              </a:solidFill>
              <a:latin typeface="Calibri" pitchFamily="34" charset="0"/>
              <a:cs typeface="Arial" charset="0"/>
            </a:endParaRPr>
          </a:p>
        </p:txBody>
      </p:sp>
      <p:sp>
        <p:nvSpPr>
          <p:cNvPr id="7" name="Rectangle 6"/>
          <p:cNvSpPr/>
          <p:nvPr/>
        </p:nvSpPr>
        <p:spPr>
          <a:xfrm>
            <a:off x="1041400" y="1905000"/>
            <a:ext cx="6629400" cy="323165"/>
          </a:xfrm>
          <a:prstGeom prst="rect">
            <a:avLst/>
          </a:prstGeom>
        </p:spPr>
        <p:txBody>
          <a:bodyPr>
            <a:spAutoFit/>
          </a:bodyPr>
          <a:lstStyle/>
          <a:p>
            <a:pPr marL="749300" lvl="1" indent="-177800" algn="l" eaLnBrk="1" hangingPunct="1">
              <a:spcBef>
                <a:spcPct val="20000"/>
              </a:spcBef>
              <a:buFont typeface="Arial" pitchFamily="34" charset="0"/>
              <a:buChar char="•"/>
              <a:tabLst>
                <a:tab pos="228600" algn="l"/>
              </a:tabLst>
              <a:defRPr/>
            </a:pPr>
            <a:r>
              <a:rPr lang="en-US" sz="1500" b="0" dirty="0">
                <a:solidFill>
                  <a:prstClr val="black"/>
                </a:solidFill>
                <a:latin typeface="+mn-lt"/>
                <a:ea typeface="Verdana" pitchFamily="34" charset="0"/>
                <a:cs typeface="Verdana" pitchFamily="34" charset="0"/>
              </a:rPr>
              <a:t> </a:t>
            </a:r>
            <a:r>
              <a:rPr lang="en-US" sz="1500" dirty="0">
                <a:solidFill>
                  <a:srgbClr val="E46C0A"/>
                </a:solidFill>
                <a:latin typeface="+mn-lt"/>
              </a:rPr>
              <a:t>Geography</a:t>
            </a:r>
            <a:r>
              <a:rPr lang="en-US" sz="1500" b="0" dirty="0">
                <a:solidFill>
                  <a:prstClr val="black"/>
                </a:solidFill>
                <a:latin typeface="+mn-lt"/>
                <a:ea typeface="Verdana" pitchFamily="34" charset="0"/>
                <a:cs typeface="Verdana" pitchFamily="34" charset="0"/>
              </a:rPr>
              <a:t> includes the study of both physical and cultural features</a:t>
            </a:r>
            <a:r>
              <a:rPr lang="en-US" sz="1500" b="0" dirty="0" smtClean="0">
                <a:solidFill>
                  <a:prstClr val="black"/>
                </a:solidFill>
                <a:latin typeface="+mn-lt"/>
                <a:ea typeface="Verdana" pitchFamily="34" charset="0"/>
                <a:cs typeface="Verdana" pitchFamily="34" charset="0"/>
              </a:rPr>
              <a:t>.</a:t>
            </a:r>
            <a:endParaRPr lang="en-US" sz="1500" b="0" dirty="0">
              <a:solidFill>
                <a:prstClr val="black"/>
              </a:solidFill>
              <a:latin typeface="+mn-lt"/>
              <a:ea typeface="Verdana" pitchFamily="34" charset="0"/>
              <a:cs typeface="Verdana" pitchFamily="34" charset="0"/>
            </a:endParaRPr>
          </a:p>
        </p:txBody>
      </p:sp>
      <p:sp>
        <p:nvSpPr>
          <p:cNvPr id="2" name="TextBox 1"/>
          <p:cNvSpPr txBox="1"/>
          <p:nvPr/>
        </p:nvSpPr>
        <p:spPr>
          <a:xfrm>
            <a:off x="914400" y="2734270"/>
            <a:ext cx="2743200" cy="923330"/>
          </a:xfrm>
          <a:prstGeom prst="rect">
            <a:avLst/>
          </a:prstGeom>
          <a:noFill/>
        </p:spPr>
        <p:txBody>
          <a:bodyPr wrap="square" rtlCol="0">
            <a:spAutoFit/>
          </a:bodyPr>
          <a:lstStyle/>
          <a:p>
            <a:pPr algn="l"/>
            <a:r>
              <a:rPr lang="en-US" sz="1800" b="0" dirty="0">
                <a:solidFill>
                  <a:prstClr val="black"/>
                </a:solidFill>
                <a:latin typeface="Calibri"/>
                <a:ea typeface="Verdana" pitchFamily="34" charset="0"/>
                <a:cs typeface="Verdana" pitchFamily="34" charset="0"/>
              </a:rPr>
              <a:t>Physical geography is the study of the earth’s land and </a:t>
            </a:r>
            <a:r>
              <a:rPr lang="en-US" sz="1800" b="0" dirty="0" smtClean="0">
                <a:solidFill>
                  <a:prstClr val="black"/>
                </a:solidFill>
                <a:latin typeface="Calibri"/>
                <a:ea typeface="Verdana" pitchFamily="34" charset="0"/>
                <a:cs typeface="Verdana" pitchFamily="34" charset="0"/>
              </a:rPr>
              <a:t>features</a:t>
            </a:r>
            <a:r>
              <a:rPr lang="en-US" sz="1500" b="0" dirty="0" smtClean="0">
                <a:solidFill>
                  <a:prstClr val="black"/>
                </a:solidFill>
                <a:latin typeface="Calibri"/>
                <a:ea typeface="Verdana" pitchFamily="34" charset="0"/>
                <a:cs typeface="Verdana" pitchFamily="34" charset="0"/>
              </a:rPr>
              <a:t>.</a:t>
            </a:r>
            <a:endParaRPr lang="en-US" dirty="0"/>
          </a:p>
        </p:txBody>
      </p:sp>
      <p:sp>
        <p:nvSpPr>
          <p:cNvPr id="4" name="Rectangle 3"/>
          <p:cNvSpPr/>
          <p:nvPr/>
        </p:nvSpPr>
        <p:spPr>
          <a:xfrm>
            <a:off x="4114800" y="2872769"/>
            <a:ext cx="4572000" cy="646331"/>
          </a:xfrm>
          <a:prstGeom prst="rect">
            <a:avLst/>
          </a:prstGeom>
        </p:spPr>
        <p:txBody>
          <a:bodyPr>
            <a:spAutoFit/>
          </a:bodyPr>
          <a:lstStyle/>
          <a:p>
            <a:pPr marL="571500" lvl="1" algn="l" eaLnBrk="1" hangingPunct="1">
              <a:spcBef>
                <a:spcPct val="20000"/>
              </a:spcBef>
              <a:tabLst>
                <a:tab pos="228600" algn="l"/>
              </a:tabLst>
              <a:defRPr/>
            </a:pPr>
            <a:r>
              <a:rPr lang="en-US" sz="1800" b="0" dirty="0">
                <a:solidFill>
                  <a:prstClr val="black"/>
                </a:solidFill>
                <a:latin typeface="Calibri"/>
                <a:ea typeface="Verdana" pitchFamily="34" charset="0"/>
                <a:cs typeface="Verdana" pitchFamily="34" charset="0"/>
              </a:rPr>
              <a:t>Human geography is the study of people and the places where they live.</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0" y="3985768"/>
            <a:ext cx="3416300" cy="2186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700" y="3657600"/>
            <a:ext cx="381000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57200" y="1828800"/>
            <a:ext cx="8077200" cy="5334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sz="2400" dirty="0" smtClean="0">
                <a:solidFill>
                  <a:srgbClr val="2284A9"/>
                </a:solidFill>
                <a:ea typeface="+mn-ea"/>
                <a:cs typeface="Times" charset="0"/>
              </a:rPr>
              <a:t>Physical Geography</a:t>
            </a:r>
            <a:endParaRPr lang="en-US" sz="2400" dirty="0">
              <a:solidFill>
                <a:srgbClr val="2284A9"/>
              </a:solidFill>
              <a:ea typeface="+mn-ea"/>
              <a:cs typeface="Times" charset="0"/>
            </a:endParaRPr>
          </a:p>
        </p:txBody>
      </p:sp>
      <p:sp>
        <p:nvSpPr>
          <p:cNvPr id="5" name="Text Box 160"/>
          <p:cNvSpPr txBox="1">
            <a:spLocks noChangeArrowheads="1"/>
          </p:cNvSpPr>
          <p:nvPr/>
        </p:nvSpPr>
        <p:spPr bwMode="auto">
          <a:xfrm>
            <a:off x="520700" y="2514600"/>
            <a:ext cx="70231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sz="1100" b="1">
                <a:solidFill>
                  <a:schemeClr val="bg1"/>
                </a:solidFill>
                <a:latin typeface="Arial" charset="0"/>
              </a:defRPr>
            </a:lvl1pPr>
            <a:lvl2pPr marL="800100" indent="-182563">
              <a:tabLst>
                <a:tab pos="228600" algn="l"/>
              </a:tabLst>
              <a:defRPr sz="1100" b="1">
                <a:solidFill>
                  <a:schemeClr val="bg1"/>
                </a:solidFill>
                <a:latin typeface="Arial" charset="0"/>
              </a:defRPr>
            </a:lvl2pPr>
            <a:lvl3pPr marL="1143000" indent="-228600">
              <a:tabLst>
                <a:tab pos="228600" algn="l"/>
              </a:tabLst>
              <a:defRPr sz="1100" b="1">
                <a:solidFill>
                  <a:schemeClr val="bg1"/>
                </a:solidFill>
                <a:latin typeface="Arial" charset="0"/>
              </a:defRPr>
            </a:lvl3pPr>
            <a:lvl4pPr marL="1600200" indent="-228600">
              <a:tabLst>
                <a:tab pos="228600" algn="l"/>
              </a:tabLst>
              <a:defRPr sz="1100" b="1">
                <a:solidFill>
                  <a:schemeClr val="bg1"/>
                </a:solidFill>
                <a:latin typeface="Arial" charset="0"/>
              </a:defRPr>
            </a:lvl4pPr>
            <a:lvl5pPr marL="2057400" indent="-228600">
              <a:tabLst>
                <a:tab pos="228600" algn="l"/>
              </a:tabLst>
              <a:defRPr sz="1100" b="1">
                <a:solidFill>
                  <a:schemeClr val="bg1"/>
                </a:solidFill>
                <a:latin typeface="Arial" charset="0"/>
              </a:defRPr>
            </a:lvl5pPr>
            <a:lvl6pPr marL="2514600" indent="-228600" algn="ctr" eaLnBrk="0" fontAlgn="base" hangingPunct="0">
              <a:spcBef>
                <a:spcPct val="0"/>
              </a:spcBef>
              <a:spcAft>
                <a:spcPct val="0"/>
              </a:spcAft>
              <a:tabLst>
                <a:tab pos="228600" algn="l"/>
              </a:tabLst>
              <a:defRPr sz="1100" b="1">
                <a:solidFill>
                  <a:schemeClr val="bg1"/>
                </a:solidFill>
                <a:latin typeface="Arial" charset="0"/>
              </a:defRPr>
            </a:lvl6pPr>
            <a:lvl7pPr marL="2971800" indent="-228600" algn="ctr" eaLnBrk="0" fontAlgn="base" hangingPunct="0">
              <a:spcBef>
                <a:spcPct val="0"/>
              </a:spcBef>
              <a:spcAft>
                <a:spcPct val="0"/>
              </a:spcAft>
              <a:tabLst>
                <a:tab pos="228600" algn="l"/>
              </a:tabLst>
              <a:defRPr sz="1100" b="1">
                <a:solidFill>
                  <a:schemeClr val="bg1"/>
                </a:solidFill>
                <a:latin typeface="Arial" charset="0"/>
              </a:defRPr>
            </a:lvl7pPr>
            <a:lvl8pPr marL="3429000" indent="-228600" algn="ctr" eaLnBrk="0" fontAlgn="base" hangingPunct="0">
              <a:spcBef>
                <a:spcPct val="0"/>
              </a:spcBef>
              <a:spcAft>
                <a:spcPct val="0"/>
              </a:spcAft>
              <a:tabLst>
                <a:tab pos="228600" algn="l"/>
              </a:tabLst>
              <a:defRPr sz="1100" b="1">
                <a:solidFill>
                  <a:schemeClr val="bg1"/>
                </a:solidFill>
                <a:latin typeface="Arial" charset="0"/>
              </a:defRPr>
            </a:lvl8pPr>
            <a:lvl9pPr marL="3886200" indent="-228600" algn="ctr" eaLnBrk="0" fontAlgn="base" hangingPunct="0">
              <a:spcBef>
                <a:spcPct val="0"/>
              </a:spcBef>
              <a:spcAft>
                <a:spcPct val="0"/>
              </a:spcAft>
              <a:tabLst>
                <a:tab pos="228600" algn="l"/>
              </a:tabLst>
              <a:defRPr sz="1100" b="1">
                <a:solidFill>
                  <a:schemeClr val="bg1"/>
                </a:solidFill>
                <a:latin typeface="Arial" charset="0"/>
              </a:defRPr>
            </a:lvl9pPr>
          </a:lstStyle>
          <a:p>
            <a:pPr marL="914400" lvl="1" indent="-165100" algn="l" eaLnBrk="1" hangingPunct="1">
              <a:spcBef>
                <a:spcPct val="20000"/>
              </a:spcBef>
              <a:buFont typeface="Arial" pitchFamily="34" charset="0"/>
              <a:buChar char="•"/>
              <a:defRPr/>
            </a:pPr>
            <a:r>
              <a:rPr lang="en-US" sz="1500" b="0" dirty="0" smtClean="0">
                <a:solidFill>
                  <a:prstClr val="black"/>
                </a:solidFill>
                <a:latin typeface="+mn-lt"/>
                <a:ea typeface="Verdana" pitchFamily="34" charset="0"/>
                <a:cs typeface="Verdana" pitchFamily="34" charset="0"/>
              </a:rPr>
              <a:t> </a:t>
            </a:r>
            <a:r>
              <a:rPr lang="en-US" sz="2000" dirty="0">
                <a:solidFill>
                  <a:srgbClr val="E46C0A"/>
                </a:solidFill>
                <a:latin typeface="+mn-lt"/>
              </a:rPr>
              <a:t>Landforms</a:t>
            </a:r>
            <a:r>
              <a:rPr lang="en-US" sz="2000" b="0" dirty="0" smtClean="0">
                <a:solidFill>
                  <a:prstClr val="black"/>
                </a:solidFill>
                <a:latin typeface="+mn-lt"/>
                <a:ea typeface="Verdana" pitchFamily="34" charset="0"/>
                <a:cs typeface="Verdana" pitchFamily="34" charset="0"/>
              </a:rPr>
              <a:t> </a:t>
            </a:r>
            <a:r>
              <a:rPr lang="en-US" sz="2000" b="0" dirty="0">
                <a:solidFill>
                  <a:prstClr val="black"/>
                </a:solidFill>
                <a:latin typeface="+mn-lt"/>
                <a:ea typeface="Verdana" pitchFamily="34" charset="0"/>
                <a:cs typeface="Verdana" pitchFamily="34" charset="0"/>
              </a:rPr>
              <a:t>are the natural features of the land’s surface.</a:t>
            </a:r>
          </a:p>
          <a:p>
            <a:pPr marL="914400" lvl="1" indent="-165100" algn="l" eaLnBrk="1" hangingPunct="1">
              <a:spcBef>
                <a:spcPct val="20000"/>
              </a:spcBef>
              <a:buFont typeface="Arial" pitchFamily="34" charset="0"/>
              <a:buChar char="•"/>
              <a:defRPr/>
            </a:pPr>
            <a:r>
              <a:rPr lang="en-US" sz="2000" b="0" dirty="0" smtClean="0">
                <a:solidFill>
                  <a:prstClr val="black"/>
                </a:solidFill>
                <a:latin typeface="+mn-lt"/>
                <a:ea typeface="Verdana" pitchFamily="34" charset="0"/>
                <a:cs typeface="Verdana" pitchFamily="34" charset="0"/>
              </a:rPr>
              <a:t> </a:t>
            </a:r>
            <a:r>
              <a:rPr lang="en-US" sz="2000" dirty="0">
                <a:solidFill>
                  <a:srgbClr val="E46C0A"/>
                </a:solidFill>
                <a:latin typeface="+mn-lt"/>
              </a:rPr>
              <a:t>Climate</a:t>
            </a:r>
            <a:r>
              <a:rPr lang="en-US" sz="2000" b="0" dirty="0" smtClean="0">
                <a:solidFill>
                  <a:prstClr val="black"/>
                </a:solidFill>
                <a:latin typeface="+mn-lt"/>
                <a:ea typeface="Verdana" pitchFamily="34" charset="0"/>
                <a:cs typeface="Verdana" pitchFamily="34" charset="0"/>
              </a:rPr>
              <a:t> </a:t>
            </a:r>
            <a:r>
              <a:rPr lang="en-US" sz="2000" b="0" dirty="0">
                <a:solidFill>
                  <a:prstClr val="black"/>
                </a:solidFill>
                <a:latin typeface="+mn-lt"/>
                <a:ea typeface="Verdana" pitchFamily="34" charset="0"/>
                <a:cs typeface="Verdana" pitchFamily="34" charset="0"/>
              </a:rPr>
              <a:t>is the pattern of weather conditions in a certain area over a long period of time.</a:t>
            </a:r>
          </a:p>
          <a:p>
            <a:pPr marL="914400" lvl="1" indent="-165100" algn="l" eaLnBrk="1" hangingPunct="1">
              <a:spcBef>
                <a:spcPct val="20000"/>
              </a:spcBef>
              <a:buFont typeface="Arial" pitchFamily="34" charset="0"/>
              <a:buChar char="•"/>
              <a:defRPr/>
            </a:pPr>
            <a:r>
              <a:rPr lang="en-US" sz="2000" b="0" dirty="0">
                <a:solidFill>
                  <a:prstClr val="black"/>
                </a:solidFill>
                <a:latin typeface="+mn-lt"/>
                <a:ea typeface="Verdana" pitchFamily="34" charset="0"/>
                <a:cs typeface="Verdana" pitchFamily="34" charset="0"/>
              </a:rPr>
              <a:t>Landforms and climate are part of a place’s </a:t>
            </a:r>
            <a:r>
              <a:rPr lang="en-US" sz="2000" b="0" dirty="0" smtClean="0">
                <a:solidFill>
                  <a:prstClr val="black"/>
                </a:solidFill>
                <a:latin typeface="+mn-lt"/>
                <a:ea typeface="Verdana" pitchFamily="34" charset="0"/>
                <a:cs typeface="Verdana" pitchFamily="34" charset="0"/>
              </a:rPr>
              <a:t> </a:t>
            </a:r>
            <a:r>
              <a:rPr lang="en-US" sz="2000" dirty="0">
                <a:solidFill>
                  <a:srgbClr val="E46C0A"/>
                </a:solidFill>
                <a:latin typeface="+mn-lt"/>
              </a:rPr>
              <a:t>environment</a:t>
            </a:r>
            <a:r>
              <a:rPr lang="en-US" sz="2000" b="0" dirty="0" smtClean="0">
                <a:solidFill>
                  <a:srgbClr val="003300"/>
                </a:solidFill>
                <a:latin typeface="+mn-lt"/>
              </a:rPr>
              <a:t>.</a:t>
            </a:r>
          </a:p>
          <a:p>
            <a:pPr algn="l">
              <a:defRPr/>
            </a:pPr>
            <a:endParaRPr lang="en-US" sz="1600" dirty="0" smtClean="0">
              <a:solidFill>
                <a:schemeClr val="tx1"/>
              </a:solidFill>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990600"/>
            <a:ext cx="7086600" cy="7417415"/>
          </a:xfrm>
          <a:prstGeom prst="rect">
            <a:avLst/>
          </a:prstGeom>
          <a:noFill/>
        </p:spPr>
        <p:txBody>
          <a:bodyPr wrap="square" numCol="2" rtlCol="0">
            <a:spAutoFit/>
          </a:bodyPr>
          <a:lstStyle/>
          <a:p>
            <a:pPr algn="l"/>
            <a:r>
              <a:rPr lang="en-US" sz="2800" dirty="0" smtClean="0"/>
              <a:t>Key Terms:</a:t>
            </a:r>
          </a:p>
          <a:p>
            <a:pPr algn="l"/>
            <a:endParaRPr lang="en-US" sz="2800" dirty="0"/>
          </a:p>
          <a:p>
            <a:pPr algn="l"/>
            <a:r>
              <a:rPr lang="en-US" sz="2800" dirty="0"/>
              <a:t>h</a:t>
            </a:r>
            <a:r>
              <a:rPr lang="en-US" sz="2800" dirty="0" smtClean="0"/>
              <a:t>istory</a:t>
            </a:r>
          </a:p>
          <a:p>
            <a:pPr algn="l"/>
            <a:r>
              <a:rPr lang="en-US" sz="2800" dirty="0"/>
              <a:t>c</a:t>
            </a:r>
            <a:r>
              <a:rPr lang="en-US" sz="2800" dirty="0" smtClean="0"/>
              <a:t>ulture</a:t>
            </a:r>
          </a:p>
          <a:p>
            <a:pPr algn="l"/>
            <a:r>
              <a:rPr lang="en-US" sz="2800" dirty="0" smtClean="0"/>
              <a:t>archaeology</a:t>
            </a:r>
          </a:p>
          <a:p>
            <a:pPr algn="l"/>
            <a:r>
              <a:rPr lang="en-US" sz="2800" dirty="0"/>
              <a:t>f</a:t>
            </a:r>
            <a:r>
              <a:rPr lang="en-US" sz="2800" dirty="0" smtClean="0"/>
              <a:t>ossil</a:t>
            </a:r>
          </a:p>
          <a:p>
            <a:pPr algn="l"/>
            <a:r>
              <a:rPr lang="en-US" sz="2800" dirty="0"/>
              <a:t>a</a:t>
            </a:r>
            <a:r>
              <a:rPr lang="en-US" sz="2800" dirty="0" smtClean="0"/>
              <a:t>rtifacts</a:t>
            </a:r>
          </a:p>
          <a:p>
            <a:pPr algn="l"/>
            <a:r>
              <a:rPr lang="en-US" sz="2800" dirty="0"/>
              <a:t>p</a:t>
            </a:r>
            <a:r>
              <a:rPr lang="en-US" sz="2800" dirty="0" smtClean="0"/>
              <a:t>rimary source</a:t>
            </a:r>
          </a:p>
          <a:p>
            <a:pPr algn="l"/>
            <a:r>
              <a:rPr lang="en-US" sz="2800" dirty="0"/>
              <a:t>s</a:t>
            </a:r>
            <a:r>
              <a:rPr lang="en-US" sz="2800" dirty="0" smtClean="0"/>
              <a:t>econdary source</a:t>
            </a:r>
          </a:p>
          <a:p>
            <a:pPr algn="l"/>
            <a:endParaRPr lang="en-US" sz="2800" dirty="0" smtClean="0"/>
          </a:p>
          <a:p>
            <a:pPr algn="l"/>
            <a:endParaRPr lang="en-US" sz="2800" dirty="0"/>
          </a:p>
          <a:p>
            <a:pPr algn="l"/>
            <a:endParaRPr lang="en-US" sz="2800" dirty="0" smtClean="0"/>
          </a:p>
          <a:p>
            <a:pPr algn="l"/>
            <a:endParaRPr lang="en-US" sz="2800" dirty="0"/>
          </a:p>
          <a:p>
            <a:pPr algn="l"/>
            <a:endParaRPr lang="en-US" sz="2800" dirty="0" smtClean="0"/>
          </a:p>
          <a:p>
            <a:pPr algn="l"/>
            <a:endParaRPr lang="en-US" sz="2800" dirty="0"/>
          </a:p>
          <a:p>
            <a:pPr algn="l"/>
            <a:endParaRPr lang="en-US" sz="2800" dirty="0" smtClean="0"/>
          </a:p>
          <a:p>
            <a:pPr algn="l"/>
            <a:endParaRPr lang="en-US" sz="2800" dirty="0"/>
          </a:p>
          <a:p>
            <a:pPr algn="l"/>
            <a:endParaRPr lang="en-US" sz="2800" dirty="0" smtClean="0"/>
          </a:p>
          <a:p>
            <a:pPr algn="l"/>
            <a:endParaRPr lang="en-US" sz="2800" dirty="0"/>
          </a:p>
          <a:p>
            <a:pPr algn="l"/>
            <a:r>
              <a:rPr lang="en-US" sz="2800" dirty="0" smtClean="0"/>
              <a:t>geography</a:t>
            </a:r>
          </a:p>
          <a:p>
            <a:pPr algn="l"/>
            <a:r>
              <a:rPr lang="en-US" sz="2800" dirty="0"/>
              <a:t>l</a:t>
            </a:r>
            <a:r>
              <a:rPr lang="en-US" sz="2800" dirty="0" smtClean="0"/>
              <a:t>andforms</a:t>
            </a:r>
          </a:p>
          <a:p>
            <a:pPr algn="l"/>
            <a:r>
              <a:rPr lang="en-US" sz="2800" dirty="0"/>
              <a:t>c</a:t>
            </a:r>
            <a:r>
              <a:rPr lang="en-US" sz="2800" dirty="0" smtClean="0"/>
              <a:t>limate</a:t>
            </a:r>
          </a:p>
          <a:p>
            <a:pPr algn="l"/>
            <a:r>
              <a:rPr lang="en-US" sz="2800" dirty="0"/>
              <a:t>e</a:t>
            </a:r>
            <a:r>
              <a:rPr lang="en-US" sz="2800" dirty="0" smtClean="0"/>
              <a:t>nvironment</a:t>
            </a:r>
          </a:p>
          <a:p>
            <a:pPr algn="l"/>
            <a:r>
              <a:rPr lang="en-US" sz="2800" dirty="0"/>
              <a:t>r</a:t>
            </a:r>
            <a:r>
              <a:rPr lang="en-US" sz="2800" dirty="0" smtClean="0"/>
              <a:t>egion</a:t>
            </a:r>
          </a:p>
          <a:p>
            <a:pPr algn="l"/>
            <a:r>
              <a:rPr lang="en-US" sz="2800" dirty="0"/>
              <a:t>r</a:t>
            </a:r>
            <a:r>
              <a:rPr lang="en-US" sz="2800" dirty="0" smtClean="0"/>
              <a:t>esources</a:t>
            </a:r>
          </a:p>
          <a:p>
            <a:pPr algn="l"/>
            <a:r>
              <a:rPr lang="en-US" sz="2800" dirty="0"/>
              <a:t>v</a:t>
            </a:r>
            <a:r>
              <a:rPr lang="en-US" sz="2800" dirty="0" smtClean="0"/>
              <a:t>alues</a:t>
            </a:r>
          </a:p>
          <a:p>
            <a:pPr algn="l"/>
            <a:r>
              <a:rPr lang="en-US" sz="2800" dirty="0"/>
              <a:t>r</a:t>
            </a:r>
            <a:r>
              <a:rPr lang="en-US" sz="2800" dirty="0" smtClean="0"/>
              <a:t>esources</a:t>
            </a:r>
          </a:p>
        </p:txBody>
      </p:sp>
    </p:spTree>
    <p:extLst>
      <p:ext uri="{BB962C8B-B14F-4D97-AF65-F5344CB8AC3E}">
        <p14:creationId xmlns:p14="http://schemas.microsoft.com/office/powerpoint/2010/main" val="2388653118"/>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3400" y="2514600"/>
            <a:ext cx="6248400" cy="1643527"/>
          </a:xfrm>
          <a:prstGeom prst="rect">
            <a:avLst/>
          </a:prstGeom>
        </p:spPr>
        <p:txBody>
          <a:bodyPr>
            <a:spAutoFit/>
          </a:bodyPr>
          <a:lstStyle/>
          <a:p>
            <a:pPr marL="914400" lvl="1" indent="-165100" algn="l" eaLnBrk="1" hangingPunct="1">
              <a:spcBef>
                <a:spcPct val="20000"/>
              </a:spcBef>
              <a:buFont typeface="Arial" pitchFamily="34" charset="0"/>
              <a:buChar char="•"/>
              <a:tabLst>
                <a:tab pos="228600" algn="l"/>
              </a:tabLst>
              <a:defRPr/>
            </a:pPr>
            <a:r>
              <a:rPr lang="en-US" b="0" dirty="0">
                <a:solidFill>
                  <a:prstClr val="black"/>
                </a:solidFill>
                <a:latin typeface="+mn-lt"/>
                <a:ea typeface="Verdana" pitchFamily="34" charset="0"/>
                <a:cs typeface="Verdana" pitchFamily="34" charset="0"/>
              </a:rPr>
              <a:t>Geographers study people and the places where they live.</a:t>
            </a:r>
          </a:p>
          <a:p>
            <a:pPr marL="914400" lvl="1" indent="-165100" algn="l" eaLnBrk="1" hangingPunct="1">
              <a:spcBef>
                <a:spcPct val="20000"/>
              </a:spcBef>
              <a:buFont typeface="Arial" pitchFamily="34" charset="0"/>
              <a:buChar char="•"/>
              <a:tabLst>
                <a:tab pos="228600" algn="l"/>
              </a:tabLst>
              <a:defRPr/>
            </a:pPr>
            <a:r>
              <a:rPr lang="en-US" b="0" dirty="0">
                <a:solidFill>
                  <a:prstClr val="black"/>
                </a:solidFill>
                <a:latin typeface="+mn-lt"/>
                <a:ea typeface="Verdana" pitchFamily="34" charset="0"/>
                <a:cs typeface="Verdana" pitchFamily="34" charset="0"/>
              </a:rPr>
              <a:t>They also study how the environment affects people. </a:t>
            </a:r>
          </a:p>
        </p:txBody>
      </p:sp>
      <p:sp>
        <p:nvSpPr>
          <p:cNvPr id="8" name="Rectangle 2"/>
          <p:cNvSpPr txBox="1">
            <a:spLocks noChangeArrowheads="1"/>
          </p:cNvSpPr>
          <p:nvPr/>
        </p:nvSpPr>
        <p:spPr>
          <a:xfrm>
            <a:off x="457200" y="1828800"/>
            <a:ext cx="8077200" cy="5334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sz="2400" dirty="0" smtClean="0">
                <a:solidFill>
                  <a:srgbClr val="2284A9"/>
                </a:solidFill>
                <a:ea typeface="+mn-ea"/>
                <a:cs typeface="Times" charset="0"/>
              </a:rPr>
              <a:t>Human Geography</a:t>
            </a:r>
            <a:endParaRPr lang="en-US" sz="2400" dirty="0">
              <a:solidFill>
                <a:srgbClr val="2284A9"/>
              </a:solidFill>
              <a:ea typeface="+mn-ea"/>
              <a:cs typeface="Times"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bwMode="auto">
          <a:xfrm>
            <a:off x="469900" y="10668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defRPr>
            </a:lvl1pPr>
            <a:lvl2pPr marL="742950" indent="-285750">
              <a:defRPr sz="2400" b="1">
                <a:solidFill>
                  <a:schemeClr val="tx1"/>
                </a:solidFill>
                <a:latin typeface="Times" charset="0"/>
              </a:defRPr>
            </a:lvl2pPr>
            <a:lvl3pPr marL="1143000" indent="-228600">
              <a:defRPr sz="2400" b="1">
                <a:solidFill>
                  <a:schemeClr val="tx1"/>
                </a:solidFill>
                <a:latin typeface="Times" charset="0"/>
              </a:defRPr>
            </a:lvl3pPr>
            <a:lvl4pPr marL="1600200" indent="-228600">
              <a:defRPr sz="2400" b="1">
                <a:solidFill>
                  <a:schemeClr val="tx1"/>
                </a:solidFill>
                <a:latin typeface="Times" charset="0"/>
              </a:defRPr>
            </a:lvl4pPr>
            <a:lvl5pPr marL="2057400" indent="-228600">
              <a:defRPr sz="2400" b="1">
                <a:solidFill>
                  <a:schemeClr val="tx1"/>
                </a:solidFill>
                <a:latin typeface="Times" charset="0"/>
              </a:defRPr>
            </a:lvl5pPr>
            <a:lvl6pPr marL="2514600" indent="-228600" algn="ctr" eaLnBrk="0" fontAlgn="base" hangingPunct="0">
              <a:spcBef>
                <a:spcPct val="0"/>
              </a:spcBef>
              <a:spcAft>
                <a:spcPct val="0"/>
              </a:spcAft>
              <a:defRPr sz="2400" b="1">
                <a:solidFill>
                  <a:schemeClr val="tx1"/>
                </a:solidFill>
                <a:latin typeface="Times" charset="0"/>
              </a:defRPr>
            </a:lvl6pPr>
            <a:lvl7pPr marL="2971800" indent="-228600" algn="ctr" eaLnBrk="0" fontAlgn="base" hangingPunct="0">
              <a:spcBef>
                <a:spcPct val="0"/>
              </a:spcBef>
              <a:spcAft>
                <a:spcPct val="0"/>
              </a:spcAft>
              <a:defRPr sz="2400" b="1">
                <a:solidFill>
                  <a:schemeClr val="tx1"/>
                </a:solidFill>
                <a:latin typeface="Times" charset="0"/>
              </a:defRPr>
            </a:lvl7pPr>
            <a:lvl8pPr marL="3429000" indent="-228600" algn="ctr" eaLnBrk="0" fontAlgn="base" hangingPunct="0">
              <a:spcBef>
                <a:spcPct val="0"/>
              </a:spcBef>
              <a:spcAft>
                <a:spcPct val="0"/>
              </a:spcAft>
              <a:defRPr sz="2400" b="1">
                <a:solidFill>
                  <a:schemeClr val="tx1"/>
                </a:solidFill>
                <a:latin typeface="Times" charset="0"/>
              </a:defRPr>
            </a:lvl8pPr>
            <a:lvl9pPr marL="3886200" indent="-228600" algn="ctr" eaLnBrk="0" fontAlgn="base" hangingPunct="0">
              <a:spcBef>
                <a:spcPct val="0"/>
              </a:spcBef>
              <a:spcAft>
                <a:spcPct val="0"/>
              </a:spcAft>
              <a:defRPr sz="2400" b="1">
                <a:solidFill>
                  <a:schemeClr val="tx1"/>
                </a:solidFill>
                <a:latin typeface="Times" charset="0"/>
              </a:defRPr>
            </a:lvl9pPr>
          </a:lstStyle>
          <a:p>
            <a:pPr algn="l" eaLnBrk="1" hangingPunct="1">
              <a:lnSpc>
                <a:spcPct val="90000"/>
              </a:lnSpc>
              <a:spcBef>
                <a:spcPct val="20000"/>
              </a:spcBef>
              <a:buFont typeface="Arial" charset="0"/>
              <a:buNone/>
              <a:defRPr/>
            </a:pPr>
            <a:r>
              <a:rPr lang="en-US" dirty="0" smtClean="0">
                <a:solidFill>
                  <a:srgbClr val="2284A9"/>
                </a:solidFill>
                <a:latin typeface="+mn-lt"/>
                <a:cs typeface="Times" charset="0"/>
              </a:rPr>
              <a:t>Studying location is important to both physical and human geography.</a:t>
            </a:r>
            <a:endParaRPr lang="en-US" sz="3200" dirty="0" smtClean="0">
              <a:solidFill>
                <a:srgbClr val="2284A9"/>
              </a:solidFill>
              <a:latin typeface="+mn-lt"/>
              <a:cs typeface="Arial" charset="0"/>
            </a:endParaRPr>
          </a:p>
        </p:txBody>
      </p:sp>
      <p:sp>
        <p:nvSpPr>
          <p:cNvPr id="8" name="Rectangle 7"/>
          <p:cNvSpPr/>
          <p:nvPr/>
        </p:nvSpPr>
        <p:spPr>
          <a:xfrm>
            <a:off x="723900" y="1828800"/>
            <a:ext cx="7010400" cy="1311128"/>
          </a:xfrm>
          <a:prstGeom prst="rect">
            <a:avLst/>
          </a:prstGeom>
        </p:spPr>
        <p:txBody>
          <a:bodyPr>
            <a:spAutoFit/>
          </a:bodyPr>
          <a:lstStyle/>
          <a:p>
            <a:pPr marL="749300" lvl="1" indent="-177800" algn="l" eaLnBrk="1" hangingPunct="1">
              <a:spcBef>
                <a:spcPct val="20000"/>
              </a:spcBef>
              <a:buFont typeface="Arial" pitchFamily="34" charset="0"/>
              <a:buChar char="•"/>
              <a:tabLst>
                <a:tab pos="228600" algn="l"/>
              </a:tabLst>
              <a:defRPr/>
            </a:pPr>
            <a:r>
              <a:rPr lang="en-US" sz="1800" b="0" dirty="0">
                <a:solidFill>
                  <a:prstClr val="black"/>
                </a:solidFill>
                <a:latin typeface="+mn-lt"/>
                <a:ea typeface="Verdana" pitchFamily="34" charset="0"/>
                <a:cs typeface="Verdana" pitchFamily="34" charset="0"/>
              </a:rPr>
              <a:t>Location is the exact description of where something is.</a:t>
            </a:r>
          </a:p>
          <a:p>
            <a:pPr marL="749300" lvl="1" indent="-177800" algn="l" eaLnBrk="1" hangingPunct="1">
              <a:spcBef>
                <a:spcPct val="20000"/>
              </a:spcBef>
              <a:buFont typeface="Arial" pitchFamily="34" charset="0"/>
              <a:buChar char="•"/>
              <a:tabLst>
                <a:tab pos="228600" algn="l"/>
              </a:tabLst>
              <a:defRPr/>
            </a:pPr>
            <a:r>
              <a:rPr lang="en-US" sz="1800" b="0" dirty="0">
                <a:solidFill>
                  <a:prstClr val="black"/>
                </a:solidFill>
                <a:latin typeface="+mn-lt"/>
                <a:ea typeface="Verdana" pitchFamily="34" charset="0"/>
                <a:cs typeface="Verdana" pitchFamily="34" charset="0"/>
              </a:rPr>
              <a:t>To study various locations, geographers use maps.</a:t>
            </a:r>
          </a:p>
          <a:p>
            <a:pPr marL="749300" lvl="1" indent="-177800" algn="l" eaLnBrk="1" hangingPunct="1">
              <a:spcBef>
                <a:spcPct val="20000"/>
              </a:spcBef>
              <a:buFont typeface="Arial" pitchFamily="34" charset="0"/>
              <a:buChar char="•"/>
              <a:tabLst>
                <a:tab pos="228600" algn="l"/>
              </a:tabLst>
              <a:defRPr/>
            </a:pPr>
            <a:r>
              <a:rPr lang="en-US" sz="1800" b="0" dirty="0">
                <a:solidFill>
                  <a:prstClr val="black"/>
                </a:solidFill>
                <a:latin typeface="+mn-lt"/>
                <a:ea typeface="Verdana" pitchFamily="34" charset="0"/>
                <a:cs typeface="Verdana" pitchFamily="34" charset="0"/>
              </a:rPr>
              <a:t>Learning about </a:t>
            </a:r>
            <a:r>
              <a:rPr lang="en-US" sz="1800" dirty="0">
                <a:solidFill>
                  <a:srgbClr val="E46C0A"/>
                </a:solidFill>
                <a:latin typeface="+mn-lt"/>
              </a:rPr>
              <a:t>regions</a:t>
            </a:r>
            <a:r>
              <a:rPr lang="en-US" sz="1800" b="0" dirty="0">
                <a:solidFill>
                  <a:prstClr val="black"/>
                </a:solidFill>
                <a:latin typeface="+mn-lt"/>
                <a:ea typeface="Verdana" pitchFamily="34" charset="0"/>
                <a:cs typeface="Verdana" pitchFamily="34" charset="0"/>
              </a:rPr>
              <a:t> is another key part of studying geography</a:t>
            </a:r>
            <a:r>
              <a:rPr lang="en-US" sz="1500" b="0" dirty="0">
                <a:solidFill>
                  <a:prstClr val="black"/>
                </a:solidFill>
                <a:latin typeface="+mn-lt"/>
                <a:ea typeface="Verdana" pitchFamily="34" charset="0"/>
                <a:cs typeface="Verdana" pitchFamily="34" charset="0"/>
              </a:rPr>
              <a:t>.</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378200"/>
            <a:ext cx="4533900" cy="2584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98500" y="2057400"/>
            <a:ext cx="7437438" cy="1446550"/>
          </a:xfrm>
          <a:prstGeom prst="rect">
            <a:avLst/>
          </a:prstGeom>
        </p:spPr>
        <p:txBody>
          <a:bodyPr>
            <a:spAutoFit/>
          </a:bodyPr>
          <a:lstStyle/>
          <a:p>
            <a:pPr marL="749300" lvl="1" indent="-177800" algn="l" eaLnBrk="1" hangingPunct="1">
              <a:spcBef>
                <a:spcPct val="20000"/>
              </a:spcBef>
              <a:buFont typeface="Arial" pitchFamily="34" charset="0"/>
              <a:buChar char="•"/>
              <a:tabLst>
                <a:tab pos="228600" algn="l"/>
              </a:tabLst>
              <a:defRPr/>
            </a:pPr>
            <a:r>
              <a:rPr lang="en-US" sz="2000" b="0" dirty="0">
                <a:solidFill>
                  <a:prstClr val="black"/>
                </a:solidFill>
                <a:latin typeface="+mn-lt"/>
                <a:ea typeface="Verdana" pitchFamily="34" charset="0"/>
                <a:cs typeface="Verdana" pitchFamily="34" charset="0"/>
              </a:rPr>
              <a:t>Every place on the Earth has a specific location.</a:t>
            </a:r>
          </a:p>
          <a:p>
            <a:pPr marL="749300" lvl="1" indent="-177800" algn="l" eaLnBrk="1" hangingPunct="1">
              <a:spcBef>
                <a:spcPct val="20000"/>
              </a:spcBef>
              <a:buFont typeface="Arial" pitchFamily="34" charset="0"/>
              <a:buChar char="•"/>
              <a:tabLst>
                <a:tab pos="228600" algn="l"/>
              </a:tabLst>
              <a:defRPr/>
            </a:pPr>
            <a:r>
              <a:rPr lang="en-US" sz="2000" b="0" dirty="0">
                <a:solidFill>
                  <a:prstClr val="black"/>
                </a:solidFill>
                <a:latin typeface="+mn-lt"/>
                <a:ea typeface="Verdana" pitchFamily="34" charset="0"/>
                <a:cs typeface="Verdana" pitchFamily="34" charset="0"/>
              </a:rPr>
              <a:t>No two places in the world are exactly alike.</a:t>
            </a:r>
          </a:p>
          <a:p>
            <a:pPr marL="749300" lvl="1" indent="-177800" algn="l" eaLnBrk="1" hangingPunct="1">
              <a:spcBef>
                <a:spcPct val="20000"/>
              </a:spcBef>
              <a:buFont typeface="Arial" pitchFamily="34" charset="0"/>
              <a:buChar char="•"/>
              <a:tabLst>
                <a:tab pos="228600" algn="l"/>
              </a:tabLst>
              <a:defRPr/>
            </a:pPr>
            <a:r>
              <a:rPr lang="en-US" sz="2000" b="0" dirty="0">
                <a:solidFill>
                  <a:prstClr val="black"/>
                </a:solidFill>
                <a:latin typeface="+mn-lt"/>
                <a:ea typeface="Verdana" pitchFamily="34" charset="0"/>
                <a:cs typeface="Verdana" pitchFamily="34" charset="0"/>
              </a:rPr>
              <a:t>By comparing locations, geographers learn more about the factors that affect each of them. </a:t>
            </a:r>
          </a:p>
        </p:txBody>
      </p:sp>
      <p:sp>
        <p:nvSpPr>
          <p:cNvPr id="6" name="Rectangle 2"/>
          <p:cNvSpPr txBox="1">
            <a:spLocks noChangeArrowheads="1"/>
          </p:cNvSpPr>
          <p:nvPr/>
        </p:nvSpPr>
        <p:spPr>
          <a:xfrm>
            <a:off x="457200" y="1295400"/>
            <a:ext cx="8077200" cy="5334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sz="2400" dirty="0" smtClean="0">
                <a:solidFill>
                  <a:srgbClr val="2284A9"/>
                </a:solidFill>
                <a:ea typeface="+mn-ea"/>
                <a:cs typeface="Times" charset="0"/>
              </a:rPr>
              <a:t>Location</a:t>
            </a:r>
            <a:endParaRPr lang="en-US" sz="2400" dirty="0">
              <a:solidFill>
                <a:srgbClr val="2284A9"/>
              </a:solidFill>
              <a:ea typeface="+mn-ea"/>
              <a:cs typeface="Times"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1295400"/>
            <a:ext cx="8077200" cy="5334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sz="2400" dirty="0" smtClean="0">
                <a:solidFill>
                  <a:srgbClr val="2284A9"/>
                </a:solidFill>
                <a:ea typeface="+mn-ea"/>
                <a:cs typeface="Times" charset="0"/>
              </a:rPr>
              <a:t>Maps</a:t>
            </a:r>
            <a:endParaRPr lang="en-US" sz="2400" dirty="0">
              <a:solidFill>
                <a:srgbClr val="2284A9"/>
              </a:solidFill>
              <a:ea typeface="+mn-ea"/>
              <a:cs typeface="Times" charset="0"/>
            </a:endParaRPr>
          </a:p>
        </p:txBody>
      </p:sp>
      <p:sp>
        <p:nvSpPr>
          <p:cNvPr id="13" name="Rectangle 12"/>
          <p:cNvSpPr/>
          <p:nvPr/>
        </p:nvSpPr>
        <p:spPr>
          <a:xfrm>
            <a:off x="685800" y="1981200"/>
            <a:ext cx="6629400" cy="2086725"/>
          </a:xfrm>
          <a:prstGeom prst="rect">
            <a:avLst/>
          </a:prstGeom>
        </p:spPr>
        <p:txBody>
          <a:bodyPr>
            <a:spAutoFit/>
          </a:bodyPr>
          <a:lstStyle/>
          <a:p>
            <a:pPr marL="749300" lvl="1" indent="-177800" algn="l" eaLnBrk="1" hangingPunct="1">
              <a:spcBef>
                <a:spcPct val="20000"/>
              </a:spcBef>
              <a:buFont typeface="Arial" pitchFamily="34" charset="0"/>
              <a:buChar char="•"/>
              <a:tabLst>
                <a:tab pos="228600" algn="l"/>
              </a:tabLst>
              <a:defRPr/>
            </a:pPr>
            <a:r>
              <a:rPr lang="en-US" b="0" dirty="0">
                <a:solidFill>
                  <a:prstClr val="black"/>
                </a:solidFill>
                <a:latin typeface="+mn-lt"/>
                <a:ea typeface="Verdana" pitchFamily="34" charset="0"/>
                <a:cs typeface="Verdana" pitchFamily="34" charset="0"/>
              </a:rPr>
              <a:t>A drawing of an area</a:t>
            </a:r>
          </a:p>
          <a:p>
            <a:pPr marL="749300" lvl="1" indent="-177800" algn="l" eaLnBrk="1" hangingPunct="1">
              <a:spcBef>
                <a:spcPct val="20000"/>
              </a:spcBef>
              <a:buFont typeface="Arial" pitchFamily="34" charset="0"/>
              <a:buChar char="•"/>
              <a:tabLst>
                <a:tab pos="228600" algn="l"/>
              </a:tabLst>
              <a:defRPr/>
            </a:pPr>
            <a:r>
              <a:rPr lang="en-US" b="0" dirty="0">
                <a:solidFill>
                  <a:prstClr val="black"/>
                </a:solidFill>
                <a:latin typeface="+mn-lt"/>
                <a:ea typeface="Verdana" pitchFamily="34" charset="0"/>
                <a:cs typeface="Verdana" pitchFamily="34" charset="0"/>
              </a:rPr>
              <a:t>Maps focus on different things, such as features, cities, or boundaries.</a:t>
            </a:r>
          </a:p>
          <a:p>
            <a:pPr marL="749300" lvl="1" indent="-177800" algn="l" eaLnBrk="1" hangingPunct="1">
              <a:spcBef>
                <a:spcPct val="20000"/>
              </a:spcBef>
              <a:buFont typeface="Arial" pitchFamily="34" charset="0"/>
              <a:buChar char="•"/>
              <a:tabLst>
                <a:tab pos="228600" algn="l"/>
              </a:tabLst>
              <a:defRPr/>
            </a:pPr>
            <a:r>
              <a:rPr lang="en-US" b="0" dirty="0">
                <a:solidFill>
                  <a:prstClr val="black"/>
                </a:solidFill>
                <a:latin typeface="+mn-lt"/>
                <a:ea typeface="Verdana" pitchFamily="34" charset="0"/>
                <a:cs typeface="Verdana" pitchFamily="34" charset="0"/>
              </a:rPr>
              <a:t>Most maps have symbols to represent different things.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1828800"/>
            <a:ext cx="8077200" cy="5334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sz="2400" dirty="0" smtClean="0">
                <a:solidFill>
                  <a:srgbClr val="2284A9"/>
                </a:solidFill>
                <a:ea typeface="+mn-ea"/>
                <a:cs typeface="Times" charset="0"/>
              </a:rPr>
              <a:t>Regions</a:t>
            </a:r>
            <a:endParaRPr lang="en-US" sz="2400" dirty="0">
              <a:solidFill>
                <a:srgbClr val="2284A9"/>
              </a:solidFill>
              <a:ea typeface="+mn-ea"/>
              <a:cs typeface="Times" charset="0"/>
            </a:endParaRPr>
          </a:p>
        </p:txBody>
      </p:sp>
      <p:sp>
        <p:nvSpPr>
          <p:cNvPr id="7" name="Rectangle 6"/>
          <p:cNvSpPr/>
          <p:nvPr/>
        </p:nvSpPr>
        <p:spPr>
          <a:xfrm>
            <a:off x="685800" y="2514600"/>
            <a:ext cx="6477000" cy="2456057"/>
          </a:xfrm>
          <a:prstGeom prst="rect">
            <a:avLst/>
          </a:prstGeom>
        </p:spPr>
        <p:txBody>
          <a:bodyPr>
            <a:spAutoFit/>
          </a:bodyPr>
          <a:lstStyle/>
          <a:p>
            <a:pPr marL="749300" lvl="1" indent="-177800" algn="l" defTabSz="749300" eaLnBrk="1" hangingPunct="1">
              <a:spcBef>
                <a:spcPct val="20000"/>
              </a:spcBef>
              <a:buFont typeface="Arial" pitchFamily="34" charset="0"/>
              <a:buChar char="•"/>
              <a:tabLst>
                <a:tab pos="228600" algn="l"/>
              </a:tabLst>
              <a:defRPr/>
            </a:pPr>
            <a:r>
              <a:rPr lang="en-US" b="0" dirty="0">
                <a:solidFill>
                  <a:prstClr val="black"/>
                </a:solidFill>
                <a:latin typeface="+mn-lt"/>
                <a:ea typeface="Verdana" pitchFamily="34" charset="0"/>
                <a:cs typeface="Verdana" pitchFamily="34" charset="0"/>
              </a:rPr>
              <a:t>An area with one or more features that make it different from surrounding areas</a:t>
            </a:r>
          </a:p>
          <a:p>
            <a:pPr marL="749300" lvl="1" indent="-177800" algn="l" defTabSz="749300" eaLnBrk="1" hangingPunct="1">
              <a:spcBef>
                <a:spcPct val="20000"/>
              </a:spcBef>
              <a:buFont typeface="Arial" pitchFamily="34" charset="0"/>
              <a:buChar char="•"/>
              <a:tabLst>
                <a:tab pos="228600" algn="l"/>
              </a:tabLst>
              <a:defRPr/>
            </a:pPr>
            <a:r>
              <a:rPr lang="en-US" b="0" dirty="0">
                <a:solidFill>
                  <a:prstClr val="black"/>
                </a:solidFill>
                <a:latin typeface="+mn-lt"/>
                <a:ea typeface="Verdana" pitchFamily="34" charset="0"/>
                <a:cs typeface="Verdana" pitchFamily="34" charset="0"/>
              </a:rPr>
              <a:t>The features of a region can be physical, such as forests or grassland.</a:t>
            </a:r>
          </a:p>
          <a:p>
            <a:pPr marL="749300" lvl="1" indent="-177800" algn="l" defTabSz="749300" eaLnBrk="1" hangingPunct="1">
              <a:spcBef>
                <a:spcPct val="20000"/>
              </a:spcBef>
              <a:buFont typeface="Arial" pitchFamily="34" charset="0"/>
              <a:buChar char="•"/>
              <a:tabLst>
                <a:tab pos="228600" algn="l"/>
              </a:tabLst>
              <a:defRPr/>
            </a:pPr>
            <a:r>
              <a:rPr lang="en-US" b="0" dirty="0">
                <a:solidFill>
                  <a:prstClr val="black"/>
                </a:solidFill>
                <a:latin typeface="+mn-lt"/>
                <a:ea typeface="Verdana" pitchFamily="34" charset="0"/>
                <a:cs typeface="Verdana" pitchFamily="34" charset="0"/>
              </a:rPr>
              <a:t>Human features, such as language or religion, also define regions.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1828800"/>
            <a:ext cx="8077200" cy="381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sz="1800" dirty="0" smtClean="0">
                <a:solidFill>
                  <a:srgbClr val="2284A9"/>
                </a:solidFill>
                <a:ea typeface="+mn-ea"/>
                <a:cs typeface="Times" charset="0"/>
              </a:rPr>
              <a:t>Geography and history are closely connected.</a:t>
            </a:r>
            <a:endParaRPr lang="en-US" sz="1800" dirty="0">
              <a:solidFill>
                <a:srgbClr val="2284A9"/>
              </a:solidFill>
              <a:ea typeface="+mn-ea"/>
              <a:cs typeface="Times" charset="0"/>
            </a:endParaRPr>
          </a:p>
        </p:txBody>
      </p:sp>
      <p:sp>
        <p:nvSpPr>
          <p:cNvPr id="10" name="Rectangle 9"/>
          <p:cNvSpPr/>
          <p:nvPr/>
        </p:nvSpPr>
        <p:spPr>
          <a:xfrm>
            <a:off x="685800" y="2514600"/>
            <a:ext cx="7086600" cy="1754326"/>
          </a:xfrm>
          <a:prstGeom prst="rect">
            <a:avLst/>
          </a:prstGeom>
        </p:spPr>
        <p:txBody>
          <a:bodyPr>
            <a:spAutoFit/>
          </a:bodyPr>
          <a:lstStyle/>
          <a:p>
            <a:pPr marL="749300" lvl="1" indent="-177800" algn="l" eaLnBrk="1" hangingPunct="1">
              <a:spcBef>
                <a:spcPct val="20000"/>
              </a:spcBef>
              <a:buFont typeface="Arial" pitchFamily="34" charset="0"/>
              <a:buChar char="•"/>
              <a:tabLst>
                <a:tab pos="228600" algn="l"/>
              </a:tabLst>
              <a:defRPr/>
            </a:pPr>
            <a:r>
              <a:rPr lang="en-US" sz="1500" b="0" dirty="0">
                <a:solidFill>
                  <a:prstClr val="black"/>
                </a:solidFill>
                <a:latin typeface="+mn-lt"/>
                <a:ea typeface="Verdana" pitchFamily="34" charset="0"/>
                <a:cs typeface="Verdana" pitchFamily="34" charset="0"/>
              </a:rPr>
              <a:t> </a:t>
            </a:r>
            <a:r>
              <a:rPr lang="en-US" sz="2000" dirty="0">
                <a:solidFill>
                  <a:srgbClr val="E46C0A"/>
                </a:solidFill>
                <a:latin typeface="+mn-lt"/>
              </a:rPr>
              <a:t>Resources</a:t>
            </a:r>
            <a:r>
              <a:rPr lang="en-US" sz="2000" b="0" dirty="0">
                <a:solidFill>
                  <a:prstClr val="black"/>
                </a:solidFill>
                <a:latin typeface="+mn-lt"/>
                <a:ea typeface="Verdana" pitchFamily="34" charset="0"/>
                <a:cs typeface="Verdana" pitchFamily="34" charset="0"/>
              </a:rPr>
              <a:t> in an area were critical to early settlement.</a:t>
            </a:r>
          </a:p>
          <a:p>
            <a:pPr marL="749300" lvl="1" indent="-177800" algn="l" eaLnBrk="1" hangingPunct="1">
              <a:spcBef>
                <a:spcPct val="20000"/>
              </a:spcBef>
              <a:buFont typeface="Arial" pitchFamily="34" charset="0"/>
              <a:buChar char="•"/>
              <a:tabLst>
                <a:tab pos="228600" algn="l"/>
              </a:tabLst>
              <a:defRPr/>
            </a:pPr>
            <a:r>
              <a:rPr lang="en-US" sz="2000" b="0" dirty="0">
                <a:solidFill>
                  <a:prstClr val="black"/>
                </a:solidFill>
                <a:latin typeface="+mn-lt"/>
                <a:ea typeface="Verdana" pitchFamily="34" charset="0"/>
                <a:cs typeface="Verdana" pitchFamily="34" charset="0"/>
              </a:rPr>
              <a:t>Early people developed vastly different cultures because of their environments.</a:t>
            </a:r>
          </a:p>
          <a:p>
            <a:pPr marL="749300" lvl="1" indent="-177800" algn="l" eaLnBrk="1" hangingPunct="1">
              <a:spcBef>
                <a:spcPct val="20000"/>
              </a:spcBef>
              <a:buFont typeface="Arial" pitchFamily="34" charset="0"/>
              <a:buChar char="•"/>
              <a:tabLst>
                <a:tab pos="228600" algn="l"/>
              </a:tabLst>
              <a:defRPr/>
            </a:pPr>
            <a:r>
              <a:rPr lang="en-US" sz="2000" b="0" dirty="0">
                <a:solidFill>
                  <a:prstClr val="black"/>
                </a:solidFill>
                <a:latin typeface="+mn-lt"/>
                <a:ea typeface="Verdana" pitchFamily="34" charset="0"/>
                <a:cs typeface="Verdana" pitchFamily="34" charset="0"/>
              </a:rPr>
              <a:t>Geography has helped shape history and has affected the growth of societies.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1828800"/>
            <a:ext cx="8077200" cy="5334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sz="2400" dirty="0" smtClean="0">
                <a:solidFill>
                  <a:srgbClr val="2284A9"/>
                </a:solidFill>
                <a:ea typeface="+mn-ea"/>
                <a:cs typeface="Times" charset="0"/>
              </a:rPr>
              <a:t>Resources</a:t>
            </a:r>
            <a:endParaRPr lang="en-US" sz="2400" dirty="0">
              <a:solidFill>
                <a:srgbClr val="2284A9"/>
              </a:solidFill>
              <a:ea typeface="+mn-ea"/>
              <a:cs typeface="Times" charset="0"/>
            </a:endParaRPr>
          </a:p>
        </p:txBody>
      </p:sp>
      <p:sp>
        <p:nvSpPr>
          <p:cNvPr id="6" name="Rectangle 5"/>
          <p:cNvSpPr/>
          <p:nvPr/>
        </p:nvSpPr>
        <p:spPr>
          <a:xfrm>
            <a:off x="685800" y="2524125"/>
            <a:ext cx="7467600" cy="1077218"/>
          </a:xfrm>
          <a:prstGeom prst="rect">
            <a:avLst/>
          </a:prstGeom>
        </p:spPr>
        <p:txBody>
          <a:bodyPr>
            <a:spAutoFit/>
          </a:bodyPr>
          <a:lstStyle/>
          <a:p>
            <a:pPr marL="749300" lvl="1" indent="-177800" algn="l" eaLnBrk="1" hangingPunct="1">
              <a:spcBef>
                <a:spcPct val="20000"/>
              </a:spcBef>
              <a:buFont typeface="Arial" pitchFamily="34" charset="0"/>
              <a:buChar char="•"/>
              <a:tabLst>
                <a:tab pos="228600" algn="l"/>
              </a:tabLst>
              <a:defRPr/>
            </a:pPr>
            <a:r>
              <a:rPr lang="en-US" sz="2000" b="0" dirty="0">
                <a:solidFill>
                  <a:prstClr val="black"/>
                </a:solidFill>
                <a:latin typeface="+mn-lt"/>
                <a:ea typeface="Verdana" pitchFamily="34" charset="0"/>
                <a:cs typeface="Verdana" pitchFamily="34" charset="0"/>
              </a:rPr>
              <a:t>Materials found in the earth that people need and value</a:t>
            </a:r>
          </a:p>
          <a:p>
            <a:pPr marL="749300" lvl="1" indent="-177800" algn="l" eaLnBrk="1" hangingPunct="1">
              <a:spcBef>
                <a:spcPct val="20000"/>
              </a:spcBef>
              <a:buFont typeface="Arial" pitchFamily="34" charset="0"/>
              <a:buChar char="•"/>
              <a:tabLst>
                <a:tab pos="228600" algn="l"/>
              </a:tabLst>
              <a:defRPr/>
            </a:pPr>
            <a:r>
              <a:rPr lang="en-US" sz="2000" b="0" dirty="0">
                <a:solidFill>
                  <a:prstClr val="black"/>
                </a:solidFill>
                <a:latin typeface="+mn-lt"/>
                <a:ea typeface="Verdana" pitchFamily="34" charset="0"/>
                <a:cs typeface="Verdana" pitchFamily="34" charset="0"/>
              </a:rPr>
              <a:t>Essential early resources included water, animals, fertile land, and stones for tools. </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400" y="3810000"/>
            <a:ext cx="449580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1143000"/>
            <a:ext cx="8077200" cy="5334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sz="2400" dirty="0" smtClean="0">
                <a:solidFill>
                  <a:srgbClr val="2284A9"/>
                </a:solidFill>
                <a:ea typeface="+mn-ea"/>
                <a:cs typeface="Times" charset="0"/>
              </a:rPr>
              <a:t>Geography Shapes Cultures</a:t>
            </a:r>
            <a:endParaRPr lang="en-US" sz="2400" dirty="0">
              <a:solidFill>
                <a:srgbClr val="2284A9"/>
              </a:solidFill>
              <a:ea typeface="+mn-ea"/>
              <a:cs typeface="Times" charset="0"/>
            </a:endParaRPr>
          </a:p>
        </p:txBody>
      </p:sp>
      <p:sp>
        <p:nvSpPr>
          <p:cNvPr id="6" name="Rectangle 5"/>
          <p:cNvSpPr/>
          <p:nvPr/>
        </p:nvSpPr>
        <p:spPr>
          <a:xfrm>
            <a:off x="685800" y="2514600"/>
            <a:ext cx="7848600" cy="2123658"/>
          </a:xfrm>
          <a:prstGeom prst="rect">
            <a:avLst/>
          </a:prstGeom>
        </p:spPr>
        <p:txBody>
          <a:bodyPr>
            <a:spAutoFit/>
          </a:bodyPr>
          <a:lstStyle/>
          <a:p>
            <a:pPr marL="749300" lvl="1" indent="-177800" algn="l" eaLnBrk="1" hangingPunct="1">
              <a:spcBef>
                <a:spcPct val="20000"/>
              </a:spcBef>
              <a:buFont typeface="Arial" pitchFamily="34" charset="0"/>
              <a:buChar char="•"/>
              <a:tabLst>
                <a:tab pos="228600" algn="l"/>
              </a:tabLst>
              <a:defRPr/>
            </a:pPr>
            <a:r>
              <a:rPr lang="en-US" sz="2000" b="0" dirty="0">
                <a:solidFill>
                  <a:prstClr val="black"/>
                </a:solidFill>
                <a:latin typeface="+mn-lt"/>
                <a:ea typeface="Verdana" pitchFamily="34" charset="0"/>
                <a:cs typeface="Verdana" pitchFamily="34" charset="0"/>
              </a:rPr>
              <a:t>People developed different cultures based on their </a:t>
            </a:r>
            <a:r>
              <a:rPr lang="en-US" sz="2000" b="0" u="sng" dirty="0">
                <a:solidFill>
                  <a:prstClr val="black"/>
                </a:solidFill>
                <a:latin typeface="+mn-lt"/>
                <a:ea typeface="Verdana" pitchFamily="34" charset="0"/>
                <a:cs typeface="Verdana" pitchFamily="34" charset="0"/>
              </a:rPr>
              <a:t>environment.</a:t>
            </a:r>
          </a:p>
          <a:p>
            <a:pPr marL="749300" lvl="1" indent="-177800" algn="l" eaLnBrk="1" hangingPunct="1">
              <a:spcBef>
                <a:spcPct val="20000"/>
              </a:spcBef>
              <a:buFont typeface="Arial" pitchFamily="34" charset="0"/>
              <a:buChar char="•"/>
              <a:tabLst>
                <a:tab pos="228600" algn="l"/>
              </a:tabLst>
              <a:defRPr/>
            </a:pPr>
            <a:r>
              <a:rPr lang="en-US" sz="2000" b="0" dirty="0">
                <a:solidFill>
                  <a:prstClr val="black"/>
                </a:solidFill>
                <a:latin typeface="+mn-lt"/>
                <a:ea typeface="Verdana" pitchFamily="34" charset="0"/>
                <a:cs typeface="Verdana" pitchFamily="34" charset="0"/>
              </a:rPr>
              <a:t>Some people developed religious beliefs based on the geography of their area.</a:t>
            </a:r>
          </a:p>
          <a:p>
            <a:pPr marL="749300" lvl="1" indent="-177800" algn="l" eaLnBrk="1" hangingPunct="1">
              <a:spcBef>
                <a:spcPct val="20000"/>
              </a:spcBef>
              <a:buFont typeface="Arial" pitchFamily="34" charset="0"/>
              <a:buChar char="•"/>
              <a:tabLst>
                <a:tab pos="228600" algn="l"/>
              </a:tabLst>
              <a:defRPr/>
            </a:pPr>
            <a:r>
              <a:rPr lang="en-US" sz="2000" b="0" dirty="0">
                <a:solidFill>
                  <a:prstClr val="black"/>
                </a:solidFill>
                <a:latin typeface="+mn-lt"/>
                <a:ea typeface="Verdana" pitchFamily="34" charset="0"/>
                <a:cs typeface="Verdana" pitchFamily="34" charset="0"/>
              </a:rPr>
              <a:t>Geography affected the growth of civilizations.  The first societies formed along rivers.</a:t>
            </a:r>
          </a:p>
          <a:p>
            <a:pPr marL="749300" lvl="1" indent="-177800" algn="l" eaLnBrk="1" hangingPunct="1">
              <a:spcBef>
                <a:spcPct val="20000"/>
              </a:spcBef>
              <a:buFont typeface="Arial" pitchFamily="34" charset="0"/>
              <a:buChar char="•"/>
              <a:tabLst>
                <a:tab pos="228600" algn="l"/>
              </a:tabLst>
              <a:defRPr/>
            </a:pPr>
            <a:r>
              <a:rPr lang="en-US" sz="2000" b="0" dirty="0">
                <a:solidFill>
                  <a:prstClr val="black"/>
                </a:solidFill>
                <a:latin typeface="+mn-lt"/>
                <a:ea typeface="Verdana" pitchFamily="34" charset="0"/>
                <a:cs typeface="Verdana" pitchFamily="34" charset="0"/>
              </a:rPr>
              <a:t>Some geographic features</a:t>
            </a:r>
            <a:r>
              <a:rPr lang="en-US" sz="2000" b="0" u="sng" dirty="0">
                <a:solidFill>
                  <a:prstClr val="black"/>
                </a:solidFill>
                <a:latin typeface="+mn-lt"/>
                <a:ea typeface="Verdana" pitchFamily="34" charset="0"/>
                <a:cs typeface="Verdana" pitchFamily="34" charset="0"/>
              </a:rPr>
              <a:t> protected </a:t>
            </a:r>
            <a:r>
              <a:rPr lang="en-US" sz="2000" b="0" dirty="0">
                <a:solidFill>
                  <a:prstClr val="black"/>
                </a:solidFill>
                <a:latin typeface="+mn-lt"/>
                <a:ea typeface="Verdana" pitchFamily="34" charset="0"/>
                <a:cs typeface="Verdana" pitchFamily="34" charset="0"/>
              </a:rPr>
              <a:t>areas from invasion.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1066800"/>
            <a:ext cx="8077200" cy="5334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sz="2400" dirty="0" smtClean="0">
                <a:solidFill>
                  <a:srgbClr val="2284A9"/>
                </a:solidFill>
                <a:ea typeface="+mn-ea"/>
                <a:cs typeface="Times" charset="0"/>
              </a:rPr>
              <a:t>Geography Influences History</a:t>
            </a:r>
            <a:endParaRPr lang="en-US" sz="2400" dirty="0">
              <a:solidFill>
                <a:srgbClr val="2284A9"/>
              </a:solidFill>
              <a:ea typeface="+mn-ea"/>
              <a:cs typeface="Times" charset="0"/>
            </a:endParaRPr>
          </a:p>
        </p:txBody>
      </p:sp>
      <p:sp>
        <p:nvSpPr>
          <p:cNvPr id="7" name="Rectangle 6"/>
          <p:cNvSpPr/>
          <p:nvPr/>
        </p:nvSpPr>
        <p:spPr>
          <a:xfrm>
            <a:off x="685800" y="1752600"/>
            <a:ext cx="7543800" cy="1877437"/>
          </a:xfrm>
          <a:prstGeom prst="rect">
            <a:avLst/>
          </a:prstGeom>
        </p:spPr>
        <p:txBody>
          <a:bodyPr>
            <a:spAutoFit/>
          </a:bodyPr>
          <a:lstStyle/>
          <a:p>
            <a:pPr marL="749300" lvl="1" indent="-177800" algn="l" eaLnBrk="1" hangingPunct="1">
              <a:lnSpc>
                <a:spcPct val="90000"/>
              </a:lnSpc>
              <a:spcBef>
                <a:spcPct val="20000"/>
              </a:spcBef>
              <a:buFont typeface="Arial" pitchFamily="34" charset="0"/>
              <a:buChar char="•"/>
              <a:tabLst>
                <a:tab pos="228600" algn="l"/>
              </a:tabLst>
              <a:defRPr/>
            </a:pPr>
            <a:r>
              <a:rPr lang="en-US" sz="2000" b="0" dirty="0">
                <a:solidFill>
                  <a:prstClr val="black"/>
                </a:solidFill>
                <a:latin typeface="+mn-lt"/>
                <a:ea typeface="Verdana" pitchFamily="34" charset="0"/>
                <a:cs typeface="Verdana" pitchFamily="34" charset="0"/>
              </a:rPr>
              <a:t>People in areas with many natural resources could use them to get rich and to build powerful cities. </a:t>
            </a:r>
          </a:p>
          <a:p>
            <a:pPr marL="749300" lvl="1" indent="-177800" algn="l" eaLnBrk="1" hangingPunct="1">
              <a:lnSpc>
                <a:spcPct val="90000"/>
              </a:lnSpc>
              <a:spcBef>
                <a:spcPct val="20000"/>
              </a:spcBef>
              <a:buFont typeface="Arial" pitchFamily="34" charset="0"/>
              <a:buChar char="•"/>
              <a:tabLst>
                <a:tab pos="228600" algn="l"/>
              </a:tabLst>
              <a:defRPr/>
            </a:pPr>
            <a:r>
              <a:rPr lang="en-US" sz="2000" b="0" dirty="0">
                <a:solidFill>
                  <a:prstClr val="black"/>
                </a:solidFill>
                <a:latin typeface="+mn-lt"/>
                <a:ea typeface="Verdana" pitchFamily="34" charset="0"/>
                <a:cs typeface="Verdana" pitchFamily="34" charset="0"/>
              </a:rPr>
              <a:t>Geography causes weather-related problems such as floods and food shortages. </a:t>
            </a:r>
          </a:p>
          <a:p>
            <a:pPr marL="749300" lvl="1" indent="-177800" algn="l" eaLnBrk="1" hangingPunct="1">
              <a:lnSpc>
                <a:spcPct val="90000"/>
              </a:lnSpc>
              <a:spcBef>
                <a:spcPct val="20000"/>
              </a:spcBef>
              <a:buFont typeface="Arial" pitchFamily="34" charset="0"/>
              <a:buChar char="•"/>
              <a:tabLst>
                <a:tab pos="228600" algn="l"/>
              </a:tabLst>
              <a:defRPr/>
            </a:pPr>
            <a:r>
              <a:rPr lang="en-US" sz="2000" b="0" dirty="0">
                <a:solidFill>
                  <a:prstClr val="black"/>
                </a:solidFill>
                <a:latin typeface="+mn-lt"/>
                <a:ea typeface="Verdana" pitchFamily="34" charset="0"/>
                <a:cs typeface="Verdana" pitchFamily="34" charset="0"/>
              </a:rPr>
              <a:t>People can affect geography by planting trees, building lakes, or creating wastelands.</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862" y="3630037"/>
            <a:ext cx="3571875" cy="2395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447800"/>
            <a:ext cx="7010400" cy="461665"/>
          </a:xfrm>
          <a:prstGeom prst="rect">
            <a:avLst/>
          </a:prstGeom>
          <a:noFill/>
        </p:spPr>
        <p:txBody>
          <a:bodyPr wrap="square" rtlCol="0">
            <a:spAutoFit/>
          </a:bodyPr>
          <a:lstStyle/>
          <a:p>
            <a:r>
              <a:rPr lang="en-US" dirty="0" smtClean="0"/>
              <a:t>Mapping the Past pp. 20-21</a:t>
            </a:r>
            <a:endParaRPr lang="en-US" dirty="0"/>
          </a:p>
        </p:txBody>
      </p:sp>
      <p:sp>
        <p:nvSpPr>
          <p:cNvPr id="3" name="TextBox 2"/>
          <p:cNvSpPr txBox="1"/>
          <p:nvPr/>
        </p:nvSpPr>
        <p:spPr>
          <a:xfrm>
            <a:off x="1295400" y="2286000"/>
            <a:ext cx="6629400" cy="1569660"/>
          </a:xfrm>
          <a:prstGeom prst="rect">
            <a:avLst/>
          </a:prstGeom>
          <a:noFill/>
        </p:spPr>
        <p:txBody>
          <a:bodyPr wrap="square" rtlCol="0">
            <a:spAutoFit/>
          </a:bodyPr>
          <a:lstStyle/>
          <a:p>
            <a:pPr algn="l"/>
            <a:r>
              <a:rPr lang="en-US" dirty="0" smtClean="0"/>
              <a:t>Examine the map to see what you can learn about the city of Teotihuacan and the people who lived there. Draw and complete the chart below.</a:t>
            </a:r>
          </a:p>
          <a:p>
            <a:pPr algn="l"/>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42124166"/>
              </p:ext>
            </p:extLst>
          </p:nvPr>
        </p:nvGraphicFramePr>
        <p:xfrm>
          <a:off x="1562100" y="3855660"/>
          <a:ext cx="6096000" cy="1483360"/>
        </p:xfrm>
        <a:graphic>
          <a:graphicData uri="http://schemas.openxmlformats.org/drawingml/2006/table">
            <a:tbl>
              <a:tblPr firstRow="1" bandRow="1">
                <a:tableStyleId>{073A0DAA-6AF3-43AB-8588-CEC1D06C72B9}</a:tableStyleId>
              </a:tblPr>
              <a:tblGrid>
                <a:gridCol w="3048000"/>
                <a:gridCol w="3048000"/>
              </a:tblGrid>
              <a:tr h="370840">
                <a:tc>
                  <a:txBody>
                    <a:bodyPr/>
                    <a:lstStyle/>
                    <a:p>
                      <a:pPr algn="ctr"/>
                      <a:r>
                        <a:rPr lang="en-US" dirty="0" smtClean="0"/>
                        <a:t>What does</a:t>
                      </a:r>
                      <a:r>
                        <a:rPr lang="en-US" baseline="0" dirty="0" smtClean="0"/>
                        <a:t> the Map Show</a:t>
                      </a:r>
                      <a:endParaRPr lang="en-US" dirty="0"/>
                    </a:p>
                  </a:txBody>
                  <a:tcPr/>
                </a:tc>
                <a:tc>
                  <a:txBody>
                    <a:bodyPr/>
                    <a:lstStyle/>
                    <a:p>
                      <a:pPr algn="ctr"/>
                      <a:r>
                        <a:rPr lang="en-US" dirty="0" smtClean="0"/>
                        <a:t>What We</a:t>
                      </a:r>
                      <a:r>
                        <a:rPr lang="en-US" baseline="0" dirty="0" smtClean="0"/>
                        <a:t> Can Learn</a:t>
                      </a:r>
                      <a:endParaRPr lang="en-US" dirty="0"/>
                    </a:p>
                  </a:txBody>
                  <a:tcPr/>
                </a:tc>
              </a:tr>
              <a:tr h="370840">
                <a:tc>
                  <a:txBody>
                    <a:bodyPr/>
                    <a:lstStyle/>
                    <a:p>
                      <a:r>
                        <a:rPr lang="en-US" dirty="0" smtClean="0"/>
                        <a:t>Size:</a:t>
                      </a:r>
                      <a:endParaRPr lang="en-US" dirty="0"/>
                    </a:p>
                  </a:txBody>
                  <a:tcPr/>
                </a:tc>
                <a:tc>
                  <a:txBody>
                    <a:bodyPr/>
                    <a:lstStyle/>
                    <a:p>
                      <a:endParaRPr lang="en-US"/>
                    </a:p>
                  </a:txBody>
                  <a:tcPr/>
                </a:tc>
              </a:tr>
              <a:tr h="370840">
                <a:tc>
                  <a:txBody>
                    <a:bodyPr/>
                    <a:lstStyle/>
                    <a:p>
                      <a:r>
                        <a:rPr lang="en-US" dirty="0" smtClean="0"/>
                        <a:t>Religion:</a:t>
                      </a:r>
                      <a:endParaRPr lang="en-US" dirty="0"/>
                    </a:p>
                  </a:txBody>
                  <a:tcPr/>
                </a:tc>
                <a:tc>
                  <a:txBody>
                    <a:bodyPr/>
                    <a:lstStyle/>
                    <a:p>
                      <a:endParaRPr lang="en-US"/>
                    </a:p>
                  </a:txBody>
                  <a:tcPr/>
                </a:tc>
              </a:tr>
              <a:tr h="370840">
                <a:tc>
                  <a:txBody>
                    <a:bodyPr/>
                    <a:lstStyle/>
                    <a:p>
                      <a:r>
                        <a:rPr lang="en-US" dirty="0" smtClean="0"/>
                        <a:t>Technology:</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021291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066800"/>
            <a:ext cx="8001000" cy="4832092"/>
          </a:xfrm>
          <a:prstGeom prst="rect">
            <a:avLst/>
          </a:prstGeom>
          <a:noFill/>
        </p:spPr>
        <p:txBody>
          <a:bodyPr wrap="square" rtlCol="0">
            <a:spAutoFit/>
          </a:bodyPr>
          <a:lstStyle/>
          <a:p>
            <a:pPr algn="l"/>
            <a:r>
              <a:rPr lang="en-US" sz="2800" dirty="0" smtClean="0"/>
              <a:t>If you were there…</a:t>
            </a:r>
          </a:p>
          <a:p>
            <a:pPr algn="l"/>
            <a:endParaRPr lang="en-US" sz="2800" dirty="0"/>
          </a:p>
          <a:p>
            <a:pPr algn="l"/>
            <a:r>
              <a:rPr lang="en-US" sz="2800" b="0" dirty="0" smtClean="0"/>
              <a:t>You are a student helping scholars uncover the remains of an ancient city. One exciting day you find a jar filled with bits of clay on which strange symbols have been carved. You recognize the marks as letters because for years you have studied the language of the city’s people. This is your chance to put your skills to use!</a:t>
            </a:r>
          </a:p>
          <a:p>
            <a:pPr algn="l"/>
            <a:endParaRPr lang="en-US" sz="2800" dirty="0"/>
          </a:p>
          <a:p>
            <a:pPr algn="l"/>
            <a:r>
              <a:rPr lang="en-US" sz="2800" dirty="0" smtClean="0"/>
              <a:t>What might you learn from the ancient writings?</a:t>
            </a:r>
            <a:endParaRPr lang="en-US" sz="2800" dirty="0"/>
          </a:p>
        </p:txBody>
      </p:sp>
    </p:spTree>
    <p:extLst>
      <p:ext uri="{BB962C8B-B14F-4D97-AF65-F5344CB8AC3E}">
        <p14:creationId xmlns:p14="http://schemas.microsoft.com/office/powerpoint/2010/main" val="23090159"/>
      </p:ext>
    </p:extLst>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6550" y="2708275"/>
            <a:ext cx="8229600" cy="1384300"/>
          </a:xfrm>
          <a:prstGeom prst="rect">
            <a:avLst/>
          </a:prstGeom>
          <a:noFill/>
        </p:spPr>
        <p:txBody>
          <a:bodyPr>
            <a:spAutoFit/>
          </a:bodyPr>
          <a:lstStyle/>
          <a:p>
            <a:pPr>
              <a:defRPr/>
            </a:pPr>
            <a:r>
              <a:rPr lang="en-IN" sz="1800" dirty="0">
                <a:solidFill>
                  <a:prstClr val="black">
                    <a:lumMod val="65000"/>
                    <a:lumOff val="35000"/>
                  </a:prstClr>
                </a:solidFill>
                <a:latin typeface="+mn-lt"/>
              </a:rPr>
              <a:t>This is the end of the chapter presentation of lecture notes.</a:t>
            </a:r>
          </a:p>
          <a:p>
            <a:pPr>
              <a:defRPr/>
            </a:pPr>
            <a:r>
              <a:rPr lang="en-IN" sz="1800" dirty="0">
                <a:solidFill>
                  <a:prstClr val="black">
                    <a:lumMod val="65000"/>
                    <a:lumOff val="35000"/>
                  </a:prstClr>
                </a:solidFill>
                <a:latin typeface="+mn-lt"/>
              </a:rPr>
              <a:t>Click the </a:t>
            </a:r>
            <a:r>
              <a:rPr lang="en-IN" sz="1800" dirty="0">
                <a:solidFill>
                  <a:prstClr val="black">
                    <a:lumMod val="65000"/>
                    <a:lumOff val="35000"/>
                  </a:prstClr>
                </a:solidFill>
                <a:latin typeface="+mn-lt"/>
                <a:hlinkClick r:id="rId3" action="ppaction://hlinksldjump"/>
              </a:rPr>
              <a:t>HOME</a:t>
            </a:r>
            <a:r>
              <a:rPr lang="en-IN" sz="1800" dirty="0">
                <a:solidFill>
                  <a:prstClr val="black">
                    <a:lumMod val="65000"/>
                    <a:lumOff val="35000"/>
                  </a:prstClr>
                </a:solidFill>
                <a:latin typeface="+mn-lt"/>
              </a:rPr>
              <a:t> or </a:t>
            </a:r>
            <a:r>
              <a:rPr lang="en-IN" sz="1800" dirty="0">
                <a:solidFill>
                  <a:prstClr val="black">
                    <a:lumMod val="65000"/>
                    <a:lumOff val="35000"/>
                  </a:prstClr>
                </a:solidFill>
                <a:latin typeface="+mn-lt"/>
                <a:hlinkClick r:id="" action="ppaction://hlinkshowjump?jump=endshow"/>
              </a:rPr>
              <a:t>EXIT</a:t>
            </a:r>
            <a:r>
              <a:rPr lang="en-IN" sz="1800" dirty="0">
                <a:solidFill>
                  <a:prstClr val="black">
                    <a:lumMod val="65000"/>
                    <a:lumOff val="35000"/>
                  </a:prstClr>
                </a:solidFill>
                <a:latin typeface="+mn-lt"/>
              </a:rPr>
              <a:t> button.</a:t>
            </a:r>
          </a:p>
          <a:p>
            <a:pPr>
              <a:defRPr/>
            </a:pPr>
            <a:endParaRPr lang="en-IN" dirty="0">
              <a:solidFill>
                <a:prstClr val="black">
                  <a:lumMod val="65000"/>
                  <a:lumOff val="35000"/>
                </a:prstClr>
              </a:solidFill>
            </a:endParaRPr>
          </a:p>
          <a:p>
            <a:pPr>
              <a:defRPr/>
            </a:pPr>
            <a:endParaRPr lang="en-IN" dirty="0">
              <a:solidFill>
                <a:prstClr val="black">
                  <a:lumMod val="65000"/>
                  <a:lumOff val="35000"/>
                </a:prstClr>
              </a:solidFill>
            </a:endParaRP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47675" y="1781175"/>
            <a:ext cx="8229600" cy="365125"/>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sz="1800" dirty="0">
                <a:solidFill>
                  <a:srgbClr val="2284A9"/>
                </a:solidFill>
                <a:ea typeface="Verdana" pitchFamily="34" charset="0"/>
                <a:cs typeface="Verdana" pitchFamily="34" charset="0"/>
              </a:rPr>
              <a:t>Print Slide Show</a:t>
            </a:r>
            <a:endParaRPr lang="en-IN" sz="1800" dirty="0">
              <a:solidFill>
                <a:srgbClr val="2284A9"/>
              </a:solidFill>
              <a:ea typeface="Verdana" pitchFamily="34" charset="0"/>
              <a:cs typeface="Verdana" pitchFamily="34" charset="0"/>
            </a:endParaRPr>
          </a:p>
        </p:txBody>
      </p:sp>
      <p:sp>
        <p:nvSpPr>
          <p:cNvPr id="3" name="Subtitle 2"/>
          <p:cNvSpPr txBox="1">
            <a:spLocks/>
          </p:cNvSpPr>
          <p:nvPr/>
        </p:nvSpPr>
        <p:spPr>
          <a:xfrm>
            <a:off x="438150" y="2222500"/>
            <a:ext cx="4038600" cy="24257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10000" lvl="1" indent="-270000" fontAlgn="auto">
              <a:spcAft>
                <a:spcPts val="0"/>
              </a:spcAft>
              <a:buFont typeface="+mj-lt"/>
              <a:buAutoNum type="arabicPeriod"/>
              <a:defRPr/>
            </a:pPr>
            <a:r>
              <a:rPr lang="en-US" sz="1500" b="0" dirty="0">
                <a:solidFill>
                  <a:prstClr val="black"/>
                </a:solidFill>
                <a:ea typeface="Verdana" pitchFamily="34" charset="0"/>
                <a:cs typeface="Verdana" pitchFamily="34" charset="0"/>
              </a:rPr>
              <a:t>On the </a:t>
            </a:r>
            <a:r>
              <a:rPr lang="en-US" sz="1500" b="0" dirty="0">
                <a:solidFill>
                  <a:schemeClr val="accent6">
                    <a:lumMod val="75000"/>
                  </a:schemeClr>
                </a:solidFill>
                <a:ea typeface="Verdana" pitchFamily="34" charset="0"/>
                <a:cs typeface="Verdana" pitchFamily="34" charset="0"/>
              </a:rPr>
              <a:t>File</a:t>
            </a:r>
            <a:r>
              <a:rPr lang="en-US" sz="1500" b="0" dirty="0">
                <a:solidFill>
                  <a:prstClr val="black"/>
                </a:solidFill>
                <a:ea typeface="Verdana" pitchFamily="34" charset="0"/>
                <a:cs typeface="Verdana" pitchFamily="34" charset="0"/>
              </a:rPr>
              <a:t> menu, select </a:t>
            </a:r>
            <a:r>
              <a:rPr lang="en-US" sz="1500" b="0" dirty="0">
                <a:solidFill>
                  <a:schemeClr val="accent6">
                    <a:lumMod val="75000"/>
                  </a:schemeClr>
                </a:solidFill>
                <a:ea typeface="Verdana" pitchFamily="34" charset="0"/>
                <a:cs typeface="Verdana" pitchFamily="34" charset="0"/>
              </a:rPr>
              <a:t>Print </a:t>
            </a:r>
          </a:p>
          <a:p>
            <a:pPr marL="810000" lvl="1" indent="-270000" fontAlgn="auto">
              <a:spcAft>
                <a:spcPts val="0"/>
              </a:spcAft>
              <a:buFont typeface="+mj-lt"/>
              <a:buAutoNum type="arabicPeriod"/>
              <a:defRPr/>
            </a:pPr>
            <a:r>
              <a:rPr lang="en-US" sz="1500" b="0" dirty="0">
                <a:solidFill>
                  <a:prstClr val="black"/>
                </a:solidFill>
              </a:rPr>
              <a:t>In the pop-up menu, select </a:t>
            </a:r>
            <a:r>
              <a:rPr lang="en-US" sz="1500" b="0" dirty="0">
                <a:solidFill>
                  <a:schemeClr val="accent6">
                    <a:lumMod val="75000"/>
                  </a:schemeClr>
                </a:solidFill>
              </a:rPr>
              <a:t>Microsoft PowerPoint</a:t>
            </a:r>
            <a:r>
              <a:rPr lang="en-US" sz="1500" b="0" dirty="0">
                <a:solidFill>
                  <a:prstClr val="black"/>
                </a:solidFill>
              </a:rPr>
              <a:t> If the dialog box does not include this pop-up, continue to step 4 </a:t>
            </a:r>
          </a:p>
          <a:p>
            <a:pPr marL="810000" lvl="1" indent="-270000" fontAlgn="auto">
              <a:spcAft>
                <a:spcPts val="0"/>
              </a:spcAft>
              <a:buFont typeface="+mj-lt"/>
              <a:buAutoNum type="arabicPeriod"/>
              <a:defRPr/>
            </a:pPr>
            <a:r>
              <a:rPr lang="en-US" sz="1500" b="0" dirty="0">
                <a:solidFill>
                  <a:prstClr val="black"/>
                </a:solidFill>
              </a:rPr>
              <a:t>In the </a:t>
            </a:r>
            <a:r>
              <a:rPr lang="en-US" sz="1500" b="0" dirty="0">
                <a:solidFill>
                  <a:schemeClr val="accent6">
                    <a:lumMod val="75000"/>
                  </a:schemeClr>
                </a:solidFill>
              </a:rPr>
              <a:t>Print what </a:t>
            </a:r>
            <a:r>
              <a:rPr lang="en-US" sz="1500" b="0" dirty="0">
                <a:solidFill>
                  <a:prstClr val="black"/>
                </a:solidFill>
              </a:rPr>
              <a:t>box, choose the presentation format you want to print: slides, notes, handouts, or outline</a:t>
            </a:r>
          </a:p>
          <a:p>
            <a:pPr marL="810000" lvl="1" indent="-270000" fontAlgn="auto">
              <a:spcAft>
                <a:spcPts val="0"/>
              </a:spcAft>
              <a:buFont typeface="+mj-lt"/>
              <a:buAutoNum type="arabicPeriod"/>
              <a:defRPr/>
            </a:pPr>
            <a:r>
              <a:rPr lang="en-US" sz="1500" b="0" dirty="0">
                <a:solidFill>
                  <a:prstClr val="black"/>
                </a:solidFill>
              </a:rPr>
              <a:t>Click the </a:t>
            </a:r>
            <a:r>
              <a:rPr lang="en-US" sz="1500" b="0" dirty="0">
                <a:solidFill>
                  <a:schemeClr val="accent6">
                    <a:lumMod val="75000"/>
                  </a:schemeClr>
                </a:solidFill>
              </a:rPr>
              <a:t>Print</a:t>
            </a:r>
            <a:r>
              <a:rPr lang="en-US" sz="1500" b="0" dirty="0">
                <a:solidFill>
                  <a:prstClr val="black"/>
                </a:solidFill>
              </a:rPr>
              <a:t> button to print the PowerPoint presentation</a:t>
            </a:r>
            <a:endParaRPr lang="en-US" sz="1500" b="0" dirty="0">
              <a:solidFill>
                <a:srgbClr val="C00000"/>
              </a:solidFill>
              <a:ea typeface="Verdana" pitchFamily="34" charset="0"/>
              <a:cs typeface="Verdana"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541" t="21668" r="11771" b="14833"/>
          <a:stretch/>
        </p:blipFill>
        <p:spPr bwMode="auto">
          <a:xfrm>
            <a:off x="4929189" y="2177997"/>
            <a:ext cx="3298824" cy="2394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82600" y="1574800"/>
            <a:ext cx="4664075" cy="2597634"/>
          </a:xfrm>
          <a:prstGeom prst="rect">
            <a:avLst/>
          </a:prstGeom>
        </p:spPr>
        <p:txBody>
          <a:bodyPr wrap="square">
            <a:spAutoFit/>
          </a:bodyPr>
          <a:lstStyle/>
          <a:p>
            <a:pPr marL="749300" lvl="1" indent="-177800" algn="l" eaLnBrk="1" hangingPunct="1">
              <a:spcBef>
                <a:spcPct val="20000"/>
              </a:spcBef>
              <a:buFont typeface="Arial" pitchFamily="34" charset="0"/>
              <a:buChar char="•"/>
              <a:tabLst>
                <a:tab pos="228600" algn="l"/>
              </a:tabLst>
              <a:defRPr/>
            </a:pPr>
            <a:r>
              <a:rPr lang="en-US" sz="2200" dirty="0" smtClean="0">
                <a:solidFill>
                  <a:srgbClr val="FF9900"/>
                </a:solidFill>
                <a:latin typeface="+mn-lt"/>
                <a:ea typeface="Verdana" pitchFamily="34" charset="0"/>
                <a:cs typeface="Verdana" pitchFamily="34" charset="0"/>
              </a:rPr>
              <a:t>History</a:t>
            </a:r>
            <a:r>
              <a:rPr lang="en-US" sz="2200" b="0" dirty="0" smtClean="0">
                <a:solidFill>
                  <a:prstClr val="black"/>
                </a:solidFill>
                <a:latin typeface="+mn-lt"/>
                <a:ea typeface="Verdana" pitchFamily="34" charset="0"/>
                <a:cs typeface="Verdana" pitchFamily="34" charset="0"/>
              </a:rPr>
              <a:t> is the study of the past.</a:t>
            </a:r>
          </a:p>
          <a:p>
            <a:pPr marL="749300" lvl="1" indent="-177800" algn="l" eaLnBrk="1" hangingPunct="1">
              <a:spcBef>
                <a:spcPct val="20000"/>
              </a:spcBef>
              <a:buFont typeface="Arial" pitchFamily="34" charset="0"/>
              <a:buChar char="•"/>
              <a:tabLst>
                <a:tab pos="228600" algn="l"/>
              </a:tabLst>
              <a:defRPr/>
            </a:pPr>
            <a:r>
              <a:rPr lang="en-US" sz="2200" b="0" dirty="0" smtClean="0">
                <a:solidFill>
                  <a:prstClr val="black"/>
                </a:solidFill>
                <a:latin typeface="+mn-lt"/>
                <a:ea typeface="Verdana" pitchFamily="34" charset="0"/>
                <a:cs typeface="Verdana" pitchFamily="34" charset="0"/>
              </a:rPr>
              <a:t>Historians </a:t>
            </a:r>
            <a:r>
              <a:rPr lang="en-US" sz="2200" b="0" dirty="0">
                <a:solidFill>
                  <a:prstClr val="black"/>
                </a:solidFill>
                <a:latin typeface="+mn-lt"/>
                <a:ea typeface="Verdana" pitchFamily="34" charset="0"/>
                <a:cs typeface="Verdana" pitchFamily="34" charset="0"/>
              </a:rPr>
              <a:t>are people who study the past to understand people’s culture.</a:t>
            </a:r>
          </a:p>
          <a:p>
            <a:pPr marL="1143000" lvl="1" indent="-571500" algn="l" eaLnBrk="1" hangingPunct="1">
              <a:spcBef>
                <a:spcPct val="20000"/>
              </a:spcBef>
              <a:tabLst>
                <a:tab pos="228600" algn="l"/>
              </a:tabLst>
              <a:defRPr/>
            </a:pPr>
            <a:r>
              <a:rPr lang="en-US" sz="2200" b="0" dirty="0">
                <a:solidFill>
                  <a:prstClr val="black"/>
                </a:solidFill>
                <a:latin typeface="+mn-lt"/>
                <a:ea typeface="Verdana" pitchFamily="34" charset="0"/>
                <a:cs typeface="Verdana" pitchFamily="34" charset="0"/>
              </a:rPr>
              <a:t> 	-</a:t>
            </a:r>
            <a:r>
              <a:rPr lang="en-US" sz="2200" dirty="0">
                <a:solidFill>
                  <a:srgbClr val="E46C0A"/>
                </a:solidFill>
                <a:latin typeface="+mn-lt"/>
              </a:rPr>
              <a:t>Culture</a:t>
            </a:r>
            <a:r>
              <a:rPr lang="en-US" sz="2200" b="0" dirty="0">
                <a:solidFill>
                  <a:prstClr val="black"/>
                </a:solidFill>
                <a:latin typeface="+mn-lt"/>
                <a:ea typeface="Verdana" pitchFamily="34" charset="0"/>
                <a:cs typeface="Verdana" pitchFamily="34" charset="0"/>
              </a:rPr>
              <a:t> is the knowledge, beliefs, customs, and values of a group of people</a:t>
            </a:r>
            <a:r>
              <a:rPr lang="en-US" sz="2200" b="0" dirty="0" smtClean="0">
                <a:solidFill>
                  <a:prstClr val="black"/>
                </a:solidFill>
                <a:latin typeface="+mn-lt"/>
                <a:ea typeface="Verdana" pitchFamily="34" charset="0"/>
                <a:cs typeface="Verdana" pitchFamily="34" charset="0"/>
              </a:rPr>
              <a:t>. </a:t>
            </a:r>
            <a:endParaRPr lang="en-US" sz="2200" b="0" dirty="0">
              <a:solidFill>
                <a:prstClr val="black"/>
              </a:solidFill>
              <a:latin typeface="+mn-lt"/>
              <a:ea typeface="Verdana" pitchFamily="34" charset="0"/>
              <a:cs typeface="Verdana" pitchFamily="34" charset="0"/>
            </a:endParaRPr>
          </a:p>
        </p:txBody>
      </p:sp>
      <p:sp>
        <p:nvSpPr>
          <p:cNvPr id="6147" name="Subtitle 2"/>
          <p:cNvSpPr txBox="1">
            <a:spLocks/>
          </p:cNvSpPr>
          <p:nvPr/>
        </p:nvSpPr>
        <p:spPr bwMode="auto">
          <a:xfrm>
            <a:off x="444500" y="11811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defRPr>
            </a:lvl1pPr>
            <a:lvl2pPr marL="742950" indent="-285750">
              <a:defRPr sz="2400" b="1">
                <a:solidFill>
                  <a:schemeClr val="tx1"/>
                </a:solidFill>
                <a:latin typeface="Times" charset="0"/>
              </a:defRPr>
            </a:lvl2pPr>
            <a:lvl3pPr marL="1143000" indent="-228600">
              <a:defRPr sz="2400" b="1">
                <a:solidFill>
                  <a:schemeClr val="tx1"/>
                </a:solidFill>
                <a:latin typeface="Times" charset="0"/>
              </a:defRPr>
            </a:lvl3pPr>
            <a:lvl4pPr marL="1600200" indent="-228600">
              <a:defRPr sz="2400" b="1">
                <a:solidFill>
                  <a:schemeClr val="tx1"/>
                </a:solidFill>
                <a:latin typeface="Times" charset="0"/>
              </a:defRPr>
            </a:lvl4pPr>
            <a:lvl5pPr marL="2057400" indent="-228600">
              <a:defRPr sz="2400" b="1">
                <a:solidFill>
                  <a:schemeClr val="tx1"/>
                </a:solidFill>
                <a:latin typeface="Times" charset="0"/>
              </a:defRPr>
            </a:lvl5pPr>
            <a:lvl6pPr marL="2514600" indent="-228600" algn="ctr" eaLnBrk="0" fontAlgn="base" hangingPunct="0">
              <a:spcBef>
                <a:spcPct val="0"/>
              </a:spcBef>
              <a:spcAft>
                <a:spcPct val="0"/>
              </a:spcAft>
              <a:defRPr sz="2400" b="1">
                <a:solidFill>
                  <a:schemeClr val="tx1"/>
                </a:solidFill>
                <a:latin typeface="Times" charset="0"/>
              </a:defRPr>
            </a:lvl6pPr>
            <a:lvl7pPr marL="2971800" indent="-228600" algn="ctr" eaLnBrk="0" fontAlgn="base" hangingPunct="0">
              <a:spcBef>
                <a:spcPct val="0"/>
              </a:spcBef>
              <a:spcAft>
                <a:spcPct val="0"/>
              </a:spcAft>
              <a:defRPr sz="2400" b="1">
                <a:solidFill>
                  <a:schemeClr val="tx1"/>
                </a:solidFill>
                <a:latin typeface="Times" charset="0"/>
              </a:defRPr>
            </a:lvl7pPr>
            <a:lvl8pPr marL="3429000" indent="-228600" algn="ctr" eaLnBrk="0" fontAlgn="base" hangingPunct="0">
              <a:spcBef>
                <a:spcPct val="0"/>
              </a:spcBef>
              <a:spcAft>
                <a:spcPct val="0"/>
              </a:spcAft>
              <a:defRPr sz="2400" b="1">
                <a:solidFill>
                  <a:schemeClr val="tx1"/>
                </a:solidFill>
                <a:latin typeface="Times" charset="0"/>
              </a:defRPr>
            </a:lvl8pPr>
            <a:lvl9pPr marL="3886200" indent="-228600" algn="ctr" eaLnBrk="0" fontAlgn="base" hangingPunct="0">
              <a:spcBef>
                <a:spcPct val="0"/>
              </a:spcBef>
              <a:spcAft>
                <a:spcPct val="0"/>
              </a:spcAft>
              <a:defRPr sz="2400" b="1">
                <a:solidFill>
                  <a:schemeClr val="tx1"/>
                </a:solidFill>
                <a:latin typeface="Times" charset="0"/>
              </a:defRPr>
            </a:lvl9pPr>
          </a:lstStyle>
          <a:p>
            <a:pPr algn="l" eaLnBrk="1" hangingPunct="1">
              <a:lnSpc>
                <a:spcPct val="90000"/>
              </a:lnSpc>
              <a:spcBef>
                <a:spcPct val="20000"/>
              </a:spcBef>
            </a:pPr>
            <a:r>
              <a:rPr lang="en-US" sz="2800" dirty="0" smtClean="0">
                <a:solidFill>
                  <a:srgbClr val="2284A9"/>
                </a:solidFill>
                <a:latin typeface="Calibri" pitchFamily="34" charset="0"/>
                <a:cs typeface="Arial" charset="0"/>
              </a:rPr>
              <a:t>What is History?</a:t>
            </a:r>
            <a:endParaRPr lang="en-US" sz="2800" dirty="0">
              <a:solidFill>
                <a:srgbClr val="2284A9"/>
              </a:solidFill>
              <a:latin typeface="Calibri" pitchFamily="34" charset="0"/>
              <a:cs typeface="Arial" charset="0"/>
            </a:endParaRPr>
          </a:p>
          <a:p>
            <a:pPr algn="l" eaLnBrk="1" hangingPunct="1">
              <a:lnSpc>
                <a:spcPct val="90000"/>
              </a:lnSpc>
              <a:spcBef>
                <a:spcPct val="20000"/>
              </a:spcBef>
              <a:buFont typeface="Arial" charset="0"/>
              <a:buNone/>
            </a:pPr>
            <a:endParaRPr lang="en-US" dirty="0">
              <a:solidFill>
                <a:srgbClr val="2284A9"/>
              </a:solidFill>
              <a:latin typeface="Calibri" pitchFamily="34"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93800"/>
            <a:ext cx="24082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9518" y="3352800"/>
            <a:ext cx="152400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172434"/>
            <a:ext cx="23431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1066800"/>
            <a:ext cx="8077200" cy="5334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sz="2400" dirty="0" smtClean="0">
                <a:solidFill>
                  <a:srgbClr val="2284A9"/>
                </a:solidFill>
                <a:ea typeface="+mn-ea"/>
                <a:cs typeface="Times" charset="0"/>
              </a:rPr>
              <a:t>What is Archaeology?</a:t>
            </a:r>
            <a:endParaRPr lang="en-US" sz="2400" dirty="0">
              <a:solidFill>
                <a:srgbClr val="2284A9"/>
              </a:solidFill>
              <a:ea typeface="+mn-ea"/>
              <a:cs typeface="Times" charset="0"/>
            </a:endParaRPr>
          </a:p>
        </p:txBody>
      </p:sp>
      <p:sp>
        <p:nvSpPr>
          <p:cNvPr id="7171" name="Rectangle 7"/>
          <p:cNvSpPr>
            <a:spLocks noChangeArrowheads="1"/>
          </p:cNvSpPr>
          <p:nvPr/>
        </p:nvSpPr>
        <p:spPr bwMode="auto">
          <a:xfrm>
            <a:off x="1295400" y="1638300"/>
            <a:ext cx="6629400" cy="37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800100" lvl="1" indent="-165100" algn="l" eaLnBrk="1" hangingPunct="1">
              <a:spcBef>
                <a:spcPct val="20000"/>
              </a:spcBef>
              <a:buFont typeface="Arial" charset="0"/>
              <a:buChar char="•"/>
              <a:tabLst>
                <a:tab pos="228600" algn="l"/>
              </a:tabLst>
            </a:pPr>
            <a:r>
              <a:rPr lang="en-US" dirty="0" smtClean="0">
                <a:solidFill>
                  <a:srgbClr val="FF9900"/>
                </a:solidFill>
                <a:latin typeface="Calibri" pitchFamily="34" charset="0"/>
                <a:ea typeface="Verdana" pitchFamily="34" charset="0"/>
                <a:cs typeface="Verdana" pitchFamily="34" charset="0"/>
              </a:rPr>
              <a:t>Archaeology</a:t>
            </a:r>
            <a:r>
              <a:rPr lang="en-US" b="0" dirty="0" smtClean="0">
                <a:solidFill>
                  <a:srgbClr val="000000"/>
                </a:solidFill>
                <a:latin typeface="Calibri" pitchFamily="34" charset="0"/>
                <a:ea typeface="Verdana" pitchFamily="34" charset="0"/>
                <a:cs typeface="Verdana" pitchFamily="34" charset="0"/>
              </a:rPr>
              <a:t> is the study of the past based on what people left behind.</a:t>
            </a:r>
          </a:p>
          <a:p>
            <a:pPr marL="800100" lvl="1" indent="-165100" algn="l" eaLnBrk="1" hangingPunct="1">
              <a:spcBef>
                <a:spcPct val="20000"/>
              </a:spcBef>
              <a:buFont typeface="Arial" charset="0"/>
              <a:buChar char="•"/>
              <a:tabLst>
                <a:tab pos="228600" algn="l"/>
              </a:tabLst>
            </a:pPr>
            <a:r>
              <a:rPr lang="en-US" b="0" dirty="0" smtClean="0">
                <a:solidFill>
                  <a:srgbClr val="000000"/>
                </a:solidFill>
                <a:latin typeface="Calibri" pitchFamily="34" charset="0"/>
                <a:ea typeface="Verdana" pitchFamily="34" charset="0"/>
                <a:cs typeface="Verdana" pitchFamily="34" charset="0"/>
              </a:rPr>
              <a:t>Archaeologists</a:t>
            </a:r>
            <a:r>
              <a:rPr lang="en-US" b="0" dirty="0">
                <a:solidFill>
                  <a:srgbClr val="000000"/>
                </a:solidFill>
                <a:latin typeface="Calibri" pitchFamily="34" charset="0"/>
                <a:ea typeface="Verdana" pitchFamily="34" charset="0"/>
                <a:cs typeface="Verdana" pitchFamily="34" charset="0"/>
              </a:rPr>
              <a:t>, or people who study archaeology, explore places where people </a:t>
            </a:r>
          </a:p>
          <a:p>
            <a:pPr marL="800100" lvl="1" indent="-165100" algn="l" defTabSz="114300" eaLnBrk="1" hangingPunct="1">
              <a:spcBef>
                <a:spcPct val="20000"/>
              </a:spcBef>
              <a:tabLst>
                <a:tab pos="228600" algn="l"/>
              </a:tabLst>
            </a:pPr>
            <a:r>
              <a:rPr lang="en-US" b="0" dirty="0">
                <a:solidFill>
                  <a:srgbClr val="000000"/>
                </a:solidFill>
                <a:latin typeface="Calibri" pitchFamily="34" charset="0"/>
                <a:ea typeface="Verdana" pitchFamily="34" charset="0"/>
                <a:cs typeface="Verdana" pitchFamily="34" charset="0"/>
              </a:rPr>
              <a:t>	</a:t>
            </a:r>
            <a:r>
              <a:rPr lang="en-US" b="0" dirty="0" smtClean="0">
                <a:solidFill>
                  <a:srgbClr val="000000"/>
                </a:solidFill>
                <a:latin typeface="Calibri" pitchFamily="34" charset="0"/>
                <a:ea typeface="Verdana" pitchFamily="34" charset="0"/>
                <a:cs typeface="Verdana" pitchFamily="34" charset="0"/>
              </a:rPr>
              <a:t>once </a:t>
            </a:r>
            <a:r>
              <a:rPr lang="en-US" b="0" dirty="0">
                <a:solidFill>
                  <a:srgbClr val="000000"/>
                </a:solidFill>
                <a:latin typeface="Calibri" pitchFamily="34" charset="0"/>
                <a:ea typeface="Verdana" pitchFamily="34" charset="0"/>
                <a:cs typeface="Verdana" pitchFamily="34" charset="0"/>
              </a:rPr>
              <a:t>lived, worked, or fought.</a:t>
            </a:r>
          </a:p>
          <a:p>
            <a:pPr marL="800100" lvl="1" indent="-165100" algn="l" eaLnBrk="1" hangingPunct="1">
              <a:spcBef>
                <a:spcPct val="20000"/>
              </a:spcBef>
              <a:buFont typeface="Arial" charset="0"/>
              <a:buChar char="•"/>
              <a:tabLst>
                <a:tab pos="228600" algn="l"/>
              </a:tabLst>
            </a:pPr>
            <a:r>
              <a:rPr lang="en-US" b="0" dirty="0">
                <a:solidFill>
                  <a:srgbClr val="000000"/>
                </a:solidFill>
                <a:latin typeface="Calibri" pitchFamily="34" charset="0"/>
                <a:ea typeface="Verdana" pitchFamily="34" charset="0"/>
                <a:cs typeface="Verdana" pitchFamily="34" charset="0"/>
              </a:rPr>
              <a:t>The things that people leave in these places can range from stone tools to computers.</a:t>
            </a:r>
          </a:p>
          <a:p>
            <a:pPr marL="800100" lvl="1" indent="-165100" algn="l" eaLnBrk="1" hangingPunct="1">
              <a:spcBef>
                <a:spcPct val="20000"/>
              </a:spcBef>
              <a:buFont typeface="Arial" charset="0"/>
              <a:buChar char="•"/>
              <a:tabLst>
                <a:tab pos="228600" algn="l"/>
              </a:tabLst>
            </a:pPr>
            <a:r>
              <a:rPr lang="en-US" b="0" dirty="0">
                <a:solidFill>
                  <a:srgbClr val="000000"/>
                </a:solidFill>
                <a:latin typeface="Calibri" pitchFamily="34" charset="0"/>
                <a:ea typeface="Verdana" pitchFamily="34" charset="0"/>
                <a:cs typeface="Verdana" pitchFamily="34" charset="0"/>
              </a:rPr>
              <a:t>Objects can be examined to learn about the past and are clues to how people once lived.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054100" y="2514600"/>
            <a:ext cx="8077200" cy="5334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sz="2400" dirty="0" smtClean="0">
                <a:solidFill>
                  <a:srgbClr val="2284A9"/>
                </a:solidFill>
                <a:ea typeface="+mn-ea"/>
                <a:cs typeface="Times" charset="0"/>
              </a:rPr>
              <a:t>How are the fields of history and archaeology similar?</a:t>
            </a:r>
            <a:endParaRPr lang="en-US" sz="2400" dirty="0">
              <a:solidFill>
                <a:srgbClr val="2284A9"/>
              </a:solidFill>
              <a:ea typeface="+mn-ea"/>
              <a:cs typeface="Times" charset="0"/>
            </a:endParaRPr>
          </a:p>
        </p:txBody>
      </p:sp>
    </p:spTree>
    <p:extLst>
      <p:ext uri="{BB962C8B-B14F-4D97-AF65-F5344CB8AC3E}">
        <p14:creationId xmlns:p14="http://schemas.microsoft.com/office/powerpoint/2010/main" val="1695720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4500" y="1952625"/>
            <a:ext cx="6259512" cy="1446550"/>
          </a:xfrm>
          <a:prstGeom prst="rect">
            <a:avLst/>
          </a:prstGeom>
        </p:spPr>
        <p:txBody>
          <a:bodyPr>
            <a:spAutoFit/>
          </a:bodyPr>
          <a:lstStyle/>
          <a:p>
            <a:pPr marL="177800" algn="l" eaLnBrk="1" hangingPunct="1">
              <a:spcBef>
                <a:spcPct val="50000"/>
              </a:spcBef>
              <a:defRPr/>
            </a:pPr>
            <a:r>
              <a:rPr lang="en-US" sz="1600" i="1" dirty="0">
                <a:latin typeface="Calibri" pitchFamily="34" charset="0"/>
                <a:cs typeface="Calibri" pitchFamily="34" charset="0"/>
              </a:rPr>
              <a:t>History can… </a:t>
            </a:r>
          </a:p>
          <a:p>
            <a:pPr marL="863600" lvl="1" indent="165100" algn="l" eaLnBrk="1" hangingPunct="1">
              <a:spcBef>
                <a:spcPct val="20000"/>
              </a:spcBef>
              <a:buFont typeface="Arial" pitchFamily="34" charset="0"/>
              <a:buChar char="•"/>
              <a:tabLst>
                <a:tab pos="228600" algn="l"/>
              </a:tabLst>
              <a:defRPr/>
            </a:pPr>
            <a:r>
              <a:rPr lang="en-US" sz="1500" b="0" dirty="0">
                <a:solidFill>
                  <a:prstClr val="black"/>
                </a:solidFill>
                <a:latin typeface="+mn-lt"/>
                <a:ea typeface="Verdana" pitchFamily="34" charset="0"/>
                <a:cs typeface="Verdana" pitchFamily="34" charset="0"/>
              </a:rPr>
              <a:t>teach you about yourself</a:t>
            </a:r>
          </a:p>
          <a:p>
            <a:pPr marL="863600" lvl="1" indent="165100" algn="l" eaLnBrk="1" hangingPunct="1">
              <a:spcBef>
                <a:spcPct val="20000"/>
              </a:spcBef>
              <a:buFont typeface="Arial" pitchFamily="34" charset="0"/>
              <a:buChar char="•"/>
              <a:tabLst>
                <a:tab pos="228600" algn="l"/>
              </a:tabLst>
              <a:defRPr/>
            </a:pPr>
            <a:r>
              <a:rPr lang="en-US" sz="1500" b="0" dirty="0">
                <a:solidFill>
                  <a:prstClr val="black"/>
                </a:solidFill>
                <a:latin typeface="+mn-lt"/>
                <a:ea typeface="Verdana" pitchFamily="34" charset="0"/>
                <a:cs typeface="Verdana" pitchFamily="34" charset="0"/>
              </a:rPr>
              <a:t>teach you about other peoples and different cultures</a:t>
            </a:r>
          </a:p>
          <a:p>
            <a:pPr marL="863600" lvl="1" indent="165100" algn="l" eaLnBrk="1" hangingPunct="1">
              <a:spcBef>
                <a:spcPct val="20000"/>
              </a:spcBef>
              <a:buFont typeface="Arial" pitchFamily="34" charset="0"/>
              <a:buChar char="•"/>
              <a:tabLst>
                <a:tab pos="228600" algn="l"/>
              </a:tabLst>
              <a:defRPr/>
            </a:pPr>
            <a:r>
              <a:rPr lang="en-US" sz="1500" b="0" dirty="0">
                <a:solidFill>
                  <a:prstClr val="black"/>
                </a:solidFill>
                <a:latin typeface="+mn-lt"/>
                <a:ea typeface="Verdana" pitchFamily="34" charset="0"/>
                <a:cs typeface="Verdana" pitchFamily="34" charset="0"/>
              </a:rPr>
              <a:t>provide you with a better understanding of where you </a:t>
            </a:r>
            <a:r>
              <a:rPr lang="en-US" sz="1500" b="0" dirty="0" smtClean="0">
                <a:solidFill>
                  <a:prstClr val="black"/>
                </a:solidFill>
                <a:latin typeface="+mn-lt"/>
                <a:ea typeface="Verdana" pitchFamily="34" charset="0"/>
                <a:cs typeface="Verdana" pitchFamily="34" charset="0"/>
              </a:rPr>
              <a:t>live</a:t>
            </a:r>
          </a:p>
          <a:p>
            <a:pPr marL="863600" lvl="1" algn="l" eaLnBrk="1" hangingPunct="1">
              <a:spcBef>
                <a:spcPct val="20000"/>
              </a:spcBef>
              <a:tabLst>
                <a:tab pos="228600" algn="l"/>
              </a:tabLst>
              <a:defRPr/>
            </a:pPr>
            <a:endParaRPr lang="en-US" sz="1500" b="0" dirty="0" smtClean="0">
              <a:solidFill>
                <a:prstClr val="black"/>
              </a:solidFill>
              <a:latin typeface="+mn-lt"/>
              <a:ea typeface="Verdana" pitchFamily="34" charset="0"/>
              <a:cs typeface="Verdana" pitchFamily="34" charset="0"/>
            </a:endParaRPr>
          </a:p>
        </p:txBody>
      </p:sp>
      <p:sp>
        <p:nvSpPr>
          <p:cNvPr id="5" name="Subtitle 2"/>
          <p:cNvSpPr txBox="1">
            <a:spLocks/>
          </p:cNvSpPr>
          <p:nvPr/>
        </p:nvSpPr>
        <p:spPr bwMode="auto">
          <a:xfrm>
            <a:off x="457200" y="1066800"/>
            <a:ext cx="80899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defRPr>
            </a:lvl1pPr>
            <a:lvl2pPr marL="742950" indent="-285750">
              <a:defRPr sz="2400" b="1">
                <a:solidFill>
                  <a:schemeClr val="tx1"/>
                </a:solidFill>
                <a:latin typeface="Times" charset="0"/>
              </a:defRPr>
            </a:lvl2pPr>
            <a:lvl3pPr marL="1143000" indent="-228600">
              <a:defRPr sz="2400" b="1">
                <a:solidFill>
                  <a:schemeClr val="tx1"/>
                </a:solidFill>
                <a:latin typeface="Times" charset="0"/>
              </a:defRPr>
            </a:lvl3pPr>
            <a:lvl4pPr marL="1600200" indent="-228600">
              <a:defRPr sz="2400" b="1">
                <a:solidFill>
                  <a:schemeClr val="tx1"/>
                </a:solidFill>
                <a:latin typeface="Times" charset="0"/>
              </a:defRPr>
            </a:lvl4pPr>
            <a:lvl5pPr marL="2057400" indent="-228600">
              <a:defRPr sz="2400" b="1">
                <a:solidFill>
                  <a:schemeClr val="tx1"/>
                </a:solidFill>
                <a:latin typeface="Times" charset="0"/>
              </a:defRPr>
            </a:lvl5pPr>
            <a:lvl6pPr marL="2514600" indent="-228600" algn="ctr" eaLnBrk="0" fontAlgn="base" hangingPunct="0">
              <a:spcBef>
                <a:spcPct val="0"/>
              </a:spcBef>
              <a:spcAft>
                <a:spcPct val="0"/>
              </a:spcAft>
              <a:defRPr sz="2400" b="1">
                <a:solidFill>
                  <a:schemeClr val="tx1"/>
                </a:solidFill>
                <a:latin typeface="Times" charset="0"/>
              </a:defRPr>
            </a:lvl6pPr>
            <a:lvl7pPr marL="2971800" indent="-228600" algn="ctr" eaLnBrk="0" fontAlgn="base" hangingPunct="0">
              <a:spcBef>
                <a:spcPct val="0"/>
              </a:spcBef>
              <a:spcAft>
                <a:spcPct val="0"/>
              </a:spcAft>
              <a:defRPr sz="2400" b="1">
                <a:solidFill>
                  <a:schemeClr val="tx1"/>
                </a:solidFill>
                <a:latin typeface="Times" charset="0"/>
              </a:defRPr>
            </a:lvl7pPr>
            <a:lvl8pPr marL="3429000" indent="-228600" algn="ctr" eaLnBrk="0" fontAlgn="base" hangingPunct="0">
              <a:spcBef>
                <a:spcPct val="0"/>
              </a:spcBef>
              <a:spcAft>
                <a:spcPct val="0"/>
              </a:spcAft>
              <a:defRPr sz="2400" b="1">
                <a:solidFill>
                  <a:schemeClr val="tx1"/>
                </a:solidFill>
                <a:latin typeface="Times" charset="0"/>
              </a:defRPr>
            </a:lvl8pPr>
            <a:lvl9pPr marL="3886200" indent="-228600" algn="ctr" eaLnBrk="0" fontAlgn="base" hangingPunct="0">
              <a:spcBef>
                <a:spcPct val="0"/>
              </a:spcBef>
              <a:spcAft>
                <a:spcPct val="0"/>
              </a:spcAft>
              <a:defRPr sz="2400" b="1">
                <a:solidFill>
                  <a:schemeClr val="tx1"/>
                </a:solidFill>
                <a:latin typeface="Times" charset="0"/>
              </a:defRPr>
            </a:lvl9pPr>
          </a:lstStyle>
          <a:p>
            <a:pPr algn="l" eaLnBrk="1" hangingPunct="1">
              <a:spcBef>
                <a:spcPct val="20000"/>
              </a:spcBef>
            </a:pPr>
            <a:r>
              <a:rPr lang="en-US" sz="2000" dirty="0" smtClean="0">
                <a:solidFill>
                  <a:srgbClr val="2284A9"/>
                </a:solidFill>
                <a:latin typeface="Calibri" pitchFamily="34" charset="0"/>
                <a:cs typeface="Times" charset="0"/>
              </a:rPr>
              <a:t>We </a:t>
            </a:r>
            <a:r>
              <a:rPr lang="en-US" sz="2000" dirty="0">
                <a:solidFill>
                  <a:srgbClr val="2284A9"/>
                </a:solidFill>
                <a:latin typeface="Calibri" pitchFamily="34" charset="0"/>
                <a:cs typeface="Times" charset="0"/>
              </a:rPr>
              <a:t>can improve our understanding of people’s actions and beliefs through the study of history.</a:t>
            </a:r>
            <a:endParaRPr lang="en-US" sz="2000" dirty="0">
              <a:latin typeface="Calibri" pitchFamily="34" charset="0"/>
              <a:cs typeface="Arial" charset="0"/>
            </a:endParaRPr>
          </a:p>
          <a:p>
            <a:pPr eaLnBrk="1" hangingPunct="1">
              <a:spcBef>
                <a:spcPct val="20000"/>
              </a:spcBef>
              <a:buFont typeface="Arial" charset="0"/>
              <a:buNone/>
            </a:pPr>
            <a:endParaRPr lang="en-US" dirty="0">
              <a:solidFill>
                <a:srgbClr val="2284A9"/>
              </a:solidFill>
              <a:latin typeface="Calibri" pitchFamily="34" charset="0"/>
              <a:cs typeface="Arial" charset="0"/>
            </a:endParaRPr>
          </a:p>
        </p:txBody>
      </p:sp>
      <p:sp>
        <p:nvSpPr>
          <p:cNvPr id="2" name="TextBox 1"/>
          <p:cNvSpPr txBox="1"/>
          <p:nvPr/>
        </p:nvSpPr>
        <p:spPr>
          <a:xfrm>
            <a:off x="914400" y="3505200"/>
            <a:ext cx="7391400" cy="2308324"/>
          </a:xfrm>
          <a:prstGeom prst="rect">
            <a:avLst/>
          </a:prstGeom>
          <a:noFill/>
        </p:spPr>
        <p:txBody>
          <a:bodyPr wrap="square" rtlCol="0">
            <a:spAutoFit/>
          </a:bodyPr>
          <a:lstStyle/>
          <a:p>
            <a:pPr algn="l"/>
            <a:r>
              <a:rPr lang="en-US" dirty="0" smtClean="0"/>
              <a:t>Perspective is huge in our view of history. Think of how people view things differently depending on which side you are on.</a:t>
            </a:r>
          </a:p>
          <a:p>
            <a:pPr algn="l"/>
            <a:endParaRPr lang="en-US" dirty="0"/>
          </a:p>
          <a:p>
            <a:pPr algn="l"/>
            <a:r>
              <a:rPr lang="en-US" dirty="0" smtClean="0"/>
              <a:t>Name two groups who might view the history of the U.S differently.</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85800" y="1739900"/>
            <a:ext cx="8077200" cy="2123658"/>
          </a:xfrm>
          <a:prstGeom prst="rect">
            <a:avLst/>
          </a:prstGeom>
        </p:spPr>
        <p:txBody>
          <a:bodyPr>
            <a:spAutoFit/>
          </a:bodyPr>
          <a:lstStyle/>
          <a:p>
            <a:pPr marL="749300" lvl="1" indent="-177800" algn="l" eaLnBrk="1" hangingPunct="1">
              <a:spcBef>
                <a:spcPct val="20000"/>
              </a:spcBef>
              <a:buFont typeface="Arial" pitchFamily="34" charset="0"/>
              <a:buChar char="•"/>
              <a:tabLst>
                <a:tab pos="228600" algn="l"/>
              </a:tabLst>
              <a:defRPr/>
            </a:pPr>
            <a:r>
              <a:rPr lang="en-US" sz="2000" b="0" dirty="0">
                <a:solidFill>
                  <a:prstClr val="black"/>
                </a:solidFill>
                <a:latin typeface="+mn-lt"/>
                <a:ea typeface="Verdana" pitchFamily="34" charset="0"/>
                <a:cs typeface="Verdana" pitchFamily="34" charset="0"/>
              </a:rPr>
              <a:t>Without your personal history, you would not have an identity</a:t>
            </a:r>
            <a:r>
              <a:rPr lang="en-US" sz="2000" b="0" dirty="0" smtClean="0">
                <a:solidFill>
                  <a:prstClr val="black"/>
                </a:solidFill>
                <a:latin typeface="+mn-lt"/>
                <a:ea typeface="Verdana" pitchFamily="34" charset="0"/>
                <a:cs typeface="Verdana" pitchFamily="34" charset="0"/>
              </a:rPr>
              <a:t>.</a:t>
            </a:r>
          </a:p>
          <a:p>
            <a:pPr marL="1206500" lvl="2" indent="-177800" algn="l" eaLnBrk="1" hangingPunct="1">
              <a:spcBef>
                <a:spcPct val="20000"/>
              </a:spcBef>
              <a:buFont typeface="Arial" pitchFamily="34" charset="0"/>
              <a:buChar char="•"/>
              <a:tabLst>
                <a:tab pos="228600" algn="l"/>
              </a:tabLst>
              <a:defRPr/>
            </a:pPr>
            <a:r>
              <a:rPr lang="en-US" sz="2000" b="0" dirty="0" smtClean="0">
                <a:solidFill>
                  <a:prstClr val="black"/>
                </a:solidFill>
                <a:latin typeface="+mn-lt"/>
                <a:ea typeface="Verdana" pitchFamily="34" charset="0"/>
                <a:cs typeface="Verdana" pitchFamily="34" charset="0"/>
              </a:rPr>
              <a:t>It has made you who you are.</a:t>
            </a:r>
            <a:endParaRPr lang="en-US" sz="2000" b="0" dirty="0">
              <a:solidFill>
                <a:prstClr val="black"/>
              </a:solidFill>
              <a:latin typeface="+mn-lt"/>
              <a:ea typeface="Verdana" pitchFamily="34" charset="0"/>
              <a:cs typeface="Verdana" pitchFamily="34" charset="0"/>
            </a:endParaRPr>
          </a:p>
          <a:p>
            <a:pPr marL="749300" lvl="1" indent="-177800" algn="l" eaLnBrk="1" hangingPunct="1">
              <a:spcBef>
                <a:spcPct val="20000"/>
              </a:spcBef>
              <a:buFont typeface="Arial" pitchFamily="34" charset="0"/>
              <a:buChar char="•"/>
              <a:tabLst>
                <a:tab pos="228600" algn="l"/>
              </a:tabLst>
              <a:defRPr/>
            </a:pPr>
            <a:r>
              <a:rPr lang="en-US" sz="2000" b="0" dirty="0">
                <a:solidFill>
                  <a:prstClr val="black"/>
                </a:solidFill>
                <a:latin typeface="+mn-lt"/>
                <a:ea typeface="Verdana" pitchFamily="34" charset="0"/>
                <a:cs typeface="Verdana" pitchFamily="34" charset="0"/>
              </a:rPr>
              <a:t>History is just as important for groups as it is for individuals</a:t>
            </a:r>
            <a:r>
              <a:rPr lang="en-US" sz="2000" b="0" dirty="0" smtClean="0">
                <a:solidFill>
                  <a:prstClr val="black"/>
                </a:solidFill>
                <a:latin typeface="+mn-lt"/>
                <a:ea typeface="Verdana" pitchFamily="34" charset="0"/>
                <a:cs typeface="Verdana" pitchFamily="34" charset="0"/>
              </a:rPr>
              <a:t>. (ex. Countries keep records.)</a:t>
            </a:r>
            <a:endParaRPr lang="en-US" sz="2000" b="0" dirty="0">
              <a:solidFill>
                <a:prstClr val="black"/>
              </a:solidFill>
              <a:latin typeface="+mn-lt"/>
              <a:ea typeface="Verdana" pitchFamily="34" charset="0"/>
              <a:cs typeface="Verdana" pitchFamily="34" charset="0"/>
            </a:endParaRPr>
          </a:p>
          <a:p>
            <a:pPr marL="749300" lvl="1" indent="-177800" algn="l" eaLnBrk="1" hangingPunct="1">
              <a:spcBef>
                <a:spcPct val="20000"/>
              </a:spcBef>
              <a:buFont typeface="Arial" pitchFamily="34" charset="0"/>
              <a:buChar char="•"/>
              <a:tabLst>
                <a:tab pos="228600" algn="l"/>
              </a:tabLst>
              <a:defRPr/>
            </a:pPr>
            <a:r>
              <a:rPr lang="en-US" sz="2000" b="0" dirty="0">
                <a:solidFill>
                  <a:prstClr val="black"/>
                </a:solidFill>
                <a:latin typeface="+mn-lt"/>
                <a:ea typeface="Verdana" pitchFamily="34" charset="0"/>
                <a:cs typeface="Verdana" pitchFamily="34" charset="0"/>
              </a:rPr>
              <a:t>History teaches us about the experiences we have been through and the </a:t>
            </a:r>
            <a:r>
              <a:rPr lang="en-US" sz="2000" dirty="0">
                <a:solidFill>
                  <a:srgbClr val="E46C0A"/>
                </a:solidFill>
                <a:latin typeface="+mn-lt"/>
              </a:rPr>
              <a:t>values</a:t>
            </a:r>
            <a:r>
              <a:rPr lang="en-US" sz="2000" b="0" dirty="0">
                <a:solidFill>
                  <a:prstClr val="black"/>
                </a:solidFill>
                <a:latin typeface="+mn-lt"/>
                <a:ea typeface="Verdana" pitchFamily="34" charset="0"/>
                <a:cs typeface="Verdana" pitchFamily="34" charset="0"/>
              </a:rPr>
              <a:t> </a:t>
            </a:r>
            <a:r>
              <a:rPr lang="en-US" sz="2000" b="0" dirty="0" smtClean="0">
                <a:solidFill>
                  <a:prstClr val="black"/>
                </a:solidFill>
                <a:latin typeface="+mn-lt"/>
                <a:ea typeface="Verdana" pitchFamily="34" charset="0"/>
                <a:cs typeface="Verdana" pitchFamily="34" charset="0"/>
              </a:rPr>
              <a:t>we </a:t>
            </a:r>
            <a:r>
              <a:rPr lang="en-US" sz="2000" b="0" dirty="0">
                <a:solidFill>
                  <a:prstClr val="black"/>
                </a:solidFill>
                <a:latin typeface="+mn-lt"/>
                <a:ea typeface="Verdana" pitchFamily="34" charset="0"/>
                <a:cs typeface="Verdana" pitchFamily="34" charset="0"/>
              </a:rPr>
              <a:t>share.</a:t>
            </a:r>
          </a:p>
        </p:txBody>
      </p:sp>
      <p:sp>
        <p:nvSpPr>
          <p:cNvPr id="6" name="Rectangle 2"/>
          <p:cNvSpPr txBox="1">
            <a:spLocks noChangeArrowheads="1"/>
          </p:cNvSpPr>
          <p:nvPr/>
        </p:nvSpPr>
        <p:spPr>
          <a:xfrm>
            <a:off x="457200" y="1143000"/>
            <a:ext cx="8077200" cy="5334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sz="2400" dirty="0" smtClean="0">
                <a:solidFill>
                  <a:srgbClr val="2284A9"/>
                </a:solidFill>
                <a:ea typeface="+mn-ea"/>
                <a:cs typeface="Times" charset="0"/>
              </a:rPr>
              <a:t>History teaches you how to better know yourself.</a:t>
            </a:r>
            <a:endParaRPr lang="en-US" sz="2400" dirty="0">
              <a:solidFill>
                <a:srgbClr val="2284A9"/>
              </a:solidFill>
              <a:ea typeface="+mn-ea"/>
              <a:cs typeface="Times"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4076090"/>
            <a:ext cx="2616463" cy="201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1066800"/>
            <a:ext cx="8077200" cy="5334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sz="2400" dirty="0" smtClean="0">
                <a:solidFill>
                  <a:srgbClr val="2284A9"/>
                </a:solidFill>
                <a:ea typeface="+mn-ea"/>
                <a:cs typeface="Times" charset="0"/>
              </a:rPr>
              <a:t>History teaches us about others.</a:t>
            </a:r>
            <a:endParaRPr lang="en-US" sz="2400" dirty="0">
              <a:solidFill>
                <a:srgbClr val="2284A9"/>
              </a:solidFill>
              <a:ea typeface="+mn-ea"/>
              <a:cs typeface="Times" charset="0"/>
            </a:endParaRPr>
          </a:p>
        </p:txBody>
      </p:sp>
      <p:sp>
        <p:nvSpPr>
          <p:cNvPr id="9" name="Rectangle 8"/>
          <p:cNvSpPr/>
          <p:nvPr/>
        </p:nvSpPr>
        <p:spPr>
          <a:xfrm>
            <a:off x="457200" y="1638300"/>
            <a:ext cx="8077200" cy="2086725"/>
          </a:xfrm>
          <a:prstGeom prst="rect">
            <a:avLst/>
          </a:prstGeom>
        </p:spPr>
        <p:txBody>
          <a:bodyPr wrap="square">
            <a:spAutoFit/>
          </a:bodyPr>
          <a:lstStyle/>
          <a:p>
            <a:pPr marL="749300" lvl="1" indent="-177800" algn="l" eaLnBrk="1" hangingPunct="1">
              <a:spcBef>
                <a:spcPct val="20000"/>
              </a:spcBef>
              <a:buFont typeface="Arial" pitchFamily="34" charset="0"/>
              <a:buChar char="•"/>
              <a:tabLst>
                <a:tab pos="228600" algn="l"/>
              </a:tabLst>
              <a:defRPr/>
            </a:pPr>
            <a:r>
              <a:rPr lang="en-US" b="0" dirty="0">
                <a:solidFill>
                  <a:prstClr val="black"/>
                </a:solidFill>
                <a:latin typeface="+mn-lt"/>
                <a:ea typeface="Verdana" pitchFamily="34" charset="0"/>
                <a:cs typeface="Verdana" pitchFamily="34" charset="0"/>
              </a:rPr>
              <a:t>History shows how cultures are similar and different.</a:t>
            </a:r>
          </a:p>
          <a:p>
            <a:pPr marL="749300" lvl="1" indent="-177800" algn="l" eaLnBrk="1" hangingPunct="1">
              <a:spcBef>
                <a:spcPct val="20000"/>
              </a:spcBef>
              <a:buFont typeface="Arial" pitchFamily="34" charset="0"/>
              <a:buChar char="•"/>
              <a:tabLst>
                <a:tab pos="228600" algn="l"/>
              </a:tabLst>
              <a:defRPr/>
            </a:pPr>
            <a:r>
              <a:rPr lang="en-US" b="0" dirty="0">
                <a:solidFill>
                  <a:prstClr val="black"/>
                </a:solidFill>
                <a:latin typeface="+mn-lt"/>
                <a:ea typeface="Verdana" pitchFamily="34" charset="0"/>
                <a:cs typeface="Verdana" pitchFamily="34" charset="0"/>
              </a:rPr>
              <a:t>You can understand why people think the way they do by studying history.</a:t>
            </a:r>
          </a:p>
          <a:p>
            <a:pPr marL="749300" lvl="1" indent="-177800" algn="l" eaLnBrk="1" hangingPunct="1">
              <a:spcBef>
                <a:spcPct val="20000"/>
              </a:spcBef>
              <a:buFont typeface="Arial" pitchFamily="34" charset="0"/>
              <a:buChar char="•"/>
              <a:tabLst>
                <a:tab pos="228600" algn="l"/>
              </a:tabLst>
              <a:defRPr/>
            </a:pPr>
            <a:r>
              <a:rPr lang="en-US" b="0" dirty="0">
                <a:solidFill>
                  <a:prstClr val="black"/>
                </a:solidFill>
                <a:latin typeface="+mn-lt"/>
                <a:ea typeface="Verdana" pitchFamily="34" charset="0"/>
                <a:cs typeface="Verdana" pitchFamily="34" charset="0"/>
              </a:rPr>
              <a:t>This knowledge promotes tolerance and can help build social harmony</a:t>
            </a:r>
            <a:r>
              <a:rPr lang="en-US" b="0" dirty="0" smtClean="0">
                <a:solidFill>
                  <a:prstClr val="black"/>
                </a:solidFill>
                <a:latin typeface="+mn-lt"/>
                <a:ea typeface="Verdana" pitchFamily="34" charset="0"/>
                <a:cs typeface="Verdana" pitchFamily="34" charset="0"/>
              </a:rPr>
              <a:t>. (how to get along with each other)</a:t>
            </a:r>
            <a:endParaRPr lang="en-US" b="0" dirty="0">
              <a:solidFill>
                <a:prstClr val="black"/>
              </a:solidFill>
              <a:latin typeface="+mn-lt"/>
              <a:ea typeface="Verdana" pitchFamily="34" charset="0"/>
              <a:cs typeface="Verdana"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886200"/>
            <a:ext cx="3403600" cy="2268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886200"/>
            <a:ext cx="3263900" cy="2175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With_Nxt and Pre_Butt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With_Nxt and Pre_Butt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2051</TotalTime>
  <Words>1240</Words>
  <Application>Microsoft Office PowerPoint</Application>
  <PresentationFormat>On-screen Show (4:3)</PresentationFormat>
  <Paragraphs>184</Paragraphs>
  <Slides>31</Slides>
  <Notes>30</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1_Office Theme</vt:lpstr>
      <vt:lpstr>2_With_Nxt and Pre_Button</vt:lpstr>
      <vt:lpstr>3_With_Nxt and Pre_Button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Harcourt,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Seale</cp:lastModifiedBy>
  <cp:revision>176</cp:revision>
  <cp:lastPrinted>2005-02-01T16:21:45Z</cp:lastPrinted>
  <dcterms:created xsi:type="dcterms:W3CDTF">2005-01-20T18:32:35Z</dcterms:created>
  <dcterms:modified xsi:type="dcterms:W3CDTF">2016-08-16T01:29:36Z</dcterms:modified>
</cp:coreProperties>
</file>