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59" r:id="rId6"/>
    <p:sldId id="260" r:id="rId7"/>
    <p:sldId id="261" r:id="rId8"/>
    <p:sldId id="262" r:id="rId9"/>
    <p:sldId id="265" r:id="rId10"/>
    <p:sldId id="263"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729" autoAdjust="0"/>
  </p:normalViewPr>
  <p:slideViewPr>
    <p:cSldViewPr>
      <p:cViewPr>
        <p:scale>
          <a:sx n="72" d="100"/>
          <a:sy n="72" d="100"/>
        </p:scale>
        <p:origin x="-444"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890003-B199-4875-BC39-558FDF3115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554E8C-4FFF-48E7-85D1-1EE5322FEAF6}" type="datetimeFigureOut">
              <a:rPr lang="en-US" smtClean="0"/>
              <a:t>1/15/2013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890003-B199-4875-BC39-558FDF31158E}"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0554E8C-4FFF-48E7-85D1-1EE5322FEAF6}" type="datetimeFigureOut">
              <a:rPr lang="en-US" smtClean="0"/>
              <a:t>1/15/2013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B890003-B199-4875-BC39-558FDF3115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arch.babylon.com/imageres.php?iu=http://ginoraidy.files.wordpress.com/2010/11/kik-logo.jpeg&amp;ir=http://ginosblog.com/2010/11/08/kik-better-whatsapp-alternative/&amp;ig=http://t0.gstatic.com/images?q=tbn:ANd9GcTBOOkNnurAQUHRHK5dOMR9hFZbchHBAvEbZOfdcp0dxG-Gj05fu8cbbUfg&amp;h=512&amp;w=512&amp;q=kik&amp;babsrc=SP_ss" TargetMode="External"/><Relationship Id="rId13"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search.babylon.com/imageres.php?iu=http://www.iphonealley.com/images/storyimages/february09/tumblrette.jpg&amp;ir=http://www.iphonealley.com/news/tumblrette-now-official-tumblr-iphone-app-to-get-new-iphone-specific-features&amp;ig=http://t0.gstatic.com/images?q=tbn:ANd9GcQ1DWTQt6y_H1H811ZNJHMKYE6I2a2SXxHwQv8F8lNvjvc_c9xF_8AbZpo&amp;h=128&amp;w=128&amp;q=tumblr+app&amp;babsrc=SP_ss" TargetMode="External"/><Relationship Id="rId2" Type="http://schemas.openxmlformats.org/officeDocument/2006/relationships/hyperlink" Target="http://search.babylon.com/imageres.php?iu=http://www.winsonyeung.com/wp-content/uploads/2012/12/fb.png&amp;ir=http://www.winsonyeung.com/facebook-marketing-timing-is-more-important-than-you-think/&amp;ig=http://t1.gstatic.com/images?q=tbn:ANd9GcSJ0lCGlKwqnGUTzPNqMnABkamoRaBIa636SUaOJHtJ0_Qu8o4iv-WpmxAg&amp;h=1692&amp;w=1692&amp;q=facebook&amp;babsrc=SP_ss" TargetMode="External"/><Relationship Id="rId1" Type="http://schemas.openxmlformats.org/officeDocument/2006/relationships/slideLayout" Target="../slideLayouts/slideLayout1.xml"/><Relationship Id="rId6" Type="http://schemas.openxmlformats.org/officeDocument/2006/relationships/hyperlink" Target="http://search.babylon.com/imageres.php?iu=http://asburyandasbury.typepad.com/.a/6a010535893544970c017d3ef41caa970c-800wi&amp;ir=http://asburyandasbury.typepad.com/blog/2012/12/instagram-didnt-get-the-tone-wrong.html&amp;ig=http://t1.gstatic.com/images?q=tbn:ANd9GcQrwooa9cj4xE1MfJV3wbi5TwrRXWzBMBHpeVPwsVFg4UKrt0sqeTjilTCt&amp;h=735&amp;w=800&amp;q=instagram&amp;babsrc=SP_ss"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image" Target="../media/image8.jpeg"/><Relationship Id="rId10" Type="http://schemas.openxmlformats.org/officeDocument/2006/relationships/hyperlink" Target="http://search.babylon.com/imageres.php?iu=http://www.snapchat.com/site_images/icon.png&amp;ir=http://www.snapchat.com/&amp;ig=http://t1.gstatic.com/images?q=tbn:ANd9GcShOk3nkSAAJyR5nscvmEWurfOHaCINawDnKR-vhKlgJGJccPa-zedtm_-S&amp;h=2209&amp;w=2210&amp;q=snapchat&amp;babsrc=SP_ss" TargetMode="External"/><Relationship Id="rId4" Type="http://schemas.openxmlformats.org/officeDocument/2006/relationships/hyperlink" Target="http://search.babylon.com/imageres.php?iu=http://www.prconversations.com/wp-content/uploads/2011/08/twitter_icon4.jpg&amp;ir=http://www.prconversations.com/index.php/2011/08/using-twitter-for-pr-events/&amp;ig=http://t0.gstatic.com/images?q=tbn:ANd9GcSEPUrQsHnysggdNChbfjkyL9FNBtkBnQOvBKawab7dhyZUB3KnTO5FBn4mQA&amp;h=1110&amp;w=1091&amp;q=twitter&amp;babsrc=SP_ss" TargetMode="External"/><Relationship Id="rId9" Type="http://schemas.openxmlformats.org/officeDocument/2006/relationships/image" Target="../media/image5.jpeg"/><Relationship Id="rId14" Type="http://schemas.openxmlformats.org/officeDocument/2006/relationships/hyperlink" Target="http://search.babylon.com/imageres.php?iu=http://a4.mzstatic.com/us/r1000/087/Purple/v4/3e/73/22/3e732219-4112-295a-af36-1e81682e0903/mzl.gprpzyex.175x175-75.jpg&amp;ir=https://itunes.apple.com/us/app/foursquare/id306934924?mt=8&amp;ig=http://t0.gstatic.com/images?q=tbn:ANd9GcRTK2n0ILBd0fSVGq3vTPPxqkCeo9q4Rfh9GLDTElY3jFb3m15kLBDt6Io&amp;h=175&amp;w=175&amp;q=foursquare+app&amp;babsrc=SP_s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topics.nytimes.com/top/news/business/companies/facebook_inc/index.html?inline=nyt-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918" y="1919287"/>
            <a:ext cx="7885176" cy="1828800"/>
          </a:xfrm>
        </p:spPr>
        <p:txBody>
          <a:bodyPr/>
          <a:lstStyle/>
          <a:p>
            <a:r>
              <a:rPr lang="en-US" dirty="0" smtClean="0">
                <a:solidFill>
                  <a:srgbClr val="FF0000"/>
                </a:solidFill>
                <a:latin typeface="AntsyPants" pitchFamily="2" charset="0"/>
              </a:rPr>
              <a:t>“Dangers of Social Media”</a:t>
            </a:r>
            <a:endParaRPr lang="en-US" dirty="0">
              <a:solidFill>
                <a:srgbClr val="FF0000"/>
              </a:solidFill>
              <a:latin typeface="AntsyPants" pitchFamily="2" charset="0"/>
            </a:endParaRPr>
          </a:p>
        </p:txBody>
      </p:sp>
      <p:pic>
        <p:nvPicPr>
          <p:cNvPr id="1026" name="Picture 2" descr="http://t1.gstatic.com/images?q=tbn:ANd9GcSJ0lCGlKwqnGUTzPNqMnABkamoRaBIa636SUaOJHtJ0_Qu8o4iv-WpmxA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563561"/>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0.gstatic.com/images?q=tbn:ANd9GcSEPUrQsHnysggdNChbfjkyL9FNBtkBnQOvBKawab7dhyZUB3KnTO5FBn4mQ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936171"/>
            <a:ext cx="14001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1.gstatic.com/images?q=tbn:ANd9GcQrwooa9cj4xE1MfJV3wbi5TwrRXWzBMBHpeVPwsVFg4UKrt0sqeTjilTC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7579" y="744536"/>
            <a:ext cx="1362075"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0.gstatic.com/images?q=tbn:ANd9GcTBOOkNnurAQUHRHK5dOMR9hFZbchHBAvEbZOfdcp0dxG-Gj05fu8cbbUf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0087" y="3255504"/>
            <a:ext cx="1247775"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1.gstatic.com/images?q=tbn:ANd9GcShOk3nkSAAJyR5nscvmEWurfOHaCINawDnKR-vhKlgJGJccPa-zedtm_-S">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9756" y="3748087"/>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t0.gstatic.com/images?q=tbn:ANd9GcQ1DWTQt6y_H1H811ZNJHMKYE6I2a2SXxHwQv8F8lNvjvc_c9xF_8AbZpo">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05600" y="4177388"/>
            <a:ext cx="1269093" cy="126909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t0.gstatic.com/images?q=tbn:ANd9GcRTK2n0ILBd0fSVGq3vTPPxqkCeo9q4Rfh9GLDTElY3jFb3m15kLBDt6Io">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4400" y="4404941"/>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16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83880" cy="1051560"/>
          </a:xfrm>
        </p:spPr>
        <p:txBody>
          <a:bodyPr>
            <a:normAutofit fontScale="90000"/>
          </a:bodyPr>
          <a:lstStyle/>
          <a:p>
            <a:r>
              <a:rPr lang="en-US" sz="2700" b="0" dirty="0" smtClean="0">
                <a:solidFill>
                  <a:srgbClr val="FF0000"/>
                </a:solidFill>
                <a:latin typeface="ChickenFarm" pitchFamily="2" charset="0"/>
              </a:rPr>
              <a:t>These websites and apps </a:t>
            </a:r>
            <a:r>
              <a:rPr lang="en-US" sz="2700" b="0" dirty="0" smtClean="0">
                <a:solidFill>
                  <a:srgbClr val="FF0000"/>
                </a:solidFill>
                <a:latin typeface="ChickenFarm" pitchFamily="2" charset="0"/>
              </a:rPr>
              <a:t>encourage:</a:t>
            </a:r>
            <a:r>
              <a:rPr lang="en-US" dirty="0" smtClean="0"/>
              <a:t/>
            </a:r>
            <a:br>
              <a:rPr lang="en-US" dirty="0" smtClean="0"/>
            </a:br>
            <a:endParaRPr lang="en-US" dirty="0"/>
          </a:p>
        </p:txBody>
      </p:sp>
      <p:sp>
        <p:nvSpPr>
          <p:cNvPr id="3" name="TextBox 2"/>
          <p:cNvSpPr txBox="1"/>
          <p:nvPr/>
        </p:nvSpPr>
        <p:spPr>
          <a:xfrm>
            <a:off x="762000" y="1143000"/>
            <a:ext cx="7437783" cy="4801314"/>
          </a:xfrm>
          <a:prstGeom prst="rect">
            <a:avLst/>
          </a:prstGeom>
          <a:noFill/>
        </p:spPr>
        <p:txBody>
          <a:bodyPr wrap="square" rtlCol="0">
            <a:spAutoFit/>
          </a:bodyPr>
          <a:lstStyle/>
          <a:p>
            <a:pPr marL="285750" indent="-285750">
              <a:buFont typeface="Arial" pitchFamily="34" charset="0"/>
              <a:buChar char="•"/>
            </a:pPr>
            <a:r>
              <a:rPr lang="en-US" dirty="0" smtClean="0"/>
              <a:t>Sharing photos</a:t>
            </a:r>
          </a:p>
          <a:p>
            <a:pPr marL="285750" indent="-285750">
              <a:buFont typeface="Arial" pitchFamily="34" charset="0"/>
              <a:buChar char="•"/>
            </a:pPr>
            <a:r>
              <a:rPr lang="en-US" dirty="0" smtClean="0"/>
              <a:t>Finding new </a:t>
            </a:r>
            <a:r>
              <a:rPr lang="en-US" dirty="0" smtClean="0"/>
              <a:t>friends even TALKING TO STRANGERS like </a:t>
            </a:r>
            <a:r>
              <a:rPr lang="en-US" dirty="0" err="1" smtClean="0"/>
              <a:t>Omegle</a:t>
            </a:r>
            <a:r>
              <a:rPr lang="en-US" dirty="0" smtClean="0"/>
              <a:t> </a:t>
            </a:r>
            <a:r>
              <a:rPr lang="en-US" dirty="0" err="1" smtClean="0"/>
              <a:t>chatroom</a:t>
            </a:r>
            <a:r>
              <a:rPr lang="en-US" dirty="0" smtClean="0"/>
              <a:t>…</a:t>
            </a:r>
            <a:endParaRPr lang="en-US" dirty="0" smtClean="0"/>
          </a:p>
          <a:p>
            <a:pPr marL="285750" indent="-285750">
              <a:buFont typeface="Arial" pitchFamily="34" charset="0"/>
              <a:buChar char="•"/>
            </a:pPr>
            <a:r>
              <a:rPr lang="en-US" dirty="0" smtClean="0"/>
              <a:t>Building stronger friendships/relationships</a:t>
            </a:r>
          </a:p>
          <a:p>
            <a:pPr marL="285750" indent="-285750">
              <a:buFont typeface="Arial" pitchFamily="34" charset="0"/>
              <a:buChar char="•"/>
            </a:pPr>
            <a:r>
              <a:rPr lang="en-US" dirty="0" smtClean="0"/>
              <a:t>Networking with like-minded </a:t>
            </a:r>
            <a:r>
              <a:rPr lang="en-US" dirty="0" smtClean="0"/>
              <a:t>people (ok?)</a:t>
            </a:r>
            <a:endParaRPr lang="en-US" dirty="0" smtClean="0"/>
          </a:p>
          <a:p>
            <a:pPr marL="285750" indent="-285750">
              <a:buFont typeface="Arial" pitchFamily="34" charset="0"/>
              <a:buChar char="•"/>
            </a:pPr>
            <a:r>
              <a:rPr lang="en-US" dirty="0" smtClean="0"/>
              <a:t>Keeping in touch with one </a:t>
            </a:r>
            <a:r>
              <a:rPr lang="en-US" dirty="0" smtClean="0"/>
              <a:t>another</a:t>
            </a:r>
            <a:endParaRPr lang="en-US" dirty="0" smtClean="0"/>
          </a:p>
          <a:p>
            <a:pPr marL="285750" indent="-285750">
              <a:buFont typeface="Arial" pitchFamily="34" charset="0"/>
              <a:buChar char="•"/>
            </a:pPr>
            <a:r>
              <a:rPr lang="en-US" dirty="0" smtClean="0"/>
              <a:t>Strong “safety” precautions</a:t>
            </a:r>
          </a:p>
          <a:p>
            <a:pPr marL="285750" indent="-285750">
              <a:buFont typeface="Arial" pitchFamily="34" charset="0"/>
              <a:buChar char="•"/>
            </a:pPr>
            <a:r>
              <a:rPr lang="en-US" dirty="0" smtClean="0"/>
              <a:t>Privacy, privacy, </a:t>
            </a:r>
            <a:r>
              <a:rPr lang="en-US" dirty="0" smtClean="0"/>
              <a:t>privacy! Right!</a:t>
            </a:r>
            <a:endParaRPr lang="en-US" dirty="0" smtClean="0"/>
          </a:p>
          <a:p>
            <a:pPr marL="285750" indent="-285750">
              <a:buFont typeface="Arial" pitchFamily="34" charset="0"/>
              <a:buChar char="•"/>
            </a:pPr>
            <a:r>
              <a:rPr lang="en-US" dirty="0" smtClean="0"/>
              <a:t>Individuality, free expression, just be </a:t>
            </a:r>
            <a:r>
              <a:rPr lang="en-US" dirty="0" smtClean="0"/>
              <a:t>yourself…</a:t>
            </a:r>
            <a:endParaRPr lang="en-US" dirty="0" smtClean="0"/>
          </a:p>
          <a:p>
            <a:pPr marL="285750" indent="-285750">
              <a:buFont typeface="Arial" pitchFamily="34" charset="0"/>
              <a:buChar char="•"/>
            </a:pPr>
            <a:r>
              <a:rPr lang="en-US" dirty="0" smtClean="0"/>
              <a:t>You’ll have a million friends and </a:t>
            </a:r>
            <a:r>
              <a:rPr lang="en-US" dirty="0" smtClean="0"/>
              <a:t>424 </a:t>
            </a:r>
            <a:r>
              <a:rPr lang="en-US" dirty="0" smtClean="0"/>
              <a:t>likes on your photo by </a:t>
            </a:r>
            <a:r>
              <a:rPr lang="en-US" dirty="0" smtClean="0"/>
              <a:t>bedtime-- “if you follow me, I’ll follow you back”</a:t>
            </a:r>
            <a:endParaRPr lang="en-US" dirty="0" smtClean="0"/>
          </a:p>
          <a:p>
            <a:pPr marL="285750" indent="-285750">
              <a:buFont typeface="Arial" pitchFamily="34" charset="0"/>
              <a:buChar char="•"/>
            </a:pPr>
            <a:r>
              <a:rPr lang="en-US" dirty="0" smtClean="0"/>
              <a:t>Nobody will ever see your </a:t>
            </a:r>
            <a:r>
              <a:rPr lang="en-US" dirty="0" smtClean="0"/>
              <a:t>“picture”</a:t>
            </a:r>
            <a:r>
              <a:rPr lang="en-US" dirty="0" smtClean="0"/>
              <a:t> </a:t>
            </a:r>
            <a:r>
              <a:rPr lang="en-US" dirty="0" smtClean="0"/>
              <a:t>after 10 </a:t>
            </a:r>
            <a:r>
              <a:rPr lang="en-US" dirty="0" err="1" smtClean="0"/>
              <a:t>secs</a:t>
            </a:r>
            <a:r>
              <a:rPr lang="en-US" dirty="0" smtClean="0"/>
              <a:t> </a:t>
            </a:r>
            <a:r>
              <a:rPr lang="en-US" dirty="0" smtClean="0"/>
              <a:t>(</a:t>
            </a:r>
            <a:r>
              <a:rPr lang="en-US" dirty="0" err="1" smtClean="0"/>
              <a:t>snapchat</a:t>
            </a:r>
            <a:r>
              <a:rPr lang="en-US" dirty="0" smtClean="0"/>
              <a:t>)  WRONG!</a:t>
            </a:r>
            <a:endParaRPr lang="en-US" dirty="0" smtClean="0"/>
          </a:p>
          <a:p>
            <a:pPr marL="285750" indent="-285750">
              <a:buFont typeface="Arial" pitchFamily="34" charset="0"/>
              <a:buChar char="•"/>
            </a:pPr>
            <a:r>
              <a:rPr lang="en-US" dirty="0" smtClean="0"/>
              <a:t>Your parents won’t tell you about what your friends are chatting about on the bus or in the hall—just go to </a:t>
            </a:r>
            <a:r>
              <a:rPr lang="en-US" dirty="0" err="1" smtClean="0"/>
              <a:t>tumblr</a:t>
            </a:r>
            <a:r>
              <a:rPr lang="en-US" dirty="0" smtClean="0"/>
              <a:t> and you can find a picture of it—free and uncensored</a:t>
            </a:r>
            <a:r>
              <a:rPr lang="en-US" dirty="0" smtClean="0"/>
              <a:t>! OR type in what you want to see at </a:t>
            </a:r>
            <a:r>
              <a:rPr lang="en-US" dirty="0" err="1" smtClean="0"/>
              <a:t>Instagram</a:t>
            </a:r>
            <a:r>
              <a:rPr lang="en-US" dirty="0" smtClean="0"/>
              <a:t>….</a:t>
            </a:r>
            <a:endParaRPr lang="en-US" dirty="0"/>
          </a:p>
        </p:txBody>
      </p:sp>
    </p:spTree>
    <p:extLst>
      <p:ext uri="{BB962C8B-B14F-4D97-AF65-F5344CB8AC3E}">
        <p14:creationId xmlns:p14="http://schemas.microsoft.com/office/powerpoint/2010/main" val="2897259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rmAutofit fontScale="90000"/>
          </a:bodyPr>
          <a:lstStyle/>
          <a:p>
            <a:r>
              <a:rPr lang="en-US" dirty="0" smtClean="0"/>
              <a:t>				</a:t>
            </a:r>
            <a:r>
              <a:rPr lang="en-US" dirty="0" smtClean="0">
                <a:solidFill>
                  <a:srgbClr val="FF0000"/>
                </a:solidFill>
              </a:rPr>
              <a:t>In </a:t>
            </a:r>
            <a:r>
              <a:rPr lang="en-US" dirty="0" smtClean="0">
                <a:solidFill>
                  <a:srgbClr val="FF0000"/>
                </a:solidFill>
              </a:rPr>
              <a:t>actuality</a:t>
            </a:r>
            <a:r>
              <a:rPr lang="en-US" dirty="0" smtClean="0">
                <a:solidFill>
                  <a:srgbClr val="FF0000"/>
                </a:solidFill>
              </a:rPr>
              <a:t>….</a:t>
            </a:r>
            <a:br>
              <a:rPr lang="en-US" dirty="0" smtClean="0">
                <a:solidFill>
                  <a:srgbClr val="FF0000"/>
                </a:solidFill>
              </a:rPr>
            </a:br>
            <a:r>
              <a:rPr lang="en-US" dirty="0" smtClean="0">
                <a:solidFill>
                  <a:srgbClr val="FF0000"/>
                </a:solidFill>
              </a:rPr>
              <a:t>these </a:t>
            </a:r>
            <a:r>
              <a:rPr lang="en-US" dirty="0" smtClean="0">
                <a:solidFill>
                  <a:srgbClr val="FF0000"/>
                </a:solidFill>
              </a:rPr>
              <a:t>sites/apps </a:t>
            </a:r>
            <a:r>
              <a:rPr lang="en-US" dirty="0" smtClean="0">
                <a:solidFill>
                  <a:srgbClr val="FF0000"/>
                </a:solidFill>
              </a:rPr>
              <a:t>create</a:t>
            </a:r>
            <a:r>
              <a:rPr lang="en-US" dirty="0" smtClean="0">
                <a:solidFill>
                  <a:srgbClr val="FF0000"/>
                </a:solidFill>
              </a:rPr>
              <a:t>:</a:t>
            </a:r>
            <a:endParaRPr lang="en-US" dirty="0">
              <a:solidFill>
                <a:srgbClr val="FF0000"/>
              </a:solidFill>
            </a:endParaRPr>
          </a:p>
        </p:txBody>
      </p:sp>
      <p:sp>
        <p:nvSpPr>
          <p:cNvPr id="3" name="TextBox 2"/>
          <p:cNvSpPr txBox="1"/>
          <p:nvPr/>
        </p:nvSpPr>
        <p:spPr>
          <a:xfrm rot="20654401">
            <a:off x="666519" y="811871"/>
            <a:ext cx="7924800" cy="5386090"/>
          </a:xfrm>
          <a:prstGeom prst="rect">
            <a:avLst/>
          </a:prstGeom>
          <a:noFill/>
        </p:spPr>
        <p:txBody>
          <a:bodyPr wrap="square" rtlCol="0">
            <a:spAutoFit/>
          </a:bodyPr>
          <a:lstStyle/>
          <a:p>
            <a:pPr marL="285750" indent="-285750">
              <a:buFont typeface="Arial" pitchFamily="34" charset="0"/>
              <a:buChar char="•"/>
            </a:pPr>
            <a:r>
              <a:rPr lang="en-US" dirty="0" smtClean="0"/>
              <a:t>Manipulation</a:t>
            </a:r>
          </a:p>
          <a:p>
            <a:pPr marL="285750" indent="-285750">
              <a:buFont typeface="Arial" pitchFamily="34" charset="0"/>
              <a:buChar char="•"/>
            </a:pPr>
            <a:r>
              <a:rPr lang="en-US" dirty="0" smtClean="0"/>
              <a:t>Self-consciousness</a:t>
            </a:r>
            <a:endParaRPr lang="en-US" dirty="0" smtClean="0"/>
          </a:p>
          <a:p>
            <a:pPr marL="285750" indent="-285750">
              <a:buFont typeface="Arial" pitchFamily="34" charset="0"/>
              <a:buChar char="•"/>
            </a:pPr>
            <a:r>
              <a:rPr lang="en-US" dirty="0" smtClean="0"/>
              <a:t>Weakened </a:t>
            </a:r>
            <a:r>
              <a:rPr lang="en-US" dirty="0" smtClean="0"/>
              <a:t>self-esteem</a:t>
            </a:r>
          </a:p>
          <a:p>
            <a:pPr marL="285750" indent="-285750">
              <a:buFont typeface="Arial" pitchFamily="34" charset="0"/>
              <a:buChar char="•"/>
            </a:pPr>
            <a:r>
              <a:rPr lang="en-US" dirty="0" smtClean="0"/>
              <a:t>Exploitation</a:t>
            </a:r>
            <a:endParaRPr lang="en-US" dirty="0" smtClean="0"/>
          </a:p>
          <a:p>
            <a:pPr marL="285750" indent="-285750">
              <a:buFont typeface="Arial" pitchFamily="34" charset="0"/>
              <a:buChar char="•"/>
            </a:pPr>
            <a:r>
              <a:rPr lang="en-US" dirty="0" smtClean="0"/>
              <a:t>Anxiousness, anxiety</a:t>
            </a:r>
            <a:endParaRPr lang="en-US" dirty="0" smtClean="0"/>
          </a:p>
          <a:p>
            <a:pPr marL="285750" indent="-285750">
              <a:buFont typeface="Arial" pitchFamily="34" charset="0"/>
              <a:buChar char="•"/>
            </a:pPr>
            <a:r>
              <a:rPr lang="en-US" dirty="0" smtClean="0"/>
              <a:t>Insecurity</a:t>
            </a:r>
          </a:p>
          <a:p>
            <a:pPr marL="285750" indent="-285750">
              <a:buFont typeface="Arial" pitchFamily="34" charset="0"/>
              <a:buChar char="•"/>
            </a:pPr>
            <a:r>
              <a:rPr lang="en-US" dirty="0" smtClean="0"/>
              <a:t>Cyber-bullying</a:t>
            </a:r>
          </a:p>
          <a:p>
            <a:pPr marL="285750" indent="-285750">
              <a:buFont typeface="Arial" pitchFamily="34" charset="0"/>
              <a:buChar char="•"/>
            </a:pPr>
            <a:r>
              <a:rPr lang="en-US" dirty="0" smtClean="0"/>
              <a:t>Social pressures</a:t>
            </a:r>
          </a:p>
          <a:p>
            <a:pPr marL="285750" indent="-285750">
              <a:buFont typeface="Arial" pitchFamily="34" charset="0"/>
              <a:buChar char="•"/>
            </a:pPr>
            <a:r>
              <a:rPr lang="en-US" dirty="0" smtClean="0"/>
              <a:t>Cheating</a:t>
            </a:r>
          </a:p>
          <a:p>
            <a:pPr marL="285750" indent="-285750">
              <a:buFont typeface="Arial" pitchFamily="34" charset="0"/>
              <a:buChar char="•"/>
            </a:pPr>
            <a:r>
              <a:rPr lang="en-US" dirty="0" smtClean="0"/>
              <a:t>Secrecy</a:t>
            </a:r>
          </a:p>
          <a:p>
            <a:pPr marL="285750" indent="-285750">
              <a:buFont typeface="Arial" pitchFamily="34" charset="0"/>
              <a:buChar char="•"/>
            </a:pPr>
            <a:r>
              <a:rPr lang="en-US" dirty="0" smtClean="0"/>
              <a:t>Withdrawal</a:t>
            </a:r>
          </a:p>
          <a:p>
            <a:pPr marL="285750" indent="-285750">
              <a:buFont typeface="Arial" pitchFamily="34" charset="0"/>
              <a:buChar char="•"/>
            </a:pPr>
            <a:r>
              <a:rPr lang="en-US" dirty="0" smtClean="0"/>
              <a:t>Dishonesty</a:t>
            </a:r>
          </a:p>
          <a:p>
            <a:pPr marL="285750" indent="-285750">
              <a:buFont typeface="Arial" pitchFamily="34" charset="0"/>
              <a:buChar char="•"/>
            </a:pPr>
            <a:r>
              <a:rPr lang="en-US" dirty="0" smtClean="0"/>
              <a:t>Rudeness</a:t>
            </a:r>
          </a:p>
          <a:p>
            <a:pPr marL="285750" indent="-285750">
              <a:buFont typeface="Arial" pitchFamily="34" charset="0"/>
              <a:buChar char="•"/>
            </a:pPr>
            <a:r>
              <a:rPr lang="en-US" dirty="0" smtClean="0"/>
              <a:t>Addiction (think of your own usage…)</a:t>
            </a:r>
          </a:p>
          <a:p>
            <a:pPr marL="285750" indent="-285750">
              <a:buFont typeface="Arial" pitchFamily="34" charset="0"/>
              <a:buChar char="•"/>
            </a:pPr>
            <a:endParaRPr lang="en-US" dirty="0" smtClean="0"/>
          </a:p>
          <a:p>
            <a:r>
              <a:rPr lang="en-US" sz="2800" dirty="0" smtClean="0">
                <a:latin typeface="ChickenFarm" pitchFamily="2" charset="0"/>
              </a:rPr>
              <a:t>		And a host of other undesirable traits</a:t>
            </a:r>
            <a:r>
              <a:rPr lang="en-US" sz="2800" dirty="0" smtClean="0">
                <a:latin typeface="ChickenFarm" pitchFamily="2" charset="0"/>
              </a:rPr>
              <a:t>…</a:t>
            </a:r>
            <a:r>
              <a:rPr lang="en-US" sz="2800" dirty="0" smtClean="0">
                <a:latin typeface="Candara" pitchFamily="34" charset="0"/>
              </a:rPr>
              <a:t>(under age 13)</a:t>
            </a:r>
            <a:endParaRPr lang="en-US" sz="2800" dirty="0" smtClean="0">
              <a:latin typeface="ChickenFarm" pitchFamily="2" charset="0"/>
            </a:endParaRPr>
          </a:p>
          <a:p>
            <a:pPr marL="285750" indent="-285750">
              <a:buFont typeface="Arial" pitchFamily="34" charset="0"/>
              <a:buChar char="•"/>
            </a:pPr>
            <a:endParaRPr lang="en-US" dirty="0"/>
          </a:p>
        </p:txBody>
      </p:sp>
      <p:pic>
        <p:nvPicPr>
          <p:cNvPr id="1026" name="Picture 2" descr="http://www.hotglitters.net/comments/quotes/img/just-say-n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89439">
            <a:off x="4908197" y="2154666"/>
            <a:ext cx="3057525"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399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67443">
            <a:off x="670560" y="3714659"/>
            <a:ext cx="8183880" cy="676656"/>
          </a:xfrm>
        </p:spPr>
        <p:txBody>
          <a:bodyPr/>
          <a:lstStyle/>
          <a:p>
            <a:r>
              <a:rPr lang="en-US" dirty="0" smtClean="0"/>
              <a:t>ISN’T THAT ENOUGH…</a:t>
            </a:r>
            <a:endParaRPr lang="en-US" dirty="0"/>
          </a:p>
        </p:txBody>
      </p:sp>
      <p:sp>
        <p:nvSpPr>
          <p:cNvPr id="3" name="Text Placeholder 2"/>
          <p:cNvSpPr>
            <a:spLocks noGrp="1"/>
          </p:cNvSpPr>
          <p:nvPr>
            <p:ph type="body" idx="1"/>
          </p:nvPr>
        </p:nvSpPr>
        <p:spPr>
          <a:xfrm rot="21090856">
            <a:off x="1454660" y="4638588"/>
            <a:ext cx="8183880" cy="700116"/>
          </a:xfrm>
        </p:spPr>
        <p:txBody>
          <a:bodyPr>
            <a:noAutofit/>
          </a:bodyPr>
          <a:lstStyle/>
          <a:p>
            <a:r>
              <a:rPr lang="en-US" sz="2000" dirty="0" smtClean="0">
                <a:solidFill>
                  <a:srgbClr val="FF0000"/>
                </a:solidFill>
              </a:rPr>
              <a:t>“LIKE” YOUR CHILD ENOUGH, TO SAY “NO” TO </a:t>
            </a:r>
          </a:p>
          <a:p>
            <a:r>
              <a:rPr lang="en-US" sz="2000" dirty="0" smtClean="0">
                <a:solidFill>
                  <a:srgbClr val="FF0000"/>
                </a:solidFill>
              </a:rPr>
              <a:t>SOCIAL NETWORKING </a:t>
            </a:r>
            <a:r>
              <a:rPr lang="en-US" sz="2000" u="sng" dirty="0" smtClean="0">
                <a:solidFill>
                  <a:srgbClr val="FF0000"/>
                </a:solidFill>
                <a:latin typeface="Arial Black" pitchFamily="34" charset="0"/>
                <a:cs typeface="Aharoni" pitchFamily="2" charset="-79"/>
              </a:rPr>
              <a:t>UNDER AGE 13!</a:t>
            </a:r>
            <a:endParaRPr lang="en-US" sz="2000" u="sng" dirty="0">
              <a:solidFill>
                <a:srgbClr val="FF0000"/>
              </a:solidFill>
              <a:latin typeface="Arial Black" pitchFamily="34" charset="0"/>
              <a:cs typeface="Aharoni" pitchFamily="2" charset="-79"/>
            </a:endParaRPr>
          </a:p>
        </p:txBody>
      </p:sp>
      <p:sp>
        <p:nvSpPr>
          <p:cNvPr id="4" name="Rectangle 3"/>
          <p:cNvSpPr/>
          <p:nvPr/>
        </p:nvSpPr>
        <p:spPr>
          <a:xfrm>
            <a:off x="838200" y="762000"/>
            <a:ext cx="7848600" cy="3046988"/>
          </a:xfrm>
          <a:prstGeom prst="rect">
            <a:avLst/>
          </a:prstGeom>
        </p:spPr>
        <p:txBody>
          <a:bodyPr wrap="square">
            <a:spAutoFit/>
          </a:bodyPr>
          <a:lstStyle/>
          <a:p>
            <a:r>
              <a:rPr lang="en-US" sz="2400" dirty="0" smtClean="0"/>
              <a:t>“…researchers </a:t>
            </a:r>
            <a:r>
              <a:rPr lang="en-US" sz="2400" dirty="0"/>
              <a:t>and other critics say </a:t>
            </a:r>
            <a:r>
              <a:rPr lang="en-US" sz="2400" b="1" u="sng" dirty="0"/>
              <a:t>allowing</a:t>
            </a:r>
            <a:r>
              <a:rPr lang="en-US" sz="2400" dirty="0"/>
              <a:t> children to </a:t>
            </a:r>
            <a:r>
              <a:rPr lang="en-US" sz="2400" dirty="0">
                <a:solidFill>
                  <a:srgbClr val="FF0000"/>
                </a:solidFill>
                <a:latin typeface="Aharoni" pitchFamily="2" charset="-79"/>
                <a:cs typeface="Aharoni" pitchFamily="2" charset="-79"/>
              </a:rPr>
              <a:t>break the rules</a:t>
            </a:r>
            <a:r>
              <a:rPr lang="en-US" sz="2400" dirty="0"/>
              <a:t> sends the wrong message. And, they argue, it sets children loose in a digital world they may not be prepared for — exposing them to the </a:t>
            </a:r>
            <a:r>
              <a:rPr lang="en-US" sz="2400" b="1" u="sng" dirty="0"/>
              <a:t>real-life threats </a:t>
            </a:r>
            <a:r>
              <a:rPr lang="en-US" sz="2400" dirty="0"/>
              <a:t>of </a:t>
            </a:r>
            <a:r>
              <a:rPr lang="en-US" sz="2400" b="1" u="sng" dirty="0"/>
              <a:t>inappropriate content</a:t>
            </a:r>
            <a:r>
              <a:rPr lang="en-US" sz="2400" dirty="0"/>
              <a:t>, </a:t>
            </a:r>
            <a:r>
              <a:rPr lang="en-US" sz="2400" b="1" u="sng" dirty="0"/>
              <a:t>contact from strangers </a:t>
            </a:r>
            <a:r>
              <a:rPr lang="en-US" sz="2400" dirty="0"/>
              <a:t>and the growing incidents of </a:t>
            </a:r>
            <a:r>
              <a:rPr lang="en-US" sz="2400" b="1" u="sng" dirty="0"/>
              <a:t>bullying by </a:t>
            </a:r>
            <a:r>
              <a:rPr lang="en-US" sz="2400" b="1" u="sng" dirty="0" smtClean="0"/>
              <a:t>computer</a:t>
            </a:r>
            <a:r>
              <a:rPr lang="en-US" sz="2400" dirty="0" smtClean="0"/>
              <a:t>….” </a:t>
            </a:r>
            <a:endParaRPr lang="en-US" sz="2400" dirty="0"/>
          </a:p>
        </p:txBody>
      </p:sp>
    </p:spTree>
    <p:extLst>
      <p:ext uri="{BB962C8B-B14F-4D97-AF65-F5344CB8AC3E}">
        <p14:creationId xmlns:p14="http://schemas.microsoft.com/office/powerpoint/2010/main" val="1941202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38600"/>
            <a:ext cx="8183880" cy="1051560"/>
          </a:xfrm>
        </p:spPr>
        <p:txBody>
          <a:bodyPr>
            <a:normAutofit fontScale="90000"/>
          </a:bodyPr>
          <a:lstStyle/>
          <a:p>
            <a:r>
              <a:rPr lang="en-US" sz="2700" dirty="0" smtClean="0">
                <a:solidFill>
                  <a:srgbClr val="FF0000"/>
                </a:solidFill>
                <a:effectLst/>
                <a:latin typeface="Candara" pitchFamily="34" charset="0"/>
              </a:rPr>
              <a:t>“…Consumer </a:t>
            </a:r>
            <a:r>
              <a:rPr lang="en-US" sz="2700" dirty="0">
                <a:solidFill>
                  <a:srgbClr val="FF0000"/>
                </a:solidFill>
                <a:effectLst/>
                <a:latin typeface="Candara" pitchFamily="34" charset="0"/>
              </a:rPr>
              <a:t>Reports last year said 7.5 million children under the age of 13 were using the </a:t>
            </a:r>
            <a:r>
              <a:rPr lang="en-US" sz="2700" dirty="0" smtClean="0">
                <a:solidFill>
                  <a:srgbClr val="FF0000"/>
                </a:solidFill>
                <a:effectLst/>
                <a:latin typeface="Candara" pitchFamily="34" charset="0"/>
              </a:rPr>
              <a:t>site (Facebook), </a:t>
            </a:r>
            <a:r>
              <a:rPr lang="en-US" sz="2700" dirty="0">
                <a:solidFill>
                  <a:srgbClr val="FF0000"/>
                </a:solidFill>
                <a:effectLst/>
                <a:latin typeface="Candara" pitchFamily="34" charset="0"/>
              </a:rPr>
              <a:t>including more than </a:t>
            </a:r>
            <a:r>
              <a:rPr lang="en-US" sz="2700" u="sng" dirty="0">
                <a:solidFill>
                  <a:srgbClr val="FF0000"/>
                </a:solidFill>
                <a:effectLst/>
                <a:latin typeface="Candara" pitchFamily="34" charset="0"/>
              </a:rPr>
              <a:t>five million under the age of 10</a:t>
            </a:r>
            <a:r>
              <a:rPr lang="en-US" sz="2700" dirty="0">
                <a:solidFill>
                  <a:srgbClr val="FF0000"/>
                </a:solidFill>
                <a:effectLst/>
                <a:latin typeface="Candara" pitchFamily="34" charset="0"/>
              </a:rPr>
              <a:t>. High-profile cases of so-called </a:t>
            </a:r>
            <a:r>
              <a:rPr lang="en-US" sz="2700" dirty="0" err="1">
                <a:solidFill>
                  <a:srgbClr val="FF0000"/>
                </a:solidFill>
                <a:effectLst/>
                <a:latin typeface="Candara" pitchFamily="34" charset="0"/>
              </a:rPr>
              <a:t>cyberbullying</a:t>
            </a:r>
            <a:r>
              <a:rPr lang="en-US" sz="2700" dirty="0">
                <a:solidFill>
                  <a:srgbClr val="FF0000"/>
                </a:solidFill>
                <a:effectLst/>
                <a:latin typeface="Candara" pitchFamily="34" charset="0"/>
              </a:rPr>
              <a:t> have added to the concern. Facebook counts 900 million users around the world</a:t>
            </a:r>
            <a:r>
              <a:rPr lang="en-US" sz="2700" dirty="0" smtClean="0">
                <a:solidFill>
                  <a:srgbClr val="FF0000"/>
                </a:solidFill>
                <a:effectLst/>
                <a:latin typeface="Candara" pitchFamily="34" charset="0"/>
              </a:rPr>
              <a:t>.”</a:t>
            </a:r>
            <a:br>
              <a:rPr lang="en-US" sz="2700" dirty="0" smtClean="0">
                <a:solidFill>
                  <a:srgbClr val="FF0000"/>
                </a:solidFill>
                <a:effectLst/>
                <a:latin typeface="Candara" pitchFamily="34" charset="0"/>
              </a:rPr>
            </a:br>
            <a:r>
              <a:rPr lang="en-US" sz="2700" dirty="0" smtClean="0">
                <a:solidFill>
                  <a:srgbClr val="FF0000"/>
                </a:solidFill>
                <a:effectLst/>
                <a:latin typeface="Candara" pitchFamily="34" charset="0"/>
              </a:rPr>
              <a:t>				</a:t>
            </a:r>
            <a:br>
              <a:rPr lang="en-US" sz="2700" dirty="0" smtClean="0">
                <a:solidFill>
                  <a:srgbClr val="FF0000"/>
                </a:solidFill>
                <a:effectLst/>
                <a:latin typeface="Candara" pitchFamily="34" charset="0"/>
              </a:rPr>
            </a:br>
            <a:r>
              <a:rPr lang="en-US" sz="2700" dirty="0">
                <a:solidFill>
                  <a:srgbClr val="FF0000"/>
                </a:solidFill>
                <a:effectLst/>
                <a:latin typeface="Candara" pitchFamily="34" charset="0"/>
              </a:rPr>
              <a:t/>
            </a:r>
            <a:br>
              <a:rPr lang="en-US" sz="2700" dirty="0">
                <a:solidFill>
                  <a:srgbClr val="FF0000"/>
                </a:solidFill>
                <a:effectLst/>
                <a:latin typeface="Candara" pitchFamily="34" charset="0"/>
              </a:rPr>
            </a:br>
            <a:r>
              <a:rPr lang="en-US" sz="2700" b="0" dirty="0" smtClean="0">
                <a:solidFill>
                  <a:schemeClr val="tx1"/>
                </a:solidFill>
                <a:effectLst/>
                <a:latin typeface="Book Antiqua" pitchFamily="18" charset="0"/>
              </a:rPr>
              <a:t>by:  Anton </a:t>
            </a:r>
            <a:r>
              <a:rPr lang="en-US" sz="2700" b="0" dirty="0" err="1" smtClean="0">
                <a:solidFill>
                  <a:schemeClr val="tx1"/>
                </a:solidFill>
                <a:effectLst/>
                <a:latin typeface="Book Antiqua" pitchFamily="18" charset="0"/>
              </a:rPr>
              <a:t>Troianonski</a:t>
            </a:r>
            <a:r>
              <a:rPr lang="en-US" sz="2700" b="0" dirty="0" smtClean="0">
                <a:solidFill>
                  <a:schemeClr val="tx1"/>
                </a:solidFill>
                <a:effectLst/>
                <a:latin typeface="Book Antiqua" pitchFamily="18" charset="0"/>
              </a:rPr>
              <a:t> and </a:t>
            </a:r>
            <a:r>
              <a:rPr lang="en-US" sz="2700" b="0" dirty="0" err="1" smtClean="0">
                <a:solidFill>
                  <a:schemeClr val="tx1"/>
                </a:solidFill>
                <a:effectLst/>
                <a:latin typeface="Book Antiqua" pitchFamily="18" charset="0"/>
              </a:rPr>
              <a:t>Shayndi</a:t>
            </a:r>
            <a:r>
              <a:rPr lang="en-US" sz="2700" b="0" dirty="0" smtClean="0">
                <a:solidFill>
                  <a:schemeClr val="tx1"/>
                </a:solidFill>
                <a:effectLst/>
                <a:latin typeface="Book Antiqua" pitchFamily="18" charset="0"/>
              </a:rPr>
              <a:t> </a:t>
            </a:r>
            <a:r>
              <a:rPr lang="en-US" sz="2700" b="0" dirty="0" err="1" smtClean="0">
                <a:solidFill>
                  <a:schemeClr val="tx1"/>
                </a:solidFill>
                <a:effectLst/>
                <a:latin typeface="Book Antiqua" pitchFamily="18" charset="0"/>
              </a:rPr>
              <a:t>Raice</a:t>
            </a:r>
            <a:r>
              <a:rPr lang="en-US" sz="2700" b="0" dirty="0" smtClean="0">
                <a:solidFill>
                  <a:schemeClr val="tx1"/>
                </a:solidFill>
                <a:effectLst/>
                <a:latin typeface="Book Antiqua" pitchFamily="18" charset="0"/>
              </a:rPr>
              <a:t> </a:t>
            </a:r>
            <a:br>
              <a:rPr lang="en-US" sz="2700" b="0" dirty="0" smtClean="0">
                <a:solidFill>
                  <a:schemeClr val="tx1"/>
                </a:solidFill>
                <a:effectLst/>
                <a:latin typeface="Book Antiqua" pitchFamily="18" charset="0"/>
              </a:rPr>
            </a:br>
            <a:r>
              <a:rPr lang="en-US" sz="2700" b="0" dirty="0" smtClean="0">
                <a:solidFill>
                  <a:schemeClr val="tx1"/>
                </a:solidFill>
                <a:effectLst/>
                <a:latin typeface="Book Antiqua" pitchFamily="18" charset="0"/>
              </a:rPr>
              <a:t>“Facebook Explores Giving Kids Access”</a:t>
            </a:r>
            <a:r>
              <a:rPr lang="en-US" dirty="0">
                <a:effectLst/>
              </a:rPr>
              <a:t/>
            </a:r>
            <a:br>
              <a:rPr lang="en-US" dirty="0">
                <a:effectLst/>
              </a:rPr>
            </a:br>
            <a:endParaRPr lang="en-US" dirty="0"/>
          </a:p>
        </p:txBody>
      </p:sp>
    </p:spTree>
    <p:extLst>
      <p:ext uri="{BB962C8B-B14F-4D97-AF65-F5344CB8AC3E}">
        <p14:creationId xmlns:p14="http://schemas.microsoft.com/office/powerpoint/2010/main" val="2888835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828800"/>
          </a:xfrm>
        </p:spPr>
        <p:txBody>
          <a:bodyPr>
            <a:noAutofit/>
          </a:bodyPr>
          <a:lstStyle/>
          <a:p>
            <a:r>
              <a:rPr lang="en-US" sz="3200" b="0" dirty="0" smtClean="0">
                <a:solidFill>
                  <a:srgbClr val="FF0000"/>
                </a:solidFill>
                <a:latin typeface="High Tower Text" pitchFamily="18" charset="0"/>
                <a:cs typeface="Aharoni" pitchFamily="2" charset="-79"/>
              </a:rPr>
              <a:t>“…social </a:t>
            </a:r>
            <a:r>
              <a:rPr lang="en-US" sz="3200" b="0" dirty="0">
                <a:solidFill>
                  <a:srgbClr val="FF0000"/>
                </a:solidFill>
                <a:latin typeface="High Tower Text" pitchFamily="18" charset="0"/>
                <a:cs typeface="Aharoni" pitchFamily="2" charset="-79"/>
              </a:rPr>
              <a:t>networking is having an impact on the social skills of today’s youth and </a:t>
            </a:r>
            <a:r>
              <a:rPr lang="en-US" sz="3200" b="0" dirty="0" smtClean="0">
                <a:solidFill>
                  <a:srgbClr val="FF0000"/>
                </a:solidFill>
                <a:latin typeface="High Tower Text" pitchFamily="18" charset="0"/>
                <a:cs typeface="Aharoni" pitchFamily="2" charset="-79"/>
              </a:rPr>
              <a:t>I’m </a:t>
            </a:r>
            <a:r>
              <a:rPr lang="en-US" sz="3200" b="0" dirty="0">
                <a:solidFill>
                  <a:srgbClr val="FF0000"/>
                </a:solidFill>
                <a:latin typeface="High Tower Text" pitchFamily="18" charset="0"/>
                <a:cs typeface="Aharoni" pitchFamily="2" charset="-79"/>
              </a:rPr>
              <a:t>worried about the effect it will have for my friends and peers in terms of employment</a:t>
            </a:r>
            <a:r>
              <a:rPr lang="en-US" sz="3200" b="0" dirty="0" smtClean="0">
                <a:solidFill>
                  <a:srgbClr val="FF0000"/>
                </a:solidFill>
                <a:latin typeface="High Tower Text" pitchFamily="18" charset="0"/>
                <a:cs typeface="Aharoni" pitchFamily="2" charset="-79"/>
              </a:rPr>
              <a:t>.”</a:t>
            </a:r>
            <a:endParaRPr lang="en-US" sz="3200" b="0" dirty="0">
              <a:solidFill>
                <a:srgbClr val="FF0000"/>
              </a:solidFill>
              <a:latin typeface="High Tower Text" pitchFamily="18" charset="0"/>
              <a:cs typeface="Aharoni" pitchFamily="2" charset="-79"/>
            </a:endParaRPr>
          </a:p>
        </p:txBody>
      </p:sp>
      <p:sp>
        <p:nvSpPr>
          <p:cNvPr id="3" name="Subtitle 2"/>
          <p:cNvSpPr>
            <a:spLocks noGrp="1"/>
          </p:cNvSpPr>
          <p:nvPr>
            <p:ph type="subTitle" idx="1"/>
          </p:nvPr>
        </p:nvSpPr>
        <p:spPr>
          <a:xfrm>
            <a:off x="762000" y="2923032"/>
            <a:ext cx="7772400" cy="582168"/>
          </a:xfrm>
        </p:spPr>
        <p:txBody>
          <a:bodyPr/>
          <a:lstStyle/>
          <a:p>
            <a:r>
              <a:rPr lang="en-US" dirty="0" smtClean="0"/>
              <a:t> -17 year old “recovering” Facebook user</a:t>
            </a:r>
          </a:p>
          <a:p>
            <a:pPr marL="379476" indent="-342900" algn="l">
              <a:buFont typeface="Arial" pitchFamily="34" charset="0"/>
              <a:buChar char="•"/>
            </a:pPr>
            <a:endParaRPr lang="en-US" dirty="0" smtClean="0"/>
          </a:p>
        </p:txBody>
      </p:sp>
      <p:pic>
        <p:nvPicPr>
          <p:cNvPr id="2050" name="Picture 2" descr="http://4.bp.blogspot.com/-jc5nLIoxbMI/TZ4Xz1ll3fI/AAAAAAAAAAc/MaCu9pjqtTM/s1600/signs5+%25281%25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05201"/>
            <a:ext cx="5257800" cy="3042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262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183880" cy="3581400"/>
          </a:xfrm>
        </p:spPr>
        <p:txBody>
          <a:bodyPr>
            <a:noAutofit/>
          </a:bodyPr>
          <a:lstStyle/>
          <a:p>
            <a:r>
              <a:rPr lang="en-US" sz="2400" b="0" dirty="0" smtClean="0">
                <a:solidFill>
                  <a:srgbClr val="FF0000"/>
                </a:solidFill>
                <a:latin typeface="Bookman Old Style" pitchFamily="18" charset="0"/>
              </a:rPr>
              <a:t>Will your child be able to get </a:t>
            </a:r>
            <a:r>
              <a:rPr lang="en-US" sz="2400" b="0" dirty="0">
                <a:solidFill>
                  <a:srgbClr val="FF0000"/>
                </a:solidFill>
                <a:latin typeface="Bookman Old Style" pitchFamily="18" charset="0"/>
              </a:rPr>
              <a:t>through life with fragmented sentences, abbreviated words and mere grunts if they can’t be bothered speaking, but what happens when they leave the security of the school yard? </a:t>
            </a:r>
            <a:r>
              <a:rPr lang="en-US" sz="2400" b="0" dirty="0" smtClean="0">
                <a:solidFill>
                  <a:srgbClr val="FF0000"/>
                </a:solidFill>
                <a:latin typeface="Bookman Old Style" pitchFamily="18" charset="0"/>
              </a:rPr>
              <a:t/>
            </a:r>
            <a:br>
              <a:rPr lang="en-US" sz="2400" b="0" dirty="0" smtClean="0">
                <a:solidFill>
                  <a:srgbClr val="FF0000"/>
                </a:solidFill>
                <a:latin typeface="Bookman Old Style" pitchFamily="18" charset="0"/>
              </a:rPr>
            </a:br>
            <a:r>
              <a:rPr lang="en-US" sz="2400" b="0" dirty="0" smtClean="0">
                <a:solidFill>
                  <a:srgbClr val="FF0000"/>
                </a:solidFill>
                <a:latin typeface="Bookman Old Style" pitchFamily="18" charset="0"/>
              </a:rPr>
              <a:t>…when </a:t>
            </a:r>
            <a:r>
              <a:rPr lang="en-US" sz="2400" b="0" dirty="0">
                <a:solidFill>
                  <a:srgbClr val="FF0000"/>
                </a:solidFill>
                <a:latin typeface="Bookman Old Style" pitchFamily="18" charset="0"/>
              </a:rPr>
              <a:t>they’re meeting a possible employer and can’t construct a proper sentence let alone participate in a whole verbal conversation without mentioning </a:t>
            </a:r>
            <a:r>
              <a:rPr lang="en-US" sz="2400" b="0" dirty="0" smtClean="0">
                <a:solidFill>
                  <a:srgbClr val="FF0000"/>
                </a:solidFill>
                <a:latin typeface="Bookman Old Style" pitchFamily="18" charset="0"/>
              </a:rPr>
              <a:t>an </a:t>
            </a:r>
            <a:r>
              <a:rPr lang="en-US" sz="2400" b="0" dirty="0">
                <a:solidFill>
                  <a:srgbClr val="FF0000"/>
                </a:solidFill>
                <a:latin typeface="Bookman Old Style" pitchFamily="18" charset="0"/>
              </a:rPr>
              <a:t>LMFAO or </a:t>
            </a:r>
            <a:r>
              <a:rPr lang="en-US" sz="2400" b="0" dirty="0" smtClean="0">
                <a:solidFill>
                  <a:srgbClr val="FF0000"/>
                </a:solidFill>
                <a:latin typeface="Bookman Old Style" pitchFamily="18" charset="0"/>
              </a:rPr>
              <a:t>WTF or OMG or “yep” or “huh” ???</a:t>
            </a:r>
            <a:endParaRPr lang="en-US" sz="2400" b="0" dirty="0">
              <a:solidFill>
                <a:srgbClr val="FF0000"/>
              </a:solidFill>
              <a:latin typeface="Bookman Old Style" pitchFamily="18" charset="0"/>
            </a:endParaRPr>
          </a:p>
        </p:txBody>
      </p:sp>
      <p:sp>
        <p:nvSpPr>
          <p:cNvPr id="3" name="TextBox 2"/>
          <p:cNvSpPr txBox="1"/>
          <p:nvPr/>
        </p:nvSpPr>
        <p:spPr>
          <a:xfrm rot="21141163">
            <a:off x="1349175" y="4499863"/>
            <a:ext cx="5867400" cy="1200329"/>
          </a:xfrm>
          <a:prstGeom prst="rect">
            <a:avLst/>
          </a:prstGeom>
          <a:noFill/>
        </p:spPr>
        <p:txBody>
          <a:bodyPr wrap="square" rtlCol="0">
            <a:spAutoFit/>
          </a:bodyPr>
          <a:lstStyle/>
          <a:p>
            <a:pPr marL="342900" indent="-342900">
              <a:buFont typeface="Arial" pitchFamily="34" charset="0"/>
              <a:buChar char="•"/>
            </a:pPr>
            <a:r>
              <a:rPr lang="en-US" sz="2400" b="1" dirty="0" smtClean="0">
                <a:latin typeface="Copperplate Gothic Light" pitchFamily="34" charset="0"/>
              </a:rPr>
              <a:t>This might happen to your child with too much social networking—</a:t>
            </a:r>
            <a:r>
              <a:rPr lang="en-US" sz="2400" b="1" u="sng" dirty="0" smtClean="0">
                <a:latin typeface="Copperplate Gothic Light" pitchFamily="34" charset="0"/>
              </a:rPr>
              <a:t>TOO YOUNG</a:t>
            </a:r>
            <a:r>
              <a:rPr lang="en-US" sz="2400" b="1" dirty="0" smtClean="0">
                <a:latin typeface="Copperplate Gothic Light" pitchFamily="34" charset="0"/>
              </a:rPr>
              <a:t>!</a:t>
            </a:r>
            <a:endParaRPr lang="en-US" sz="2400" b="1" dirty="0">
              <a:latin typeface="Copperplate Gothic Light" pitchFamily="34" charset="0"/>
            </a:endParaRPr>
          </a:p>
        </p:txBody>
      </p:sp>
    </p:spTree>
    <p:extLst>
      <p:ext uri="{BB962C8B-B14F-4D97-AF65-F5344CB8AC3E}">
        <p14:creationId xmlns:p14="http://schemas.microsoft.com/office/powerpoint/2010/main" val="1656452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rmAutofit fontScale="90000"/>
          </a:bodyPr>
          <a:lstStyle/>
          <a:p>
            <a:r>
              <a:rPr lang="en-US" dirty="0" smtClean="0">
                <a:solidFill>
                  <a:srgbClr val="FF0000"/>
                </a:solidFill>
              </a:rPr>
              <a:t>When was the last time you checked your child’s:</a:t>
            </a:r>
            <a:endParaRPr lang="en-US" dirty="0">
              <a:solidFill>
                <a:srgbClr val="FF0000"/>
              </a:solidFill>
            </a:endParaRPr>
          </a:p>
        </p:txBody>
      </p:sp>
      <p:sp>
        <p:nvSpPr>
          <p:cNvPr id="4" name="TextBox 3"/>
          <p:cNvSpPr txBox="1"/>
          <p:nvPr/>
        </p:nvSpPr>
        <p:spPr>
          <a:xfrm>
            <a:off x="1295400" y="2133600"/>
            <a:ext cx="6629400" cy="3108543"/>
          </a:xfrm>
          <a:prstGeom prst="rect">
            <a:avLst/>
          </a:prstGeom>
          <a:noFill/>
        </p:spPr>
        <p:txBody>
          <a:bodyPr wrap="square" rtlCol="0">
            <a:spAutoFit/>
          </a:bodyPr>
          <a:lstStyle/>
          <a:p>
            <a:pPr marL="285750" indent="-285750">
              <a:buFont typeface="Arial" pitchFamily="34" charset="0"/>
              <a:buChar char="•"/>
            </a:pPr>
            <a:r>
              <a:rPr lang="en-US" sz="2800" dirty="0" smtClean="0">
                <a:latin typeface="High Tower Text" pitchFamily="18" charset="0"/>
              </a:rPr>
              <a:t>Contact list on their cell phone</a:t>
            </a:r>
          </a:p>
          <a:p>
            <a:pPr marL="285750" indent="-285750">
              <a:buFont typeface="Arial" pitchFamily="34" charset="0"/>
              <a:buChar char="•"/>
            </a:pPr>
            <a:r>
              <a:rPr lang="en-US" sz="2800" dirty="0" smtClean="0">
                <a:latin typeface="High Tower Text" pitchFamily="18" charset="0"/>
              </a:rPr>
              <a:t>Application (app) downloads on the </a:t>
            </a:r>
            <a:r>
              <a:rPr lang="en-US" sz="2800" dirty="0" err="1" smtClean="0">
                <a:latin typeface="High Tower Text" pitchFamily="18" charset="0"/>
              </a:rPr>
              <a:t>iPad</a:t>
            </a:r>
            <a:r>
              <a:rPr lang="en-US" sz="2800" dirty="0" smtClean="0">
                <a:latin typeface="High Tower Text" pitchFamily="18" charset="0"/>
              </a:rPr>
              <a:t>, </a:t>
            </a:r>
            <a:r>
              <a:rPr lang="en-US" sz="2800" dirty="0" smtClean="0">
                <a:latin typeface="High Tower Text" pitchFamily="18" charset="0"/>
              </a:rPr>
              <a:t>iPods, phones, or other devices</a:t>
            </a:r>
            <a:endParaRPr lang="en-US" sz="2800" dirty="0" smtClean="0">
              <a:latin typeface="High Tower Text" pitchFamily="18" charset="0"/>
            </a:endParaRPr>
          </a:p>
          <a:p>
            <a:pPr marL="285750" indent="-285750">
              <a:buFont typeface="Arial" pitchFamily="34" charset="0"/>
              <a:buChar char="•"/>
            </a:pPr>
            <a:r>
              <a:rPr lang="en-US" sz="2800" dirty="0" smtClean="0">
                <a:latin typeface="High Tower Text" pitchFamily="18" charset="0"/>
              </a:rPr>
              <a:t>Song downloads for appropriate/inappropriate </a:t>
            </a:r>
            <a:r>
              <a:rPr lang="en-US" sz="2800" dirty="0" smtClean="0">
                <a:latin typeface="High Tower Text" pitchFamily="18" charset="0"/>
              </a:rPr>
              <a:t>artists/lyrics</a:t>
            </a:r>
            <a:endParaRPr lang="en-US" sz="2800" dirty="0" smtClean="0">
              <a:latin typeface="High Tower Text" pitchFamily="18" charset="0"/>
            </a:endParaRPr>
          </a:p>
          <a:p>
            <a:pPr marL="285750" indent="-285750">
              <a:buFont typeface="Arial" pitchFamily="34" charset="0"/>
              <a:buChar char="•"/>
            </a:pPr>
            <a:r>
              <a:rPr lang="en-US" sz="2800" dirty="0" smtClean="0">
                <a:latin typeface="High Tower Text" pitchFamily="18" charset="0"/>
              </a:rPr>
              <a:t>Photos/videos on </a:t>
            </a:r>
            <a:r>
              <a:rPr lang="en-US" sz="2800" dirty="0" smtClean="0">
                <a:latin typeface="High Tower Text" pitchFamily="18" charset="0"/>
              </a:rPr>
              <a:t>their devices</a:t>
            </a:r>
          </a:p>
          <a:p>
            <a:pPr marL="285750" indent="-285750">
              <a:buFont typeface="Arial" pitchFamily="34" charset="0"/>
              <a:buChar char="•"/>
            </a:pPr>
            <a:r>
              <a:rPr lang="en-US" sz="2800" dirty="0" smtClean="0">
                <a:latin typeface="High Tower Text" pitchFamily="18" charset="0"/>
              </a:rPr>
              <a:t>Understanding about social networking</a:t>
            </a:r>
            <a:endParaRPr lang="en-US" sz="2800" dirty="0">
              <a:latin typeface="High Tower Text" pitchFamily="18" charset="0"/>
            </a:endParaRPr>
          </a:p>
        </p:txBody>
      </p:sp>
    </p:spTree>
    <p:extLst>
      <p:ext uri="{BB962C8B-B14F-4D97-AF65-F5344CB8AC3E}">
        <p14:creationId xmlns:p14="http://schemas.microsoft.com/office/powerpoint/2010/main" val="3520628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83880" cy="1051560"/>
          </a:xfrm>
        </p:spPr>
        <p:txBody>
          <a:bodyPr>
            <a:normAutofit fontScale="90000"/>
          </a:bodyPr>
          <a:lstStyle/>
          <a:p>
            <a:r>
              <a:rPr lang="en-US" dirty="0" smtClean="0">
                <a:solidFill>
                  <a:srgbClr val="FF0000"/>
                </a:solidFill>
              </a:rPr>
              <a:t>When was the last time you allowed your child to:</a:t>
            </a:r>
            <a:endParaRPr lang="en-US" dirty="0">
              <a:solidFill>
                <a:srgbClr val="FF0000"/>
              </a:solidFill>
            </a:endParaRPr>
          </a:p>
        </p:txBody>
      </p:sp>
      <p:sp>
        <p:nvSpPr>
          <p:cNvPr id="4" name="TextBox 3"/>
          <p:cNvSpPr txBox="1"/>
          <p:nvPr/>
        </p:nvSpPr>
        <p:spPr>
          <a:xfrm>
            <a:off x="609600" y="1981200"/>
            <a:ext cx="7848600" cy="3693319"/>
          </a:xfrm>
          <a:prstGeom prst="rect">
            <a:avLst/>
          </a:prstGeom>
          <a:noFill/>
        </p:spPr>
        <p:txBody>
          <a:bodyPr wrap="square" rtlCol="0">
            <a:spAutoFit/>
          </a:bodyPr>
          <a:lstStyle/>
          <a:p>
            <a:pPr marL="285750" indent="-285750">
              <a:buFont typeface="Arial" pitchFamily="34" charset="0"/>
              <a:buChar char="•"/>
            </a:pPr>
            <a:r>
              <a:rPr lang="en-US" dirty="0" smtClean="0"/>
              <a:t>Be </a:t>
            </a:r>
            <a:r>
              <a:rPr lang="en-US" u="sng" dirty="0" smtClean="0"/>
              <a:t>alone</a:t>
            </a:r>
            <a:r>
              <a:rPr lang="en-US" dirty="0" smtClean="0"/>
              <a:t> with 50, 100, or 500 people that you didn’t </a:t>
            </a:r>
            <a:r>
              <a:rPr lang="en-US" dirty="0" smtClean="0"/>
              <a:t>know?</a:t>
            </a:r>
            <a:endParaRPr lang="en-US" dirty="0" smtClean="0"/>
          </a:p>
          <a:p>
            <a:pPr marL="285750" indent="-285750">
              <a:buFont typeface="Arial" pitchFamily="34" charset="0"/>
              <a:buChar char="•"/>
            </a:pPr>
            <a:r>
              <a:rPr lang="en-US" dirty="0" smtClean="0"/>
              <a:t>Take a “</a:t>
            </a:r>
            <a:r>
              <a:rPr lang="en-US" dirty="0" err="1" smtClean="0"/>
              <a:t>selfie</a:t>
            </a:r>
            <a:r>
              <a:rPr lang="en-US" dirty="0" smtClean="0"/>
              <a:t>” picture while wearing a bathing suit and have it plastered on a billboard over </a:t>
            </a:r>
            <a:r>
              <a:rPr lang="en-US" dirty="0" smtClean="0"/>
              <a:t>459?</a:t>
            </a:r>
            <a:endParaRPr lang="en-US" dirty="0" smtClean="0"/>
          </a:p>
          <a:p>
            <a:pPr marL="285750" indent="-285750">
              <a:buFont typeface="Arial" pitchFamily="34" charset="0"/>
              <a:buChar char="•"/>
            </a:pPr>
            <a:r>
              <a:rPr lang="en-US" dirty="0" smtClean="0"/>
              <a:t>Be alone with a boy or a girl for an </a:t>
            </a:r>
            <a:r>
              <a:rPr lang="en-US" dirty="0" smtClean="0"/>
              <a:t>undetermined </a:t>
            </a:r>
            <a:r>
              <a:rPr lang="en-US" dirty="0" smtClean="0"/>
              <a:t>amount of time because he/she is one of their “friends</a:t>
            </a:r>
            <a:r>
              <a:rPr lang="en-US" dirty="0" smtClean="0"/>
              <a:t>”?</a:t>
            </a:r>
            <a:endParaRPr lang="en-US" dirty="0" smtClean="0"/>
          </a:p>
          <a:p>
            <a:pPr marL="285750" indent="-285750">
              <a:buFont typeface="Arial" pitchFamily="34" charset="0"/>
              <a:buChar char="•"/>
            </a:pPr>
            <a:r>
              <a:rPr lang="en-US" dirty="0" smtClean="0"/>
              <a:t>Gather all 500 of his/her </a:t>
            </a:r>
            <a:r>
              <a:rPr lang="en-US" dirty="0" smtClean="0"/>
              <a:t>“friends” </a:t>
            </a:r>
            <a:r>
              <a:rPr lang="en-US" dirty="0" smtClean="0"/>
              <a:t>for a get together at </a:t>
            </a:r>
            <a:r>
              <a:rPr lang="en-US" i="1" dirty="0" smtClean="0"/>
              <a:t>your</a:t>
            </a:r>
            <a:r>
              <a:rPr lang="en-US" dirty="0" smtClean="0"/>
              <a:t> </a:t>
            </a:r>
            <a:r>
              <a:rPr lang="en-US" dirty="0" smtClean="0"/>
              <a:t>house?</a:t>
            </a:r>
            <a:endParaRPr lang="en-US" dirty="0" smtClean="0"/>
          </a:p>
          <a:p>
            <a:pPr marL="285750" indent="-285750">
              <a:buFont typeface="Arial" pitchFamily="34" charset="0"/>
              <a:buChar char="•"/>
            </a:pPr>
            <a:r>
              <a:rPr lang="en-US" dirty="0" smtClean="0"/>
              <a:t>Repeatedly get bullied, ridiculed, exploited, or manipulated while you stood around and </a:t>
            </a:r>
            <a:r>
              <a:rPr lang="en-US" dirty="0" smtClean="0"/>
              <a:t>watched?</a:t>
            </a:r>
            <a:endParaRPr lang="en-US" dirty="0" smtClean="0"/>
          </a:p>
          <a:p>
            <a:pPr marL="285750" indent="-285750">
              <a:buFont typeface="Arial" pitchFamily="34" charset="0"/>
              <a:buChar char="•"/>
            </a:pPr>
            <a:r>
              <a:rPr lang="en-US" dirty="0" smtClean="0"/>
              <a:t>Drink a beer or a glass of wine or smoke a cigarette, just because you said it was “ok” </a:t>
            </a:r>
            <a:r>
              <a:rPr lang="en-US" dirty="0" smtClean="0"/>
              <a:t>(one </a:t>
            </a:r>
            <a:r>
              <a:rPr lang="en-US" i="1" dirty="0" smtClean="0"/>
              <a:t>little </a:t>
            </a:r>
            <a:r>
              <a:rPr lang="en-US" dirty="0" smtClean="0"/>
              <a:t>fib) and </a:t>
            </a:r>
            <a:r>
              <a:rPr lang="en-US" dirty="0" smtClean="0"/>
              <a:t>not dangerous as long as you’re careful and “talk” to me about it despite the age </a:t>
            </a:r>
            <a:r>
              <a:rPr lang="en-US" dirty="0" smtClean="0"/>
              <a:t>restrictions?</a:t>
            </a:r>
            <a:endParaRPr lang="en-US" dirty="0"/>
          </a:p>
        </p:txBody>
      </p:sp>
    </p:spTree>
    <p:extLst>
      <p:ext uri="{BB962C8B-B14F-4D97-AF65-F5344CB8AC3E}">
        <p14:creationId xmlns:p14="http://schemas.microsoft.com/office/powerpoint/2010/main" val="1066585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83880" cy="1051560"/>
          </a:xfrm>
        </p:spPr>
        <p:txBody>
          <a:bodyPr>
            <a:normAutofit/>
          </a:bodyPr>
          <a:lstStyle/>
          <a:p>
            <a:r>
              <a:rPr lang="en-US" dirty="0" smtClean="0">
                <a:solidFill>
                  <a:srgbClr val="FF0000"/>
                </a:solidFill>
              </a:rPr>
              <a:t>Social Networking…</a:t>
            </a:r>
            <a:endParaRPr lang="en-US" dirty="0">
              <a:solidFill>
                <a:srgbClr val="FF0000"/>
              </a:solidFill>
            </a:endParaRPr>
          </a:p>
        </p:txBody>
      </p:sp>
      <p:sp>
        <p:nvSpPr>
          <p:cNvPr id="3" name="TextBox 2"/>
          <p:cNvSpPr txBox="1"/>
          <p:nvPr/>
        </p:nvSpPr>
        <p:spPr>
          <a:xfrm>
            <a:off x="1676400" y="2133600"/>
            <a:ext cx="6477000" cy="1200329"/>
          </a:xfrm>
          <a:prstGeom prst="rect">
            <a:avLst/>
          </a:prstGeom>
          <a:noFill/>
        </p:spPr>
        <p:txBody>
          <a:bodyPr wrap="square" rtlCol="0">
            <a:spAutoFit/>
          </a:bodyPr>
          <a:lstStyle/>
          <a:p>
            <a:pPr marL="342900" indent="-342900">
              <a:buFont typeface="Arial" pitchFamily="34" charset="0"/>
              <a:buChar char="•"/>
            </a:pPr>
            <a:r>
              <a:rPr lang="en-US" sz="2400" dirty="0" smtClean="0">
                <a:latin typeface="Comic Sans MS" pitchFamily="66" charset="0"/>
              </a:rPr>
              <a:t>It’s all those things you would NEVER allow your child to do in your </a:t>
            </a:r>
            <a:r>
              <a:rPr lang="en-US" sz="2400" dirty="0" smtClean="0">
                <a:latin typeface="Comic Sans MS" pitchFamily="66" charset="0"/>
              </a:rPr>
              <a:t>presence, at any age especially </a:t>
            </a:r>
            <a:r>
              <a:rPr lang="en-US" sz="2400" dirty="0" smtClean="0">
                <a:latin typeface="Comic Sans MS" pitchFamily="66" charset="0"/>
              </a:rPr>
              <a:t>UNDER </a:t>
            </a:r>
            <a:r>
              <a:rPr lang="en-US" sz="2400" dirty="0" smtClean="0">
                <a:latin typeface="Comic Sans MS" pitchFamily="66" charset="0"/>
              </a:rPr>
              <a:t>AGE 13!</a:t>
            </a:r>
            <a:endParaRPr lang="en-US" sz="2400" dirty="0">
              <a:latin typeface="Comic Sans MS" pitchFamily="66" charset="0"/>
            </a:endParaRPr>
          </a:p>
        </p:txBody>
      </p:sp>
      <p:sp>
        <p:nvSpPr>
          <p:cNvPr id="4" name="TextBox 3"/>
          <p:cNvSpPr txBox="1"/>
          <p:nvPr/>
        </p:nvSpPr>
        <p:spPr>
          <a:xfrm>
            <a:off x="1676400" y="3581400"/>
            <a:ext cx="6477000" cy="1938992"/>
          </a:xfrm>
          <a:prstGeom prst="rect">
            <a:avLst/>
          </a:prstGeom>
          <a:noFill/>
        </p:spPr>
        <p:txBody>
          <a:bodyPr wrap="square" rtlCol="0">
            <a:spAutoFit/>
          </a:bodyPr>
          <a:lstStyle/>
          <a:p>
            <a:pPr marL="285750" indent="-285750">
              <a:buFont typeface="Arial" pitchFamily="34" charset="0"/>
              <a:buChar char="•"/>
            </a:pPr>
            <a:r>
              <a:rPr lang="en-US" sz="2400" dirty="0" smtClean="0">
                <a:latin typeface="Comic Sans MS" pitchFamily="66" charset="0"/>
              </a:rPr>
              <a:t>As a matter of fact…there’s </a:t>
            </a:r>
            <a:r>
              <a:rPr lang="en-US" sz="2400" dirty="0" smtClean="0">
                <a:latin typeface="Comic Sans MS" pitchFamily="66" charset="0"/>
              </a:rPr>
              <a:t>no guarantee it won’t be just a dangerous and harmful to those that are OVER 13</a:t>
            </a:r>
            <a:r>
              <a:rPr lang="en-US" sz="2400" dirty="0" smtClean="0">
                <a:latin typeface="Comic Sans MS" pitchFamily="66" charset="0"/>
              </a:rPr>
              <a:t>!</a:t>
            </a:r>
          </a:p>
          <a:p>
            <a:pPr marL="285750" indent="-285750">
              <a:buFont typeface="Arial" pitchFamily="34" charset="0"/>
              <a:buChar char="•"/>
            </a:pPr>
            <a:endParaRPr lang="en-US" sz="2400" dirty="0">
              <a:latin typeface="Comic Sans MS" pitchFamily="66" charset="0"/>
            </a:endParaRPr>
          </a:p>
          <a:p>
            <a:endParaRPr lang="en-US" sz="2400" dirty="0">
              <a:latin typeface="Comic Sans MS" pitchFamily="66" charset="0"/>
            </a:endParaRPr>
          </a:p>
        </p:txBody>
      </p:sp>
    </p:spTree>
    <p:extLst>
      <p:ext uri="{BB962C8B-B14F-4D97-AF65-F5344CB8AC3E}">
        <p14:creationId xmlns:p14="http://schemas.microsoft.com/office/powerpoint/2010/main" val="3915096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rmAutofit/>
          </a:bodyPr>
          <a:lstStyle/>
          <a:p>
            <a:r>
              <a:rPr lang="en-US" dirty="0" smtClean="0">
                <a:solidFill>
                  <a:srgbClr val="FF0000"/>
                </a:solidFill>
              </a:rPr>
              <a:t>SOCIAL NETWORKS LIKE:</a:t>
            </a:r>
            <a:endParaRPr lang="en-US" dirty="0">
              <a:solidFill>
                <a:srgbClr val="FF0000"/>
              </a:solidFill>
            </a:endParaRPr>
          </a:p>
        </p:txBody>
      </p:sp>
      <p:sp>
        <p:nvSpPr>
          <p:cNvPr id="3" name="TextBox 2"/>
          <p:cNvSpPr txBox="1"/>
          <p:nvPr/>
        </p:nvSpPr>
        <p:spPr>
          <a:xfrm>
            <a:off x="1109870" y="1676400"/>
            <a:ext cx="7086600" cy="2862322"/>
          </a:xfrm>
          <a:prstGeom prst="rect">
            <a:avLst/>
          </a:prstGeom>
          <a:noFill/>
        </p:spPr>
        <p:txBody>
          <a:bodyPr wrap="square" rtlCol="0">
            <a:spAutoFit/>
          </a:bodyPr>
          <a:lstStyle/>
          <a:p>
            <a:pPr marL="285750" indent="-285750">
              <a:buFont typeface="Arial" pitchFamily="34" charset="0"/>
              <a:buChar char="•"/>
            </a:pPr>
            <a:r>
              <a:rPr lang="en-US" sz="2000" dirty="0" smtClean="0">
                <a:latin typeface="Comic Sans MS" pitchFamily="66" charset="0"/>
              </a:rPr>
              <a:t>Facebook</a:t>
            </a:r>
          </a:p>
          <a:p>
            <a:pPr marL="285750" indent="-285750">
              <a:buFont typeface="Arial" pitchFamily="34" charset="0"/>
              <a:buChar char="•"/>
            </a:pPr>
            <a:r>
              <a:rPr lang="en-US" sz="2000" dirty="0" smtClean="0">
                <a:latin typeface="Comic Sans MS" pitchFamily="66" charset="0"/>
              </a:rPr>
              <a:t>Twitter</a:t>
            </a:r>
          </a:p>
          <a:p>
            <a:pPr marL="285750" indent="-285750">
              <a:buFont typeface="Arial" pitchFamily="34" charset="0"/>
              <a:buChar char="•"/>
            </a:pPr>
            <a:r>
              <a:rPr lang="en-US" sz="2000" dirty="0" err="1" smtClean="0">
                <a:latin typeface="Comic Sans MS" pitchFamily="66" charset="0"/>
              </a:rPr>
              <a:t>Kik</a:t>
            </a:r>
            <a:endParaRPr lang="en-US" sz="2000" dirty="0" smtClean="0">
              <a:latin typeface="Comic Sans MS" pitchFamily="66" charset="0"/>
            </a:endParaRPr>
          </a:p>
          <a:p>
            <a:pPr marL="285750" indent="-285750">
              <a:buFont typeface="Arial" pitchFamily="34" charset="0"/>
              <a:buChar char="•"/>
            </a:pPr>
            <a:r>
              <a:rPr lang="en-US" sz="2000" dirty="0" err="1" smtClean="0">
                <a:latin typeface="Comic Sans MS" pitchFamily="66" charset="0"/>
              </a:rPr>
              <a:t>Tumblr</a:t>
            </a:r>
            <a:endParaRPr lang="en-US" sz="2000" dirty="0" smtClean="0">
              <a:latin typeface="Comic Sans MS" pitchFamily="66" charset="0"/>
            </a:endParaRPr>
          </a:p>
          <a:p>
            <a:pPr marL="285750" indent="-285750">
              <a:buFont typeface="Arial" pitchFamily="34" charset="0"/>
              <a:buChar char="•"/>
            </a:pPr>
            <a:r>
              <a:rPr lang="en-US" sz="2000" dirty="0" err="1" smtClean="0">
                <a:latin typeface="Comic Sans MS" pitchFamily="66" charset="0"/>
              </a:rPr>
              <a:t>Snapchat</a:t>
            </a:r>
            <a:endParaRPr lang="en-US" sz="2000" dirty="0" smtClean="0">
              <a:latin typeface="Comic Sans MS" pitchFamily="66" charset="0"/>
            </a:endParaRPr>
          </a:p>
          <a:p>
            <a:pPr marL="285750" indent="-285750">
              <a:buFont typeface="Arial" pitchFamily="34" charset="0"/>
              <a:buChar char="•"/>
            </a:pPr>
            <a:r>
              <a:rPr lang="en-US" sz="2000" dirty="0" err="1" smtClean="0">
                <a:latin typeface="Comic Sans MS" pitchFamily="66" charset="0"/>
              </a:rPr>
              <a:t>Instagram</a:t>
            </a:r>
            <a:endParaRPr lang="en-US" sz="2000" dirty="0" smtClean="0">
              <a:latin typeface="Comic Sans MS" pitchFamily="66" charset="0"/>
            </a:endParaRPr>
          </a:p>
          <a:p>
            <a:pPr marL="285750" indent="-285750">
              <a:buFont typeface="Arial" pitchFamily="34" charset="0"/>
              <a:buChar char="•"/>
            </a:pPr>
            <a:r>
              <a:rPr lang="en-US" sz="2000" dirty="0" err="1" smtClean="0">
                <a:latin typeface="Comic Sans MS" pitchFamily="66" charset="0"/>
              </a:rPr>
              <a:t>FourSquare</a:t>
            </a:r>
            <a:r>
              <a:rPr lang="en-US" sz="2000" dirty="0" smtClean="0">
                <a:latin typeface="Comic Sans MS" pitchFamily="66" charset="0"/>
              </a:rPr>
              <a:t>…to name a few of the most </a:t>
            </a:r>
            <a:r>
              <a:rPr lang="en-US" sz="2000" dirty="0" smtClean="0">
                <a:latin typeface="Comic Sans MS" pitchFamily="66" charset="0"/>
              </a:rPr>
              <a:t>popular… </a:t>
            </a:r>
            <a:r>
              <a:rPr lang="en-US" sz="2000" i="1" dirty="0" smtClean="0">
                <a:latin typeface="Comic Sans MS" pitchFamily="66" charset="0"/>
              </a:rPr>
              <a:t>TODAY</a:t>
            </a:r>
          </a:p>
          <a:p>
            <a:r>
              <a:rPr lang="en-US" sz="2000" i="1" dirty="0">
                <a:latin typeface="Candara" pitchFamily="34" charset="0"/>
              </a:rPr>
              <a:t> </a:t>
            </a:r>
            <a:r>
              <a:rPr lang="en-US" sz="2000" i="1" dirty="0" smtClean="0">
                <a:latin typeface="Candara" pitchFamily="34" charset="0"/>
              </a:rPr>
              <a:t>(THERE WILL BE A “NEW” APP tomorrow!)</a:t>
            </a:r>
            <a:endParaRPr lang="en-US" sz="2000" i="1" dirty="0">
              <a:latin typeface="Candara" pitchFamily="34" charset="0"/>
            </a:endParaRPr>
          </a:p>
        </p:txBody>
      </p:sp>
      <p:sp>
        <p:nvSpPr>
          <p:cNvPr id="4" name="TextBox 3"/>
          <p:cNvSpPr txBox="1"/>
          <p:nvPr/>
        </p:nvSpPr>
        <p:spPr>
          <a:xfrm>
            <a:off x="1143000" y="4820453"/>
            <a:ext cx="7086600" cy="954107"/>
          </a:xfrm>
          <a:prstGeom prst="rect">
            <a:avLst/>
          </a:prstGeom>
          <a:noFill/>
        </p:spPr>
        <p:txBody>
          <a:bodyPr wrap="square" rtlCol="0">
            <a:spAutoFit/>
          </a:bodyPr>
          <a:lstStyle/>
          <a:p>
            <a:r>
              <a:rPr lang="en-US" sz="2800" dirty="0" smtClean="0">
                <a:solidFill>
                  <a:srgbClr val="FF0000"/>
                </a:solidFill>
                <a:latin typeface="Copperplate Gothic Light" pitchFamily="34" charset="0"/>
              </a:rPr>
              <a:t>CREATE UNNECESSARY SOCIAL PRESSURES FOR OUR STUDENTS…</a:t>
            </a:r>
            <a:endParaRPr lang="en-US" sz="2800" dirty="0">
              <a:solidFill>
                <a:srgbClr val="FF0000"/>
              </a:solidFill>
              <a:latin typeface="Copperplate Gothic Light" pitchFamily="34" charset="0"/>
            </a:endParaRPr>
          </a:p>
        </p:txBody>
      </p:sp>
    </p:spTree>
    <p:extLst>
      <p:ext uri="{BB962C8B-B14F-4D97-AF65-F5344CB8AC3E}">
        <p14:creationId xmlns:p14="http://schemas.microsoft.com/office/powerpoint/2010/main" val="1928673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latin typeface="Budmo Jigglish" pitchFamily="2" charset="0"/>
              </a:rPr>
              <a:t>WHAT ARE WE DOING?</a:t>
            </a:r>
            <a:endParaRPr lang="en-US" dirty="0">
              <a:solidFill>
                <a:schemeClr val="tx1">
                  <a:lumMod val="95000"/>
                  <a:lumOff val="5000"/>
                </a:schemeClr>
              </a:solidFill>
              <a:latin typeface="Budmo Jigglish" pitchFamily="2" charset="0"/>
            </a:endParaRPr>
          </a:p>
        </p:txBody>
      </p:sp>
      <p:sp>
        <p:nvSpPr>
          <p:cNvPr id="3" name="Text Placeholder 2"/>
          <p:cNvSpPr>
            <a:spLocks noGrp="1"/>
          </p:cNvSpPr>
          <p:nvPr>
            <p:ph type="body" idx="1"/>
          </p:nvPr>
        </p:nvSpPr>
        <p:spPr/>
        <p:txBody>
          <a:bodyPr/>
          <a:lstStyle/>
          <a:p>
            <a:r>
              <a:rPr lang="en-US" dirty="0" smtClean="0">
                <a:solidFill>
                  <a:srgbClr val="FF0000"/>
                </a:solidFill>
              </a:rPr>
              <a:t>THIS SETS OUR YOUNG KIDS UP FOR DISASTER…</a:t>
            </a:r>
            <a:endParaRPr lang="en-US" dirty="0">
              <a:solidFill>
                <a:srgbClr val="FF0000"/>
              </a:solidFill>
            </a:endParaRPr>
          </a:p>
        </p:txBody>
      </p:sp>
      <p:sp>
        <p:nvSpPr>
          <p:cNvPr id="4" name="TextBox 3"/>
          <p:cNvSpPr txBox="1"/>
          <p:nvPr/>
        </p:nvSpPr>
        <p:spPr>
          <a:xfrm>
            <a:off x="609600" y="609600"/>
            <a:ext cx="8001000" cy="4154984"/>
          </a:xfrm>
          <a:prstGeom prst="rect">
            <a:avLst/>
          </a:prstGeom>
          <a:noFill/>
        </p:spPr>
        <p:txBody>
          <a:bodyPr wrap="square" rtlCol="0">
            <a:spAutoFit/>
          </a:bodyPr>
          <a:lstStyle/>
          <a:p>
            <a:r>
              <a:rPr lang="en-US" sz="2400" dirty="0" smtClean="0">
                <a:latin typeface="Californian FB" pitchFamily="18" charset="0"/>
              </a:rPr>
              <a:t>“Across </a:t>
            </a:r>
            <a:r>
              <a:rPr lang="en-US" sz="2400" dirty="0">
                <a:latin typeface="Californian FB" pitchFamily="18" charset="0"/>
              </a:rPr>
              <a:t>the nation, millions of young people are lying about their ages so they can create accounts on popular sites like </a:t>
            </a:r>
            <a:r>
              <a:rPr lang="en-US" sz="2400" dirty="0">
                <a:solidFill>
                  <a:srgbClr val="FF0000"/>
                </a:solidFill>
                <a:latin typeface="Californian FB" pitchFamily="18" charset="0"/>
                <a:hlinkClick r:id="rId2" tooltip="More articles about Facebook."/>
              </a:rPr>
              <a:t>Facebook</a:t>
            </a:r>
            <a:r>
              <a:rPr lang="en-US" sz="2400" dirty="0">
                <a:solidFill>
                  <a:srgbClr val="FF0000"/>
                </a:solidFill>
                <a:latin typeface="Californian FB" pitchFamily="18" charset="0"/>
              </a:rPr>
              <a:t> </a:t>
            </a:r>
            <a:r>
              <a:rPr lang="en-US" sz="2400" dirty="0" smtClean="0">
                <a:latin typeface="Californian FB" pitchFamily="18" charset="0"/>
              </a:rPr>
              <a:t>and ‘other sites of app accounts’. </a:t>
            </a:r>
            <a:r>
              <a:rPr lang="en-US" sz="2400" dirty="0">
                <a:latin typeface="Californian FB" pitchFamily="18" charset="0"/>
              </a:rPr>
              <a:t>These sites require users to be </a:t>
            </a:r>
            <a:r>
              <a:rPr lang="en-US" sz="2400" u="sng" dirty="0">
                <a:latin typeface="Californian FB" pitchFamily="18" charset="0"/>
              </a:rPr>
              <a:t>13 or older</a:t>
            </a:r>
            <a:r>
              <a:rPr lang="en-US" sz="2400" dirty="0">
                <a:latin typeface="Californian FB" pitchFamily="18" charset="0"/>
              </a:rPr>
              <a:t>, to avoid federal regulations that apply to sites with younger members. But to children, that rule is a minor obstacle that stands between them and what everybody else is doing. </a:t>
            </a:r>
          </a:p>
          <a:p>
            <a:r>
              <a:rPr lang="en-US" sz="2400" dirty="0">
                <a:latin typeface="Californian FB" pitchFamily="18" charset="0"/>
              </a:rPr>
              <a:t>Parents regularly go along with the age inflation, giving permission and helping children set up accounts. They often see it as a minor fib that is necessary to let their children participate in the digital world</a:t>
            </a:r>
            <a:r>
              <a:rPr lang="en-US" sz="2400" dirty="0" smtClean="0">
                <a:latin typeface="Californian FB" pitchFamily="18" charset="0"/>
              </a:rPr>
              <a:t>.”</a:t>
            </a:r>
            <a:endParaRPr lang="en-US" sz="2400" dirty="0">
              <a:latin typeface="Californian FB" pitchFamily="18" charset="0"/>
            </a:endParaRPr>
          </a:p>
        </p:txBody>
      </p:sp>
    </p:spTree>
    <p:extLst>
      <p:ext uri="{BB962C8B-B14F-4D97-AF65-F5344CB8AC3E}">
        <p14:creationId xmlns:p14="http://schemas.microsoft.com/office/powerpoint/2010/main" val="4878749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367</TotalTime>
  <Words>814</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“Dangers of Social Media”</vt:lpstr>
      <vt:lpstr>“…Consumer Reports last year said 7.5 million children under the age of 13 were using the site (Facebook), including more than five million under the age of 10. High-profile cases of so-called cyberbullying have added to the concern. Facebook counts 900 million users around the world.”       by:  Anton Troianonski and Shayndi Raice  “Facebook Explores Giving Kids Access” </vt:lpstr>
      <vt:lpstr>“…social networking is having an impact on the social skills of today’s youth and I’m worried about the effect it will have for my friends and peers in terms of employment.”</vt:lpstr>
      <vt:lpstr>Will your child be able to get through life with fragmented sentences, abbreviated words and mere grunts if they can’t be bothered speaking, but what happens when they leave the security of the school yard?  …when they’re meeting a possible employer and can’t construct a proper sentence let alone participate in a whole verbal conversation without mentioning an LMFAO or WTF or OMG or “yep” or “huh” ???</vt:lpstr>
      <vt:lpstr>When was the last time you checked your child’s:</vt:lpstr>
      <vt:lpstr>When was the last time you allowed your child to:</vt:lpstr>
      <vt:lpstr>Social Networking…</vt:lpstr>
      <vt:lpstr>SOCIAL NETWORKS LIKE:</vt:lpstr>
      <vt:lpstr>WHAT ARE WE DOING?</vt:lpstr>
      <vt:lpstr>These websites and apps encourage: </vt:lpstr>
      <vt:lpstr>    In actuality…. these sites/apps create:</vt:lpstr>
      <vt:lpstr>ISN’T THAT ENOUGH…</vt:lpstr>
    </vt:vector>
  </TitlesOfParts>
  <Company>Hoover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of Social Media”</dc:title>
  <dc:creator>Dickey, Joanne</dc:creator>
  <cp:lastModifiedBy>Dickey, Joanne</cp:lastModifiedBy>
  <cp:revision>20</cp:revision>
  <dcterms:created xsi:type="dcterms:W3CDTF">2013-01-11T19:13:26Z</dcterms:created>
  <dcterms:modified xsi:type="dcterms:W3CDTF">2013-01-15T19:33:37Z</dcterms:modified>
</cp:coreProperties>
</file>