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1" r:id="rId4"/>
    <p:sldId id="274" r:id="rId5"/>
    <p:sldId id="275" r:id="rId6"/>
    <p:sldId id="276" r:id="rId7"/>
    <p:sldId id="259" r:id="rId8"/>
    <p:sldId id="258" r:id="rId9"/>
    <p:sldId id="261" r:id="rId10"/>
    <p:sldId id="262" r:id="rId11"/>
    <p:sldId id="263" r:id="rId12"/>
    <p:sldId id="272" r:id="rId13"/>
    <p:sldId id="264" r:id="rId14"/>
    <p:sldId id="273" r:id="rId15"/>
    <p:sldId id="277" r:id="rId16"/>
    <p:sldId id="278" r:id="rId17"/>
    <p:sldId id="265" r:id="rId18"/>
    <p:sldId id="282" r:id="rId19"/>
    <p:sldId id="281" r:id="rId20"/>
    <p:sldId id="266" r:id="rId21"/>
    <p:sldId id="283" r:id="rId22"/>
    <p:sldId id="284" r:id="rId23"/>
    <p:sldId id="280" r:id="rId24"/>
    <p:sldId id="267" r:id="rId25"/>
    <p:sldId id="286" r:id="rId26"/>
    <p:sldId id="285" r:id="rId27"/>
    <p:sldId id="268" r:id="rId28"/>
    <p:sldId id="269" r:id="rId29"/>
    <p:sldId id="287" r:id="rId30"/>
    <p:sldId id="288" r:id="rId31"/>
    <p:sldId id="289" r:id="rId32"/>
    <p:sldId id="290" r:id="rId33"/>
    <p:sldId id="291" r:id="rId34"/>
    <p:sldId id="293" r:id="rId35"/>
    <p:sldId id="270" r:id="rId36"/>
    <p:sldId id="292" r:id="rId37"/>
    <p:sldId id="279" r:id="rId38"/>
    <p:sldId id="260" r:id="rId39"/>
    <p:sldId id="294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20DF1B-16E8-4A77-80EF-97C7476934FF}" type="datetimeFigureOut">
              <a:rPr lang="en-US" smtClean="0"/>
              <a:t>1/16/2013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6EF17F3-A94E-40F5-A68D-A2CB798776E6}" type="slidenum">
              <a:rPr lang="en-US" smtClean="0"/>
              <a:t>‹#›</a:t>
            </a:fld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20DF1B-16E8-4A77-80EF-97C7476934FF}" type="datetimeFigureOut">
              <a:rPr lang="en-US" smtClean="0"/>
              <a:t>1/16/2013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6EF17F3-A94E-40F5-A68D-A2CB798776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20DF1B-16E8-4A77-80EF-97C7476934FF}" type="datetimeFigureOut">
              <a:rPr lang="en-US" smtClean="0"/>
              <a:t>1/16/2013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6EF17F3-A94E-40F5-A68D-A2CB798776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20DF1B-16E8-4A77-80EF-97C7476934FF}" type="datetimeFigureOut">
              <a:rPr lang="en-US" smtClean="0"/>
              <a:t>1/16/2013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6EF17F3-A94E-40F5-A68D-A2CB798776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20DF1B-16E8-4A77-80EF-97C7476934FF}" type="datetimeFigureOut">
              <a:rPr lang="en-US" smtClean="0"/>
              <a:t>1/16/2013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6EF17F3-A94E-40F5-A68D-A2CB798776E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20DF1B-16E8-4A77-80EF-97C7476934FF}" type="datetimeFigureOut">
              <a:rPr lang="en-US" smtClean="0"/>
              <a:t>1/16/2013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6EF17F3-A94E-40F5-A68D-A2CB798776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20DF1B-16E8-4A77-80EF-97C7476934FF}" type="datetimeFigureOut">
              <a:rPr lang="en-US" smtClean="0"/>
              <a:t>1/16/2013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6EF17F3-A94E-40F5-A68D-A2CB798776E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20DF1B-16E8-4A77-80EF-97C7476934FF}" type="datetimeFigureOut">
              <a:rPr lang="en-US" smtClean="0"/>
              <a:t>1/16/2013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6EF17F3-A94E-40F5-A68D-A2CB798776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20DF1B-16E8-4A77-80EF-97C7476934FF}" type="datetimeFigureOut">
              <a:rPr lang="en-US" smtClean="0"/>
              <a:t>1/16/2013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6EF17F3-A94E-40F5-A68D-A2CB798776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20DF1B-16E8-4A77-80EF-97C7476934FF}" type="datetimeFigureOut">
              <a:rPr lang="en-US" smtClean="0"/>
              <a:t>1/16/2013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6EF17F3-A94E-40F5-A68D-A2CB798776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DF20DF1B-16E8-4A77-80EF-97C7476934FF}" type="datetimeFigureOut">
              <a:rPr lang="en-US" smtClean="0"/>
              <a:t>1/16/2013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26EF17F3-A94E-40F5-A68D-A2CB798776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DF20DF1B-16E8-4A77-80EF-97C7476934FF}" type="datetimeFigureOut">
              <a:rPr lang="en-US" smtClean="0"/>
              <a:t>1/16/2013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26EF17F3-A94E-40F5-A68D-A2CB798776E6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video" Target="http://www.msnbc.msn.com/id/32545640?launch=50068553&amp;width=420&amp;height=245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mailto:chwillis@hoover.k12.al.us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04800"/>
            <a:ext cx="7772400" cy="1470025"/>
          </a:xfrm>
        </p:spPr>
        <p:txBody>
          <a:bodyPr/>
          <a:lstStyle/>
          <a:p>
            <a:r>
              <a:rPr lang="en-US" dirty="0" smtClean="0">
                <a:latin typeface="Elephant" pitchFamily="18" charset="0"/>
              </a:rPr>
              <a:t>Digital Citizenship</a:t>
            </a:r>
            <a:endParaRPr lang="en-US" dirty="0">
              <a:latin typeface="Elephant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7000" y="914400"/>
            <a:ext cx="6400800" cy="609600"/>
          </a:xfrm>
        </p:spPr>
        <p:txBody>
          <a:bodyPr/>
          <a:lstStyle/>
          <a:p>
            <a:r>
              <a:rPr lang="en-US" dirty="0" smtClean="0">
                <a:latin typeface="Elephant" pitchFamily="18" charset="0"/>
              </a:rPr>
              <a:t>Presented by:  Christie Willis</a:t>
            </a:r>
            <a:endParaRPr lang="en-US" dirty="0">
              <a:latin typeface="Elephant" pitchFamily="18" charset="0"/>
            </a:endParaRPr>
          </a:p>
        </p:txBody>
      </p:sp>
      <p:pic>
        <p:nvPicPr>
          <p:cNvPr id="1028" name="Picture 4" descr="http://www.etftrends.com/wp-content/uploads/2012/03/Technolog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05000"/>
            <a:ext cx="6096000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47775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Access…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Full participation in society. </a:t>
            </a:r>
          </a:p>
          <a:p>
            <a:r>
              <a:rPr lang="en-US" dirty="0" smtClean="0"/>
              <a:t>Digital exclusion of any kind will not promote technology enhancement for users in an electronic society!</a:t>
            </a:r>
          </a:p>
          <a:p>
            <a:r>
              <a:rPr lang="en-US" dirty="0" smtClean="0"/>
              <a:t>Places or organizations with limited digital connectivity should be addressed.</a:t>
            </a:r>
          </a:p>
          <a:p>
            <a:r>
              <a:rPr lang="en-US" dirty="0" smtClean="0"/>
              <a:t>We should all have equal digital access.</a:t>
            </a:r>
            <a:endParaRPr lang="en-US" dirty="0"/>
          </a:p>
        </p:txBody>
      </p:sp>
      <p:pic>
        <p:nvPicPr>
          <p:cNvPr id="5122" name="Picture 2" descr="http://www.edutopia.org/images/graphics/digitaldivideacessinclusion-bernar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52400"/>
            <a:ext cx="2857500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8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Commerce…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57400"/>
            <a:ext cx="7772400" cy="4572000"/>
          </a:xfrm>
        </p:spPr>
        <p:txBody>
          <a:bodyPr/>
          <a:lstStyle/>
          <a:p>
            <a:r>
              <a:rPr lang="en-US" dirty="0" smtClean="0"/>
              <a:t>Users need to understand that a large part of our global market economy is done digitally.  </a:t>
            </a:r>
          </a:p>
          <a:p>
            <a:r>
              <a:rPr lang="en-US" dirty="0" smtClean="0"/>
              <a:t>We are able to go online and purchase many items such as toys, clothing, cars, food, etc.  They are readily available by the touch of a keyboard.</a:t>
            </a:r>
          </a:p>
          <a:p>
            <a:r>
              <a:rPr lang="en-US" dirty="0" smtClean="0"/>
              <a:t>Users need to learn how to be effective consumers in a new digital economy and understand what is legal and moral!</a:t>
            </a:r>
            <a:endParaRPr lang="en-US" dirty="0"/>
          </a:p>
        </p:txBody>
      </p:sp>
      <p:pic>
        <p:nvPicPr>
          <p:cNvPr id="6146" name="Picture 2" descr="http://trueler.com/wp/wp-content/uploads/2011/10/best-buy-1000-gift-card-a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28600"/>
            <a:ext cx="3168297" cy="185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99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</a:t>
            </a:r>
            <a:r>
              <a:rPr lang="en-US" dirty="0" smtClean="0"/>
              <a:t>Commerce Video</a:t>
            </a:r>
            <a:r>
              <a:rPr lang="en-US" dirty="0" smtClean="0"/>
              <a:t>…</a:t>
            </a:r>
            <a:br>
              <a:rPr lang="en-US" dirty="0" smtClean="0"/>
            </a:br>
            <a:r>
              <a:rPr lang="en-US" sz="1400" dirty="0" smtClean="0"/>
              <a:t>Click below to watch video.  This may take a few seconds to load!</a:t>
            </a:r>
            <a:endParaRPr lang="en-US" dirty="0"/>
          </a:p>
        </p:txBody>
      </p:sp>
      <p:pic>
        <p:nvPicPr>
          <p:cNvPr id="4" name="Digital_Commerc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911350"/>
            <a:ext cx="777240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18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Communication…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Communication with other people digitally.</a:t>
            </a:r>
          </a:p>
          <a:p>
            <a:pPr lvl="1"/>
            <a:r>
              <a:rPr lang="en-US" dirty="0" smtClean="0"/>
              <a:t>E-mail</a:t>
            </a:r>
          </a:p>
          <a:p>
            <a:pPr lvl="1"/>
            <a:r>
              <a:rPr lang="en-US" dirty="0" smtClean="0"/>
              <a:t>Cell phones</a:t>
            </a:r>
          </a:p>
          <a:p>
            <a:pPr lvl="1"/>
            <a:r>
              <a:rPr lang="en-US" dirty="0" smtClean="0"/>
              <a:t>Instant messaging</a:t>
            </a:r>
          </a:p>
          <a:p>
            <a:r>
              <a:rPr lang="en-US" dirty="0" smtClean="0"/>
              <a:t>People are able to keep in constant communication with anyone else.</a:t>
            </a:r>
          </a:p>
          <a:p>
            <a:r>
              <a:rPr lang="en-US" dirty="0" smtClean="0"/>
              <a:t>We have the ability to collaborate from anywhere anytime.</a:t>
            </a:r>
          </a:p>
          <a:p>
            <a:r>
              <a:rPr lang="en-US" dirty="0" smtClean="0"/>
              <a:t>We need to make appropriate decisions due to so many digital options.</a:t>
            </a:r>
          </a:p>
          <a:p>
            <a:pPr lvl="1"/>
            <a:endParaRPr lang="en-US" dirty="0"/>
          </a:p>
        </p:txBody>
      </p:sp>
      <p:pic>
        <p:nvPicPr>
          <p:cNvPr id="7170" name="Picture 2" descr="C:\Users\chwillis\AppData\Local\Microsoft\Windows\Temporary Internet Files\Content.IE5\SZG4ME4O\MM900395737[1]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650" y="533400"/>
            <a:ext cx="762300" cy="84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chwillis\AppData\Local\Microsoft\Windows\Temporary Internet Files\Content.IE5\YU6D5UUO\MP900438762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517248"/>
            <a:ext cx="1373872" cy="98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03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Media Sites…</a:t>
            </a:r>
            <a:br>
              <a:rPr lang="en-US" dirty="0" smtClean="0"/>
            </a:br>
            <a:r>
              <a:rPr lang="en-US" sz="2000" dirty="0" smtClean="0"/>
              <a:t>Top 15 Most Popular 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Facebook		</a:t>
            </a:r>
            <a:r>
              <a:rPr lang="en-US" dirty="0" err="1" smtClean="0"/>
              <a:t>LiveJournal</a:t>
            </a:r>
            <a:r>
              <a:rPr lang="en-US" dirty="0" smtClean="0"/>
              <a:t>	</a:t>
            </a:r>
          </a:p>
          <a:p>
            <a:r>
              <a:rPr lang="en-US" dirty="0" smtClean="0"/>
              <a:t>Twitter             		Tagged</a:t>
            </a:r>
          </a:p>
          <a:p>
            <a:r>
              <a:rPr lang="en-US" dirty="0" err="1" smtClean="0"/>
              <a:t>Instagram</a:t>
            </a:r>
            <a:r>
              <a:rPr lang="en-US" dirty="0" smtClean="0"/>
              <a:t>		</a:t>
            </a:r>
            <a:r>
              <a:rPr lang="en-US" dirty="0" err="1" smtClean="0"/>
              <a:t>Orkut</a:t>
            </a:r>
            <a:endParaRPr lang="en-US" dirty="0" smtClean="0"/>
          </a:p>
          <a:p>
            <a:r>
              <a:rPr lang="en-US" dirty="0" err="1" smtClean="0"/>
              <a:t>Linkedin</a:t>
            </a:r>
            <a:r>
              <a:rPr lang="en-US" dirty="0" smtClean="0"/>
              <a:t>			</a:t>
            </a:r>
            <a:r>
              <a:rPr lang="en-US" dirty="0" err="1" smtClean="0"/>
              <a:t>CafeMom</a:t>
            </a:r>
            <a:endParaRPr lang="en-US" dirty="0" smtClean="0"/>
          </a:p>
          <a:p>
            <a:r>
              <a:rPr lang="en-US" dirty="0" err="1" smtClean="0"/>
              <a:t>Pinterest</a:t>
            </a:r>
            <a:r>
              <a:rPr lang="en-US" dirty="0" smtClean="0"/>
              <a:t>		</a:t>
            </a:r>
            <a:r>
              <a:rPr lang="en-US" dirty="0" err="1" smtClean="0"/>
              <a:t>Ning</a:t>
            </a:r>
            <a:endParaRPr lang="en-US" dirty="0" smtClean="0"/>
          </a:p>
          <a:p>
            <a:r>
              <a:rPr lang="en-US" dirty="0" err="1" smtClean="0"/>
              <a:t>mySpace</a:t>
            </a:r>
            <a:r>
              <a:rPr lang="en-US" dirty="0" smtClean="0"/>
              <a:t>		</a:t>
            </a:r>
            <a:r>
              <a:rPr lang="en-US" dirty="0" err="1" smtClean="0"/>
              <a:t>Meetup</a:t>
            </a:r>
            <a:endParaRPr lang="en-US" dirty="0" smtClean="0"/>
          </a:p>
          <a:p>
            <a:r>
              <a:rPr lang="en-US" dirty="0" smtClean="0"/>
              <a:t>Google Plus +		</a:t>
            </a:r>
            <a:r>
              <a:rPr lang="en-US" dirty="0" err="1" smtClean="0"/>
              <a:t>myLife</a:t>
            </a:r>
            <a:endParaRPr lang="en-US" dirty="0" smtClean="0"/>
          </a:p>
          <a:p>
            <a:r>
              <a:rPr lang="en-US" dirty="0" err="1" smtClean="0"/>
              <a:t>DeviantArt</a:t>
            </a:r>
            <a:r>
              <a:rPr lang="en-US" dirty="0" smtClean="0"/>
              <a:t>		Multiply</a:t>
            </a:r>
          </a:p>
          <a:p>
            <a:pPr marL="6858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9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14346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9" y="0"/>
            <a:ext cx="4368800" cy="327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879" y="3276600"/>
            <a:ext cx="4772121" cy="35790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33655" y="1100435"/>
            <a:ext cx="27045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Before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4798291"/>
            <a:ext cx="1826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Now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Left Arrow 7"/>
          <p:cNvSpPr/>
          <p:nvPr/>
        </p:nvSpPr>
        <p:spPr>
          <a:xfrm>
            <a:off x="4800600" y="1219200"/>
            <a:ext cx="1066800" cy="685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2971800" y="4932218"/>
            <a:ext cx="1066800" cy="6554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Literacy…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process of teaching and learning about technology and the use of technology.</a:t>
            </a:r>
          </a:p>
          <a:p>
            <a:r>
              <a:rPr lang="en-US" dirty="0" smtClean="0"/>
              <a:t>Learners must be taught to learn anything, anytime, and anywhere.</a:t>
            </a:r>
          </a:p>
          <a:p>
            <a:r>
              <a:rPr lang="en-US" dirty="0" smtClean="0"/>
              <a:t>As new technologies emerge, learners need to learn how to use that technology quickly and appropriately.</a:t>
            </a:r>
          </a:p>
          <a:p>
            <a:r>
              <a:rPr lang="en-US" dirty="0" smtClean="0"/>
              <a:t>Digital Citizenship involved educating people in a new way-these individuals need a high degree of information literacy skills.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5927">
            <a:off x="6817771" y="45826"/>
            <a:ext cx="2362200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51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Teens Usage of 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http://www.humboldt.k12.nv.us/lhs/thebrand/news/2010-2011/01-12-11%20Cyber%20bullying%20becoming%20more%20common%20with%20use%20of%20technolog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52600"/>
            <a:ext cx="7772400" cy="450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79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Footprint…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784350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38101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00200" y="152400"/>
            <a:ext cx="7772400" cy="914400"/>
          </a:xfrm>
        </p:spPr>
        <p:txBody>
          <a:bodyPr/>
          <a:lstStyle/>
          <a:p>
            <a:pPr algn="ctr"/>
            <a:r>
              <a:rPr lang="en-US" dirty="0" smtClean="0"/>
              <a:t>All About Me!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62" y="2057400"/>
            <a:ext cx="3495675" cy="317182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87425"/>
            <a:ext cx="1854200" cy="1390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606" y="1371600"/>
            <a:ext cx="2898679" cy="21740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285" y="4371975"/>
            <a:ext cx="3048000" cy="2362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4495800"/>
            <a:ext cx="2819400" cy="21145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7175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9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Etiquette…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Electronic standards of conduct or procedure.</a:t>
            </a:r>
          </a:p>
          <a:p>
            <a:r>
              <a:rPr lang="en-US" dirty="0" smtClean="0"/>
              <a:t>We understand what inappropriate behavior is when we see it, but we need to teach digital etiquette (appropriate conduct) before that technology is used.  </a:t>
            </a:r>
          </a:p>
          <a:p>
            <a:r>
              <a:rPr lang="en-US" dirty="0" smtClean="0"/>
              <a:t>Unfortunately, technology gets banned to stop the inappropriate use; we should be teaching etiquette rules so that these digital devices can be used!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57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Cyber Bullying…</a:t>
            </a:r>
            <a:endParaRPr lang="en-US" dirty="0"/>
          </a:p>
        </p:txBody>
      </p:sp>
      <p:pic>
        <p:nvPicPr>
          <p:cNvPr id="5122" name="Picture 2" descr="http://cf.ltkcdn.net/safety/images/std/153819-425x276-Cyber-Bul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057400"/>
            <a:ext cx="6120296" cy="397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01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www.mnn.com/sites/default/files/cyberbullying%20large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47800"/>
            <a:ext cx="7336790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58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914400"/>
          </a:xfrm>
        </p:spPr>
        <p:txBody>
          <a:bodyPr/>
          <a:lstStyle/>
          <a:p>
            <a:r>
              <a:rPr lang="en-US" sz="3600" dirty="0" err="1" smtClean="0"/>
              <a:t>Cyberbullying</a:t>
            </a:r>
            <a:r>
              <a:rPr lang="en-US" sz="3600" dirty="0" smtClean="0"/>
              <a:t>…It needs to stop</a:t>
            </a:r>
            <a:r>
              <a:rPr lang="en-US" sz="3600" dirty="0" smtClean="0"/>
              <a:t>!</a:t>
            </a:r>
            <a:br>
              <a:rPr lang="en-US" sz="3600" dirty="0" smtClean="0"/>
            </a:br>
            <a:r>
              <a:rPr lang="en-US" sz="1400" dirty="0" smtClean="0"/>
              <a:t>Click below to wat</a:t>
            </a:r>
            <a:r>
              <a:rPr lang="en-US" sz="1400" dirty="0" smtClean="0"/>
              <a:t>ch video!  This may take a few seconds to play!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endParaRPr lang="en-US" dirty="0"/>
          </a:p>
          <a:p>
            <a:pPr marL="68580" indent="0">
              <a:buNone/>
            </a:pPr>
            <a:endParaRPr lang="en-US" dirty="0"/>
          </a:p>
        </p:txBody>
      </p:sp>
      <p:pic>
        <p:nvPicPr>
          <p:cNvPr id="4" name="A_Cyber_Bullying_Suicide_Story_--_Ryan_Halligan_age_1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0" y="1387186"/>
            <a:ext cx="6324600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9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Law…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52600"/>
            <a:ext cx="7772400" cy="4572000"/>
          </a:xfrm>
        </p:spPr>
        <p:txBody>
          <a:bodyPr/>
          <a:lstStyle/>
          <a:p>
            <a:r>
              <a:rPr lang="en-US" dirty="0" smtClean="0"/>
              <a:t>Ethics of Technology with a Society</a:t>
            </a:r>
          </a:p>
          <a:p>
            <a:r>
              <a:rPr lang="en-US" dirty="0" smtClean="0"/>
              <a:t>Users need to understand that stealing or causing damage to other people’s work, identity, or property online is a crime.  </a:t>
            </a:r>
          </a:p>
          <a:p>
            <a:r>
              <a:rPr lang="en-US" dirty="0" smtClean="0"/>
              <a:t>Hacking into others information, downloading illegal music, plagiarizing, creating viruses, sending spam or stealing someone’s identity or property is unethical.</a:t>
            </a:r>
          </a:p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2924175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http://www.identitytheftprotection.net/wp-content/uploads/2010/06/identity-theft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715000"/>
            <a:ext cx="1559169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3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34189E-6 C 0.01666 -0.00578 0.03107 -0.02267 0.04843 -0.02544 C 0.07916 -0.03585 0.1125 -0.02868 0.1434 -0.02822 C 0.15902 -0.0229 0.1743 -0.01873 0.18889 -0.00948 C 0.20052 -0.00231 0.21371 0.00833 0.22621 0.01088 C 0.25052 0.02522 0.27587 0.0273 0.30191 0.02822 C 0.31805 0.02776 0.33437 0.02869 0.35052 0.02707 C 0.35191 0.02684 0.35225 0.02383 0.35347 0.0229 C 0.35607 0.02128 0.36163 0.02013 0.36163 0.02013 C 0.36684 0.0155 0.37343 0.01527 0.37882 0.01088 C 0.38923 0.00232 0.40034 -0.00671 0.41215 -0.01203 C 0.41805 -0.01827 0.42482 -0.02058 0.43125 -0.02544 C 0.43472 -0.02799 0.43871 -0.03308 0.44236 -0.03493 C 0.44774 -0.0377 0.45764 -0.04002 0.46354 -0.04163 C 0.47569 -0.04117 0.48784 -0.0414 0.5 -0.04025 C 0.50694 -0.03955 0.51337 -0.03284 0.52014 -0.03099 C 0.52708 -0.02128 0.53941 -0.01827 0.54843 -0.01203 C 0.56215 -0.00254 0.57326 0.00926 0.58889 0.01226 C 0.60677 0.0118 0.62448 0.01226 0.64236 0.01088 C 0.64878 0.01041 0.65521 -0.00115 0.66163 -0.00393 C 0.66493 -0.0074 0.66823 -0.01064 0.67274 -0.01064 " pathEditMode="relative" ptsTypes="ffffffffffffffffffffA">
                                      <p:cBhvr>
                                        <p:cTn id="45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Piracy…</a:t>
            </a:r>
            <a:endParaRPr lang="en-US" dirty="0"/>
          </a:p>
        </p:txBody>
      </p:sp>
      <p:pic>
        <p:nvPicPr>
          <p:cNvPr id="9218" name="Picture 2" descr="http://2.bp.blogspot.com/_WsE6M_RjBIY/SqiFSQOuesI/AAAAAAAAXUY/Odf9tugQR8Q/s400/music+pirac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676400"/>
            <a:ext cx="44196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88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Plagiarism…</a:t>
            </a:r>
            <a:endParaRPr lang="en-US" dirty="0"/>
          </a:p>
        </p:txBody>
      </p:sp>
      <p:pic>
        <p:nvPicPr>
          <p:cNvPr id="8194" name="Picture 2" descr="http://talknerdy2me.org/wp-content/uploads/2012/09/plagiaris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057400"/>
            <a:ext cx="6327321" cy="354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55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000" dirty="0" smtClean="0"/>
              <a:t>Digital Rights &amp; Responsibilities…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Those freedoms extended to everyone in a digital world.</a:t>
            </a:r>
          </a:p>
          <a:p>
            <a:r>
              <a:rPr lang="en-US" dirty="0" smtClean="0"/>
              <a:t>Digital citizens have the right to privacy, free speech, etc.  </a:t>
            </a:r>
          </a:p>
          <a:p>
            <a:r>
              <a:rPr lang="en-US" dirty="0" smtClean="0"/>
              <a:t>Basic digital rights must be addressed, discussed, and understood in the digital world.  </a:t>
            </a:r>
          </a:p>
        </p:txBody>
      </p:sp>
    </p:spTree>
    <p:extLst>
      <p:ext uri="{BB962C8B-B14F-4D97-AF65-F5344CB8AC3E}">
        <p14:creationId xmlns:p14="http://schemas.microsoft.com/office/powerpoint/2010/main" val="231553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Health &amp; Wellness…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Physical and psychological well-being in a digital technology world.</a:t>
            </a:r>
          </a:p>
          <a:p>
            <a:r>
              <a:rPr lang="en-US" dirty="0" smtClean="0"/>
              <a:t>Eye safety, repetitive stress syndrome, and sound ergonomic practices are issues that need to be addressed in a new technological world.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92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3.mirror.co.uk/incoming/article1523887.ece/ALTERNATES/s615/TVgraphicCHAR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19200"/>
            <a:ext cx="5857875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03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Natives</a:t>
            </a:r>
            <a:r>
              <a:rPr lang="en-US" dirty="0" smtClean="0"/>
              <a:t>…</a:t>
            </a:r>
            <a:br>
              <a:rPr lang="en-US" dirty="0" smtClean="0"/>
            </a:br>
            <a:r>
              <a:rPr lang="en-US" sz="1400" b="1" dirty="0" smtClean="0"/>
              <a:t>Click below to watch video!  This may take a few seconds to load!</a:t>
            </a:r>
            <a:endParaRPr lang="en-US" sz="1400" b="1" dirty="0"/>
          </a:p>
        </p:txBody>
      </p:sp>
      <p:pic>
        <p:nvPicPr>
          <p:cNvPr id="4" name="Digital_Native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1784350"/>
            <a:ext cx="7620000" cy="4572000"/>
          </a:xfrm>
        </p:spPr>
      </p:pic>
    </p:spTree>
    <p:extLst>
      <p:ext uri="{BB962C8B-B14F-4D97-AF65-F5344CB8AC3E}">
        <p14:creationId xmlns:p14="http://schemas.microsoft.com/office/powerpoint/2010/main" val="425485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davefarmersblog.files.wordpress.com/2011/11/technology.jpg?w=6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00200"/>
            <a:ext cx="5105400" cy="341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1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 Problems…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Because of the high usage time on Technology:</a:t>
            </a:r>
          </a:p>
          <a:p>
            <a:pPr lvl="1"/>
            <a:r>
              <a:rPr lang="en-US" dirty="0" smtClean="0"/>
              <a:t>Students miss more school</a:t>
            </a:r>
          </a:p>
          <a:p>
            <a:pPr lvl="1"/>
            <a:r>
              <a:rPr lang="en-US" dirty="0" smtClean="0"/>
              <a:t>Stomach aches</a:t>
            </a:r>
          </a:p>
          <a:p>
            <a:pPr lvl="1"/>
            <a:r>
              <a:rPr lang="en-US" dirty="0" smtClean="0"/>
              <a:t>Sleeping problems</a:t>
            </a:r>
          </a:p>
          <a:p>
            <a:pPr lvl="1"/>
            <a:r>
              <a:rPr lang="en-US" dirty="0" smtClean="0"/>
              <a:t>Anxiety and depression</a:t>
            </a:r>
          </a:p>
          <a:p>
            <a:pPr lvl="1"/>
            <a:r>
              <a:rPr lang="en-US" dirty="0" smtClean="0"/>
              <a:t>Shortened attention spans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34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Parents can…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Role model good technology time practices.</a:t>
            </a:r>
          </a:p>
          <a:p>
            <a:pPr lvl="1"/>
            <a:r>
              <a:rPr lang="en-US" dirty="0" smtClean="0"/>
              <a:t>If a child always watches their parents constantly checking their cell phone or downloading applications, they will pick up on this and mimic your behavior.</a:t>
            </a:r>
          </a:p>
          <a:p>
            <a:pPr lvl="1"/>
            <a:r>
              <a:rPr lang="en-US" dirty="0" smtClean="0"/>
              <a:t>Limit the amount of time kids spend on technology devices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18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371600"/>
            <a:ext cx="7772400" cy="3276600"/>
          </a:xfrm>
        </p:spPr>
        <p:txBody>
          <a:bodyPr>
            <a:normAutofit lnSpcReduction="10000"/>
          </a:bodyPr>
          <a:lstStyle/>
          <a:p>
            <a:pPr marL="68580" indent="0" algn="ctr">
              <a:buNone/>
            </a:pPr>
            <a:r>
              <a:rPr lang="en-US" dirty="0" smtClean="0"/>
              <a:t>“Technology has certainly provided amazing advances in a short amount of time.  But, as most things in life, it’s important that people don’t overuse the technology.  There is a fine line between incorporating technology into your life or your child’s life to enhance it, and having it completely overtake your existence.”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21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generic.pixmac.com/4/stock-images-digital-security-art-124188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371600"/>
            <a:ext cx="5105400" cy="37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64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Security…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Electronic precautions to guarantee safety.</a:t>
            </a:r>
          </a:p>
          <a:p>
            <a:r>
              <a:rPr lang="en-US" dirty="0" smtClean="0"/>
              <a:t>Just as we put locks on our doors at home and in our cars, we need to put a lock on our digital devices. </a:t>
            </a:r>
          </a:p>
          <a:p>
            <a:r>
              <a:rPr lang="en-US" dirty="0" smtClean="0"/>
              <a:t>We need to have virus protection, backups of data, and surge control of equipment.  </a:t>
            </a:r>
          </a:p>
          <a:p>
            <a:r>
              <a:rPr lang="en-US" dirty="0" smtClean="0"/>
              <a:t>We must protect our information for outside forces that might cause disruption or harm.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36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5761" y="1295400"/>
            <a:ext cx="7772400" cy="533400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dirty="0" smtClean="0"/>
              <a:t>Ways to promote…</a:t>
            </a:r>
          </a:p>
          <a:p>
            <a:r>
              <a:rPr lang="en-US" dirty="0" smtClean="0"/>
              <a:t>Strong Passwords</a:t>
            </a:r>
          </a:p>
          <a:p>
            <a:r>
              <a:rPr lang="en-US" dirty="0" smtClean="0"/>
              <a:t>Never give out personal information online to people you don’t know</a:t>
            </a:r>
          </a:p>
          <a:p>
            <a:r>
              <a:rPr lang="en-US" dirty="0" smtClean="0"/>
              <a:t>Anti-Virus Protection</a:t>
            </a:r>
          </a:p>
          <a:p>
            <a:r>
              <a:rPr lang="en-US" dirty="0" smtClean="0"/>
              <a:t>Keep profiles private</a:t>
            </a:r>
          </a:p>
          <a:p>
            <a:r>
              <a:rPr lang="en-US" dirty="0" smtClean="0"/>
              <a:t>Block those who make you feel uncomfortable on the Internet</a:t>
            </a:r>
          </a:p>
          <a:p>
            <a:r>
              <a:rPr lang="en-US" dirty="0" smtClean="0"/>
              <a:t>Talk to a parent/trusted adult about issues online</a:t>
            </a:r>
            <a:endParaRPr lang="en-US" dirty="0"/>
          </a:p>
        </p:txBody>
      </p:sp>
      <p:pic>
        <p:nvPicPr>
          <p:cNvPr id="12290" name="Picture 2" descr="http://www.movements.org/page/-/images/content/how-to/thumbnails/Cyber-Security-Pic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689" y="1828800"/>
            <a:ext cx="2397472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95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457200"/>
            <a:ext cx="7772400" cy="5898360"/>
          </a:xfrm>
        </p:spPr>
        <p:txBody>
          <a:bodyPr/>
          <a:lstStyle/>
          <a:p>
            <a:pPr marL="68580" indent="0" algn="ctr">
              <a:buNone/>
            </a:pPr>
            <a:r>
              <a:rPr lang="en-US" dirty="0" smtClean="0"/>
              <a:t>Concerns:  Is your child 13 years of age?</a:t>
            </a:r>
          </a:p>
          <a:p>
            <a:pPr marL="68580" indent="0"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493655"/>
            <a:ext cx="2466975" cy="1847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447800"/>
            <a:ext cx="3067050" cy="1495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32545640?launch=50068553&amp;width=420&amp;height=245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029200" y="3976255"/>
            <a:ext cx="3048000" cy="228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86400" y="3429000"/>
            <a:ext cx="2057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Britannic Bold" pitchFamily="34" charset="0"/>
              </a:rPr>
              <a:t>Snapchat</a:t>
            </a:r>
            <a:r>
              <a:rPr lang="en-US" dirty="0" smtClean="0">
                <a:latin typeface="Britannic Bold" pitchFamily="34" charset="0"/>
              </a:rPr>
              <a:t> app</a:t>
            </a:r>
            <a:endParaRPr lang="en-US" dirty="0"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57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 smtClean="0"/>
              <a:t>Giving Credit Where Credit is Due!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U.S. Citizenship and Immigration Services Website</a:t>
            </a:r>
          </a:p>
          <a:p>
            <a:r>
              <a:rPr lang="en-US" dirty="0" err="1" smtClean="0"/>
              <a:t>HerndonPatch</a:t>
            </a:r>
            <a:endParaRPr lang="en-US" dirty="0" smtClean="0"/>
          </a:p>
          <a:p>
            <a:r>
              <a:rPr lang="en-US" dirty="0" smtClean="0"/>
              <a:t>Google Images</a:t>
            </a:r>
          </a:p>
          <a:p>
            <a:r>
              <a:rPr lang="en-US" dirty="0" smtClean="0"/>
              <a:t>Slidshare.com</a:t>
            </a:r>
          </a:p>
          <a:p>
            <a:pPr marL="6858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17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133600"/>
            <a:ext cx="7772400" cy="2667000"/>
          </a:xfrm>
        </p:spPr>
        <p:txBody>
          <a:bodyPr>
            <a:normAutofit lnSpcReduction="10000"/>
          </a:bodyPr>
          <a:lstStyle/>
          <a:p>
            <a:pPr marL="68580" indent="0" algn="ctr">
              <a:buNone/>
            </a:pPr>
            <a:r>
              <a:rPr lang="en-US" dirty="0" smtClean="0"/>
              <a:t>Thank you all for attending!  I hope you have gained some insight as to what Digital Citizenship is all about!  Please feel free to contact me anytime in regards to any of these issues.  I am always here to help!</a:t>
            </a:r>
          </a:p>
          <a:p>
            <a:pPr marL="68580" indent="0" algn="ctr">
              <a:buNone/>
            </a:pPr>
            <a:r>
              <a:rPr lang="en-US" dirty="0" smtClean="0"/>
              <a:t>My email is </a:t>
            </a:r>
            <a:r>
              <a:rPr lang="en-US" dirty="0" smtClean="0">
                <a:hlinkClick r:id="rId2"/>
              </a:rPr>
              <a:t>chwillis@hoover.k12.al.us</a:t>
            </a:r>
            <a:endParaRPr lang="en-US" dirty="0" smtClean="0"/>
          </a:p>
          <a:p>
            <a:pPr marL="6858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50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304800"/>
            <a:ext cx="7772400" cy="2133600"/>
          </a:xfrm>
        </p:spPr>
        <p:txBody>
          <a:bodyPr/>
          <a:lstStyle/>
          <a:p>
            <a:pPr marL="68580" indent="0">
              <a:buNone/>
            </a:pPr>
            <a:r>
              <a:rPr lang="en-US" dirty="0" smtClean="0">
                <a:latin typeface="Britannic Bold" pitchFamily="34" charset="0"/>
              </a:rPr>
              <a:t>“We need to teach kids to respect the past but to live in the future.”  </a:t>
            </a:r>
          </a:p>
          <a:p>
            <a:pPr marL="68580" indent="0">
              <a:buNone/>
            </a:pPr>
            <a:r>
              <a:rPr lang="en-US" dirty="0">
                <a:latin typeface="Britannic Bold" pitchFamily="34" charset="0"/>
              </a:rPr>
              <a:t>	</a:t>
            </a:r>
            <a:r>
              <a:rPr lang="en-US" dirty="0" smtClean="0">
                <a:latin typeface="Britannic Bold" pitchFamily="34" charset="0"/>
              </a:rPr>
              <a:t>		…Marc </a:t>
            </a:r>
            <a:r>
              <a:rPr lang="en-US" dirty="0" err="1" smtClean="0">
                <a:latin typeface="Britannic Bold" pitchFamily="34" charset="0"/>
              </a:rPr>
              <a:t>Prensky</a:t>
            </a:r>
            <a:endParaRPr lang="en-US" dirty="0">
              <a:latin typeface="Britannic Bold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821998"/>
            <a:ext cx="6054621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025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4.bp.blogspot.com/_MYJIDu5kJnk/S4E4_EIUrQI/AAAAAAAAAVo/SAVyjJPzxy0/s1600/Change+Graph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0668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6683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0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850">
              <a:srgbClr val="FF0000"/>
            </a:gs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tx2">
                <a:lumMod val="5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What is United States Citizenship?</a:t>
            </a:r>
            <a:br>
              <a:rPr lang="en-US" sz="2800" dirty="0" smtClean="0">
                <a:solidFill>
                  <a:schemeClr val="tx1"/>
                </a:solidFill>
              </a:rPr>
            </a:b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r>
              <a:rPr lang="en-US" dirty="0" smtClean="0"/>
              <a:t>“Citizenship is the common thread that connects all Americans.  We are a nation bound not by race or religion, but by the shared values of freedom, liberty, and equality” (U.S. Citizenship and Immigration Services).</a:t>
            </a:r>
          </a:p>
          <a:p>
            <a:pPr marL="68580" indent="0">
              <a:buNone/>
            </a:pPr>
            <a:endParaRPr lang="en-US" dirty="0"/>
          </a:p>
          <a:p>
            <a:r>
              <a:rPr lang="en-US" dirty="0" smtClean="0"/>
              <a:t>As a citizen, we have to abide by </a:t>
            </a:r>
            <a:r>
              <a:rPr lang="en-US" dirty="0" smtClean="0">
                <a:solidFill>
                  <a:srgbClr val="FFFF00"/>
                </a:solidFill>
              </a:rPr>
              <a:t>rights and responsibilities</a:t>
            </a:r>
            <a:r>
              <a:rPr lang="en-US" dirty="0" smtClean="0"/>
              <a:t> that we should all exercise and respect!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68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is a Digital Citizen?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r>
              <a:rPr lang="en-US" dirty="0" smtClean="0"/>
              <a:t>“Digital Citizenship can be defined as the norms of appropriate, responsible behavior with regard to technology use.”</a:t>
            </a:r>
          </a:p>
          <a:p>
            <a:pPr marL="68580" indent="0">
              <a:buNone/>
            </a:pPr>
            <a:endParaRPr lang="en-US" dirty="0"/>
          </a:p>
          <a:p>
            <a:r>
              <a:rPr lang="en-US" dirty="0" smtClean="0"/>
              <a:t>As a digital citizen, we have to abide by the rights and responsibilities in regards to the usage of Technology!</a:t>
            </a:r>
            <a:endParaRPr lang="en-US" dirty="0"/>
          </a:p>
        </p:txBody>
      </p:sp>
      <p:pic>
        <p:nvPicPr>
          <p:cNvPr id="3074" name="Picture 2" descr="http://static.guim.co.uk/sys-images/Guardian/Pix/pictures/2011/5/23/1306150433821/Digital-globe-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860431"/>
            <a:ext cx="3352800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71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igital Blasphemy Clouds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7772400" cy="1164336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There are 9 elements of Digital Citizenship: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7772400" cy="4572000"/>
          </a:xfrm>
        </p:spPr>
        <p:txBody>
          <a:bodyPr>
            <a:normAutofit lnSpcReduction="10000"/>
          </a:bodyPr>
          <a:lstStyle/>
          <a:p>
            <a:pPr algn="r"/>
            <a:r>
              <a:rPr lang="en-US" dirty="0" smtClean="0">
                <a:solidFill>
                  <a:srgbClr val="FFFF00"/>
                </a:solidFill>
              </a:rPr>
              <a:t>Digital Access</a:t>
            </a:r>
          </a:p>
          <a:p>
            <a:pPr algn="r"/>
            <a:r>
              <a:rPr lang="en-US" dirty="0" smtClean="0">
                <a:solidFill>
                  <a:srgbClr val="FFFF00"/>
                </a:solidFill>
              </a:rPr>
              <a:t>Digital Commerce</a:t>
            </a:r>
          </a:p>
          <a:p>
            <a:pPr algn="r"/>
            <a:r>
              <a:rPr lang="en-US" dirty="0" smtClean="0">
                <a:solidFill>
                  <a:srgbClr val="FFFF00"/>
                </a:solidFill>
              </a:rPr>
              <a:t>Digital Communication</a:t>
            </a:r>
          </a:p>
          <a:p>
            <a:pPr algn="r"/>
            <a:r>
              <a:rPr lang="en-US" dirty="0" smtClean="0">
                <a:solidFill>
                  <a:srgbClr val="FFFF00"/>
                </a:solidFill>
              </a:rPr>
              <a:t>Digital Literacy</a:t>
            </a:r>
          </a:p>
          <a:p>
            <a:pPr algn="r"/>
            <a:r>
              <a:rPr lang="en-US" dirty="0" smtClean="0">
                <a:solidFill>
                  <a:srgbClr val="FFFF00"/>
                </a:solidFill>
              </a:rPr>
              <a:t>Digital Etiquette</a:t>
            </a:r>
          </a:p>
          <a:p>
            <a:pPr algn="r"/>
            <a:r>
              <a:rPr lang="en-US" dirty="0" smtClean="0">
                <a:solidFill>
                  <a:srgbClr val="FFFF00"/>
                </a:solidFill>
              </a:rPr>
              <a:t>Digital Law</a:t>
            </a:r>
          </a:p>
          <a:p>
            <a:pPr algn="r"/>
            <a:r>
              <a:rPr lang="en-US" dirty="0" smtClean="0">
                <a:solidFill>
                  <a:srgbClr val="FFFF00"/>
                </a:solidFill>
              </a:rPr>
              <a:t>Digital Rights &amp; Responsibilities</a:t>
            </a:r>
          </a:p>
          <a:p>
            <a:pPr algn="r"/>
            <a:r>
              <a:rPr lang="en-US" dirty="0" smtClean="0">
                <a:solidFill>
                  <a:srgbClr val="FFFF00"/>
                </a:solidFill>
              </a:rPr>
              <a:t>Digital Health &amp; Wellness</a:t>
            </a:r>
          </a:p>
          <a:p>
            <a:pPr algn="r"/>
            <a:r>
              <a:rPr lang="en-US" dirty="0" smtClean="0">
                <a:solidFill>
                  <a:srgbClr val="FFFF00"/>
                </a:solidFill>
              </a:rPr>
              <a:t>Digital Security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91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731</TotalTime>
  <Words>963</Words>
  <Application>Microsoft Office PowerPoint</Application>
  <PresentationFormat>On-screen Show (4:3)</PresentationFormat>
  <Paragraphs>112</Paragraphs>
  <Slides>39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Metro</vt:lpstr>
      <vt:lpstr>Digital Citizenship</vt:lpstr>
      <vt:lpstr>All About Me!</vt:lpstr>
      <vt:lpstr>Digital Natives… Click below to watch video!  This may take a few seconds to load!</vt:lpstr>
      <vt:lpstr>PowerPoint Presentation</vt:lpstr>
      <vt:lpstr>PowerPoint Presentation</vt:lpstr>
      <vt:lpstr>PowerPoint Presentation</vt:lpstr>
      <vt:lpstr>What is United States Citizenship? </vt:lpstr>
      <vt:lpstr>What is a Digital Citizen?</vt:lpstr>
      <vt:lpstr>There are 9 elements of Digital Citizenship:</vt:lpstr>
      <vt:lpstr>Digital Access…</vt:lpstr>
      <vt:lpstr>Digital Commerce…</vt:lpstr>
      <vt:lpstr>Digital Commerce Video… Click below to watch video.  This may take a few seconds to load!</vt:lpstr>
      <vt:lpstr>Digital Communication…</vt:lpstr>
      <vt:lpstr>Social Media Sites… Top 15 Most Popular </vt:lpstr>
      <vt:lpstr>PowerPoint Presentation</vt:lpstr>
      <vt:lpstr>PowerPoint Presentation</vt:lpstr>
      <vt:lpstr>Digital Literacy…</vt:lpstr>
      <vt:lpstr>Teens Usage of Technology</vt:lpstr>
      <vt:lpstr>Digital Footprint…</vt:lpstr>
      <vt:lpstr>Digital Etiquette…</vt:lpstr>
      <vt:lpstr>Cyber Bullying…</vt:lpstr>
      <vt:lpstr>PowerPoint Presentation</vt:lpstr>
      <vt:lpstr>Cyberbullying…It needs to stop! Click below to watch video!  This may take a few seconds to play!</vt:lpstr>
      <vt:lpstr>Digital Law…</vt:lpstr>
      <vt:lpstr>Piracy…</vt:lpstr>
      <vt:lpstr>Plagiarism…</vt:lpstr>
      <vt:lpstr>Digital Rights &amp; Responsibilities…</vt:lpstr>
      <vt:lpstr>Digital Health &amp; Wellness…</vt:lpstr>
      <vt:lpstr>PowerPoint Presentation</vt:lpstr>
      <vt:lpstr>PowerPoint Presentation</vt:lpstr>
      <vt:lpstr>Health Problems…</vt:lpstr>
      <vt:lpstr>Parents can…</vt:lpstr>
      <vt:lpstr>PowerPoint Presentation</vt:lpstr>
      <vt:lpstr>PowerPoint Presentation</vt:lpstr>
      <vt:lpstr>Digital Security…</vt:lpstr>
      <vt:lpstr>PowerPoint Presentation</vt:lpstr>
      <vt:lpstr>PowerPoint Presentation</vt:lpstr>
      <vt:lpstr>Giving Credit Where Credit is Due!</vt:lpstr>
      <vt:lpstr>PowerPoint Presentation</vt:lpstr>
    </vt:vector>
  </TitlesOfParts>
  <Company>Hoover City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Citizenship</dc:title>
  <dc:creator>Willis, Christie</dc:creator>
  <cp:lastModifiedBy>Willis, Christie</cp:lastModifiedBy>
  <cp:revision>64</cp:revision>
  <dcterms:created xsi:type="dcterms:W3CDTF">2013-01-14T16:56:09Z</dcterms:created>
  <dcterms:modified xsi:type="dcterms:W3CDTF">2013-01-16T15:37:03Z</dcterms:modified>
</cp:coreProperties>
</file>