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1"/>
  </p:notesMasterIdLst>
  <p:sldIdLst>
    <p:sldId id="256" r:id="rId2"/>
    <p:sldId id="257" r:id="rId3"/>
    <p:sldId id="313" r:id="rId4"/>
    <p:sldId id="258" r:id="rId5"/>
    <p:sldId id="314" r:id="rId6"/>
    <p:sldId id="325" r:id="rId7"/>
    <p:sldId id="280" r:id="rId8"/>
    <p:sldId id="315" r:id="rId9"/>
    <p:sldId id="279" r:id="rId10"/>
    <p:sldId id="283" r:id="rId11"/>
    <p:sldId id="281" r:id="rId12"/>
    <p:sldId id="316" r:id="rId13"/>
    <p:sldId id="284" r:id="rId14"/>
    <p:sldId id="285" r:id="rId15"/>
    <p:sldId id="324" r:id="rId16"/>
    <p:sldId id="282" r:id="rId17"/>
    <p:sldId id="317" r:id="rId18"/>
    <p:sldId id="278" r:id="rId19"/>
    <p:sldId id="318" r:id="rId20"/>
    <p:sldId id="287" r:id="rId21"/>
    <p:sldId id="288" r:id="rId22"/>
    <p:sldId id="300" r:id="rId23"/>
    <p:sldId id="264" r:id="rId24"/>
    <p:sldId id="319" r:id="rId25"/>
    <p:sldId id="295" r:id="rId26"/>
    <p:sldId id="296" r:id="rId27"/>
    <p:sldId id="297" r:id="rId28"/>
    <p:sldId id="298" r:id="rId29"/>
    <p:sldId id="320" r:id="rId30"/>
    <p:sldId id="261" r:id="rId31"/>
    <p:sldId id="289" r:id="rId32"/>
    <p:sldId id="299" r:id="rId33"/>
    <p:sldId id="301" r:id="rId34"/>
    <p:sldId id="302" r:id="rId35"/>
    <p:sldId id="303" r:id="rId36"/>
    <p:sldId id="321" r:id="rId37"/>
    <p:sldId id="305" r:id="rId38"/>
    <p:sldId id="263" r:id="rId39"/>
    <p:sldId id="291" r:id="rId40"/>
    <p:sldId id="265" r:id="rId41"/>
    <p:sldId id="306" r:id="rId42"/>
    <p:sldId id="266" r:id="rId43"/>
    <p:sldId id="322" r:id="rId44"/>
    <p:sldId id="267" r:id="rId45"/>
    <p:sldId id="286" r:id="rId46"/>
    <p:sldId id="307" r:id="rId47"/>
    <p:sldId id="290" r:id="rId48"/>
    <p:sldId id="262" r:id="rId49"/>
    <p:sldId id="292" r:id="rId50"/>
    <p:sldId id="293" r:id="rId51"/>
    <p:sldId id="294" r:id="rId52"/>
    <p:sldId id="268" r:id="rId53"/>
    <p:sldId id="269" r:id="rId54"/>
    <p:sldId id="323" r:id="rId55"/>
    <p:sldId id="270" r:id="rId56"/>
    <p:sldId id="326" r:id="rId57"/>
    <p:sldId id="308" r:id="rId58"/>
    <p:sldId id="311" r:id="rId59"/>
    <p:sldId id="312" r:id="rId60"/>
    <p:sldId id="275" r:id="rId61"/>
    <p:sldId id="331" r:id="rId62"/>
    <p:sldId id="309" r:id="rId63"/>
    <p:sldId id="271" r:id="rId64"/>
    <p:sldId id="310" r:id="rId65"/>
    <p:sldId id="272" r:id="rId66"/>
    <p:sldId id="327" r:id="rId67"/>
    <p:sldId id="328" r:id="rId68"/>
    <p:sldId id="329" r:id="rId69"/>
    <p:sldId id="330" r:id="rId7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33" autoAdjust="0"/>
  </p:normalViewPr>
  <p:slideViewPr>
    <p:cSldViewPr>
      <p:cViewPr varScale="1">
        <p:scale>
          <a:sx n="94" d="100"/>
          <a:sy n="94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909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6A322-B9AE-41BE-A4BD-8084C933A28F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CB1B5-84C3-43EB-AA89-F2F31F74D9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3972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CB1B5-84C3-43EB-AA89-F2F31F74D9D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86200"/>
            <a:ext cx="8610600" cy="99853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4953000"/>
            <a:ext cx="8610600" cy="838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en-US"/>
              <a:t>Click to edit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D24792-C47E-4877-8315-A0A17DD21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35F76-50C5-4D15-B052-34E232903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DD61C-EF32-422B-89AD-FB7F7CEFB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FB76C-7013-4DC5-925D-A1F6EAC87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94710-56BC-4274-B3FF-3A8D1499C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EA6B2-32D5-43AF-A85E-F1CF02027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600D4-740B-4F00-B631-8FE54EE59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08E0C-3C9B-43F8-8F32-E639181C6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C8D2F-C78C-4C6D-9E56-C47B7FD6C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6E47F-477D-4E54-9733-40C1CEE69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9DE94-9D55-4BAC-986B-0B3F9D82A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1524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DBFA2D3-AC82-4407-AD99-208EAF90A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00D4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DNA Fingerprinting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1203325"/>
            <a:ext cx="4267200" cy="5527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has three parts</a:t>
            </a:r>
          </a:p>
          <a:p>
            <a:pPr lvl="1"/>
            <a:r>
              <a:rPr lang="en-US" dirty="0" smtClean="0"/>
              <a:t>Sugar (</a:t>
            </a:r>
            <a:r>
              <a:rPr lang="en-US" dirty="0" err="1" smtClean="0"/>
              <a:t>deoxyribose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Phosphate</a:t>
            </a:r>
          </a:p>
          <a:p>
            <a:pPr lvl="1"/>
            <a:r>
              <a:rPr lang="en-US" dirty="0" smtClean="0"/>
              <a:t>Nitrogen base (Adenine, Cytosine, Thymine, or Guanine)</a:t>
            </a:r>
          </a:p>
          <a:p>
            <a:r>
              <a:rPr lang="en-US" dirty="0" smtClean="0"/>
              <a:t>The sugar and phosphates make up the sides of the ladder.  The nitrogen bases make up the rungs.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these is true?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Adenine bonds with Guanine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Guanine bonds with Thymine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Cytosine bonds with Adenine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Adenine bonds with Thymine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42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6550" y="990600"/>
            <a:ext cx="5327650" cy="5684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49375" y="398463"/>
            <a:ext cx="6270625" cy="60023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unwound the DNA from one chromosome it would stretch over 6 feet.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382000" cy="4419600"/>
          </a:xfrm>
        </p:spPr>
        <p:txBody>
          <a:bodyPr/>
          <a:lstStyle/>
          <a:p>
            <a:r>
              <a:rPr lang="en-US" sz="2800" dirty="0" smtClean="0"/>
              <a:t>It is the sequence of nitrogen bases (A,C,T, G) that make each person’s DNA unique. </a:t>
            </a:r>
          </a:p>
          <a:p>
            <a:r>
              <a:rPr lang="en-US" sz="2800" dirty="0" smtClean="0"/>
              <a:t>A is always found paired with T;  C is always found paired with G.   </a:t>
            </a:r>
          </a:p>
          <a:p>
            <a:r>
              <a:rPr lang="en-US" sz="2800" dirty="0" smtClean="0"/>
              <a:t>However, the large majority of the sequence is identical person to person (99.9%)</a:t>
            </a:r>
          </a:p>
          <a:p>
            <a:r>
              <a:rPr lang="en-US" sz="2800" dirty="0" smtClean="0"/>
              <a:t>It is the .1% difference in the sequence  that causes us to be unique.</a:t>
            </a:r>
          </a:p>
          <a:p>
            <a:r>
              <a:rPr lang="en-US" sz="2800" dirty="0" smtClean="0"/>
              <a:t>There are about 3 billion base pairs in a Human’s DNA.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percentage of our DNA sequence matches that of a banana?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5 %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10%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50%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75%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On our chromosomes there are about 30,000 genes.  </a:t>
            </a:r>
          </a:p>
          <a:p>
            <a:r>
              <a:rPr lang="en-US" sz="2400" dirty="0" smtClean="0"/>
              <a:t>Genes are the basic unit of heredity.</a:t>
            </a:r>
          </a:p>
          <a:p>
            <a:r>
              <a:rPr lang="en-US" sz="2400" dirty="0" smtClean="0"/>
              <a:t> Each gene has a single function (in other words it codes for a single protein.)</a:t>
            </a:r>
          </a:p>
          <a:p>
            <a:r>
              <a:rPr lang="en-US" sz="2400" dirty="0" smtClean="0"/>
              <a:t>It codes for something by having a specific set of base pairs.</a:t>
            </a:r>
          </a:p>
          <a:p>
            <a:r>
              <a:rPr lang="en-US" sz="2400" dirty="0" smtClean="0"/>
              <a:t>A change in the base pair order can change what the gene codes for.  </a:t>
            </a:r>
          </a:p>
          <a:p>
            <a:r>
              <a:rPr lang="en-US" sz="2400" dirty="0" smtClean="0"/>
              <a:t>Together, the proteins our genes code for make us who we are.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or False</a:t>
            </a:r>
          </a:p>
          <a:p>
            <a:pPr lvl="1"/>
            <a:r>
              <a:rPr lang="en-US" dirty="0" smtClean="0"/>
              <a:t>Each chromosome contains hundreds of different genes.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63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Scientists first discovered DNA in the 1800’s but it had no interest for the legal system until 1985 when Alec Jeffrey’s revealed his research that suggested that DNA is a unique as a fingerprinting. (thus the term DNA fingerprinting)</a:t>
            </a:r>
          </a:p>
        </p:txBody>
      </p:sp>
      <p:pic>
        <p:nvPicPr>
          <p:cNvPr id="4100" name="Picture 5" descr="Sir Alec Jeffery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4191000"/>
            <a:ext cx="19621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 on a Chromosome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0" name="Picture 2" descr="http://static.howstuffworks.com/gif/evolution-gen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9050" y="1066800"/>
            <a:ext cx="594995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09663" y="152400"/>
            <a:ext cx="5621337" cy="6324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Alleles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person has two copies of each gene (one from each parent)</a:t>
            </a:r>
          </a:p>
          <a:p>
            <a:r>
              <a:rPr lang="en-US" dirty="0" smtClean="0"/>
              <a:t>Those two copies are referred to as alleles from that gene.</a:t>
            </a:r>
          </a:p>
          <a:p>
            <a:r>
              <a:rPr lang="en-US" dirty="0" smtClean="0"/>
              <a:t>If the alleles are the same we say the person is homozygous</a:t>
            </a:r>
          </a:p>
          <a:p>
            <a:r>
              <a:rPr lang="en-US" dirty="0" smtClean="0"/>
              <a:t>If the alleles are different we say the person is heterozygous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Tandem Repeats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A region of a chromosome that contains multiple copies of a DNA sequence arranged in a repeating fashion.</a:t>
            </a:r>
          </a:p>
          <a:p>
            <a:r>
              <a:rPr lang="en-US" sz="2800" dirty="0" smtClean="0"/>
              <a:t>CAGCAGCAGCAGCAGCAGCAGCAGCAG</a:t>
            </a:r>
          </a:p>
          <a:p>
            <a:r>
              <a:rPr lang="en-US" sz="2800" dirty="0" smtClean="0"/>
              <a:t>Roughly 30% of our DNA</a:t>
            </a:r>
          </a:p>
          <a:p>
            <a:r>
              <a:rPr lang="en-US" sz="2800" dirty="0" smtClean="0"/>
              <a:t>Large variation in number of repeats from person to person. (This is what makes our DNA unique)</a:t>
            </a:r>
          </a:p>
          <a:p>
            <a:r>
              <a:rPr lang="en-US" sz="2800" dirty="0" smtClean="0"/>
              <a:t>Follow basic Mendelian inheritance (Think </a:t>
            </a:r>
            <a:r>
              <a:rPr lang="en-US" sz="2800" dirty="0" err="1" smtClean="0"/>
              <a:t>Punnett</a:t>
            </a:r>
            <a:r>
              <a:rPr lang="en-US" sz="2800" dirty="0" smtClean="0"/>
              <a:t> Squares)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repeating sequences tend to code for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Nothing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Very important proteins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Genetic diseases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Physical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42257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total amount of genetic material in a cell.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VNTR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 Number of Tandem Repeats</a:t>
            </a:r>
          </a:p>
          <a:p>
            <a:r>
              <a:rPr lang="en-US" dirty="0" smtClean="0"/>
              <a:t>This is why DNA testing works</a:t>
            </a:r>
          </a:p>
          <a:p>
            <a:r>
              <a:rPr lang="en-US" dirty="0" smtClean="0"/>
              <a:t>Refers to the length of tandem repeats in the DNA of individuals</a:t>
            </a:r>
          </a:p>
          <a:p>
            <a:r>
              <a:rPr lang="en-US" dirty="0" smtClean="0"/>
              <a:t>The chances of anyone having the same results are less than one in a million.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types of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DNA we are familiar with is nuclear DNA.  It is our genetic material.</a:t>
            </a:r>
          </a:p>
          <a:p>
            <a:r>
              <a:rPr lang="en-US" dirty="0" smtClean="0"/>
              <a:t>However, there is also mitochondrial DNA in your mitochondria. </a:t>
            </a:r>
          </a:p>
          <a:p>
            <a:r>
              <a:rPr lang="en-US" dirty="0" smtClean="0"/>
              <a:t>Mitochondrial DNA comes only from your mother.</a:t>
            </a:r>
          </a:p>
          <a:p>
            <a:pPr lvl="1"/>
            <a:r>
              <a:rPr lang="en-US" dirty="0" smtClean="0"/>
              <a:t>Why?</a:t>
            </a:r>
          </a:p>
          <a:p>
            <a:r>
              <a:rPr lang="en-US" dirty="0" smtClean="0"/>
              <a:t>Your mitochondrial DNA matches all your maternal relatives.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DNA vs. Mitochondrial DNA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Nuclear DNA is more useful in that it can be linked to a specific person.</a:t>
            </a:r>
          </a:p>
          <a:p>
            <a:r>
              <a:rPr lang="en-US" dirty="0" smtClean="0"/>
              <a:t>Mitochondrial DNA however lasts longer (more stable) </a:t>
            </a:r>
          </a:p>
          <a:p>
            <a:r>
              <a:rPr lang="en-US" dirty="0" smtClean="0"/>
              <a:t>There are thousands of mitochondria in a cell so there is a lot of mitochondrial DNA in each cell.</a:t>
            </a:r>
            <a:endParaRPr lang="en-US" dirty="0"/>
          </a:p>
        </p:txBody>
      </p:sp>
      <p:sp>
        <p:nvSpPr>
          <p:cNvPr id="9" name="SMARTInkAnnotation5"/>
          <p:cNvSpPr/>
          <p:nvPr/>
        </p:nvSpPr>
        <p:spPr bwMode="auto">
          <a:xfrm>
            <a:off x="6579394" y="2400992"/>
            <a:ext cx="7145" cy="1"/>
          </a:xfrm>
          <a:custGeom>
            <a:avLst/>
            <a:gdLst/>
            <a:ahLst/>
            <a:cxnLst/>
            <a:rect l="0" t="0" r="0" b="0"/>
            <a:pathLst>
              <a:path w="7145" h="1">
                <a:moveTo>
                  <a:pt x="7144" y="0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38100" cap="sq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3500438" y="3571779"/>
            <a:ext cx="2117" cy="1"/>
          </a:xfrm>
          <a:custGeom>
            <a:avLst/>
            <a:gdLst/>
            <a:ahLst/>
            <a:cxnLst/>
            <a:rect l="0" t="0" r="0" b="0"/>
            <a:pathLst>
              <a:path w="2117" h="1">
                <a:moveTo>
                  <a:pt x="0" y="0"/>
                </a:moveTo>
                <a:lnTo>
                  <a:pt x="2116" y="0"/>
                </a:lnTo>
                <a:close/>
              </a:path>
            </a:pathLst>
          </a:custGeom>
          <a:solidFill>
            <a:schemeClr val="accent1"/>
          </a:solidFill>
          <a:ln w="38100" cap="sq" cmpd="sng" algn="ctr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8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Mitochondrial DNA: Nuclear DNA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Class : Class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Individual : Class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Class : Individual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Individual : Individua</a:t>
            </a:r>
            <a:r>
              <a:rPr lang="en-US" dirty="0"/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5726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scientist(s) discovered the shape of DNA?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Mendel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Pasteur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Watson and Crick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Leone and Lattes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body has to copy DNA every time we need a new cell.</a:t>
            </a:r>
          </a:p>
          <a:p>
            <a:r>
              <a:rPr lang="en-US" dirty="0" smtClean="0"/>
              <a:t>DNA replicates through a process called </a:t>
            </a:r>
            <a:r>
              <a:rPr lang="en-US" dirty="0" err="1" smtClean="0"/>
              <a:t>semiconservative</a:t>
            </a:r>
            <a:r>
              <a:rPr lang="en-US" dirty="0" smtClean="0"/>
              <a:t> replication.  It follows complementary base pairing rules.</a:t>
            </a:r>
          </a:p>
          <a:p>
            <a:r>
              <a:rPr lang="en-US" dirty="0" smtClean="0"/>
              <a:t>The primary enzyme responsible is DNA polymerase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</a:t>
            </a:r>
          </a:p>
        </p:txBody>
      </p:sp>
      <p:pic>
        <p:nvPicPr>
          <p:cNvPr id="17411" name="Picture 2" descr="http://bbruner.org/bitn/bitn_fig/dna_rep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23431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657600" y="2667000"/>
            <a:ext cx="5257800" cy="3543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DNA useful?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Identifying unknown victims</a:t>
            </a:r>
          </a:p>
          <a:p>
            <a:r>
              <a:rPr lang="en-US" sz="2400" dirty="0" smtClean="0"/>
              <a:t>Linking serial crimes</a:t>
            </a:r>
          </a:p>
          <a:p>
            <a:r>
              <a:rPr lang="en-US" sz="2400" dirty="0" smtClean="0"/>
              <a:t>Identifying the number of assailants</a:t>
            </a:r>
          </a:p>
          <a:p>
            <a:r>
              <a:rPr lang="en-US" sz="2400" dirty="0" smtClean="0"/>
              <a:t>Identifying additional victims</a:t>
            </a:r>
          </a:p>
          <a:p>
            <a:r>
              <a:rPr lang="en-US" sz="2400" dirty="0" smtClean="0"/>
              <a:t>Identifying suspects using a database</a:t>
            </a:r>
          </a:p>
          <a:p>
            <a:r>
              <a:rPr lang="en-US" sz="2400" dirty="0" smtClean="0"/>
              <a:t>Exonerating the wrongly convicted</a:t>
            </a:r>
          </a:p>
          <a:p>
            <a:r>
              <a:rPr lang="en-US" sz="2400" dirty="0" smtClean="0"/>
              <a:t>Whether the sample is from one person</a:t>
            </a:r>
          </a:p>
          <a:p>
            <a:r>
              <a:rPr lang="en-US" sz="2400" dirty="0" smtClean="0"/>
              <a:t>The minimum number of contributors</a:t>
            </a:r>
          </a:p>
          <a:p>
            <a:r>
              <a:rPr lang="en-US" sz="2400" dirty="0" smtClean="0"/>
              <a:t>The gender if the sample is from a single person</a:t>
            </a:r>
          </a:p>
          <a:p>
            <a:r>
              <a:rPr lang="en-US" sz="2400" dirty="0" smtClean="0"/>
              <a:t>Whether a male was involved if it is a mixed sample</a:t>
            </a:r>
          </a:p>
          <a:p>
            <a:r>
              <a:rPr lang="en-US" sz="2400" dirty="0" smtClean="0"/>
              <a:t>Whether the donors are biologically related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can DNA be found?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Licked stamp or envelope</a:t>
            </a:r>
          </a:p>
          <a:p>
            <a:r>
              <a:rPr lang="en-US" sz="2400" dirty="0" smtClean="0"/>
              <a:t>Chewing gum</a:t>
            </a:r>
          </a:p>
          <a:p>
            <a:r>
              <a:rPr lang="en-US" sz="2400" dirty="0" smtClean="0"/>
              <a:t>Cigarette</a:t>
            </a:r>
          </a:p>
          <a:p>
            <a:r>
              <a:rPr lang="en-US" sz="2400" dirty="0" smtClean="0"/>
              <a:t>Sweatbands or caps</a:t>
            </a:r>
          </a:p>
          <a:p>
            <a:r>
              <a:rPr lang="en-US" sz="2400" dirty="0" smtClean="0"/>
              <a:t>Semen stains</a:t>
            </a:r>
          </a:p>
          <a:p>
            <a:r>
              <a:rPr lang="en-US" sz="2400" dirty="0" smtClean="0"/>
              <a:t>Blood</a:t>
            </a:r>
          </a:p>
          <a:p>
            <a:r>
              <a:rPr lang="en-US" sz="2400" dirty="0" smtClean="0"/>
              <a:t>Saliva from </a:t>
            </a:r>
            <a:r>
              <a:rPr lang="en-US" sz="2400" dirty="0" err="1" smtClean="0"/>
              <a:t>bitemarks</a:t>
            </a:r>
            <a:endParaRPr lang="en-US" sz="2400" dirty="0" smtClean="0"/>
          </a:p>
          <a:p>
            <a:r>
              <a:rPr lang="en-US" sz="2400" dirty="0" smtClean="0"/>
              <a:t>Feces or vomit</a:t>
            </a:r>
          </a:p>
          <a:p>
            <a:r>
              <a:rPr lang="en-US" sz="2400" dirty="0" smtClean="0"/>
              <a:t>Skin under fingernails</a:t>
            </a:r>
          </a:p>
          <a:p>
            <a:r>
              <a:rPr lang="en-US" sz="2400" dirty="0" smtClean="0"/>
              <a:t>Body tissue on the bumper of a car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 samples are taken from:</a:t>
            </a:r>
          </a:p>
          <a:p>
            <a:pPr lvl="1"/>
            <a:r>
              <a:rPr lang="en-US" dirty="0" smtClean="0"/>
              <a:t>Hair containing the root</a:t>
            </a:r>
          </a:p>
          <a:p>
            <a:pPr lvl="1"/>
            <a:r>
              <a:rPr lang="en-US" dirty="0" smtClean="0"/>
              <a:t>Blood sample</a:t>
            </a:r>
          </a:p>
          <a:p>
            <a:pPr lvl="1"/>
            <a:r>
              <a:rPr lang="en-US" dirty="0" smtClean="0"/>
              <a:t>Cheek swab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Care should be taken to avoid contamination</a:t>
            </a:r>
          </a:p>
          <a:p>
            <a:pPr lvl="1"/>
            <a:r>
              <a:rPr lang="en-US" sz="2400" dirty="0" smtClean="0"/>
              <a:t>Disposable forceps, change gloves between items, Package separately</a:t>
            </a:r>
          </a:p>
          <a:p>
            <a:r>
              <a:rPr lang="en-US" sz="2800" dirty="0" smtClean="0"/>
              <a:t>Must be air dried before packaging to avoid mold (which destroys the evidence)</a:t>
            </a:r>
          </a:p>
          <a:p>
            <a:r>
              <a:rPr lang="en-US" sz="2800" dirty="0" smtClean="0"/>
              <a:t>Evidence should be kept cold</a:t>
            </a:r>
          </a:p>
          <a:p>
            <a:r>
              <a:rPr lang="en-US" sz="2800" dirty="0" smtClean="0"/>
              <a:t>Contamination is usually easily seen in the lab (if more than 2 bands are present)</a:t>
            </a:r>
          </a:p>
          <a:p>
            <a:r>
              <a:rPr lang="en-US" sz="2800" dirty="0" smtClean="0"/>
              <a:t>If blood can’t be seen it can be detected with </a:t>
            </a:r>
            <a:r>
              <a:rPr lang="en-US" sz="2800" dirty="0" err="1" smtClean="0"/>
              <a:t>luminol</a:t>
            </a:r>
            <a:r>
              <a:rPr lang="en-US" sz="2800" dirty="0" smtClean="0"/>
              <a:t> without any damage to the DNA.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other substance glows when exposed to </a:t>
            </a:r>
            <a:r>
              <a:rPr lang="en-US" dirty="0" err="1" smtClean="0"/>
              <a:t>luminol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Collection of DNA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necessary only to collect 36 </a:t>
            </a:r>
            <a:r>
              <a:rPr lang="en-US" dirty="0" err="1" smtClean="0"/>
              <a:t>dna</a:t>
            </a:r>
            <a:r>
              <a:rPr lang="en-US" dirty="0" smtClean="0"/>
              <a:t>-bearing cells in order to have enough DNA to test and some new test can go as low as 9 cells</a:t>
            </a:r>
          </a:p>
          <a:p>
            <a:r>
              <a:rPr lang="en-US" dirty="0" smtClean="0"/>
              <a:t>Samples should never be packaged in air tight containers to prevent the accumulation of moisture and increase bacteria and fungal growth which could destroy DNA</a:t>
            </a:r>
          </a:p>
          <a:p>
            <a:r>
              <a:rPr lang="en-US" dirty="0" smtClean="0"/>
              <a:t>Should be packaged in paper bags or ventilated boxes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Restriction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Restriction enzymes can be added to DNA to cut (cleave) the DNA at specific sequences.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 Enzymes</a:t>
            </a:r>
          </a:p>
        </p:txBody>
      </p:sp>
      <p:pic>
        <p:nvPicPr>
          <p:cNvPr id="25603" name="Picture 5" descr="http://nitro.biosci.arizona.edu/courses/EEB208-2008/Lecture08/pics/restrict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52513" y="1363663"/>
            <a:ext cx="7329487" cy="5570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We have about 60 trillion cells and each of those cells contains a full set of our chromosomes </a:t>
            </a:r>
          </a:p>
          <a:p>
            <a:pPr lvl="1"/>
            <a:r>
              <a:rPr lang="en-US" sz="2400" dirty="0" smtClean="0"/>
              <a:t>46 (2 sets of 23) in a regular cell</a:t>
            </a:r>
          </a:p>
          <a:p>
            <a:pPr lvl="1"/>
            <a:r>
              <a:rPr lang="en-US" sz="2400" dirty="0" smtClean="0"/>
              <a:t>23 (one set) in a sperm or egg cell</a:t>
            </a:r>
          </a:p>
          <a:p>
            <a:r>
              <a:rPr lang="en-US" sz="2800" dirty="0" smtClean="0"/>
              <a:t>You inherit 1 set of chromosomes (23) from your mother and one set (23) from  your father.</a:t>
            </a:r>
          </a:p>
          <a:p>
            <a:r>
              <a:rPr lang="en-US" sz="2800" dirty="0" smtClean="0"/>
              <a:t>Your sex cells (sperm or egg) only have one set that is randomly made from a mixture of your two sets. 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RFLP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Restriction Fragment Length Polymorphisms</a:t>
            </a:r>
          </a:p>
          <a:p>
            <a:r>
              <a:rPr lang="en-US" dirty="0" smtClean="0"/>
              <a:t>Involves splicing repeating segments out of the DNA via restriction enzymes.</a:t>
            </a:r>
          </a:p>
          <a:p>
            <a:r>
              <a:rPr lang="en-US" dirty="0" smtClean="0"/>
              <a:t>Number of repeats a person has will vary from person to person  (remember—VNTRs)</a:t>
            </a:r>
          </a:p>
          <a:p>
            <a:r>
              <a:rPr lang="en-US" dirty="0" smtClean="0"/>
              <a:t>Number of repeats a person has can be determined by running the sample in an electrophoresis gel.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Electrophoresis</a:t>
            </a:r>
            <a:endParaRPr lang="en-US" dirty="0"/>
          </a:p>
        </p:txBody>
      </p:sp>
      <p:pic>
        <p:nvPicPr>
          <p:cNvPr id="4" name="Picture 5" descr="http://www.stanford.edu/group/hopes/diagnsis/gentest/f_s02gelelect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9080" y="1143000"/>
            <a:ext cx="5470314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RFLP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gel is spiked with </a:t>
            </a:r>
            <a:r>
              <a:rPr lang="en-US" dirty="0" err="1" smtClean="0"/>
              <a:t>ethidium</a:t>
            </a:r>
            <a:r>
              <a:rPr lang="en-US" dirty="0" smtClean="0"/>
              <a:t> bromide which causes the DNA bands to glow when exposed to UV light</a:t>
            </a:r>
          </a:p>
          <a:p>
            <a:r>
              <a:rPr lang="en-US" dirty="0" smtClean="0"/>
              <a:t>The resulting fragments will be of different sizes based on a person’s unique DNA.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10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very famous Congressional trial depended on RFLP testing?</a:t>
            </a:r>
            <a:endParaRPr lang="en-US" dirty="0"/>
          </a:p>
        </p:txBody>
      </p:sp>
      <p:pic>
        <p:nvPicPr>
          <p:cNvPr id="1026" name="Picture 2" descr="http://schmoesknow.com/wp-content/uploads/2012/11/Bill-Clinton_2293491b-480x2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29000"/>
            <a:ext cx="45720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53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RFLP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was the first accepted protocol.</a:t>
            </a:r>
          </a:p>
          <a:p>
            <a:r>
              <a:rPr lang="en-US" dirty="0" smtClean="0"/>
              <a:t>Fame was short lived. It was replaced by STR.</a:t>
            </a:r>
          </a:p>
          <a:p>
            <a:r>
              <a:rPr lang="en-US" dirty="0" smtClean="0"/>
              <a:t>Most famous case—Clinton impeachment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Lab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found at a crime scene needs to be replicated in order to be tested.</a:t>
            </a:r>
          </a:p>
          <a:p>
            <a:r>
              <a:rPr lang="en-US" dirty="0" smtClean="0"/>
              <a:t>Outside of the body, DNA can be replicated by using a technique called PCR.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DNA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Extraction</a:t>
            </a:r>
          </a:p>
          <a:p>
            <a:r>
              <a:rPr lang="en-US" dirty="0" smtClean="0"/>
              <a:t>2. Amplification</a:t>
            </a:r>
          </a:p>
          <a:p>
            <a:r>
              <a:rPr lang="en-US" dirty="0" smtClean="0"/>
              <a:t>3. Analysis</a:t>
            </a:r>
          </a:p>
          <a:p>
            <a:r>
              <a:rPr lang="en-US" dirty="0" smtClean="0"/>
              <a:t>4. Comparison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PCR Machine</a:t>
            </a:r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33688" y="2195513"/>
            <a:ext cx="3400425" cy="3838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Polymerase Chain Reaction</a:t>
            </a:r>
          </a:p>
          <a:p>
            <a:r>
              <a:rPr lang="en-US" sz="2800" dirty="0" smtClean="0"/>
              <a:t>Replicates even the smallest sample of DNA. </a:t>
            </a:r>
          </a:p>
          <a:p>
            <a:r>
              <a:rPr lang="en-US" sz="2800" dirty="0" smtClean="0"/>
              <a:t>Takes about 90-100 minutes to give you millions of copies of DNA.  </a:t>
            </a:r>
          </a:p>
          <a:p>
            <a:r>
              <a:rPr lang="en-US" sz="2800" dirty="0" smtClean="0"/>
              <a:t>Uses a </a:t>
            </a:r>
            <a:r>
              <a:rPr lang="en-US" sz="2800" dirty="0" err="1" smtClean="0"/>
              <a:t>thermostable</a:t>
            </a:r>
            <a:r>
              <a:rPr lang="en-US" sz="2800" dirty="0" smtClean="0"/>
              <a:t> enzyme called </a:t>
            </a:r>
            <a:r>
              <a:rPr lang="en-US" sz="2800" dirty="0" err="1" smtClean="0"/>
              <a:t>Taq</a:t>
            </a:r>
            <a:r>
              <a:rPr lang="en-US" sz="2800" dirty="0" smtClean="0"/>
              <a:t> Polymerase. (let’s replication happen at a higher temp which makes it faster)</a:t>
            </a:r>
          </a:p>
          <a:p>
            <a:pPr lvl="1"/>
            <a:r>
              <a:rPr lang="en-US" sz="2400" dirty="0" err="1" smtClean="0"/>
              <a:t>Taq</a:t>
            </a:r>
            <a:r>
              <a:rPr lang="en-US" sz="2400" dirty="0" smtClean="0"/>
              <a:t> is very expensive and is isolated from bacteria that live in deep sea thermal vents</a:t>
            </a:r>
          </a:p>
          <a:p>
            <a:r>
              <a:rPr lang="en-US" sz="2800" dirty="0" smtClean="0"/>
              <a:t>Without PCR, forensic testing would be impossibly slow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PCR</a:t>
            </a:r>
          </a:p>
        </p:txBody>
      </p:sp>
      <p:pic>
        <p:nvPicPr>
          <p:cNvPr id="21507" name="Picture 5" descr="http://images.encarta.msn.com/xrefmedia/aencmed/targets/illus/ilt/T028529A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" y="2057400"/>
            <a:ext cx="7778750" cy="3962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sperm and egg only have 23 chromosomes instead of 46?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They only get the chromosomes from your mom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They only get the chromosomes from your dad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They only get the chromosomes from the parent of the same sex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So that when egg and sperm meet (fertilization) the embryo gets 46 not 92.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PCR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876800"/>
          </a:xfrm>
        </p:spPr>
        <p:txBody>
          <a:bodyPr/>
          <a:lstStyle/>
          <a:p>
            <a:r>
              <a:rPr lang="en-US" dirty="0" smtClean="0"/>
              <a:t>1) Denature DNA- heat to 95</a:t>
            </a:r>
            <a:r>
              <a:rPr lang="en-US" dirty="0" smtClean="0">
                <a:cs typeface="Arial" charset="0"/>
              </a:rPr>
              <a:t>°C</a:t>
            </a:r>
          </a:p>
          <a:p>
            <a:r>
              <a:rPr lang="en-US" dirty="0" smtClean="0">
                <a:cs typeface="Arial" charset="0"/>
              </a:rPr>
              <a:t>2) Anneal Primers- cool to 55°C</a:t>
            </a:r>
          </a:p>
          <a:p>
            <a:r>
              <a:rPr lang="en-US" dirty="0" smtClean="0">
                <a:cs typeface="Arial" charset="0"/>
              </a:rPr>
              <a:t>3) Polymerization- 72°C using </a:t>
            </a:r>
            <a:r>
              <a:rPr lang="en-US" i="1" dirty="0" err="1" smtClean="0">
                <a:cs typeface="Arial" charset="0"/>
              </a:rPr>
              <a:t>Taq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Polymerase</a:t>
            </a:r>
          </a:p>
          <a:p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23555" name="Picture 5" descr="The image “http://www.learner.org/channel/courses/biology/images/archive/detail/1867_d.jpg” cannot be displayed, because it contains errors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3588" y="-228600"/>
            <a:ext cx="6151562" cy="7086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PCR Revolution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From 85-95, RFLP was dominant but in 1995 PCR changed everything.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PCR replicates DNA much the same way as the body except much faster and only small segments (identified by the attachment of primers)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Works with smaller segments of DNA than RFLP which means it is less likely to degrade (break down)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Only need one-billionth of a gram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Short Tandem Repeats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Newest form of DNA testing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Location on the chromosomes where short sequences of DNA (3-7 base pairs) repeat themselves.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Because the strands are so short they can often be recovered from a body even after tremendous decomposition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Short length makes the ideal for PCR replication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STRs (genes) are tested when doing standard DNA testing?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2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copied the fragments can be run on an electrophoresis gel and their length can be determined (number of repeats)</a:t>
            </a:r>
          </a:p>
          <a:p>
            <a:r>
              <a:rPr lang="en-US" dirty="0" smtClean="0"/>
              <a:t>Hundreds of STRs exist</a:t>
            </a:r>
          </a:p>
          <a:p>
            <a:r>
              <a:rPr lang="en-US" dirty="0" smtClean="0"/>
              <a:t>13 have been used to form the national database (CODIS)</a:t>
            </a:r>
          </a:p>
          <a:p>
            <a:r>
              <a:rPr lang="en-US" dirty="0" smtClean="0"/>
              <a:t>The more STRs that match the better the probability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Forensic DNA testing looks at portions of the DNA with no known purpose.  These are called noncoding strands or “introns”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3759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148" y="0"/>
            <a:ext cx="7749159" cy="65532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864" y="0"/>
            <a:ext cx="5919724" cy="65532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864" y="0"/>
            <a:ext cx="6195060" cy="68580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percentage of your DNA matches your father?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25%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50%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75%</a:t>
            </a:r>
          </a:p>
          <a:p>
            <a:pPr marL="971550" lvl="1" indent="-514350">
              <a:buAutoNum type="alphaUcPeriod"/>
            </a:pPr>
            <a:r>
              <a:rPr lang="en-US" dirty="0" smtClean="0"/>
              <a:t>It’s different from person to person</a:t>
            </a:r>
          </a:p>
        </p:txBody>
      </p:sp>
    </p:spTree>
    <p:extLst>
      <p:ext uri="{BB962C8B-B14F-4D97-AF65-F5344CB8AC3E}">
        <p14:creationId xmlns:p14="http://schemas.microsoft.com/office/powerpoint/2010/main" val="236617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Combined DNA Index System</a:t>
            </a:r>
          </a:p>
          <a:p>
            <a:r>
              <a:rPr lang="en-US" sz="2800" dirty="0" smtClean="0"/>
              <a:t>All 50 states mandate the collection of DNA from criminals convicted of certain crimes (types of crimes are decided by states)</a:t>
            </a:r>
          </a:p>
          <a:p>
            <a:pPr lvl="1"/>
            <a:r>
              <a:rPr lang="en-US" sz="2400" dirty="0" smtClean="0"/>
              <a:t>Sex offender</a:t>
            </a:r>
          </a:p>
          <a:p>
            <a:pPr lvl="1"/>
            <a:r>
              <a:rPr lang="en-US" sz="2400" dirty="0" smtClean="0"/>
              <a:t>Felony offender (Alabama)</a:t>
            </a:r>
          </a:p>
          <a:p>
            <a:pPr lvl="1"/>
            <a:r>
              <a:rPr lang="en-US" sz="2400" dirty="0" smtClean="0"/>
              <a:t>Felony arrest (Alabama as of 10/2010)</a:t>
            </a:r>
          </a:p>
          <a:p>
            <a:pPr lvl="1"/>
            <a:r>
              <a:rPr lang="en-US" sz="2400" dirty="0" smtClean="0"/>
              <a:t>All arrest (Virginia)</a:t>
            </a:r>
          </a:p>
          <a:p>
            <a:r>
              <a:rPr lang="en-US" sz="2800" dirty="0" smtClean="0"/>
              <a:t>Maintained by the FBI but it contains databases from all jurisdictions.</a:t>
            </a:r>
          </a:p>
          <a:p>
            <a:pPr lvl="1"/>
            <a:r>
              <a:rPr lang="en-US" sz="2400" dirty="0" smtClean="0"/>
              <a:t>Over 9.7 million profiles</a:t>
            </a:r>
          </a:p>
          <a:p>
            <a:pPr lvl="1"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 million profiles world-wide</a:t>
            </a:r>
          </a:p>
          <a:p>
            <a:r>
              <a:rPr lang="en-US" dirty="0" smtClean="0"/>
              <a:t>NY recently started collecting from all convictions (felony and misdemeanor) </a:t>
            </a:r>
          </a:p>
          <a:p>
            <a:r>
              <a:rPr lang="en-US" dirty="0" smtClean="0"/>
              <a:t>If your conviction is overturned, you can petition to have your sample removed</a:t>
            </a:r>
          </a:p>
          <a:p>
            <a:r>
              <a:rPr lang="en-US" dirty="0" smtClean="0"/>
              <a:t>70% of hits came from profiles from criminals convicted of nonviolent crimes</a:t>
            </a:r>
          </a:p>
          <a:p>
            <a:r>
              <a:rPr lang="en-US" dirty="0" smtClean="0"/>
              <a:t>51% of rape hits had a prior conviction for burglary (a nonviolent crime)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Based on 13 STRs; when all 13 match a sample---it is considered a match</a:t>
            </a:r>
          </a:p>
          <a:p>
            <a:r>
              <a:rPr lang="en-US" sz="2800" dirty="0" smtClean="0"/>
              <a:t>Functions:</a:t>
            </a:r>
          </a:p>
          <a:p>
            <a:pPr lvl="1"/>
            <a:r>
              <a:rPr lang="en-US" sz="2400" dirty="0" smtClean="0"/>
              <a:t>Provides a way to link serial crimes</a:t>
            </a:r>
          </a:p>
          <a:p>
            <a:pPr lvl="1"/>
            <a:r>
              <a:rPr lang="en-US" sz="2400" dirty="0" smtClean="0"/>
              <a:t>Identify suspects</a:t>
            </a:r>
          </a:p>
          <a:p>
            <a:r>
              <a:rPr lang="en-US" sz="2800" dirty="0" smtClean="0"/>
              <a:t>Hits just get you probable cause for a warrant to collect a new sample for comparison. </a:t>
            </a:r>
          </a:p>
          <a:p>
            <a:r>
              <a:rPr lang="en-US" sz="2800" dirty="0" smtClean="0"/>
              <a:t>49 hits/month in AL making it #1 in the nation.  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Amelogenin</a:t>
            </a:r>
            <a:r>
              <a:rPr lang="en-US" dirty="0" smtClean="0"/>
              <a:t> gene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conducting STR analysis, scientists look at the </a:t>
            </a:r>
            <a:r>
              <a:rPr lang="en-US" dirty="0" err="1" smtClean="0"/>
              <a:t>amelogenin</a:t>
            </a:r>
            <a:r>
              <a:rPr lang="en-US" dirty="0" smtClean="0"/>
              <a:t> gene to determine sex.</a:t>
            </a:r>
          </a:p>
          <a:p>
            <a:r>
              <a:rPr lang="en-US" dirty="0" smtClean="0"/>
              <a:t>This gene is on both the X and Y chromosomes but it is 6 </a:t>
            </a:r>
            <a:r>
              <a:rPr lang="en-US" dirty="0" err="1" smtClean="0"/>
              <a:t>bp</a:t>
            </a:r>
            <a:r>
              <a:rPr lang="en-US" dirty="0" smtClean="0"/>
              <a:t> shorter on the X.</a:t>
            </a:r>
          </a:p>
          <a:p>
            <a:r>
              <a:rPr lang="en-US" dirty="0" smtClean="0"/>
              <a:t>In a female you should only see one band on the gel whereas in a male you should see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2200" y="228600"/>
            <a:ext cx="5713222" cy="6324600"/>
          </a:xfrm>
          <a:prstGeom prst="rect">
            <a:avLst/>
          </a:prstGeom>
          <a:noFill/>
          <a:ln w="12700" cap="sq" cmpd="sng">
            <a:noFill/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Y-STRs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test that looks only at STRs on the Y chromosome</a:t>
            </a:r>
          </a:p>
          <a:p>
            <a:r>
              <a:rPr lang="en-US" dirty="0" smtClean="0"/>
              <a:t>Can help in sexual assault cases</a:t>
            </a:r>
          </a:p>
          <a:p>
            <a:r>
              <a:rPr lang="en-US" dirty="0" smtClean="0"/>
              <a:t>Female DNA (victim) will not be present since she doesn’t possess the Y chromosome. </a:t>
            </a:r>
          </a:p>
          <a:p>
            <a:pPr lvl="1"/>
            <a:r>
              <a:rPr lang="en-US" dirty="0" smtClean="0"/>
              <a:t>Helpful since samples are often mixed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Colin Pitchfork 1983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ever DNA-based manhunt</a:t>
            </a:r>
          </a:p>
          <a:p>
            <a:r>
              <a:rPr lang="en-US" dirty="0" smtClean="0"/>
              <a:t>First time DNA evidence was ever used to solve a crime.</a:t>
            </a:r>
          </a:p>
          <a:p>
            <a:r>
              <a:rPr lang="en-US" dirty="0" smtClean="0"/>
              <a:t>Rape and murder of two very young girls.</a:t>
            </a:r>
          </a:p>
          <a:p>
            <a:r>
              <a:rPr lang="en-US" dirty="0" smtClean="0"/>
              <a:t>Every man was required to submit a sample.</a:t>
            </a:r>
          </a:p>
          <a:p>
            <a:r>
              <a:rPr lang="en-US" dirty="0" smtClean="0"/>
              <a:t>At first there was no match but it was later revealed that Pitchfork had asked a friend to fake his.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2307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Tommie Lee Andrews 1986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time DNA was used in the US.</a:t>
            </a:r>
          </a:p>
          <a:p>
            <a:r>
              <a:rPr lang="en-US" dirty="0" smtClean="0"/>
              <a:t>Rape of a woman in Orlando, FL.</a:t>
            </a:r>
          </a:p>
          <a:p>
            <a:r>
              <a:rPr lang="en-US" dirty="0" smtClean="0"/>
              <a:t>DNA was able to connect Andrews to multiple rapes.  </a:t>
            </a:r>
          </a:p>
          <a:p>
            <a:r>
              <a:rPr lang="en-US" dirty="0" smtClean="0"/>
              <a:t>He was sentenced to more than 100 years in prison.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1542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Ian Simms (1988)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of a missing young woman was never found but her blood (and earring back) were found in Simms apartment.</a:t>
            </a:r>
          </a:p>
          <a:p>
            <a:r>
              <a:rPr lang="en-US" dirty="0" smtClean="0"/>
              <a:t>First time DNA was used to convict with no body.</a:t>
            </a:r>
          </a:p>
          <a:p>
            <a:r>
              <a:rPr lang="en-US" dirty="0" smtClean="0"/>
              <a:t>DNA from blood was matched to the young woman’s parents.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35294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Kirk </a:t>
            </a:r>
            <a:r>
              <a:rPr lang="en-US" dirty="0" err="1" smtClean="0"/>
              <a:t>Bloodsworth</a:t>
            </a:r>
            <a:r>
              <a:rPr lang="en-US" dirty="0" smtClean="0"/>
              <a:t> 1984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Rape and murder of a nine year old female.</a:t>
            </a:r>
          </a:p>
          <a:p>
            <a:r>
              <a:rPr lang="en-US" dirty="0" smtClean="0"/>
              <a:t>Convicted despite having an alibi</a:t>
            </a:r>
          </a:p>
          <a:p>
            <a:r>
              <a:rPr lang="en-US" dirty="0" smtClean="0"/>
              <a:t>Retried in 1986 and convicted again</a:t>
            </a:r>
          </a:p>
          <a:p>
            <a:r>
              <a:rPr lang="en-US" dirty="0" smtClean="0"/>
              <a:t>Semen stain was tested in 1992 and proven not to be </a:t>
            </a:r>
            <a:r>
              <a:rPr lang="en-US" smtClean="0"/>
              <a:t>Bloodsworth’s</a:t>
            </a:r>
            <a:endParaRPr lang="en-US" dirty="0" smtClean="0"/>
          </a:p>
          <a:p>
            <a:r>
              <a:rPr lang="en-US" dirty="0" smtClean="0"/>
              <a:t>Released after nine years in prison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47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420813"/>
            <a:ext cx="7078663" cy="50561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A. Male	</a:t>
            </a:r>
          </a:p>
          <a:p>
            <a:r>
              <a:rPr lang="en-US" dirty="0" smtClean="0"/>
              <a:t>B. Female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1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876800"/>
          </a:xfrm>
        </p:spPr>
        <p:txBody>
          <a:bodyPr/>
          <a:lstStyle/>
          <a:p>
            <a:r>
              <a:rPr lang="en-US" dirty="0" smtClean="0"/>
              <a:t>Chromosomes are found in the nucleus of a cell</a:t>
            </a:r>
          </a:p>
          <a:p>
            <a:r>
              <a:rPr lang="en-US" dirty="0" smtClean="0"/>
              <a:t>They typically take the form of chromatin</a:t>
            </a:r>
          </a:p>
          <a:p>
            <a:r>
              <a:rPr lang="en-US" dirty="0" smtClean="0"/>
              <a:t>Chromosomes are made of DNA (deoxyribonucleic acid).  DNA is in the shape of a spiral double helix (twisted ladder)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 design template">
  <a:themeElements>
    <a:clrScheme name="Medical design template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0066"/>
      </a:accent1>
      <a:accent2>
        <a:srgbClr val="000099"/>
      </a:accent2>
      <a:accent3>
        <a:srgbClr val="FFFFFF"/>
      </a:accent3>
      <a:accent4>
        <a:srgbClr val="000000"/>
      </a:accent4>
      <a:accent5>
        <a:srgbClr val="AAAAB8"/>
      </a:accent5>
      <a:accent6>
        <a:srgbClr val="00008A"/>
      </a:accent6>
      <a:hlink>
        <a:srgbClr val="2660B6"/>
      </a:hlink>
      <a:folHlink>
        <a:srgbClr val="875FDF"/>
      </a:folHlink>
    </a:clrScheme>
    <a:fontScheme name="Medical 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edical design template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000066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00008A"/>
        </a:accent6>
        <a:hlink>
          <a:srgbClr val="2660B6"/>
        </a:hlink>
        <a:folHlink>
          <a:srgbClr val="875FD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template</Template>
  <TotalTime>583</TotalTime>
  <Words>2216</Words>
  <Application>Microsoft Office PowerPoint</Application>
  <PresentationFormat>On-screen Show (4:3)</PresentationFormat>
  <Paragraphs>341</Paragraphs>
  <Slides>69</Slides>
  <Notes>69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Medical design template</vt:lpstr>
      <vt:lpstr>DNA Fingerprinting</vt:lpstr>
      <vt:lpstr>History</vt:lpstr>
      <vt:lpstr>Question  </vt:lpstr>
      <vt:lpstr>The Basics</vt:lpstr>
      <vt:lpstr>Question </vt:lpstr>
      <vt:lpstr>Question  </vt:lpstr>
      <vt:lpstr>PowerPoint Presentation</vt:lpstr>
      <vt:lpstr>Question  </vt:lpstr>
      <vt:lpstr>The Basics</vt:lpstr>
      <vt:lpstr>DNA</vt:lpstr>
      <vt:lpstr>DNA</vt:lpstr>
      <vt:lpstr>Question 4</vt:lpstr>
      <vt:lpstr>PowerPoint Presentation</vt:lpstr>
      <vt:lpstr>PowerPoint Presentation</vt:lpstr>
      <vt:lpstr>Did you know? </vt:lpstr>
      <vt:lpstr>DNA</vt:lpstr>
      <vt:lpstr>Question 5</vt:lpstr>
      <vt:lpstr>The Basics</vt:lpstr>
      <vt:lpstr>Question 6</vt:lpstr>
      <vt:lpstr>Genes on a Chromosome</vt:lpstr>
      <vt:lpstr>PowerPoint Presentation</vt:lpstr>
      <vt:lpstr>Alleles</vt:lpstr>
      <vt:lpstr>Tandem Repeats</vt:lpstr>
      <vt:lpstr>Question 7</vt:lpstr>
      <vt:lpstr>Genome</vt:lpstr>
      <vt:lpstr>VNTR</vt:lpstr>
      <vt:lpstr>Other types of DNA</vt:lpstr>
      <vt:lpstr>Nuclear DNA vs. Mitochondrial DNA </vt:lpstr>
      <vt:lpstr>Question 8 </vt:lpstr>
      <vt:lpstr>DNA Replication</vt:lpstr>
      <vt:lpstr>DNA Replication</vt:lpstr>
      <vt:lpstr>Why is DNA useful? </vt:lpstr>
      <vt:lpstr>Where can DNA be found?</vt:lpstr>
      <vt:lpstr>Reference samples</vt:lpstr>
      <vt:lpstr>Collecting DNA</vt:lpstr>
      <vt:lpstr>Question 9</vt:lpstr>
      <vt:lpstr>Collection of DNA</vt:lpstr>
      <vt:lpstr>DNA Restriction</vt:lpstr>
      <vt:lpstr>Restriction Enzymes</vt:lpstr>
      <vt:lpstr>RFLP</vt:lpstr>
      <vt:lpstr>Electrophoresis</vt:lpstr>
      <vt:lpstr>RFLP</vt:lpstr>
      <vt:lpstr>Question 10 </vt:lpstr>
      <vt:lpstr>RFLP</vt:lpstr>
      <vt:lpstr>In the Lab</vt:lpstr>
      <vt:lpstr>Steps of DNA testing</vt:lpstr>
      <vt:lpstr>PCR Machine</vt:lpstr>
      <vt:lpstr>PCR</vt:lpstr>
      <vt:lpstr>Stages of PCR</vt:lpstr>
      <vt:lpstr>Steps of PCR</vt:lpstr>
      <vt:lpstr>PowerPoint Presentation</vt:lpstr>
      <vt:lpstr>PCR Revolution </vt:lpstr>
      <vt:lpstr>STR</vt:lpstr>
      <vt:lpstr>Question 11</vt:lpstr>
      <vt:lpstr>STR</vt:lpstr>
      <vt:lpstr>Did you know? </vt:lpstr>
      <vt:lpstr>PowerPoint Presentation</vt:lpstr>
      <vt:lpstr>PowerPoint Presentation</vt:lpstr>
      <vt:lpstr>PowerPoint Presentation</vt:lpstr>
      <vt:lpstr>CODIS</vt:lpstr>
      <vt:lpstr>CODIS</vt:lpstr>
      <vt:lpstr>CODIS</vt:lpstr>
      <vt:lpstr>Amelogenin gene</vt:lpstr>
      <vt:lpstr>PowerPoint Presentation</vt:lpstr>
      <vt:lpstr>Y-STRs</vt:lpstr>
      <vt:lpstr>Colin Pitchfork 1983</vt:lpstr>
      <vt:lpstr>Tommie Lee Andrews 1986</vt:lpstr>
      <vt:lpstr>Ian Simms (1988)</vt:lpstr>
      <vt:lpstr>Kirk Bloodsworth 1984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Fingerprinting</dc:title>
  <dc:creator>Kevin Patrick Cannon</dc:creator>
  <cp:lastModifiedBy>Cannon, Kristie</cp:lastModifiedBy>
  <cp:revision>49</cp:revision>
  <dcterms:created xsi:type="dcterms:W3CDTF">2007-03-22T04:35:54Z</dcterms:created>
  <dcterms:modified xsi:type="dcterms:W3CDTF">2012-11-06T18:00:12Z</dcterms:modified>
</cp:coreProperties>
</file>