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6" r:id="rId4"/>
    <p:sldId id="259" r:id="rId5"/>
    <p:sldId id="260" r:id="rId6"/>
    <p:sldId id="263" r:id="rId7"/>
    <p:sldId id="266" r:id="rId8"/>
    <p:sldId id="267" r:id="rId9"/>
    <p:sldId id="285" r:id="rId10"/>
    <p:sldId id="280" r:id="rId11"/>
    <p:sldId id="268" r:id="rId12"/>
    <p:sldId id="286" r:id="rId13"/>
    <p:sldId id="277" r:id="rId14"/>
    <p:sldId id="269" r:id="rId15"/>
    <p:sldId id="272" r:id="rId16"/>
    <p:sldId id="281" r:id="rId17"/>
    <p:sldId id="270" r:id="rId18"/>
    <p:sldId id="273" r:id="rId19"/>
    <p:sldId id="288" r:id="rId20"/>
    <p:sldId id="283" r:id="rId21"/>
    <p:sldId id="278" r:id="rId22"/>
    <p:sldId id="271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750ED9-1000-466F-A7BA-42448807F94B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2D8710-5FFE-4B8A-939E-C36A22E6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291382-C655-4483-AA33-9023DA5B049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97D1D20-D6F0-46FD-9C75-3682DED967E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55FE26-050A-4114-85E9-348D326AB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6063-40F8-4E22-8AF0-D15061336B7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B2E4-C227-44EF-B031-6815ED6B4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0D73-84A3-40E7-BDE2-DAABBF830C7F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22FF-10D4-4504-B280-54174F07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62FE-740D-46BE-BCBA-14EAB7B4E38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0D77-BADD-4119-AD51-BA9B7D4E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3124-C205-44D4-A53C-76888B1ED834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A47F-41A3-4AF3-A37B-25B74AD6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461E-9B10-4112-82DA-B9C1EE7C570B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5667-FDC0-469D-A7C7-C2FB6CC7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CBD7-B5F2-408E-9D17-2C214077E00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6D4B3A8-40EA-4099-95BF-2C097068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7ACF-AD2F-4144-98D2-3E8896B579C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62CB-D633-46B8-AA12-95DD78E4B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122-881E-4B25-B00C-C503304118FB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1FAD-C658-45CE-B25E-7128EBF1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C092F1-1502-4632-9E92-C4BD22AB90D2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F805AD1-8CE2-45E2-8D04-72897669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9DEBE-4419-4FA7-A34C-DDF423140A8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35DE921-91E2-494F-B591-D96379C14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D5D6609-0B88-457C-858C-5ABAEE45D39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00AEE93-9DCA-4C6D-8625-29EDA703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66" r:id="rId4"/>
    <p:sldLayoutId id="2147483874" r:id="rId5"/>
    <p:sldLayoutId id="2147483867" r:id="rId6"/>
    <p:sldLayoutId id="2147483868" r:id="rId7"/>
    <p:sldLayoutId id="2147483875" r:id="rId8"/>
    <p:sldLayoutId id="2147483876" r:id="rId9"/>
    <p:sldLayoutId id="2147483869" r:id="rId10"/>
    <p:sldLayoutId id="2147483870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Vertebrate Evolution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Chapters 30-33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Fishes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Ectothermic (so are amphibians and reptiles)</a:t>
            </a:r>
          </a:p>
          <a:p>
            <a:pPr lvl="1"/>
            <a:r>
              <a:rPr lang="en-US" smtClean="0"/>
              <a:t>Water is a good environment for ectotherms – the temperature of water doesn’t change as quickly as air temperature</a:t>
            </a:r>
          </a:p>
          <a:p>
            <a:r>
              <a:rPr lang="en-US" smtClean="0"/>
              <a:t>Use gills for respiration</a:t>
            </a:r>
          </a:p>
          <a:p>
            <a:r>
              <a:rPr lang="en-US" smtClean="0"/>
              <a:t>External fertilization (so do amphibians)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175"/>
          </a:xfrm>
        </p:spPr>
        <p:txBody>
          <a:bodyPr/>
          <a:lstStyle/>
          <a:p>
            <a:pPr eaLnBrk="1" hangingPunct="1"/>
            <a:r>
              <a:rPr lang="en-US" smtClean="0"/>
              <a:t>Single-loop circulation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3500" i="1" dirty="0" smtClean="0">
                <a:solidFill>
                  <a:schemeClr val="tx1"/>
                </a:solidFill>
              </a:rPr>
              <a:t>Bell Ringer: </a:t>
            </a:r>
            <a:r>
              <a:rPr lang="en-US" sz="3500" b="1" i="1" dirty="0" smtClean="0">
                <a:solidFill>
                  <a:schemeClr val="tx1"/>
                </a:solidFill>
              </a:rPr>
              <a:t>Copy down the questions and answer using your Geological Time Scale</a:t>
            </a:r>
            <a:endParaRPr lang="en-US" sz="3500" b="1" i="1" dirty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211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In what period do amphibians first appear in the fossil record?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In what period do reptiles first appear in the fossil record?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What period is the “Age of the Reptiles”?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What reptilian ancestors were dominant during this period?</a:t>
            </a:r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Amphibians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smtClean="0"/>
              <a:t>Amphibia means ____________________</a:t>
            </a:r>
          </a:p>
          <a:p>
            <a:pPr eaLnBrk="1" hangingPunct="1"/>
            <a:r>
              <a:rPr lang="en-US" sz="3200" smtClean="0"/>
              <a:t>Developed strong limb bones for walking and lungs to breath air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Amphibians – double loop circulation</a:t>
            </a:r>
          </a:p>
          <a:p>
            <a:pPr lvl="1" eaLnBrk="1" hangingPunct="1"/>
            <a:r>
              <a:rPr lang="en-US" smtClean="0"/>
              <a:t>First loop carries blood between the heart and the lungs</a:t>
            </a:r>
          </a:p>
          <a:p>
            <a:pPr lvl="1" eaLnBrk="1" hangingPunct="1"/>
            <a:r>
              <a:rPr lang="en-US" smtClean="0"/>
              <a:t>Second loop carries blood between the heart and the tissues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3555" name="Picture 2" descr="http://kvhs.nbed.nb.ca/gallant/biology/frog_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28913"/>
            <a:ext cx="51816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562600"/>
          </a:xfrm>
        </p:spPr>
        <p:txBody>
          <a:bodyPr/>
          <a:lstStyle/>
          <a:p>
            <a:pPr eaLnBrk="1" hangingPunct="1"/>
            <a:r>
              <a:rPr lang="en-US" smtClean="0"/>
              <a:t>Most fishes and amphibians have external fertilization – female lays eggs in water and male fertilizes externally</a:t>
            </a:r>
          </a:p>
          <a:p>
            <a:pPr lvl="1" eaLnBrk="1" hangingPunct="1"/>
            <a:r>
              <a:rPr lang="en-US" smtClean="0"/>
              <a:t>Must have water 1) for sperm to swim to egg and 2) to keep eggs moist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4579" name="Picture 16" descr="bio_ch30_4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4196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Reptiles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Adapted to terrestrial life</a:t>
            </a:r>
          </a:p>
          <a:p>
            <a:pPr lvl="1" eaLnBrk="1" hangingPunct="1"/>
            <a:r>
              <a:rPr lang="en-US" smtClean="0"/>
              <a:t>Dry, scaly skin to keep water in</a:t>
            </a:r>
          </a:p>
          <a:p>
            <a:pPr lvl="1" eaLnBrk="1" hangingPunct="1"/>
            <a:r>
              <a:rPr lang="en-US" smtClean="0"/>
              <a:t>Modified excretory systems</a:t>
            </a:r>
          </a:p>
          <a:p>
            <a:pPr lvl="1" eaLnBrk="1" hangingPunct="1"/>
            <a:r>
              <a:rPr lang="en-US" smtClean="0"/>
              <a:t>Shelled eggs that do not require water</a:t>
            </a:r>
          </a:p>
          <a:p>
            <a:pPr eaLnBrk="1" hangingPunct="1"/>
            <a:r>
              <a:rPr lang="en-US" smtClean="0"/>
              <a:t>Internal fertilization – increases chances of success, allows a direct means of fertilization</a:t>
            </a:r>
          </a:p>
          <a:p>
            <a:pPr lvl="1" eaLnBrk="1" hangingPunct="1"/>
            <a:r>
              <a:rPr lang="en-US" smtClean="0"/>
              <a:t>Bird and mammals too!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Reptiles – double loop circulation</a:t>
            </a:r>
          </a:p>
          <a:p>
            <a:pPr lvl="1" eaLnBrk="1" hangingPunct="1"/>
            <a:r>
              <a:rPr lang="en-US" smtClean="0"/>
              <a:t>Most reptiles have 3 chambers, but crocs and alligators have 4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2057401"/>
            <a:ext cx="50116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Reptile’s and bird’s amniotic egg has protective membranes and does not require water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600" y="1882775"/>
            <a:ext cx="69088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i="1" dirty="0" smtClean="0">
                <a:solidFill>
                  <a:schemeClr val="tx1"/>
                </a:solidFill>
              </a:rPr>
              <a:t>Bell Ringer: </a:t>
            </a:r>
            <a:r>
              <a:rPr lang="en-US" b="1" i="1" dirty="0" smtClean="0">
                <a:solidFill>
                  <a:schemeClr val="tx1"/>
                </a:solidFill>
              </a:rPr>
              <a:t>Copy down the questions and answer using your Geological Time Scale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211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In what period do birds first appear in the fossil record?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In what period do mammals first appear in the fossil record?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mtClean="0"/>
              <a:t>Humans are mammals. In what period do humans first appear in the fossil record? Give the dates of this period.</a:t>
            </a:r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  <a:p>
            <a:pPr marL="577850" indent="-514350">
              <a:buFont typeface="Century Gothic" pitchFamily="34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7" descr="bio_ch30_61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88" y="609600"/>
            <a:ext cx="86645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28"/>
          <p:cNvSpPr txBox="1">
            <a:spLocks noChangeArrowheads="1"/>
          </p:cNvSpPr>
          <p:nvPr/>
        </p:nvSpPr>
        <p:spPr bwMode="auto">
          <a:xfrm>
            <a:off x="0" y="3276600"/>
            <a:ext cx="166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Nonvertebrate</a:t>
            </a:r>
            <a:br>
              <a:rPr lang="en-US" sz="1400">
                <a:latin typeface="Century Gothic" pitchFamily="34" charset="0"/>
              </a:rPr>
            </a:br>
            <a:r>
              <a:rPr lang="en-US" sz="1400">
                <a:latin typeface="Century Gothic" pitchFamily="34" charset="0"/>
              </a:rPr>
              <a:t>chordates</a:t>
            </a:r>
          </a:p>
        </p:txBody>
      </p:sp>
      <p:sp>
        <p:nvSpPr>
          <p:cNvPr id="10244" name="Text Box 1029"/>
          <p:cNvSpPr txBox="1">
            <a:spLocks noChangeArrowheads="1"/>
          </p:cNvSpPr>
          <p:nvPr/>
        </p:nvSpPr>
        <p:spPr bwMode="auto">
          <a:xfrm>
            <a:off x="1981200" y="25908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Fishes</a:t>
            </a:r>
          </a:p>
        </p:txBody>
      </p:sp>
      <p:sp>
        <p:nvSpPr>
          <p:cNvPr id="10245" name="Text Box 1030"/>
          <p:cNvSpPr txBox="1">
            <a:spLocks noChangeArrowheads="1"/>
          </p:cNvSpPr>
          <p:nvPr/>
        </p:nvSpPr>
        <p:spPr bwMode="auto">
          <a:xfrm>
            <a:off x="3352800" y="2286000"/>
            <a:ext cx="141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Amphibians</a:t>
            </a:r>
          </a:p>
        </p:txBody>
      </p:sp>
      <p:sp>
        <p:nvSpPr>
          <p:cNvPr id="10246" name="Text Box 1031"/>
          <p:cNvSpPr txBox="1">
            <a:spLocks noChangeArrowheads="1"/>
          </p:cNvSpPr>
          <p:nvPr/>
        </p:nvSpPr>
        <p:spPr bwMode="auto">
          <a:xfrm>
            <a:off x="5029200" y="2057400"/>
            <a:ext cx="105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Reptiles</a:t>
            </a:r>
          </a:p>
        </p:txBody>
      </p:sp>
      <p:sp>
        <p:nvSpPr>
          <p:cNvPr id="10247" name="Text Box 1032"/>
          <p:cNvSpPr txBox="1">
            <a:spLocks noChangeArrowheads="1"/>
          </p:cNvSpPr>
          <p:nvPr/>
        </p:nvSpPr>
        <p:spPr bwMode="auto">
          <a:xfrm>
            <a:off x="6629400" y="1828800"/>
            <a:ext cx="75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Birds</a:t>
            </a:r>
          </a:p>
        </p:txBody>
      </p:sp>
      <p:sp>
        <p:nvSpPr>
          <p:cNvPr id="10248" name="Text Box 1033"/>
          <p:cNvSpPr txBox="1">
            <a:spLocks noChangeArrowheads="1"/>
          </p:cNvSpPr>
          <p:nvPr/>
        </p:nvSpPr>
        <p:spPr bwMode="auto">
          <a:xfrm>
            <a:off x="7927975" y="1524000"/>
            <a:ext cx="121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Mammals</a:t>
            </a:r>
          </a:p>
        </p:txBody>
      </p:sp>
      <p:sp>
        <p:nvSpPr>
          <p:cNvPr id="10249" name="Text Box 1034"/>
          <p:cNvSpPr txBox="1">
            <a:spLocks noChangeArrowheads="1"/>
          </p:cNvSpPr>
          <p:nvPr/>
        </p:nvSpPr>
        <p:spPr bwMode="auto">
          <a:xfrm>
            <a:off x="1065213" y="5826125"/>
            <a:ext cx="2371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Gothic" pitchFamily="34" charset="0"/>
              </a:rPr>
              <a:t>Invertebrate ancestor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Birds and Mammals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lvl="1" indent="0" eaLnBrk="1" hangingPunct="1">
              <a:buFont typeface="Verdana" pitchFamily="34" charset="0"/>
              <a:buNone/>
              <a:defRPr/>
            </a:pPr>
            <a:r>
              <a:rPr lang="en-US" sz="2800" dirty="0" err="1" smtClean="0"/>
              <a:t>Endotherms</a:t>
            </a:r>
            <a:r>
              <a:rPr lang="en-US" sz="2800" dirty="0" smtClean="0"/>
              <a:t> generate heat using high metabolic rates, which means they require more __________________!</a:t>
            </a:r>
          </a:p>
          <a:p>
            <a:pPr marL="1050925" lvl="1" indent="-514350" eaLnBrk="1" hangingPunct="1">
              <a:buFont typeface="+mj-lt"/>
              <a:buAutoNum type="alphaUcPeriod"/>
              <a:defRPr/>
            </a:pPr>
            <a:endParaRPr lang="en-US" sz="3200" b="1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/>
              <a:t>Birds have feathers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/>
              <a:t>and mammals have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/>
              <a:t>fur to retain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657600" y="304800"/>
            <a:ext cx="5029200" cy="6149975"/>
          </a:xfrm>
        </p:spPr>
        <p:txBody>
          <a:bodyPr/>
          <a:lstStyle/>
          <a:p>
            <a:pPr eaLnBrk="1" hangingPunct="1"/>
            <a:r>
              <a:rPr lang="en-US" smtClean="0"/>
              <a:t>The respiratory system of birds is one-way</a:t>
            </a:r>
          </a:p>
          <a:p>
            <a:pPr lvl="1" eaLnBrk="1" hangingPunct="1"/>
            <a:r>
              <a:rPr lang="en-US" smtClean="0"/>
              <a:t>Oxygen-rich air enters the air sacs then flows into the tubes of the lungs</a:t>
            </a:r>
          </a:p>
          <a:p>
            <a:pPr lvl="1" eaLnBrk="1" hangingPunct="1"/>
            <a:r>
              <a:rPr lang="en-US" smtClean="0"/>
              <a:t>Oxygen-rich and oxygen-poor blood never mix</a:t>
            </a:r>
          </a:p>
          <a:p>
            <a:pPr lvl="1" eaLnBrk="1" hangingPunct="1"/>
            <a:r>
              <a:rPr lang="en-US" smtClean="0"/>
              <a:t>Allows more efficient metabolism and allows respiration at high altitudes</a:t>
            </a:r>
          </a:p>
        </p:txBody>
      </p:sp>
      <p:pic>
        <p:nvPicPr>
          <p:cNvPr id="31747" name="Picture 2" descr="http://www.onemoreservant.org/images/Birds%20Lung%2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67"/>
          <a:stretch>
            <a:fillRect/>
          </a:stretch>
        </p:blipFill>
        <p:spPr bwMode="auto">
          <a:xfrm>
            <a:off x="304800" y="1447800"/>
            <a:ext cx="3390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Birds and mammals – double loop circulation and 4 chambers</a:t>
            </a:r>
          </a:p>
          <a:p>
            <a:pPr lvl="1" eaLnBrk="1" hangingPunct="1"/>
            <a:r>
              <a:rPr lang="en-US" smtClean="0"/>
              <a:t>Separated into 2 different sides, one oxygen-rich and one oxygen-poor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172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175"/>
          </a:xfrm>
        </p:spPr>
        <p:txBody>
          <a:bodyPr/>
          <a:lstStyle/>
          <a:p>
            <a:r>
              <a:rPr lang="en-US" smtClean="0"/>
              <a:t>Placental mammals have a structure called the placenta which allows the embryos tissues to join with the mothers</a:t>
            </a:r>
          </a:p>
          <a:p>
            <a:pPr lvl="1"/>
            <a:r>
              <a:rPr lang="en-US" smtClean="0"/>
              <a:t>Used for exchange of nutrients, oxygen, and carbon dioxide 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3810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28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The process by which organisms maintain constant internal conditions such as temperature and water content is…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Regulation of Body Temperature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Ectotherm – body temperature is controlled through losing and gaining heat from the environment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Endotherm –generates and retains heat inside its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io_ch33_6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588" y="1841500"/>
            <a:ext cx="62214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065588" y="6337300"/>
            <a:ext cx="4576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Environmental Temperature (°C</a:t>
            </a:r>
            <a:r>
              <a:rPr lang="en-US" b="1">
                <a:latin typeface="Century Gothic" pitchFamily="34" charset="0"/>
              </a:rPr>
              <a:t>)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 rot="-5400000">
            <a:off x="1743869" y="4010819"/>
            <a:ext cx="3640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Body Temperature (°C)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b="1" dirty="0" smtClean="0"/>
              <a:t>Which of the following is an </a:t>
            </a:r>
            <a:r>
              <a:rPr lang="en-US" sz="3400" b="1" dirty="0" err="1" smtClean="0"/>
              <a:t>ectotherm</a:t>
            </a:r>
            <a:r>
              <a:rPr lang="en-US" sz="3400" b="1" dirty="0" smtClean="0"/>
              <a:t>?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Respiration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775"/>
          </a:xfrm>
        </p:spPr>
        <p:txBody>
          <a:bodyPr/>
          <a:lstStyle/>
          <a:p>
            <a:pPr eaLnBrk="1" hangingPunct="1"/>
            <a:r>
              <a:rPr lang="en-US" sz="3200" smtClean="0"/>
              <a:t>Oxygen is required to…..</a:t>
            </a:r>
          </a:p>
          <a:p>
            <a:pPr marL="1347788" lvl="1" indent="-406400" eaLnBrk="1" hangingPunct="1"/>
            <a:r>
              <a:rPr lang="en-US" sz="3200" smtClean="0"/>
              <a:t>Carry out cellular respiration - Break down glucose to obtain energy in the form of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657600" y="304800"/>
            <a:ext cx="5029200" cy="6149975"/>
          </a:xfrm>
        </p:spPr>
        <p:txBody>
          <a:bodyPr/>
          <a:lstStyle/>
          <a:p>
            <a:pPr eaLnBrk="1" hangingPunct="1"/>
            <a:r>
              <a:rPr lang="en-US" smtClean="0"/>
              <a:t>Blood carries oxygen to the cells</a:t>
            </a:r>
          </a:p>
          <a:p>
            <a:pPr eaLnBrk="1" hangingPunct="1"/>
            <a:r>
              <a:rPr lang="en-US" smtClean="0"/>
              <a:t>The circulatory system transports blood and materials throughout the body</a:t>
            </a:r>
          </a:p>
        </p:txBody>
      </p:sp>
      <p:pic>
        <p:nvPicPr>
          <p:cNvPr id="15363" name="Picture 2" descr="http://www.onemoreservant.org/images/Birds%20Lung%2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67"/>
          <a:stretch>
            <a:fillRect/>
          </a:stretch>
        </p:blipFill>
        <p:spPr bwMode="auto">
          <a:xfrm>
            <a:off x="304800" y="1447800"/>
            <a:ext cx="3390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Water Retention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Most chemical reactions in the body take place in water</a:t>
            </a:r>
          </a:p>
          <a:p>
            <a:pPr eaLnBrk="1" hangingPunct="1"/>
            <a:r>
              <a:rPr lang="en-US" smtClean="0"/>
              <a:t>Animals (and plants!) had to acquire ways to retain water once they became land-dwelling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i="1" dirty="0" smtClean="0">
                <a:solidFill>
                  <a:schemeClr val="tx1"/>
                </a:solidFill>
              </a:rPr>
              <a:t>Bell Ringer</a:t>
            </a:r>
            <a:r>
              <a:rPr lang="en-US" b="1" i="1" dirty="0" smtClean="0">
                <a:solidFill>
                  <a:schemeClr val="tx1"/>
                </a:solidFill>
              </a:rPr>
              <a:t>: Copy down the questions and answer using your Geological Time Scale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211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en-US" dirty="0" smtClean="0"/>
              <a:t>What do scientists estimate the age of the earth to be?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dirty="0" smtClean="0"/>
              <a:t>In what period did jawless fish appear and when did this period begin? Jawed fish?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dirty="0" smtClean="0"/>
              <a:t>What period was the “Age of Fishes” and when did this period begin?</a:t>
            </a:r>
          </a:p>
          <a:p>
            <a:pPr marL="577850" indent="-514350">
              <a:buFont typeface="Century Gothic" pitchFamily="34" charset="0"/>
              <a:buAutoNum type="arabicPeriod"/>
            </a:pPr>
            <a:endParaRPr lang="en-US" dirty="0" smtClean="0"/>
          </a:p>
          <a:p>
            <a:pPr marL="577850" indent="-514350">
              <a:buFont typeface="Century Gothic" pitchFamily="34" charset="0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606</TotalTime>
  <Words>658</Words>
  <Application>Microsoft Office PowerPoint</Application>
  <PresentationFormat>On-screen Show 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Vertebrate Evolution</vt:lpstr>
      <vt:lpstr>PowerPoint Presentation</vt:lpstr>
      <vt:lpstr>The process by which organisms maintain constant internal conditions such as temperature and water content is…</vt:lpstr>
      <vt:lpstr>Regulation of Body Temperature</vt:lpstr>
      <vt:lpstr>Which of the following is an ectotherm?</vt:lpstr>
      <vt:lpstr>Respiration  </vt:lpstr>
      <vt:lpstr>PowerPoint Presentation</vt:lpstr>
      <vt:lpstr>Water Retention</vt:lpstr>
      <vt:lpstr>Bell Ringer: Copy down the questions and answer using your Geological Time Scale</vt:lpstr>
      <vt:lpstr>The Fishes</vt:lpstr>
      <vt:lpstr>PowerPoint Presentation</vt:lpstr>
      <vt:lpstr>Bell Ringer: Copy down the questions and answer using your Geological Time Scale</vt:lpstr>
      <vt:lpstr>The Amphibians</vt:lpstr>
      <vt:lpstr>PowerPoint Presentation</vt:lpstr>
      <vt:lpstr>PowerPoint Presentation</vt:lpstr>
      <vt:lpstr>The Reptiles</vt:lpstr>
      <vt:lpstr>PowerPoint Presentation</vt:lpstr>
      <vt:lpstr>Reptile’s and bird’s amniotic egg has protective membranes and does not require water</vt:lpstr>
      <vt:lpstr>Bell Ringer: Copy down the questions and answer using your Geological Time Scale</vt:lpstr>
      <vt:lpstr>Birds and Mammals</vt:lpstr>
      <vt:lpstr>PowerPoint Presentation</vt:lpstr>
      <vt:lpstr>PowerPoint Presentation</vt:lpstr>
      <vt:lpstr>PowerPoint Presentation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Vertebrate Evolution</dc:title>
  <dc:creator>krwilson</dc:creator>
  <cp:lastModifiedBy>Guthrie, Melisa</cp:lastModifiedBy>
  <cp:revision>66</cp:revision>
  <dcterms:created xsi:type="dcterms:W3CDTF">2008-04-29T12:02:42Z</dcterms:created>
  <dcterms:modified xsi:type="dcterms:W3CDTF">2011-05-10T12:58:49Z</dcterms:modified>
</cp:coreProperties>
</file>