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7" r:id="rId7"/>
    <p:sldId id="273" r:id="rId8"/>
    <p:sldId id="263" r:id="rId9"/>
    <p:sldId id="277" r:id="rId10"/>
    <p:sldId id="275" r:id="rId11"/>
    <p:sldId id="276" r:id="rId12"/>
    <p:sldId id="264" r:id="rId13"/>
    <p:sldId id="262" r:id="rId14"/>
    <p:sldId id="268" r:id="rId15"/>
    <p:sldId id="269" r:id="rId16"/>
    <p:sldId id="270" r:id="rId17"/>
    <p:sldId id="266" r:id="rId18"/>
    <p:sldId id="265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82" autoAdjust="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EF2EF-E341-4DBB-92FC-BD9078FD8F40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740D4-5CEC-475E-A6B1-38201350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9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3EABB-2C27-495E-95FC-2C0C78F707C4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1E637-345F-42C4-BFD2-5557087B7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6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1E637-345F-42C4-BFD2-5557087B724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1E637-345F-42C4-BFD2-5557087B724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1E637-345F-42C4-BFD2-5557087B724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1E637-345F-42C4-BFD2-5557087B724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1E637-345F-42C4-BFD2-5557087B724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1E637-345F-42C4-BFD2-5557087B724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1E637-345F-42C4-BFD2-5557087B724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1E637-345F-42C4-BFD2-5557087B724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1E637-345F-42C4-BFD2-5557087B724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1E637-345F-42C4-BFD2-5557087B724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1E637-345F-42C4-BFD2-5557087B724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1E637-345F-42C4-BFD2-5557087B724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1E637-345F-42C4-BFD2-5557087B724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491-51D1-441B-90AA-4431762AECA9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881-B1D9-47BD-A302-C82D773BE6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491-51D1-441B-90AA-4431762AECA9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881-B1D9-47BD-A302-C82D773BE6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491-51D1-441B-90AA-4431762AECA9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881-B1D9-47BD-A302-C82D773BE6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491-51D1-441B-90AA-4431762AECA9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881-B1D9-47BD-A302-C82D773BE6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491-51D1-441B-90AA-4431762AECA9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881-B1D9-47BD-A302-C82D773BE6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491-51D1-441B-90AA-4431762AECA9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881-B1D9-47BD-A302-C82D773BE6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491-51D1-441B-90AA-4431762AECA9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881-B1D9-47BD-A302-C82D773BE6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491-51D1-441B-90AA-4431762AECA9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881-B1D9-47BD-A302-C82D773BE6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491-51D1-441B-90AA-4431762AECA9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881-B1D9-47BD-A302-C82D773BE6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491-51D1-441B-90AA-4431762AECA9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881-B1D9-47BD-A302-C82D773BE6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491-51D1-441B-90AA-4431762AECA9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881-B1D9-47BD-A302-C82D773BE6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96491-51D1-441B-90AA-4431762AECA9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8881-B1D9-47BD-A302-C82D773BE6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l.lib.al.u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unlv.edu/help/mla_2009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brary.cornell.edu/resrch/citmanage/ml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iwatchstuff.com/images/2006/05/star-wars-new-hope-cover.jpg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books.google.com/books?id=DTWVRF0E6I0C&amp;dq=projecting+the+shadow:the+cyborg+hero+in+american+film&amp;printsec=frontcover&amp;source=bn&amp;hl=en&amp;ei=NRORTPOOEsG78ga0zpGhDg&amp;sa=X&amp;oi=book_result&amp;ct=result&amp;resnum=4&amp;sqi=2&amp;ved=0CCYQ6AEwAw" TargetMode="External"/><Relationship Id="rId3" Type="http://schemas.openxmlformats.org/officeDocument/2006/relationships/hyperlink" Target="http://0775776.student.wdka.nl/herothousandfaces.pdf" TargetMode="External"/><Relationship Id="rId7" Type="http://schemas.openxmlformats.org/officeDocument/2006/relationships/hyperlink" Target="http://www.usask.ca/relst/jrpc/art7-archetypes.html" TargetMode="External"/><Relationship Id="rId12" Type="http://schemas.openxmlformats.org/officeDocument/2006/relationships/hyperlink" Target="http://books.google.com/books?id=8CAKAHitPXgC&amp;printsec=frontcover&amp;dq=Heroes,+monsters+&amp;+messiahs:+movies+and+television+shows+as+the+mythology+of+American+culture&amp;source=bl&amp;ots=7_UJwejsek&amp;sig=rpRbUllG3sP8i2y38U4xeScb9Rs&amp;hl=en&amp;ei=1a2PTMS2EMH6lwfo6e3PDw&amp;sa=X&amp;oi=book_result&amp;ct=result&amp;resnum=1&amp;sqi=2&amp;ved=0CBIQ6AEwA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urencecoupe.co.uk/essays/rereadings.html" TargetMode="External"/><Relationship Id="rId11" Type="http://schemas.openxmlformats.org/officeDocument/2006/relationships/hyperlink" Target="http://books.google.com/books?id=eP1y6zjqWucC&amp;printsec=frontcover&amp;dq=The+Hero+in+transition+online+book&amp;source=bl&amp;ots=gGexQQyfn&amp;sig=FjaAxZKuHm0uGqeffBAPJPhqtFo&amp;hl=en&amp;ei=Ea2PTLSiOoG0lQeDrtW9Dw&amp;sa=X&amp;oi=book_result&amp;ct=result&amp;resnum=2&amp;ved=0CB8Q6AEwAQ" TargetMode="External"/><Relationship Id="rId5" Type="http://schemas.openxmlformats.org/officeDocument/2006/relationships/hyperlink" Target="http://www.avl.lib.al.us/" TargetMode="External"/><Relationship Id="rId10" Type="http://schemas.openxmlformats.org/officeDocument/2006/relationships/hyperlink" Target="http://ecmaj.ca/cgi/reprint/162/11/1597" TargetMode="External"/><Relationship Id="rId4" Type="http://schemas.openxmlformats.org/officeDocument/2006/relationships/hyperlink" Target="http://theliterarylink.com/miller1.html" TargetMode="External"/><Relationship Id="rId9" Type="http://schemas.openxmlformats.org/officeDocument/2006/relationships/hyperlink" Target="http://avalon.unomaha.edu/jrf/Vol9No1/FitchArchetypes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X66jntR0MV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stiny.hoover.k12.al.u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1"/>
          </a:solidFill>
          <a:effectLst>
            <a:softEdge rad="635000"/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Hero’s Journey in Film 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7467600" cy="1752600"/>
          </a:xfrm>
          <a:solidFill>
            <a:schemeClr val="tx1"/>
          </a:solidFill>
          <a:effectLst>
            <a:softEdge rad="635000"/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Grade English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Ellis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t="5118" r="21850" b="5628"/>
          <a:stretch/>
        </p:blipFill>
        <p:spPr bwMode="auto">
          <a:xfrm>
            <a:off x="-76200" y="76200"/>
            <a:ext cx="9408367" cy="870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3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6321" r="9282" b="11037"/>
          <a:stretch/>
        </p:blipFill>
        <p:spPr bwMode="auto">
          <a:xfrm>
            <a:off x="9143" y="-12192"/>
            <a:ext cx="9451639" cy="702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 rot="20180973">
            <a:off x="1312599" y="3294989"/>
            <a:ext cx="4402387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Luke’s Ordinary World and </a:t>
            </a:r>
            <a:br>
              <a:rPr lang="en-US" sz="2000" dirty="0" smtClean="0"/>
            </a:br>
            <a:r>
              <a:rPr lang="en-US" sz="2000" dirty="0" smtClean="0"/>
              <a:t>Call to Adventure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79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MISS THESE TITLES…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Haettenschweiler" pitchFamily="34" charset="0"/>
            </a:endParaRPr>
          </a:p>
          <a:p>
            <a:pPr lvl="0">
              <a:buNone/>
            </a:pPr>
            <a:r>
              <a:rPr lang="en-US" b="1" i="1" dirty="0" smtClean="0"/>
              <a:t>History of the American Cinema</a:t>
            </a:r>
            <a:r>
              <a:rPr lang="en-US" b="1" dirty="0" smtClean="0"/>
              <a:t> series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REF 791.43 HIS</a:t>
            </a:r>
          </a:p>
          <a:p>
            <a:pPr lvl="0">
              <a:buNone/>
            </a:pPr>
            <a:endParaRPr lang="en-US" b="1" dirty="0"/>
          </a:p>
          <a:p>
            <a:pPr lvl="0">
              <a:buNone/>
            </a:pPr>
            <a:r>
              <a:rPr lang="en-US" b="1" i="1" dirty="0" smtClean="0"/>
              <a:t>Novels Into Film</a:t>
            </a:r>
          </a:p>
          <a:p>
            <a:pPr lvl="0">
              <a:buNone/>
            </a:pPr>
            <a:r>
              <a:rPr lang="en-US" dirty="0" smtClean="0"/>
              <a:t>REF 791.43 TIB </a:t>
            </a:r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/>
          </a:p>
        </p:txBody>
      </p:sp>
      <p:pic>
        <p:nvPicPr>
          <p:cNvPr id="4" name="Picture 7" descr="http://origin.syndetics.com/index.aspx?isbn=068480493x/LC.JPG&amp;type=xw10&amp;client=fsc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581400"/>
            <a:ext cx="2057400" cy="279918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Picture 9" descr="http://origin.syndetics.com/index.aspx?isbn=0816054495/LC.JPG&amp;type=xw10&amp;client=fsc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581400"/>
            <a:ext cx="2105405" cy="2743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These databases are your best bet.  Limit your search to full text articles only.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hlinkClick r:id="rId3"/>
              </a:rPr>
              <a:t> Literature Resources from Gale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u="sng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EBSCO Search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457200"/>
            <a:ext cx="12896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AVL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t="13102" r="28102" b="13018"/>
          <a:stretch/>
        </p:blipFill>
        <p:spPr bwMode="auto">
          <a:xfrm>
            <a:off x="0" y="0"/>
            <a:ext cx="9372600" cy="740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-1045457" y="3072336"/>
            <a:ext cx="39623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Literature Resources from Gale on the AVL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5600" y="2438400"/>
            <a:ext cx="3810000" cy="53340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-1045457" y="3072336"/>
            <a:ext cx="39623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Literature Resources from Gale on the AVL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533400"/>
            <a:ext cx="9810750" cy="784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6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" y="1676400"/>
            <a:ext cx="8763000" cy="48936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“…within </a:t>
            </a:r>
            <a:r>
              <a:rPr lang="en-US" sz="2400" dirty="0"/>
              <a:t>the 'call to adventure', we are told, there are usually the following secondary stages: first, we have the hero in his 'ordinary world'; secondly, the call itself; thirdly, his initial 'refusal of the call'; fourthly, after his 'meeting with the mentor', his commitment to undertake the journey. </a:t>
            </a:r>
            <a:r>
              <a:rPr lang="en-US" sz="2400" dirty="0">
                <a:solidFill>
                  <a:srgbClr val="7030A0"/>
                </a:solidFill>
              </a:rPr>
              <a:t>In </a:t>
            </a:r>
            <a:r>
              <a:rPr lang="en-US" sz="2400" i="1" dirty="0">
                <a:solidFill>
                  <a:srgbClr val="7030A0"/>
                </a:solidFill>
              </a:rPr>
              <a:t>Star Wars </a:t>
            </a:r>
            <a:r>
              <a:rPr lang="en-US" sz="2400" dirty="0">
                <a:solidFill>
                  <a:srgbClr val="7030A0"/>
                </a:solidFill>
              </a:rPr>
              <a:t>we see </a:t>
            </a:r>
            <a:r>
              <a:rPr lang="en-US" sz="2400" b="1" dirty="0">
                <a:solidFill>
                  <a:srgbClr val="7030A0"/>
                </a:solidFill>
              </a:rPr>
              <a:t>Luke</a:t>
            </a:r>
            <a:r>
              <a:rPr lang="en-US" sz="2400" dirty="0">
                <a:solidFill>
                  <a:srgbClr val="7030A0"/>
                </a:solidFill>
              </a:rPr>
              <a:t> </a:t>
            </a:r>
            <a:r>
              <a:rPr lang="en-US" sz="2400" b="1" dirty="0">
                <a:solidFill>
                  <a:srgbClr val="7030A0"/>
                </a:solidFill>
              </a:rPr>
              <a:t>Skywalker</a:t>
            </a:r>
            <a:r>
              <a:rPr lang="en-US" sz="2400" dirty="0">
                <a:solidFill>
                  <a:srgbClr val="7030A0"/>
                </a:solidFill>
              </a:rPr>
              <a:t>, bored with life on the farm where he lives with his uncle and aunt. Then he finds Princess Leia's message, stored in the droid R2-D2 and addressed to Obi-Wan Kenobi, who was once a celebrated Jedi Knight within the old Republic. Not immediately prepared to do very much about this, </a:t>
            </a:r>
            <a:r>
              <a:rPr lang="en-US" sz="2400" dirty="0" smtClean="0">
                <a:solidFill>
                  <a:srgbClr val="7030A0"/>
                </a:solidFill>
              </a:rPr>
              <a:t>Luke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nevertheless </a:t>
            </a:r>
            <a:r>
              <a:rPr lang="en-US" sz="2400" dirty="0">
                <a:solidFill>
                  <a:srgbClr val="7030A0"/>
                </a:solidFill>
              </a:rPr>
              <a:t>seeks out Obi-Wan who, having persuaded him to take up the challenge of helping the princess and supporting the rebellion against the Empire, instructs him in the ways of the Force</a:t>
            </a:r>
            <a:r>
              <a:rPr lang="en-US" sz="2400" dirty="0" smtClean="0">
                <a:solidFill>
                  <a:srgbClr val="7030A0"/>
                </a:solidFill>
              </a:rPr>
              <a:t>.”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Luke’s Ordinary World and </a:t>
            </a:r>
            <a:br>
              <a:rPr lang="en-US" dirty="0" smtClean="0"/>
            </a:br>
            <a:r>
              <a:rPr lang="en-US" dirty="0" smtClean="0"/>
              <a:t>Call to Adventure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GOOGLE SCHOLAR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" t="8916" r="8500" b="21317"/>
          <a:stretch/>
        </p:blipFill>
        <p:spPr bwMode="auto">
          <a:xfrm>
            <a:off x="20782" y="1143000"/>
            <a:ext cx="897882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MLA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dirty="0" smtClean="0"/>
              <a:t>For </a:t>
            </a:r>
            <a:r>
              <a:rPr lang="en-US" dirty="0"/>
              <a:t>books, database articles, and website citations, visit the </a:t>
            </a:r>
            <a:r>
              <a:rPr lang="en-US" u="sng" dirty="0" smtClean="0"/>
              <a:t>MLA </a:t>
            </a:r>
            <a:r>
              <a:rPr lang="en-US" u="sng" dirty="0"/>
              <a:t>Handbook 7</a:t>
            </a:r>
            <a:r>
              <a:rPr lang="en-US" u="sng" baseline="30000" dirty="0"/>
              <a:t>th</a:t>
            </a:r>
            <a:r>
              <a:rPr lang="en-US" u="sng" dirty="0"/>
              <a:t> Edition</a:t>
            </a:r>
            <a:r>
              <a:rPr lang="en-US" dirty="0"/>
              <a:t> (multiple copies are available at the circulation desk) or one of the websites listed below</a:t>
            </a:r>
            <a:r>
              <a:rPr lang="en-US" dirty="0" smtClean="0"/>
              <a:t>.</a:t>
            </a:r>
          </a:p>
          <a:p>
            <a:pPr algn="ctr"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University </a:t>
            </a:r>
            <a:r>
              <a:rPr lang="en-US" dirty="0"/>
              <a:t>of Nevada Las Vegas MLA </a:t>
            </a:r>
            <a:r>
              <a:rPr lang="en-US" dirty="0" smtClean="0"/>
              <a:t>Guide</a:t>
            </a:r>
            <a:endParaRPr lang="en-US" dirty="0"/>
          </a:p>
          <a:p>
            <a:pPr>
              <a:buNone/>
            </a:pP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://www.library.unlv.edu/help/mla_2009.pdf</a:t>
            </a:r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Cornell University MLA Guide</a:t>
            </a:r>
          </a:p>
          <a:p>
            <a:pPr>
              <a:buNone/>
            </a:pP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://www.library.cornell.edu/resrch/citmanage/mla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Don’t miss the new </a:t>
            </a:r>
            <a:r>
              <a:rPr lang="en-US" dirty="0" err="1" smtClean="0"/>
              <a:t>EasyBib</a:t>
            </a:r>
            <a:r>
              <a:rPr lang="en-US" dirty="0" smtClean="0"/>
              <a:t> app! Just scan the barcode on the back of your book and voila!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03"/>
            <a:ext cx="1676400" cy="162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easybib.files.wordpress.com/2012/01/android_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0"/>
            <a:ext cx="4337304" cy="353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1 Primary Source (the film)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2 Secondary Sources (already chosen for you)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1 additional secondary source about your film, film character, or hero’s journey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609600"/>
            <a:ext cx="5114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1 Primary Source (the film)</a:t>
            </a:r>
          </a:p>
        </p:txBody>
      </p:sp>
      <p:pic>
        <p:nvPicPr>
          <p:cNvPr id="5122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76400"/>
            <a:ext cx="1828800" cy="2322286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124" name="Picture 4" descr="http://snarkerati.com/movie-news/files/2008/09/the-lord-of-the-rings-dvd-cover-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752600"/>
            <a:ext cx="1600200" cy="22458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126" name="Picture 6" descr="http://www.dvdtown.com/images/displaymedia.php?id=13614&amp;sizew=500&amp;cat=3&amp;type=1&amp;page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752600"/>
            <a:ext cx="1612900" cy="22913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128" name="Picture 8" descr="http://chasness.files.wordpress.com/2008/11/bravehear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4343400"/>
            <a:ext cx="1585821" cy="22953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130" name="Picture 10" descr="http://sisterrose.files.wordpress.com/2009/09/wizard-of-oz-dvdcov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4343400"/>
            <a:ext cx="1506354" cy="228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39371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dirty="0"/>
          </a:p>
          <a:p>
            <a:pPr lvl="0"/>
            <a:r>
              <a:rPr lang="en-US" sz="4000" dirty="0" smtClean="0"/>
              <a:t>excerpt from Joseph Campbell’s </a:t>
            </a:r>
            <a:r>
              <a:rPr lang="en-US" sz="4000" u="sng" dirty="0" smtClean="0"/>
              <a:t>The Power of Myth</a:t>
            </a:r>
            <a:r>
              <a:rPr lang="en-US" sz="4000" dirty="0" smtClean="0"/>
              <a:t> (chapter “The Hero’s Adventure”)*</a:t>
            </a:r>
          </a:p>
          <a:p>
            <a:pPr lvl="0"/>
            <a:endParaRPr lang="en-US" sz="4000" dirty="0" smtClean="0"/>
          </a:p>
          <a:p>
            <a:pPr lvl="0"/>
            <a:r>
              <a:rPr lang="en-US" sz="4000" dirty="0" smtClean="0">
                <a:hlinkClick r:id="rId3"/>
              </a:rPr>
              <a:t>“The Hero and the God” by Joseph Campbell</a:t>
            </a:r>
            <a:r>
              <a:rPr lang="en-US" sz="4000" dirty="0" smtClean="0"/>
              <a:t> (Hint: edit/find “The Hero and the God” in this document.)</a:t>
            </a:r>
          </a:p>
          <a:p>
            <a:pPr lvl="0"/>
            <a:endParaRPr lang="en-US" sz="4000" dirty="0" smtClean="0"/>
          </a:p>
          <a:p>
            <a:pPr lvl="0"/>
            <a:r>
              <a:rPr lang="en-US" sz="4000" dirty="0" smtClean="0"/>
              <a:t>“The Tragic Fallacy” by Joseph Wood Krutch</a:t>
            </a:r>
          </a:p>
          <a:p>
            <a:pPr lvl="0"/>
            <a:endParaRPr lang="en-US" sz="4000" dirty="0" smtClean="0"/>
          </a:p>
          <a:p>
            <a:pPr lvl="0"/>
            <a:r>
              <a:rPr lang="en-US" sz="4000" dirty="0" smtClean="0"/>
              <a:t>“</a:t>
            </a:r>
            <a:r>
              <a:rPr lang="en-US" sz="4000" dirty="0" smtClean="0">
                <a:hlinkClick r:id="rId4"/>
              </a:rPr>
              <a:t>Tragedy and the Common Man</a:t>
            </a:r>
            <a:r>
              <a:rPr lang="en-US" sz="4000" dirty="0" smtClean="0"/>
              <a:t>” by Arthur Miller</a:t>
            </a:r>
          </a:p>
          <a:p>
            <a:pPr lvl="0"/>
            <a:endParaRPr lang="en-US" sz="4000" dirty="0" smtClean="0"/>
          </a:p>
          <a:p>
            <a:pPr lvl="0"/>
            <a:r>
              <a:rPr lang="en-US" sz="4000" dirty="0" smtClean="0"/>
              <a:t>“The Hero as a visitor in hell: the descent into death in film structure” by Antonio Sanchez-Escalonilla</a:t>
            </a:r>
          </a:p>
          <a:p>
            <a:r>
              <a:rPr lang="en-US" sz="4000" dirty="0" smtClean="0">
                <a:hlinkClick r:id="rId5"/>
              </a:rPr>
              <a:t>(AVL </a:t>
            </a:r>
            <a:r>
              <a:rPr lang="en-US" sz="4000" dirty="0" smtClean="0"/>
              <a:t>– Lit. Resources from Gale)</a:t>
            </a:r>
          </a:p>
          <a:p>
            <a:endParaRPr lang="en-US" sz="4000" dirty="0" smtClean="0"/>
          </a:p>
          <a:p>
            <a:pPr lvl="0"/>
            <a:r>
              <a:rPr lang="en-US" sz="4000" dirty="0" smtClean="0">
                <a:hlinkClick r:id="rId6"/>
              </a:rPr>
              <a:t>“The Hero’s Journey” by Laurence Coupe</a:t>
            </a:r>
            <a:endParaRPr lang="en-US" sz="4000" dirty="0" smtClean="0"/>
          </a:p>
          <a:p>
            <a:pPr lvl="0"/>
            <a:endParaRPr lang="en-US" sz="4000" dirty="0" smtClean="0"/>
          </a:p>
          <a:p>
            <a:pPr lvl="0"/>
            <a:r>
              <a:rPr lang="en-US" sz="4000" dirty="0" smtClean="0">
                <a:hlinkClick r:id="rId7"/>
              </a:rPr>
              <a:t>“Archetypes on the American Screen:  Heroes and Anti-Heroes” </a:t>
            </a:r>
            <a:r>
              <a:rPr lang="en-US" sz="4000" dirty="0" smtClean="0"/>
              <a:t>by John Fitch </a:t>
            </a:r>
            <a:endParaRPr lang="en-US" sz="4000" dirty="0"/>
          </a:p>
          <a:p>
            <a:pPr lvl="0"/>
            <a:endParaRPr lang="en-US" sz="4000" dirty="0" smtClean="0"/>
          </a:p>
          <a:p>
            <a:pPr lvl="0"/>
            <a:r>
              <a:rPr lang="en-US" sz="4000" dirty="0" smtClean="0"/>
              <a:t>“Defining American Heroes” Analyzing the metamorphosis of the war hero in twentieth century war films using Joseph Campbell’s , Hero’s Journey” by Luci A. </a:t>
            </a:r>
            <a:r>
              <a:rPr lang="en-US" sz="4000" dirty="0" err="1" smtClean="0"/>
              <a:t>Frith</a:t>
            </a:r>
            <a:r>
              <a:rPr lang="en-US" sz="4000" dirty="0" smtClean="0"/>
              <a:t> </a:t>
            </a:r>
          </a:p>
          <a:p>
            <a:pPr lvl="0"/>
            <a:endParaRPr lang="en-US" sz="4000" dirty="0" smtClean="0"/>
          </a:p>
          <a:p>
            <a:pPr lvl="0"/>
            <a:r>
              <a:rPr lang="en-US" sz="4000" dirty="0" smtClean="0"/>
              <a:t>“</a:t>
            </a:r>
            <a:r>
              <a:rPr lang="en-US" sz="4000" dirty="0" smtClean="0">
                <a:hlinkClick r:id="rId8"/>
              </a:rPr>
              <a:t>The Hunter Myth</a:t>
            </a:r>
            <a:r>
              <a:rPr lang="en-US" sz="4000" dirty="0" smtClean="0"/>
              <a:t>.” </a:t>
            </a:r>
            <a:r>
              <a:rPr lang="en-US" sz="4000" u="sng" dirty="0" smtClean="0"/>
              <a:t>Projecting the Shadow: The Cyborg Hero in American Film</a:t>
            </a:r>
            <a:r>
              <a:rPr lang="en-US" sz="4000" dirty="0" smtClean="0"/>
              <a:t> – chapter 3 by Janice </a:t>
            </a:r>
            <a:r>
              <a:rPr lang="en-US" sz="4000" dirty="0" err="1" smtClean="0"/>
              <a:t>Hocker</a:t>
            </a:r>
            <a:r>
              <a:rPr lang="en-US" sz="4000" dirty="0" smtClean="0"/>
              <a:t> Rushing and Thomas </a:t>
            </a:r>
            <a:r>
              <a:rPr lang="en-US" sz="4000" dirty="0" err="1" smtClean="0"/>
              <a:t>S.Frentz</a:t>
            </a:r>
            <a:r>
              <a:rPr lang="en-US" sz="4000" dirty="0" smtClean="0"/>
              <a:t>. Part of chapter is online – get a copy from teacher or library! This book also has chapters on </a:t>
            </a:r>
            <a:r>
              <a:rPr lang="en-US" sz="4000" i="1" dirty="0" smtClean="0"/>
              <a:t>The Terminator, Jaws, The Deer Hunter</a:t>
            </a:r>
            <a:r>
              <a:rPr lang="en-US" sz="4000" dirty="0" smtClean="0"/>
              <a:t>, and </a:t>
            </a:r>
            <a:r>
              <a:rPr lang="en-US" sz="4000" i="1" dirty="0" smtClean="0"/>
              <a:t>Blade Runner.*</a:t>
            </a:r>
          </a:p>
          <a:p>
            <a:pPr lvl="0"/>
            <a:endParaRPr lang="en-US" sz="4000" i="1" dirty="0" smtClean="0"/>
          </a:p>
          <a:p>
            <a:pPr lvl="0"/>
            <a:r>
              <a:rPr lang="en-US" sz="4000" dirty="0" smtClean="0"/>
              <a:t>“</a:t>
            </a:r>
            <a:r>
              <a:rPr lang="en-US" sz="4000" dirty="0" smtClean="0">
                <a:hlinkClick r:id="rId9"/>
              </a:rPr>
              <a:t>Archetypes on Screen: Odysseus, St. Paul, Christ and the American Cinematic Hero and Anti-Hero</a:t>
            </a:r>
            <a:r>
              <a:rPr lang="en-US" sz="4000" dirty="0" smtClean="0"/>
              <a:t>” by John Fitch, III </a:t>
            </a:r>
          </a:p>
          <a:p>
            <a:pPr lvl="0"/>
            <a:endParaRPr lang="en-US" sz="4000" dirty="0"/>
          </a:p>
          <a:p>
            <a:pPr lvl="0"/>
            <a:r>
              <a:rPr lang="en-US" sz="4000" dirty="0"/>
              <a:t> “</a:t>
            </a:r>
            <a:r>
              <a:rPr lang="en-US" sz="4000" dirty="0">
                <a:hlinkClick r:id="rId10"/>
              </a:rPr>
              <a:t>Illness and the hero’s journey: still ourselves and more</a:t>
            </a:r>
            <a:r>
              <a:rPr lang="en-US" sz="4000" dirty="0"/>
              <a:t>?” by  Tom A. Hutchinson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</a:t>
            </a:r>
            <a:endParaRPr lang="en-US" sz="4000" dirty="0"/>
          </a:p>
          <a:p>
            <a:pPr lvl="0"/>
            <a:r>
              <a:rPr lang="en-US" sz="4000" dirty="0"/>
              <a:t>“</a:t>
            </a:r>
            <a:r>
              <a:rPr lang="en-US" sz="4000" dirty="0">
                <a:hlinkClick r:id="rId11"/>
              </a:rPr>
              <a:t>The Myth of the Hero: From </a:t>
            </a:r>
            <a:r>
              <a:rPr lang="en-US" sz="4000" u="sng" dirty="0">
                <a:hlinkClick r:id="rId11"/>
              </a:rPr>
              <a:t>Mission Impossible</a:t>
            </a:r>
            <a:r>
              <a:rPr lang="en-US" sz="4000" dirty="0">
                <a:hlinkClick r:id="rId11"/>
              </a:rPr>
              <a:t> to Magdalenian Caves</a:t>
            </a:r>
            <a:r>
              <a:rPr lang="en-US" sz="4000" dirty="0"/>
              <a:t>” by Bruce A. </a:t>
            </a:r>
            <a:r>
              <a:rPr lang="en-US" sz="4000" dirty="0" err="1"/>
              <a:t>Beatie</a:t>
            </a:r>
            <a:r>
              <a:rPr lang="en-US" sz="4000" dirty="0"/>
              <a:t>. From </a:t>
            </a:r>
            <a:r>
              <a:rPr lang="en-US" sz="4000" u="sng" dirty="0"/>
              <a:t>The Hero in Transition</a:t>
            </a:r>
            <a:r>
              <a:rPr lang="en-US" sz="4000" dirty="0"/>
              <a:t> by Ray B. Browne and Marshall W. </a:t>
            </a:r>
            <a:r>
              <a:rPr lang="en-US" sz="4000" dirty="0" smtClean="0"/>
              <a:t>   </a:t>
            </a:r>
          </a:p>
          <a:p>
            <a:pPr marL="0" lv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Fishwick.* </a:t>
            </a:r>
          </a:p>
          <a:p>
            <a:pPr marL="0" lvl="0" indent="0">
              <a:buNone/>
            </a:pPr>
            <a:endParaRPr lang="en-US" sz="4000" dirty="0"/>
          </a:p>
          <a:p>
            <a:pPr lvl="0"/>
            <a:r>
              <a:rPr lang="en-US" sz="4000" dirty="0"/>
              <a:t>“</a:t>
            </a:r>
            <a:r>
              <a:rPr lang="en-US" sz="4000" dirty="0">
                <a:hlinkClick r:id="rId11"/>
              </a:rPr>
              <a:t>Hero with 2000 </a:t>
            </a:r>
            <a:r>
              <a:rPr lang="en-US" sz="4000" dirty="0" smtClean="0">
                <a:hlinkClick r:id="rId11"/>
              </a:rPr>
              <a:t>Face</a:t>
            </a:r>
            <a:r>
              <a:rPr lang="en-US" sz="4000" dirty="0" smtClean="0"/>
              <a:t>s” </a:t>
            </a:r>
            <a:r>
              <a:rPr lang="en-US" sz="4000" dirty="0"/>
              <a:t>by Ray B. Browne. From </a:t>
            </a:r>
            <a:r>
              <a:rPr lang="en-US" sz="4000" u="sng" dirty="0"/>
              <a:t>The Hero in Transition</a:t>
            </a:r>
            <a:r>
              <a:rPr lang="en-US" sz="4000" dirty="0"/>
              <a:t> by Ray B. Browne and Marshall W. Fishwick</a:t>
            </a:r>
            <a:r>
              <a:rPr lang="en-US" sz="4000" dirty="0" smtClean="0"/>
              <a:t>.*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lvl="0"/>
            <a:r>
              <a:rPr lang="en-US" sz="4000" dirty="0"/>
              <a:t>“</a:t>
            </a:r>
            <a:r>
              <a:rPr lang="en-US" sz="4000" dirty="0">
                <a:hlinkClick r:id="rId12"/>
              </a:rPr>
              <a:t>Motion Pictures from the 1990s: A Diversity of Heroes</a:t>
            </a:r>
            <a:r>
              <a:rPr lang="en-US" sz="4000" dirty="0"/>
              <a:t>.” Chapter 9 from </a:t>
            </a:r>
            <a:r>
              <a:rPr lang="en-US" sz="4000" u="sng" dirty="0"/>
              <a:t>Heroes, Monsters, and Messiahs</a:t>
            </a:r>
            <a:r>
              <a:rPr lang="en-US" sz="4000" dirty="0"/>
              <a:t> by Elizabeth </a:t>
            </a:r>
            <a:r>
              <a:rPr lang="en-US" sz="4000" dirty="0" smtClean="0"/>
              <a:t>Hirsch*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“</a:t>
            </a:r>
            <a:r>
              <a:rPr lang="en-US" sz="4000" dirty="0"/>
              <a:t>Action heroes and literate sidekicks: Literacy and identity in popular culture” by Bronwyn T. Williams. (</a:t>
            </a:r>
            <a:r>
              <a:rPr lang="en-US" sz="4000" dirty="0">
                <a:hlinkClick r:id="rId5"/>
              </a:rPr>
              <a:t>AVL</a:t>
            </a:r>
            <a:r>
              <a:rPr lang="en-US" sz="4000" dirty="0"/>
              <a:t>- EBSCO </a:t>
            </a:r>
            <a:r>
              <a:rPr lang="en-US" sz="4000" dirty="0" smtClean="0"/>
              <a:t>Search). </a:t>
            </a:r>
            <a:endParaRPr lang="en-US" sz="4000" dirty="0"/>
          </a:p>
          <a:p>
            <a:pPr lvl="0"/>
            <a:endParaRPr lang="en-US" sz="4000" dirty="0" smtClean="0"/>
          </a:p>
          <a:p>
            <a:pPr marL="0" lvl="0" indent="0">
              <a:buNone/>
            </a:pPr>
            <a:r>
              <a:rPr lang="en-US" sz="4000" dirty="0" smtClean="0"/>
              <a:t>			*These articles are in books that are on the Hero cart.  </a:t>
            </a:r>
          </a:p>
          <a:p>
            <a:pPr lvl="0"/>
            <a:endParaRPr lang="en-US" sz="4000" dirty="0"/>
          </a:p>
          <a:p>
            <a:pPr lvl="0"/>
            <a:endParaRPr lang="en-US" sz="4000" dirty="0" smtClean="0"/>
          </a:p>
          <a:p>
            <a:pPr lvl="0"/>
            <a:endParaRPr lang="en-US" sz="4000" dirty="0"/>
          </a:p>
          <a:p>
            <a:pPr lvl="0"/>
            <a:endParaRPr lang="en-US" sz="4000" dirty="0" smtClean="0"/>
          </a:p>
          <a:p>
            <a:pPr lvl="0"/>
            <a:endParaRPr lang="en-US" sz="4000" dirty="0" smtClean="0"/>
          </a:p>
          <a:p>
            <a:pPr lvl="0"/>
            <a:endParaRPr lang="en-US" sz="4000" dirty="0"/>
          </a:p>
          <a:p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838200" y="1524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200" dirty="0" smtClean="0"/>
              <a:t> 2 Secondary Sources </a:t>
            </a:r>
          </a:p>
          <a:p>
            <a:pPr algn="ctr"/>
            <a:r>
              <a:rPr lang="en-US" sz="1200" dirty="0" smtClean="0"/>
              <a:t>(These articles can be purchased at the library circulation desk.  They are also located in your teacher’s classroom).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Your additional source should be an </a:t>
            </a:r>
            <a:r>
              <a:rPr lang="en-US" u="sng" dirty="0" smtClean="0"/>
              <a:t>AVL article, other scholarly article</a:t>
            </a:r>
            <a:r>
              <a:rPr lang="en-US" dirty="0" smtClean="0"/>
              <a:t>, or </a:t>
            </a:r>
            <a:r>
              <a:rPr lang="en-US" u="sng" dirty="0" smtClean="0"/>
              <a:t>a book </a:t>
            </a:r>
            <a:r>
              <a:rPr lang="en-US" dirty="0" smtClean="0"/>
              <a:t>about your film or film character OR a general article relating to the hero’s journey.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Stay away from movie reviews, blogs </a:t>
            </a:r>
          </a:p>
          <a:p>
            <a:pPr algn="ctr">
              <a:buNone/>
            </a:pPr>
            <a:r>
              <a:rPr lang="en-US" dirty="0" smtClean="0"/>
              <a:t>about a movie, etc.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457200"/>
            <a:ext cx="6553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500" dirty="0" smtClean="0"/>
              <a:t> 1 Additional </a:t>
            </a:r>
            <a:r>
              <a:rPr lang="en-US" sz="3500" dirty="0"/>
              <a:t>S</a:t>
            </a:r>
            <a:r>
              <a:rPr lang="en-US" sz="3500" dirty="0" smtClean="0"/>
              <a:t>econdary </a:t>
            </a:r>
            <a:r>
              <a:rPr lang="en-US" sz="3500" dirty="0"/>
              <a:t>S</a:t>
            </a:r>
            <a:r>
              <a:rPr lang="en-US" sz="3500" dirty="0" smtClean="0"/>
              <a:t>ource</a:t>
            </a:r>
          </a:p>
        </p:txBody>
      </p:sp>
      <p:pic>
        <p:nvPicPr>
          <p:cNvPr id="23554" name="Picture 2" descr="C:\Program Files\Microsoft Office\Media\CntCD1\Animated\j021351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505200"/>
            <a:ext cx="1409700" cy="1423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Heroesjourney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000750" cy="60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mbers.shaw.ca/david.p.z.888/star_wars/pics/luke_skywalk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822" y="381000"/>
            <a:ext cx="81642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Luke’s Ordinary World and </a:t>
            </a:r>
            <a:br>
              <a:rPr lang="en-US" dirty="0" smtClean="0"/>
            </a:br>
            <a:r>
              <a:rPr lang="en-US" dirty="0" smtClean="0"/>
              <a:t>Call to Adventure</a:t>
            </a:r>
            <a:endParaRPr lang="en-US" dirty="0"/>
          </a:p>
        </p:txBody>
      </p:sp>
      <p:pic>
        <p:nvPicPr>
          <p:cNvPr id="1026" name="Picture 2" descr="http://www.csmonitor.com/var/ezflow_site/storage/images/media/images/04-19-11-tatooine/9988889-1-eng-US/04-19-11-Tatooine_full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672" y="1905000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54102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http://youtu.be/X66jntR0MVE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392307">
            <a:off x="863705" y="230396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is the name of Luke’s </a:t>
            </a:r>
          </a:p>
          <a:p>
            <a:pPr algn="ctr"/>
            <a:r>
              <a:rPr lang="en-US" dirty="0"/>
              <a:t>h</a:t>
            </a:r>
            <a:r>
              <a:rPr lang="en-US" dirty="0" smtClean="0"/>
              <a:t>ome planet?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25000" lnSpcReduction="20000"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buNone/>
            </a:pPr>
            <a:r>
              <a:rPr lang="en-US" sz="7200" b="1" dirty="0" smtClean="0"/>
              <a:t>Destiny </a:t>
            </a:r>
            <a:r>
              <a:rPr lang="en-US" sz="7200" b="1" dirty="0"/>
              <a:t>is our </a:t>
            </a:r>
            <a:r>
              <a:rPr lang="en-US" sz="7200" b="1" dirty="0" smtClean="0"/>
              <a:t>library’s catalog</a:t>
            </a:r>
            <a:r>
              <a:rPr lang="en-US" sz="7200" b="1" dirty="0"/>
              <a:t>. Click on the Destiny icon, </a:t>
            </a:r>
            <a:endParaRPr lang="en-US" sz="7200" b="1" dirty="0" smtClean="0"/>
          </a:p>
          <a:p>
            <a:pPr algn="ctr">
              <a:buNone/>
            </a:pPr>
            <a:r>
              <a:rPr lang="en-US" sz="7200" b="1" dirty="0" smtClean="0"/>
              <a:t>then </a:t>
            </a:r>
            <a:r>
              <a:rPr lang="en-US" sz="7200" b="1" dirty="0"/>
              <a:t>“Spain Park High School,” then “Catalog.” </a:t>
            </a:r>
            <a:endParaRPr lang="en-US" sz="7200" b="1" dirty="0" smtClean="0"/>
          </a:p>
          <a:p>
            <a:pPr algn="ctr">
              <a:buNone/>
            </a:pPr>
            <a:r>
              <a:rPr lang="en-US" sz="7200" b="1" dirty="0" smtClean="0"/>
              <a:t>Don’t </a:t>
            </a:r>
            <a:r>
              <a:rPr lang="en-US" sz="7200" b="1" dirty="0"/>
              <a:t>forget to sort by call number to make it easier to find your book!  </a:t>
            </a:r>
            <a:endParaRPr lang="en-US" sz="7200" b="1" dirty="0" smtClean="0"/>
          </a:p>
          <a:p>
            <a:pPr algn="ctr">
              <a:buNone/>
            </a:pPr>
            <a:r>
              <a:rPr lang="en-US" sz="7200" b="1" dirty="0" smtClean="0"/>
              <a:t>Destiny </a:t>
            </a:r>
            <a:r>
              <a:rPr lang="en-US" sz="7200" b="1" dirty="0"/>
              <a:t>can be accessed from home by going to </a:t>
            </a:r>
            <a:r>
              <a:rPr lang="en-US" sz="7200" b="1" u="sng" dirty="0">
                <a:hlinkClick r:id="rId3"/>
              </a:rPr>
              <a:t>http://destiny.hoover.k12.al.us</a:t>
            </a:r>
            <a:r>
              <a:rPr lang="en-US" sz="7200" b="1" dirty="0"/>
              <a:t>. </a:t>
            </a:r>
            <a:endParaRPr lang="en-US" sz="7200" dirty="0"/>
          </a:p>
          <a:p>
            <a:pPr algn="ctr">
              <a:buNone/>
            </a:pPr>
            <a:r>
              <a:rPr lang="en-US" sz="3500" b="1" dirty="0"/>
              <a:t> </a:t>
            </a:r>
            <a:endParaRPr lang="en-US" sz="3500" dirty="0"/>
          </a:p>
          <a:p>
            <a:pPr>
              <a:buNone/>
            </a:pPr>
            <a:r>
              <a:rPr lang="en-US" sz="10000" dirty="0" smtClean="0"/>
              <a:t>Look </a:t>
            </a:r>
            <a:r>
              <a:rPr lang="en-US" sz="10000" dirty="0"/>
              <a:t>up the following keywords in addition to searching for your specific </a:t>
            </a:r>
            <a:r>
              <a:rPr lang="en-US" sz="10000" dirty="0" smtClean="0"/>
              <a:t>film, character, director, or actor.  Books on films can be found in the 790’s.</a:t>
            </a:r>
            <a:endParaRPr lang="en-US" sz="10000" dirty="0"/>
          </a:p>
          <a:p>
            <a:pPr>
              <a:buNone/>
            </a:pPr>
            <a:r>
              <a:rPr lang="en-US" sz="10000" dirty="0"/>
              <a:t>CINEMA</a:t>
            </a:r>
          </a:p>
          <a:p>
            <a:pPr>
              <a:buNone/>
            </a:pPr>
            <a:r>
              <a:rPr lang="en-US" sz="10000" dirty="0"/>
              <a:t>FILMS			</a:t>
            </a:r>
          </a:p>
          <a:p>
            <a:pPr>
              <a:buNone/>
            </a:pPr>
            <a:r>
              <a:rPr lang="en-US" sz="10000" dirty="0"/>
              <a:t>MOVIES </a:t>
            </a:r>
            <a:endParaRPr lang="en-US" sz="10000" dirty="0" smtClean="0"/>
          </a:p>
          <a:p>
            <a:pPr>
              <a:buNone/>
            </a:pPr>
            <a:r>
              <a:rPr lang="en-US" sz="10000" dirty="0" smtClean="0"/>
              <a:t>HOLLYWOOD               </a:t>
            </a:r>
            <a:endParaRPr lang="en-US" sz="10000" dirty="0"/>
          </a:p>
          <a:p>
            <a:pPr>
              <a:buNone/>
            </a:pPr>
            <a:r>
              <a:rPr lang="en-US" sz="10000" dirty="0"/>
              <a:t>POP CULTURE</a:t>
            </a:r>
          </a:p>
          <a:p>
            <a:pPr>
              <a:buNone/>
            </a:pPr>
            <a:r>
              <a:rPr lang="en-US" sz="10000" dirty="0"/>
              <a:t>DECADES (look for the </a:t>
            </a:r>
            <a:r>
              <a:rPr lang="en-US" sz="10000" dirty="0" smtClean="0"/>
              <a:t>decade </a:t>
            </a:r>
            <a:r>
              <a:rPr lang="en-US" sz="10000" dirty="0"/>
              <a:t>when your </a:t>
            </a:r>
            <a:r>
              <a:rPr lang="en-US" sz="10000" dirty="0" smtClean="0"/>
              <a:t>film was produced</a:t>
            </a:r>
            <a:r>
              <a:rPr lang="en-US" sz="10000" dirty="0"/>
              <a:t>)</a:t>
            </a:r>
          </a:p>
          <a:p>
            <a:pPr>
              <a:buNone/>
            </a:pPr>
            <a:r>
              <a:rPr lang="en-US" b="1" dirty="0"/>
              <a:t> </a:t>
            </a:r>
            <a:endParaRPr lang="en-US" dirty="0"/>
          </a:p>
          <a:p>
            <a:pPr>
              <a:buNone/>
            </a:pPr>
            <a:r>
              <a:rPr lang="en-US" b="1" dirty="0"/>
              <a:t> </a:t>
            </a:r>
            <a:endParaRPr lang="en-US" dirty="0"/>
          </a:p>
          <a:p>
            <a:pPr>
              <a:buNone/>
            </a:pPr>
            <a:r>
              <a:rPr lang="en-US" b="1" dirty="0"/>
              <a:t> 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08906" y="381000"/>
            <a:ext cx="331372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 E S T I N 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1"/>
            <a:ext cx="8458200" cy="1295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Luke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“Well if there is a bright center to the universe, you’re on the planet it is farthest from.”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81000"/>
            <a:ext cx="807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Luke’s Ordinary </a:t>
            </a:r>
            <a:r>
              <a:rPr lang="en-US" sz="4400" dirty="0" smtClean="0"/>
              <a:t>World of </a:t>
            </a:r>
            <a:r>
              <a:rPr lang="en-US" sz="4400" dirty="0" err="1" smtClean="0"/>
              <a:t>Tattooine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5" name="Picture 2" descr="http://massassi.hobby-site.com/massassi/multimedia/books/reference/img/the_journey_of_luke_skywalker_an_analysis_of_modern_myth_and_symb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4" y="3758184"/>
            <a:ext cx="174246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8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772</Words>
  <Application>Microsoft Office PowerPoint</Application>
  <PresentationFormat>On-screen Show (4:3)</PresentationFormat>
  <Paragraphs>123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Hero’s Journey in Film 2012</vt:lpstr>
      <vt:lpstr>4 Sources</vt:lpstr>
      <vt:lpstr>PowerPoint Presentation</vt:lpstr>
      <vt:lpstr>PowerPoint Presentation</vt:lpstr>
      <vt:lpstr>PowerPoint Presentation</vt:lpstr>
      <vt:lpstr>PowerPoint Presentation</vt:lpstr>
      <vt:lpstr>Luke’s Ordinary World and  Call to Adventure</vt:lpstr>
      <vt:lpstr>PowerPoint Presentation</vt:lpstr>
      <vt:lpstr>PowerPoint Presentation</vt:lpstr>
      <vt:lpstr>PowerPoint Presentation</vt:lpstr>
      <vt:lpstr>PowerPoint Presentation</vt:lpstr>
      <vt:lpstr>DON’T MISS THESE TITLES…</vt:lpstr>
      <vt:lpstr>PowerPoint Presentation</vt:lpstr>
      <vt:lpstr>PowerPoint Presentation</vt:lpstr>
      <vt:lpstr>PowerPoint Presentation</vt:lpstr>
      <vt:lpstr>Luke’s Ordinary World and  Call to Adventure</vt:lpstr>
      <vt:lpstr>GOOGLE SCHOLAR</vt:lpstr>
      <vt:lpstr>MLA 7th Edition</vt:lpstr>
      <vt:lpstr>PowerPoint Presentation</vt:lpstr>
    </vt:vector>
  </TitlesOfParts>
  <Company>Hoover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Hero’s Journey in Film</dc:title>
  <dc:creator>mutz</dc:creator>
  <cp:lastModifiedBy>Utz, Marnie</cp:lastModifiedBy>
  <cp:revision>83</cp:revision>
  <cp:lastPrinted>2012-10-25T20:52:15Z</cp:lastPrinted>
  <dcterms:created xsi:type="dcterms:W3CDTF">2009-10-08T14:57:27Z</dcterms:created>
  <dcterms:modified xsi:type="dcterms:W3CDTF">2012-10-29T18:02:23Z</dcterms:modified>
</cp:coreProperties>
</file>