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64"/>
  </p:notesMasterIdLst>
  <p:sldIdLst>
    <p:sldId id="350" r:id="rId2"/>
    <p:sldId id="271" r:id="rId3"/>
    <p:sldId id="300" r:id="rId4"/>
    <p:sldId id="298" r:id="rId5"/>
    <p:sldId id="330" r:id="rId6"/>
    <p:sldId id="299" r:id="rId7"/>
    <p:sldId id="256" r:id="rId8"/>
    <p:sldId id="257" r:id="rId9"/>
    <p:sldId id="261" r:id="rId10"/>
    <p:sldId id="274" r:id="rId11"/>
    <p:sldId id="301" r:id="rId12"/>
    <p:sldId id="303" r:id="rId13"/>
    <p:sldId id="342" r:id="rId14"/>
    <p:sldId id="305" r:id="rId15"/>
    <p:sldId id="306" r:id="rId16"/>
    <p:sldId id="307" r:id="rId17"/>
    <p:sldId id="319" r:id="rId18"/>
    <p:sldId id="308" r:id="rId19"/>
    <p:sldId id="343" r:id="rId20"/>
    <p:sldId id="329" r:id="rId21"/>
    <p:sldId id="332" r:id="rId22"/>
    <p:sldId id="331" r:id="rId23"/>
    <p:sldId id="344" r:id="rId24"/>
    <p:sldId id="309" r:id="rId25"/>
    <p:sldId id="310" r:id="rId26"/>
    <p:sldId id="311" r:id="rId27"/>
    <p:sldId id="317" r:id="rId28"/>
    <p:sldId id="318" r:id="rId29"/>
    <p:sldId id="345" r:id="rId30"/>
    <p:sldId id="302" r:id="rId31"/>
    <p:sldId id="267" r:id="rId32"/>
    <p:sldId id="314" r:id="rId33"/>
    <p:sldId id="297" r:id="rId34"/>
    <p:sldId id="284" r:id="rId35"/>
    <p:sldId id="315" r:id="rId36"/>
    <p:sldId id="316" r:id="rId37"/>
    <p:sldId id="304" r:id="rId38"/>
    <p:sldId id="312" r:id="rId39"/>
    <p:sldId id="313" r:id="rId40"/>
    <p:sldId id="320" r:id="rId41"/>
    <p:sldId id="321" r:id="rId42"/>
    <p:sldId id="346" r:id="rId43"/>
    <p:sldId id="259" r:id="rId44"/>
    <p:sldId id="262" r:id="rId45"/>
    <p:sldId id="281" r:id="rId46"/>
    <p:sldId id="322" r:id="rId47"/>
    <p:sldId id="323" r:id="rId48"/>
    <p:sldId id="347" r:id="rId49"/>
    <p:sldId id="260" r:id="rId50"/>
    <p:sldId id="264" r:id="rId51"/>
    <p:sldId id="285" r:id="rId52"/>
    <p:sldId id="324" r:id="rId53"/>
    <p:sldId id="348" r:id="rId54"/>
    <p:sldId id="269" r:id="rId55"/>
    <p:sldId id="280" r:id="rId56"/>
    <p:sldId id="275" r:id="rId57"/>
    <p:sldId id="325" r:id="rId58"/>
    <p:sldId id="326" r:id="rId59"/>
    <p:sldId id="351" r:id="rId60"/>
    <p:sldId id="349" r:id="rId61"/>
    <p:sldId id="327" r:id="rId62"/>
    <p:sldId id="295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5013529-53A4-4052-8328-DE878E3B4AA7}" type="datetimeFigureOut">
              <a:rPr lang="en-US"/>
              <a:pPr/>
              <a:t>1/4/2011</a:t>
            </a:fld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66B5156-2AAA-4A9A-A12B-BB409E6AFC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16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C075E-1645-462B-8EF1-BFB4A0C5A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34B0-25DC-46C7-84EE-F11ED3881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168E-1F15-4C89-91D8-3E9FC2470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B865D-246B-4171-8B84-D653D4CD9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F03C-943A-4D53-8B92-3528EBE3F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E232-FFBB-4B30-8710-5C5BA4B4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1991-2853-450E-B426-3C9BBDE8C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2D3F-BC1B-4F60-9D0C-6AAFF9021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843DD-0F49-4711-9F10-BEB9578CD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5D4F-7B90-45DE-B2B7-19A80DE35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C2A18-89F6-4F58-AB9B-08AC57C3A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CEB59AA-CEFE-4873-9500-8F0F1EFBA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ossesHohRainForest_7306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en.wikipedia.org/wiki/File:OlympicRainforestHiker.jpg" TargetMode="Externa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br>
              <a:rPr lang="en-US" dirty="0" smtClean="0"/>
            </a:br>
            <a:r>
              <a:rPr lang="en-US" dirty="0" smtClean="0"/>
              <a:t>Terrestrial biomes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Tropical Rain Forest</a:t>
            </a:r>
            <a:endParaRPr lang="en-US" sz="480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6200" y="4724400"/>
            <a:ext cx="45741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smtClean="0"/>
              <a:t>- </a:t>
            </a:r>
            <a:r>
              <a:rPr lang="en-US" dirty="0" smtClean="0"/>
              <a:t>highest </a:t>
            </a:r>
            <a:r>
              <a:rPr lang="en-US" dirty="0"/>
              <a:t>biodiversity of all </a:t>
            </a:r>
            <a:r>
              <a:rPr lang="en-US" dirty="0" smtClean="0"/>
              <a:t>biomes</a:t>
            </a:r>
            <a:endParaRPr lang="en-US" dirty="0"/>
          </a:p>
          <a:p>
            <a:pPr marL="342900" indent="-342900" eaLnBrk="0" hangingPunct="0">
              <a:buFontTx/>
              <a:buChar char="-"/>
            </a:pPr>
            <a:r>
              <a:rPr lang="en-US" dirty="0" smtClean="0"/>
              <a:t>canopy </a:t>
            </a:r>
            <a:r>
              <a:rPr lang="en-US" dirty="0"/>
              <a:t>trees up to </a:t>
            </a:r>
            <a:r>
              <a:rPr lang="en-US" dirty="0" smtClean="0"/>
              <a:t>150 feet tall</a:t>
            </a:r>
          </a:p>
          <a:p>
            <a:pPr eaLnBrk="0" hangingPunct="0"/>
            <a:r>
              <a:rPr lang="en-US" dirty="0"/>
              <a:t> </a:t>
            </a:r>
            <a:r>
              <a:rPr lang="en-US" dirty="0" smtClean="0"/>
              <a:t>  (tall tree in AL would be 50 feet)</a:t>
            </a:r>
            <a:endParaRPr lang="en-US" dirty="0"/>
          </a:p>
          <a:p>
            <a:pPr eaLnBrk="0" hangingPunct="0"/>
            <a:r>
              <a:rPr lang="en-US" dirty="0"/>
              <a:t>- largest biome, on an area basis</a:t>
            </a:r>
          </a:p>
          <a:p>
            <a:pPr eaLnBrk="0" hangingPunct="0"/>
            <a:endParaRPr lang="en-US" dirty="0"/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895850" y="4724400"/>
            <a:ext cx="373531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/>
              <a:t>-</a:t>
            </a:r>
            <a:r>
              <a:rPr lang="en-US" dirty="0"/>
              <a:t>soils are generally unfertile </a:t>
            </a:r>
          </a:p>
          <a:p>
            <a:pPr eaLnBrk="0" hangingPunct="0"/>
            <a:r>
              <a:rPr lang="en-US" dirty="0"/>
              <a:t>-nutrients and carbon stored </a:t>
            </a:r>
          </a:p>
          <a:p>
            <a:pPr eaLnBrk="0" hangingPunct="0"/>
            <a:r>
              <a:rPr lang="en-US" dirty="0"/>
              <a:t>in plant biomass, not soils</a:t>
            </a:r>
          </a:p>
          <a:p>
            <a:pPr eaLnBrk="0" hangingPunct="0"/>
            <a:r>
              <a:rPr lang="en-US" dirty="0"/>
              <a:t>-rapid decomposition</a:t>
            </a: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static.zsl.org/images/width500/rainforest-layers-2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95400"/>
            <a:ext cx="35433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Layers of rainforest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5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/>
              <a:t>emergent layer- top, most light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canopy – 90% of species live in this layer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understory – filtered light, epiphytes grow on trees (type of commensalism)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forest floor – little light, many fungi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/>
          </p:cNvSpPr>
          <p:nvPr>
            <p:ph type="body" sz="half" idx="4294967295"/>
          </p:nvPr>
        </p:nvSpPr>
        <p:spPr>
          <a:xfrm>
            <a:off x="304800" y="533400"/>
            <a:ext cx="4038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smtClean="0"/>
              <a:t>Adaptations of plants and animals</a:t>
            </a:r>
          </a:p>
          <a:p>
            <a:r>
              <a:rPr lang="en-US" sz="2400" smtClean="0">
                <a:solidFill>
                  <a:srgbClr val="FF3300"/>
                </a:solidFill>
              </a:rPr>
              <a:t>Buttresses</a:t>
            </a:r>
            <a:r>
              <a:rPr lang="en-US" sz="2400" smtClean="0"/>
              <a:t> provide support for trees in thin soil</a:t>
            </a:r>
          </a:p>
          <a:p>
            <a:r>
              <a:rPr lang="en-US" sz="2400" smtClean="0"/>
              <a:t>Large leaves provide advantage in competition for light</a:t>
            </a:r>
          </a:p>
          <a:p>
            <a:r>
              <a:rPr lang="en-US" sz="2400" smtClean="0"/>
              <a:t>Epiphytes grow on tall trees to reach light</a:t>
            </a:r>
          </a:p>
          <a:p>
            <a:r>
              <a:rPr lang="en-US" sz="2400" smtClean="0"/>
              <a:t>Many animals have evolved as </a:t>
            </a:r>
            <a:r>
              <a:rPr lang="en-US" sz="2400" smtClean="0">
                <a:solidFill>
                  <a:srgbClr val="FF3300"/>
                </a:solidFill>
              </a:rPr>
              <a:t>specialists</a:t>
            </a:r>
            <a:r>
              <a:rPr lang="en-US" sz="2400" smtClean="0"/>
              <a:t> to occupy a certain niche (reduces competition)</a:t>
            </a:r>
          </a:p>
        </p:txBody>
      </p:sp>
      <p:pic>
        <p:nvPicPr>
          <p:cNvPr id="24580" name="Picture 4" descr="http://people.hws.edu/mitchell/oz/images/ButtressTre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"/>
            <a:ext cx="25050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P11801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3252788" cy="243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Threats to biomes</a:t>
            </a:r>
          </a:p>
        </p:txBody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Tropical Rainforest – deforestation, urbanization, pollution, collection of species to sell, slash and burn agriculture</a:t>
            </a:r>
          </a:p>
        </p:txBody>
      </p:sp>
      <p:pic>
        <p:nvPicPr>
          <p:cNvPr id="126981" name="Picture 5" descr="deforestation-tree-remov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124200"/>
            <a:ext cx="4048125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23" y="838200"/>
            <a:ext cx="56018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Temperate Deciduous Forest</a:t>
            </a:r>
            <a:endParaRPr lang="en-US" sz="4800"/>
          </a:p>
          <a:p>
            <a:pPr algn="ctr" eaLnBrk="0" hangingPunct="0"/>
            <a:endParaRPr lang="en-US" sz="4800">
              <a:solidFill>
                <a:srgbClr val="FFFF00"/>
              </a:solidFill>
            </a:endParaRPr>
          </a:p>
        </p:txBody>
      </p:sp>
      <p:pic>
        <p:nvPicPr>
          <p:cNvPr id="3074" name="Picture 2" descr="http://www.marietta.edu/~biol/biomes/images/deciduous/whittaker_deciduo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810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4"/>
          <p:cNvGrpSpPr>
            <a:grpSpLocks/>
          </p:cNvGrpSpPr>
          <p:nvPr/>
        </p:nvGrpSpPr>
        <p:grpSpPr bwMode="auto">
          <a:xfrm>
            <a:off x="152400" y="685800"/>
            <a:ext cx="8534400" cy="5562600"/>
            <a:chOff x="288" y="432"/>
            <a:chExt cx="5376" cy="3504"/>
          </a:xfrm>
        </p:grpSpPr>
        <p:pic>
          <p:nvPicPr>
            <p:cNvPr id="2662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471"/>
              <a:ext cx="5057" cy="3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29" name="Rectangle 3"/>
            <p:cNvSpPr>
              <a:spLocks noChangeArrowheads="1"/>
            </p:cNvSpPr>
            <p:nvPr/>
          </p:nvSpPr>
          <p:spPr bwMode="auto">
            <a:xfrm>
              <a:off x="3408" y="432"/>
              <a:ext cx="2256" cy="350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5257800" y="990600"/>
            <a:ext cx="3886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bg1"/>
                </a:solidFill>
              </a:rPr>
              <a:t>-distinct winter season, </a:t>
            </a:r>
          </a:p>
          <a:p>
            <a:pPr eaLnBrk="0" hangingPunct="0"/>
            <a:r>
              <a:rPr lang="en-US" sz="2800" dirty="0">
                <a:solidFill>
                  <a:schemeClr val="bg1"/>
                </a:solidFill>
              </a:rPr>
              <a:t>frost a defining feature</a:t>
            </a: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r>
              <a:rPr lang="en-US" sz="2800" dirty="0">
                <a:solidFill>
                  <a:schemeClr val="bg1"/>
                </a:solidFill>
              </a:rPr>
              <a:t>-summer </a:t>
            </a:r>
            <a:r>
              <a:rPr lang="en-US" sz="2800" dirty="0" smtClean="0">
                <a:solidFill>
                  <a:schemeClr val="bg1"/>
                </a:solidFill>
              </a:rPr>
              <a:t>usually moist</a:t>
            </a: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 dirty="0"/>
              <a:t>Temperate Deciduous Forest</a:t>
            </a:r>
            <a:endParaRPr lang="en-US" sz="4800" dirty="0"/>
          </a:p>
          <a:p>
            <a:pPr algn="ctr" eaLnBrk="0" hangingPunct="0"/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Temperate Deciduous Forest</a:t>
            </a:r>
            <a:endParaRPr lang="en-US" sz="4800"/>
          </a:p>
          <a:p>
            <a:pPr algn="ctr" eaLnBrk="0" hangingPunct="0"/>
            <a:endParaRPr lang="en-US" sz="4800">
              <a:solidFill>
                <a:srgbClr val="FFFF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76200" y="4630738"/>
            <a:ext cx="528535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/>
              <a:t>-relatively large tree biomass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 smtClean="0"/>
              <a:t>-called </a:t>
            </a:r>
            <a:r>
              <a:rPr lang="en-US" sz="2800" dirty="0"/>
              <a:t>the deciduous forest, </a:t>
            </a:r>
          </a:p>
          <a:p>
            <a:pPr eaLnBrk="0" hangingPunct="0"/>
            <a:r>
              <a:rPr lang="en-US" sz="2800" dirty="0"/>
              <a:t>but contains evergreen trees as well</a:t>
            </a: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effectLst/>
              </a:rPr>
              <a:t>Temperate Deciduous Forest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Adaptations of plants and animals</a:t>
            </a:r>
          </a:p>
          <a:p>
            <a:r>
              <a:rPr lang="en-US" smtClean="0"/>
              <a:t>Trees are deciduous</a:t>
            </a:r>
          </a:p>
          <a:p>
            <a:r>
              <a:rPr lang="en-US" smtClean="0"/>
              <a:t>Many animals hibernate or migrate to avoid winter temps</a:t>
            </a:r>
          </a:p>
        </p:txBody>
      </p:sp>
      <p:pic>
        <p:nvPicPr>
          <p:cNvPr id="28675" name="Picture 2" descr="http://shomers.files.wordpress.com/2008/02/hiber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417195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static.howstuffworks.com/gif/hibernation-b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124200"/>
            <a:ext cx="1905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http://www.birddigiscoping.com/blogsnowgee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48150"/>
            <a:ext cx="2971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effectLst/>
              </a:rPr>
              <a:t>Temperate Deciduous Forest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Sweet Home Alabama – this is our biome!</a:t>
            </a:r>
          </a:p>
        </p:txBody>
      </p:sp>
      <p:pic>
        <p:nvPicPr>
          <p:cNvPr id="29699" name="Picture 2" descr="http://www.robertfallsphotography.com/web%20files/BOOKS_files/image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09800"/>
            <a:ext cx="49149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Threats to biomes</a:t>
            </a:r>
          </a:p>
        </p:txBody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Temperate Deciduous Forest – deforestation, acid rain, logging, urbanization, mountain top mining</a:t>
            </a:r>
          </a:p>
        </p:txBody>
      </p:sp>
      <p:pic>
        <p:nvPicPr>
          <p:cNvPr id="129029" name="Picture 5" descr="img_16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667000"/>
            <a:ext cx="4895850" cy="367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Biome</a:t>
            </a:r>
            <a:endParaRPr lang="en-US" sz="4800"/>
          </a:p>
        </p:txBody>
      </p:sp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2362200"/>
            <a:ext cx="88011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/>
              <a:t>a major regional terrestrial community with its own type of climate, vegetation, and animal life</a:t>
            </a:r>
            <a:endParaRPr lang="en-US" sz="36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90500" y="41148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chemeClr val="bg1"/>
                </a:solidFill>
              </a:rPr>
              <a:t> </a:t>
            </a:r>
            <a:endParaRPr 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83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Temperate Rain Forest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30723" name="Picture 2" descr="http://www.marietta.edu/~biol/biomes/images/temprain/temprain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16" y="1219200"/>
            <a:ext cx="5472684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marietta.edu/~biol/biomes/images/temprain/whittaker_tempr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895600" cy="24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316" y="5105400"/>
            <a:ext cx="463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Pacific Northwest, New Zealand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Temperate Rain Forest</a:t>
            </a:r>
          </a:p>
        </p:txBody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708525"/>
          </a:xfrm>
        </p:spPr>
        <p:txBody>
          <a:bodyPr/>
          <a:lstStyle/>
          <a:p>
            <a:r>
              <a:rPr lang="en-US" sz="2400" smtClean="0"/>
              <a:t>Located in temperate zones in North America (Pacific northwest), Australia and New Zealand near oceans</a:t>
            </a:r>
          </a:p>
          <a:p>
            <a:r>
              <a:rPr lang="en-US" sz="2400" smtClean="0"/>
              <a:t>High precipitation (&gt;1400mm) , high humidity and moderate temperatures (mean 4-12°C)</a:t>
            </a:r>
          </a:p>
          <a:p>
            <a:r>
              <a:rPr lang="en-US" sz="2400" smtClean="0"/>
              <a:t>Lush growth of conifers, ferns, epiphytes</a:t>
            </a:r>
          </a:p>
          <a:p>
            <a:r>
              <a:rPr lang="en-US" sz="2400" smtClean="0"/>
              <a:t>Low instance of fires due to high moisture</a:t>
            </a:r>
          </a:p>
          <a:p>
            <a:endParaRPr lang="en-US" sz="2400" smtClean="0"/>
          </a:p>
        </p:txBody>
      </p:sp>
      <p:pic>
        <p:nvPicPr>
          <p:cNvPr id="124933" name="Picture 5" descr="200px-MossesHohRainForest_7306">
            <a:hlinkClick r:id="rId3" tooltip="Epiphytic mosses and clubmosses on Bigleaf Maples in Olympic National Park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14800"/>
            <a:ext cx="1905000" cy="2543175"/>
          </a:xfrm>
          <a:prstGeom prst="rect">
            <a:avLst/>
          </a:prstGeom>
          <a:noFill/>
        </p:spPr>
      </p:pic>
      <p:pic>
        <p:nvPicPr>
          <p:cNvPr id="124935" name="Picture 7" descr="400px-OlympicRainforestHiker">
            <a:hlinkClick r:id="rId5" tooltip="Hiker in the Queets Rain forest on the Olympic Peninsula of Washington, USA.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1148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47" name="Picture 2" descr="http://www.marietta.edu/~biol/biomes/images/temprain/temperate_rainforest_5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www.marietta.edu/~biol/biomes/images/temprain/temperate_rainforest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ralph-mcquarrie-return-of-the-jedi-endor-raci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038600"/>
            <a:ext cx="4925734" cy="25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46482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Scenes of Planet </a:t>
            </a:r>
            <a:r>
              <a:rPr lang="en-US" dirty="0" err="1" smtClean="0"/>
              <a:t>Endor</a:t>
            </a:r>
            <a:r>
              <a:rPr lang="en-US" dirty="0" smtClean="0"/>
              <a:t> of Star Wars filmed in temperate rainforest of Pacific Northwest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Threats to biomes</a:t>
            </a:r>
          </a:p>
        </p:txBody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/>
              <a:t>Temperate Rainforest – logging, loss of old growth </a:t>
            </a:r>
            <a:r>
              <a:rPr lang="en-US" dirty="0" smtClean="0"/>
              <a:t>forests (spotted owl controversy)</a:t>
            </a:r>
            <a:endParaRPr lang="en-US" dirty="0" smtClean="0"/>
          </a:p>
        </p:txBody>
      </p:sp>
      <p:pic>
        <p:nvPicPr>
          <p:cNvPr id="131077" name="Picture 5" descr="spotted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90800"/>
            <a:ext cx="4833938" cy="3890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23913"/>
            <a:ext cx="5715000" cy="337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Boreal Forest or Taiga</a:t>
            </a:r>
            <a:endParaRPr lang="en-US" sz="4800"/>
          </a:p>
        </p:txBody>
      </p:sp>
      <p:pic>
        <p:nvPicPr>
          <p:cNvPr id="9218" name="Picture 2" descr="http://www.marietta.edu/~biol/biomes/images/taiga/whittaker_tai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352800" cy="285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8"/>
          <p:cNvGrpSpPr>
            <a:grpSpLocks/>
          </p:cNvGrpSpPr>
          <p:nvPr/>
        </p:nvGrpSpPr>
        <p:grpSpPr bwMode="auto">
          <a:xfrm>
            <a:off x="152400" y="685800"/>
            <a:ext cx="8534400" cy="5562600"/>
            <a:chOff x="96" y="432"/>
            <a:chExt cx="5376" cy="3504"/>
          </a:xfrm>
        </p:grpSpPr>
        <p:pic>
          <p:nvPicPr>
            <p:cNvPr id="3379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439"/>
              <a:ext cx="5057" cy="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7" name="Rectangle 4"/>
            <p:cNvSpPr>
              <a:spLocks noChangeArrowheads="1"/>
            </p:cNvSpPr>
            <p:nvPr/>
          </p:nvSpPr>
          <p:spPr bwMode="auto">
            <a:xfrm>
              <a:off x="3216" y="432"/>
              <a:ext cx="2256" cy="350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Boreal Forest or Taiga</a:t>
            </a:r>
            <a:endParaRPr lang="en-US" sz="4800"/>
          </a:p>
          <a:p>
            <a:pPr algn="ctr" eaLnBrk="0" hangingPunct="0"/>
            <a:endParaRPr lang="en-US" sz="4800">
              <a:solidFill>
                <a:srgbClr val="FFFF00"/>
              </a:solidFill>
            </a:endParaRP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5257800" y="787400"/>
            <a:ext cx="3886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bg1"/>
                </a:solidFill>
              </a:rPr>
              <a:t>-severe winters,</a:t>
            </a:r>
          </a:p>
          <a:p>
            <a:pPr eaLnBrk="0" hangingPunct="0"/>
            <a:r>
              <a:rPr lang="en-US" sz="2800" dirty="0">
                <a:solidFill>
                  <a:schemeClr val="bg1"/>
                </a:solidFill>
              </a:rPr>
              <a:t>Mean average temp can be &lt; 0 </a:t>
            </a:r>
            <a:r>
              <a:rPr lang="en-US" sz="2800" dirty="0" err="1">
                <a:solidFill>
                  <a:schemeClr val="bg1"/>
                </a:solidFill>
              </a:rPr>
              <a:t>deg</a:t>
            </a:r>
            <a:r>
              <a:rPr lang="en-US" sz="2800" dirty="0">
                <a:solidFill>
                  <a:schemeClr val="bg1"/>
                </a:solidFill>
              </a:rPr>
              <a:t> C</a:t>
            </a: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r>
              <a:rPr lang="en-US" sz="2800" dirty="0" smtClean="0">
                <a:solidFill>
                  <a:schemeClr val="bg1"/>
                </a:solidFill>
              </a:rPr>
              <a:t>-low rainfall</a:t>
            </a:r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r>
              <a:rPr lang="en-US" sz="2800" dirty="0">
                <a:solidFill>
                  <a:schemeClr val="bg1"/>
                </a:solidFill>
              </a:rPr>
              <a:t>-short growing season</a:t>
            </a: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Boreal Forest or Taiga</a:t>
            </a:r>
            <a:endParaRPr lang="en-US" sz="4800">
              <a:solidFill>
                <a:srgbClr val="FFFF00"/>
              </a:solidFill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0" y="4008438"/>
            <a:ext cx="347821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/>
              <a:t>-10-20 m trees</a:t>
            </a:r>
          </a:p>
          <a:p>
            <a:pPr eaLnBrk="0" hangingPunct="0"/>
            <a:r>
              <a:rPr lang="en-US" sz="2800" dirty="0"/>
              <a:t>evergreen needle</a:t>
            </a:r>
          </a:p>
          <a:p>
            <a:pPr eaLnBrk="0" hangingPunct="0"/>
            <a:r>
              <a:rPr lang="en-US" sz="2800" dirty="0"/>
              <a:t> and deciduous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-second largest biome, </a:t>
            </a:r>
          </a:p>
          <a:p>
            <a:pPr eaLnBrk="0" hangingPunct="0"/>
            <a:r>
              <a:rPr lang="en-US" sz="2800" dirty="0"/>
              <a:t>on an area basis</a:t>
            </a: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191000" y="4114800"/>
            <a:ext cx="44999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/>
              <a:t>-fire dominated, but on longer</a:t>
            </a:r>
          </a:p>
          <a:p>
            <a:pPr eaLnBrk="0" hangingPunct="0"/>
            <a:r>
              <a:rPr lang="en-US" sz="2800" dirty="0"/>
              <a:t>timescale than grassland</a:t>
            </a:r>
          </a:p>
          <a:p>
            <a:pPr eaLnBrk="0" hangingPunct="0"/>
            <a:r>
              <a:rPr lang="en-US" sz="2800" dirty="0"/>
              <a:t>-more nutrients and carbon </a:t>
            </a:r>
          </a:p>
          <a:p>
            <a:pPr eaLnBrk="0" hangingPunct="0"/>
            <a:r>
              <a:rPr lang="en-US" sz="2800" dirty="0"/>
              <a:t>stored in soils than plants</a:t>
            </a:r>
          </a:p>
          <a:p>
            <a:pPr eaLnBrk="0" hangingPunct="0"/>
            <a:r>
              <a:rPr lang="en-US" sz="2800" dirty="0"/>
              <a:t>-slow decomposition</a:t>
            </a: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effectLst/>
              </a:rPr>
              <a:t>Boreal Forest or Taiga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Adaptations of plants </a:t>
            </a:r>
          </a:p>
          <a:p>
            <a:r>
              <a:rPr lang="en-US" smtClean="0"/>
              <a:t>needle shaped leaves with thick cuticle retain water, can survive cold</a:t>
            </a:r>
          </a:p>
          <a:p>
            <a:r>
              <a:rPr lang="en-US" smtClean="0"/>
              <a:t>cone-shaped trees can shed snow without losing branches</a:t>
            </a:r>
          </a:p>
        </p:txBody>
      </p:sp>
      <p:pic>
        <p:nvPicPr>
          <p:cNvPr id="35843" name="Picture 2" descr="http://www.mt.nrcs.usda.gov/technical/ecs/forestry/images/spruce-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76600"/>
            <a:ext cx="2667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</a:rPr>
              <a:t>Boreal Forest or Taiga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dirty="0" smtClean="0"/>
              <a:t>Adaptations of animals</a:t>
            </a:r>
          </a:p>
          <a:p>
            <a:r>
              <a:rPr lang="en-US" sz="2400" dirty="0" smtClean="0"/>
              <a:t>Thick fur to withstand cold</a:t>
            </a:r>
          </a:p>
          <a:p>
            <a:r>
              <a:rPr lang="en-US" sz="2400" dirty="0" smtClean="0"/>
              <a:t>Migration, hibernation </a:t>
            </a:r>
          </a:p>
        </p:txBody>
      </p:sp>
      <p:pic>
        <p:nvPicPr>
          <p:cNvPr id="36867" name="Picture 2" descr="http://www.thelon.com/graphics/bigher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87226"/>
            <a:ext cx="522117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005052" y="58674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Caribou migration</a:t>
            </a:r>
          </a:p>
        </p:txBody>
      </p:sp>
      <p:pic>
        <p:nvPicPr>
          <p:cNvPr id="14340" name="Picture 4" descr="http://www.ontariobearhunting.ca/sscimages/animals/bear/BlackBear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2999"/>
            <a:ext cx="27432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nrdc.org/land/forests/boreal/images/page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58" y="3019629"/>
            <a:ext cx="2816942" cy="187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Threats to biomes</a:t>
            </a:r>
          </a:p>
        </p:txBody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Boreal Forest – acid rain</a:t>
            </a:r>
          </a:p>
        </p:txBody>
      </p:sp>
      <p:pic>
        <p:nvPicPr>
          <p:cNvPr id="133129" name="Picture 9" descr="forestdamagedbyacid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362200"/>
            <a:ext cx="4762500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en-US" sz="3200" smtClean="0"/>
              <a:t>Q.  What determines biomes?  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en-US" sz="3200" smtClean="0"/>
              <a:t>A.  Mainly climate</a:t>
            </a:r>
          </a:p>
          <a:p>
            <a:pPr marL="650875" indent="-514350">
              <a:buFont typeface="Wingdings 2" pitchFamily="18" charset="2"/>
              <a:buAutoNum type="alphaUcPeriod"/>
            </a:pPr>
            <a:endParaRPr lang="en-US" sz="3200" smtClean="0"/>
          </a:p>
          <a:p>
            <a:pPr marL="650875" indent="-514350">
              <a:buFont typeface="Wingdings 2" pitchFamily="18" charset="2"/>
              <a:buNone/>
            </a:pPr>
            <a:r>
              <a:rPr lang="en-US" sz="3200" smtClean="0"/>
              <a:t>Q.  What determines climate?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en-US" sz="3200" smtClean="0"/>
              <a:t>A.  Many things, including tilt of earth’s axis, proximity to oceans, presence of mountains, wind currents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02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effectLst/>
              </a:rPr>
              <a:t>Grasslands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37890" name="Content Placeholder 4"/>
          <p:cNvSpPr>
            <a:spLocks noGrp="1"/>
          </p:cNvSpPr>
          <p:nvPr>
            <p:ph idx="1"/>
          </p:nvPr>
        </p:nvSpPr>
        <p:spPr>
          <a:xfrm>
            <a:off x="501650" y="963748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000" dirty="0" smtClean="0"/>
              <a:t>Tropical and temperate locations</a:t>
            </a:r>
          </a:p>
          <a:p>
            <a:pPr>
              <a:buFont typeface="Wingdings 2" pitchFamily="18" charset="2"/>
              <a:buNone/>
            </a:pPr>
            <a:r>
              <a:rPr lang="en-US" sz="2000" dirty="0" smtClean="0"/>
              <a:t>Characterized </a:t>
            </a:r>
            <a:r>
              <a:rPr lang="en-US" sz="2000" dirty="0" smtClean="0"/>
              <a:t>by </a:t>
            </a:r>
            <a:endParaRPr lang="en-US" sz="2000" dirty="0" smtClean="0"/>
          </a:p>
          <a:p>
            <a:r>
              <a:rPr lang="en-US" sz="2000" dirty="0" smtClean="0"/>
              <a:t>vast </a:t>
            </a:r>
            <a:r>
              <a:rPr lang="en-US" sz="2000" dirty="0" smtClean="0"/>
              <a:t>seas of grass with some small trees and </a:t>
            </a:r>
            <a:r>
              <a:rPr lang="en-US" sz="2000" dirty="0" smtClean="0"/>
              <a:t>shrubs</a:t>
            </a:r>
          </a:p>
          <a:p>
            <a:r>
              <a:rPr lang="en-US" sz="2000" dirty="0" smtClean="0"/>
              <a:t>extremely </a:t>
            </a:r>
            <a:r>
              <a:rPr lang="en-US" sz="2000" dirty="0" smtClean="0"/>
              <a:t>fertile </a:t>
            </a:r>
            <a:r>
              <a:rPr lang="en-US" sz="2000" dirty="0" smtClean="0"/>
              <a:t>soil </a:t>
            </a:r>
          </a:p>
          <a:p>
            <a:r>
              <a:rPr lang="en-US" sz="2000" dirty="0" smtClean="0"/>
              <a:t>grazers</a:t>
            </a:r>
          </a:p>
          <a:p>
            <a:r>
              <a:rPr lang="en-US" sz="2000" dirty="0" smtClean="0"/>
              <a:t>little precipitation </a:t>
            </a:r>
          </a:p>
          <a:p>
            <a:r>
              <a:rPr lang="en-US" sz="2000" dirty="0" smtClean="0"/>
              <a:t>may </a:t>
            </a:r>
            <a:r>
              <a:rPr lang="en-US" sz="2000" dirty="0" smtClean="0"/>
              <a:t>have wet and dry </a:t>
            </a:r>
            <a:r>
              <a:rPr lang="en-US" sz="2000" dirty="0" smtClean="0"/>
              <a:t>seasons</a:t>
            </a:r>
          </a:p>
          <a:p>
            <a:r>
              <a:rPr lang="en-US" sz="2000" dirty="0" smtClean="0"/>
              <a:t>maintained by fire</a:t>
            </a:r>
            <a:endParaRPr lang="en-US" sz="2000" dirty="0" smtClean="0"/>
          </a:p>
        </p:txBody>
      </p:sp>
      <p:pic>
        <p:nvPicPr>
          <p:cNvPr id="6146" name="Picture 2" descr="http://room42.wikispaces.com/file/view/2.jpg/33517415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23696"/>
            <a:ext cx="4038600" cy="26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iee.ecoed.net/vol/v5/practice/dalgleish/img/konza1-prairie-1600x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4544961" cy="31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0" y="-7620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 dirty="0" smtClean="0"/>
              <a:t>Grasslands</a:t>
            </a:r>
          </a:p>
          <a:p>
            <a:pPr algn="ctr" eaLnBrk="0" hangingPunct="0"/>
            <a:r>
              <a:rPr lang="en-US" sz="2800" b="1" dirty="0" smtClean="0"/>
              <a:t>(Color both onto one map)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94197"/>
            <a:ext cx="4914900" cy="28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29200" y="1143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Tropical grasslands </a:t>
            </a:r>
          </a:p>
          <a:p>
            <a:r>
              <a:rPr lang="en-US" dirty="0" smtClean="0"/>
              <a:t>(= savanna)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323016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Temperate grasslands</a:t>
            </a:r>
          </a:p>
          <a:p>
            <a:r>
              <a:rPr lang="en-US" dirty="0" smtClean="0"/>
              <a:t>(= prairie, steppes, pampas)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 dirty="0" smtClean="0"/>
              <a:t>Grassland</a:t>
            </a:r>
            <a:endParaRPr lang="en-US" sz="4800" b="1" dirty="0"/>
          </a:p>
          <a:p>
            <a:pPr algn="ctr" eaLnBrk="0" hangingPunct="0"/>
            <a:r>
              <a:rPr lang="en-US" sz="3200" b="1" dirty="0" smtClean="0"/>
              <a:t>(Color both onto one diagram)</a:t>
            </a:r>
            <a:endParaRPr lang="en-US" sz="3200" dirty="0"/>
          </a:p>
        </p:txBody>
      </p:sp>
      <p:pic>
        <p:nvPicPr>
          <p:cNvPr id="4" name="Picture 2" descr="http://www.marietta.edu/~biol/biomes/images/grassland/whittaker_grass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05671"/>
            <a:ext cx="4572000" cy="389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marietta.edu/~biol/biomes/images/tropseas/whittaker_savan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8" y="1524000"/>
            <a:ext cx="3959942" cy="33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4"/>
          <p:cNvGrpSpPr>
            <a:grpSpLocks/>
          </p:cNvGrpSpPr>
          <p:nvPr/>
        </p:nvGrpSpPr>
        <p:grpSpPr bwMode="auto">
          <a:xfrm>
            <a:off x="152400" y="685800"/>
            <a:ext cx="8458200" cy="5562600"/>
            <a:chOff x="144" y="432"/>
            <a:chExt cx="5328" cy="3504"/>
          </a:xfrm>
        </p:grpSpPr>
        <p:pic>
          <p:nvPicPr>
            <p:cNvPr id="3994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495"/>
              <a:ext cx="5057" cy="3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1" name="Rectangle 3"/>
            <p:cNvSpPr>
              <a:spLocks noChangeArrowheads="1"/>
            </p:cNvSpPr>
            <p:nvPr/>
          </p:nvSpPr>
          <p:spPr bwMode="auto">
            <a:xfrm>
              <a:off x="3216" y="432"/>
              <a:ext cx="2256" cy="350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5257800" y="990600"/>
            <a:ext cx="38862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</a:rPr>
              <a:t>-found in the tropics (but &gt; 10° latitude)</a:t>
            </a: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r>
              <a:rPr lang="en-US" sz="2800">
                <a:solidFill>
                  <a:schemeClr val="bg1"/>
                </a:solidFill>
              </a:rPr>
              <a:t>-pronounced dry season</a:t>
            </a:r>
          </a:p>
          <a:p>
            <a:pPr eaLnBrk="0" hangingPunct="0"/>
            <a:r>
              <a:rPr lang="en-US" sz="2800">
                <a:solidFill>
                  <a:schemeClr val="bg1"/>
                </a:solidFill>
              </a:rPr>
              <a:t>with &lt;5 cm rainfall in some months </a:t>
            </a: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Tropical Savanna</a:t>
            </a:r>
            <a:endParaRPr lang="en-US" sz="4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Tropical Savanna</a:t>
            </a:r>
            <a:endParaRPr lang="en-US" sz="4800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03213" y="4630738"/>
            <a:ext cx="417774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/>
              <a:t>-scattered trees and grass</a:t>
            </a:r>
          </a:p>
          <a:p>
            <a:pPr eaLnBrk="0" hangingPunct="0"/>
            <a:r>
              <a:rPr lang="en-US" sz="2800" dirty="0"/>
              <a:t>-fire an important natural </a:t>
            </a:r>
          </a:p>
          <a:p>
            <a:pPr eaLnBrk="0" hangingPunct="0"/>
            <a:r>
              <a:rPr lang="en-US" sz="2800" dirty="0"/>
              <a:t>part of the biome that keeps</a:t>
            </a:r>
          </a:p>
          <a:p>
            <a:pPr eaLnBrk="0" hangingPunct="0"/>
            <a:r>
              <a:rPr lang="en-US" sz="2800" dirty="0"/>
              <a:t>trees from moving in</a:t>
            </a: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4894263" y="4600575"/>
            <a:ext cx="377859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/>
              <a:t>- grazing by animals </a:t>
            </a:r>
          </a:p>
          <a:p>
            <a:pPr eaLnBrk="0" hangingPunct="0"/>
            <a:r>
              <a:rPr lang="en-US" sz="2800" dirty="0"/>
              <a:t>also contributes to </a:t>
            </a:r>
          </a:p>
          <a:p>
            <a:pPr eaLnBrk="0" hangingPunct="0"/>
            <a:r>
              <a:rPr lang="en-US" sz="2800" dirty="0"/>
              <a:t>predominance of grasses</a:t>
            </a:r>
          </a:p>
          <a:p>
            <a:pPr eaLnBrk="0" hangingPunct="0"/>
            <a:r>
              <a:rPr lang="en-US" sz="2800" dirty="0"/>
              <a:t>as they crop plants close </a:t>
            </a:r>
          </a:p>
          <a:p>
            <a:pPr eaLnBrk="0" hangingPunct="0"/>
            <a:r>
              <a:rPr lang="en-US" sz="2800" dirty="0"/>
              <a:t>to the ground</a:t>
            </a: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4"/>
          <p:cNvGrpSpPr>
            <a:grpSpLocks/>
          </p:cNvGrpSpPr>
          <p:nvPr/>
        </p:nvGrpSpPr>
        <p:grpSpPr bwMode="auto">
          <a:xfrm>
            <a:off x="228600" y="685800"/>
            <a:ext cx="8458200" cy="5562600"/>
            <a:chOff x="144" y="432"/>
            <a:chExt cx="5328" cy="3504"/>
          </a:xfrm>
        </p:grpSpPr>
        <p:pic>
          <p:nvPicPr>
            <p:cNvPr id="430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499"/>
              <a:ext cx="5057" cy="3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3" name="Rectangle 3"/>
            <p:cNvSpPr>
              <a:spLocks noChangeArrowheads="1"/>
            </p:cNvSpPr>
            <p:nvPr/>
          </p:nvSpPr>
          <p:spPr bwMode="auto">
            <a:xfrm>
              <a:off x="3216" y="432"/>
              <a:ext cx="2256" cy="350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Temperate Grassland</a:t>
            </a:r>
            <a:endParaRPr lang="en-US" sz="4800"/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5257800" y="990600"/>
            <a:ext cx="38862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</a:rPr>
              <a:t>-similar to tropical savanna, but with cold winter</a:t>
            </a: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r>
              <a:rPr lang="en-US" sz="2800">
                <a:solidFill>
                  <a:schemeClr val="bg1"/>
                </a:solidFill>
              </a:rPr>
              <a:t>-relatively hot summer</a:t>
            </a: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r>
              <a:rPr lang="en-US" sz="2800">
                <a:solidFill>
                  <a:schemeClr val="bg1"/>
                </a:solidFill>
              </a:rPr>
              <a:t>-potential evapotranspiration &gt; ppt </a:t>
            </a: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Temperate Grassland</a:t>
            </a:r>
            <a:endParaRPr lang="en-US" sz="4800"/>
          </a:p>
        </p:txBody>
      </p:sp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303213" y="4554538"/>
            <a:ext cx="394176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/>
              <a:t>-scattered trees and shrubs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-trees are short statured</a:t>
            </a:r>
          </a:p>
          <a:p>
            <a:pPr eaLnBrk="0" hangingPunct="0"/>
            <a:endParaRPr lang="en-US" sz="2800" dirty="0"/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4876800" y="4584700"/>
            <a:ext cx="40799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/>
              <a:t>-fire &amp; grazing by animals </a:t>
            </a:r>
          </a:p>
          <a:p>
            <a:pPr eaLnBrk="0" hangingPunct="0"/>
            <a:r>
              <a:rPr lang="en-US" sz="2800" dirty="0"/>
              <a:t>also contribute to </a:t>
            </a:r>
          </a:p>
          <a:p>
            <a:pPr eaLnBrk="0" hangingPunct="0"/>
            <a:r>
              <a:rPr lang="en-US" sz="2800" dirty="0"/>
              <a:t>predominance of grasses</a:t>
            </a: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4036" name="Picture 2" descr="http://forages.oregonstate.edu/nfgc/cd1/img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838200"/>
            <a:ext cx="32289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http://library.thinkquest.org/CR0210360/grasslands_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954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Temperate grasslands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Prairies of North America</a:t>
            </a:r>
          </a:p>
        </p:txBody>
      </p:sp>
      <p:pic>
        <p:nvPicPr>
          <p:cNvPr id="45059" name="Picture 2" descr="http://www.texasep.org/cpft/a_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14600"/>
            <a:ext cx="34861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http://lh3.ggpht.com/_bz9t2JltZ7s/RkNOqILjXEI/AAAAAAAABPw/TNKaI0twOiY/Sundrops+in+the+Prair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371600"/>
            <a:ext cx="38481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685800" y="5486400"/>
            <a:ext cx="358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Texas, where more than 98% of the prairie is now gone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effectLst/>
              </a:rPr>
              <a:t>Temperate grasslands</a:t>
            </a:r>
            <a:endParaRPr lang="en-US" sz="4400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Steppes of Mongolia</a:t>
            </a:r>
          </a:p>
        </p:txBody>
      </p:sp>
      <p:pic>
        <p:nvPicPr>
          <p:cNvPr id="46083" name="Picture 2" descr="http://www.e-mongol.com/images/Steppes%20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38400"/>
            <a:ext cx="4686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Temperate grasslands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Steppes of Russia</a:t>
            </a:r>
          </a:p>
        </p:txBody>
      </p:sp>
      <p:pic>
        <p:nvPicPr>
          <p:cNvPr id="47107" name="Picture 2" descr="http://www.theeasternfront.co.uk/Graphics/russi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50006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en.wikivisual.com/images/9/91/Steppe_of_western_Kazakhstan_in_the_early_spr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71600"/>
            <a:ext cx="371475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boqueteweather.com/images/tilt_seas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6096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Tilt of earth’s axis affects climate in different parts of the world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Grasslands (Tropical and Temperate)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Adaptations of plants</a:t>
            </a:r>
          </a:p>
          <a:p>
            <a:r>
              <a:rPr lang="en-US" smtClean="0"/>
              <a:t>Grasses have extensive root system for efficient water absorption and to allow quick regrowth after fire or grazing</a:t>
            </a:r>
          </a:p>
        </p:txBody>
      </p:sp>
      <p:pic>
        <p:nvPicPr>
          <p:cNvPr id="48131" name="Picture 2" descr="http://www.conservancy.co.uk/learn/images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31115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Grasslands (Tropical and Temperate)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Adaptations of animals</a:t>
            </a:r>
          </a:p>
          <a:p>
            <a:r>
              <a:rPr lang="en-US" smtClean="0"/>
              <a:t>Grazing adaptations (teeth, digestive system)</a:t>
            </a:r>
          </a:p>
          <a:p>
            <a:r>
              <a:rPr lang="en-US" smtClean="0"/>
              <a:t>Migrate to avoid dry periods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z="2000" smtClean="0"/>
          </a:p>
          <a:p>
            <a:pPr>
              <a:buFont typeface="Wingdings 2" pitchFamily="18" charset="2"/>
              <a:buNone/>
            </a:pPr>
            <a:r>
              <a:rPr lang="en-US" sz="2000" smtClean="0"/>
              <a:t>Wildebeest migration</a:t>
            </a:r>
          </a:p>
        </p:txBody>
      </p:sp>
      <p:pic>
        <p:nvPicPr>
          <p:cNvPr id="49156" name="Picture 2" descr="http://www.travellersworldwide.com/Images2000/photos-kenya/wildebeest-mig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Threats to biomes</a:t>
            </a:r>
          </a:p>
        </p:txBody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/>
              <a:t>Grasslands (tropical and temperate) – encroachment of </a:t>
            </a:r>
            <a:r>
              <a:rPr lang="en-US" dirty="0" smtClean="0"/>
              <a:t>agriculture due to extremely fertile soil, </a:t>
            </a:r>
            <a:r>
              <a:rPr lang="en-US" dirty="0" smtClean="0"/>
              <a:t>fire suppression</a:t>
            </a:r>
          </a:p>
        </p:txBody>
      </p:sp>
      <p:pic>
        <p:nvPicPr>
          <p:cNvPr id="135173" name="Picture 5" descr="pakistan_agricul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95600"/>
            <a:ext cx="4210050" cy="3157538"/>
          </a:xfrm>
          <a:prstGeom prst="rect">
            <a:avLst/>
          </a:prstGeom>
          <a:noFill/>
        </p:spPr>
      </p:pic>
      <p:pic>
        <p:nvPicPr>
          <p:cNvPr id="7170" name="Picture 2" descr="http://pick4.pick.uga.edu/IM/EL_DP/0010/640/Agriculture,Irrigation_circles,close,aerial,EL_DP1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614809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Former grasslands in Colorado now fields of circular crops due to irrigation systems (pivot irrigation)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6096000" cy="354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Desert</a:t>
            </a:r>
            <a:endParaRPr lang="en-US" sz="4800"/>
          </a:p>
        </p:txBody>
      </p:sp>
      <p:pic>
        <p:nvPicPr>
          <p:cNvPr id="8194" name="Picture 2" descr="http://www.marietta.edu/~biol/biomes/images/desert/whittaker_des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4149"/>
            <a:ext cx="3352800" cy="285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6"/>
          <p:cNvGrpSpPr>
            <a:grpSpLocks/>
          </p:cNvGrpSpPr>
          <p:nvPr/>
        </p:nvGrpSpPr>
        <p:grpSpPr bwMode="auto">
          <a:xfrm>
            <a:off x="304800" y="685800"/>
            <a:ext cx="8534400" cy="5562600"/>
            <a:chOff x="192" y="432"/>
            <a:chExt cx="5376" cy="3504"/>
          </a:xfrm>
        </p:grpSpPr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443"/>
              <a:ext cx="5057" cy="3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3312" y="432"/>
              <a:ext cx="2256" cy="350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Desert</a:t>
            </a:r>
            <a:endParaRPr lang="en-US" sz="4800"/>
          </a:p>
        </p:txBody>
      </p:sp>
      <p:sp>
        <p:nvSpPr>
          <p:cNvPr id="51203" name="Text Box 8"/>
          <p:cNvSpPr txBox="1">
            <a:spLocks noChangeArrowheads="1"/>
          </p:cNvSpPr>
          <p:nvPr/>
        </p:nvSpPr>
        <p:spPr bwMode="auto">
          <a:xfrm>
            <a:off x="5257800" y="990600"/>
            <a:ext cx="3886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bg1"/>
                </a:solidFill>
              </a:rPr>
              <a:t>-hot or cold deserts exist</a:t>
            </a: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r>
              <a:rPr lang="en-US" sz="2800" dirty="0">
                <a:solidFill>
                  <a:schemeClr val="bg1"/>
                </a:solidFill>
              </a:rPr>
              <a:t>-characterized by low precipitation &lt;25cm, </a:t>
            </a:r>
          </a:p>
          <a:p>
            <a:pPr eaLnBrk="0" hangingPunct="0"/>
            <a:r>
              <a:rPr lang="en-US" sz="2800" dirty="0">
                <a:solidFill>
                  <a:schemeClr val="bg1"/>
                </a:solidFill>
              </a:rPr>
              <a:t>sporadic</a:t>
            </a: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Desert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Desert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Adaptations of plants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accent2"/>
                </a:solidFill>
              </a:rPr>
              <a:t>Succulents</a:t>
            </a:r>
            <a:r>
              <a:rPr lang="en-US" dirty="0" smtClean="0"/>
              <a:t> – term for plants such as cactuses with thick fleshy stems and leaves that store water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Thick cuticle, roots spread out near surface help conserve water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Thorns prevent animals from eating plants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/>
          </a:p>
        </p:txBody>
      </p:sp>
      <p:pic>
        <p:nvPicPr>
          <p:cNvPr id="53252" name="Picture 2" descr="http://www.jardibotanicdesoller.org/imatges/guia_cactus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3147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Desert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Adaptations of animals</a:t>
            </a:r>
          </a:p>
          <a:p>
            <a:r>
              <a:rPr lang="en-US" smtClean="0"/>
              <a:t>Many are nocturnal to avoid heat of day</a:t>
            </a:r>
          </a:p>
          <a:p>
            <a:r>
              <a:rPr lang="en-US" smtClean="0">
                <a:solidFill>
                  <a:schemeClr val="accent2"/>
                </a:solidFill>
              </a:rPr>
              <a:t>Estivation</a:t>
            </a:r>
            <a:r>
              <a:rPr lang="en-US" smtClean="0"/>
              <a:t> – similar to hibernating, but during dry season</a:t>
            </a:r>
          </a:p>
        </p:txBody>
      </p:sp>
      <p:sp>
        <p:nvSpPr>
          <p:cNvPr id="5427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000" smtClean="0"/>
              <a:t>Spadefoot toad burrows in mud</a:t>
            </a:r>
          </a:p>
        </p:txBody>
      </p:sp>
      <p:pic>
        <p:nvPicPr>
          <p:cNvPr id="54276" name="Picture 2" descr="http://www.abc.net.au/reslib/200803/r231836_926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39751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Threats to biomes</a:t>
            </a:r>
          </a:p>
        </p:txBody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dirty="0" smtClean="0"/>
              <a:t>Desert – </a:t>
            </a:r>
            <a:endParaRPr lang="en-US" sz="2400" dirty="0" smtClean="0"/>
          </a:p>
          <a:p>
            <a:r>
              <a:rPr lang="en-US" sz="2400" dirty="0" smtClean="0"/>
              <a:t>urbanization (more people choose to live there now that we can irrigate) </a:t>
            </a:r>
          </a:p>
          <a:p>
            <a:r>
              <a:rPr lang="en-US" sz="2400" dirty="0" smtClean="0"/>
              <a:t>recreation </a:t>
            </a:r>
            <a:r>
              <a:rPr lang="en-US" sz="2400" dirty="0" smtClean="0"/>
              <a:t>damages fragile </a:t>
            </a:r>
            <a:r>
              <a:rPr lang="en-US" sz="2400" dirty="0" smtClean="0"/>
              <a:t>ecosystems (</a:t>
            </a:r>
            <a:r>
              <a:rPr lang="en-US" sz="2400" u="sng" dirty="0" smtClean="0"/>
              <a:t>desert crust </a:t>
            </a:r>
            <a:r>
              <a:rPr lang="en-US" sz="2400" dirty="0" smtClean="0"/>
              <a:t>– interwoven mats of lichens, fungi, and algae anchor and protect desert soils; can take centuries to form and a few minutes to destroy)</a:t>
            </a:r>
            <a:endParaRPr lang="en-US" sz="2400" dirty="0" smtClean="0"/>
          </a:p>
        </p:txBody>
      </p:sp>
      <p:pic>
        <p:nvPicPr>
          <p:cNvPr id="137221" name="Picture 5" descr="image006_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78377"/>
            <a:ext cx="3505200" cy="2628900"/>
          </a:xfrm>
          <a:prstGeom prst="rect">
            <a:avLst/>
          </a:prstGeom>
          <a:noFill/>
        </p:spPr>
      </p:pic>
      <p:pic>
        <p:nvPicPr>
          <p:cNvPr id="12290" name="Picture 2" descr="http://image.off-roadweb.com/f/10895157+w750+st0/0810or_01_z+tecate_score_baja_500_desert_race_2008_edition+atv_ju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90" y="35814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32" y="1077218"/>
            <a:ext cx="5638800" cy="327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/>
              <a:t>Chaparral </a:t>
            </a:r>
          </a:p>
          <a:p>
            <a:pPr algn="ctr" eaLnBrk="0" hangingPunct="0"/>
            <a:r>
              <a:rPr lang="en-US" sz="2800" b="1" dirty="0" smtClean="0"/>
              <a:t>(=Mediterranean or woodland </a:t>
            </a:r>
            <a:r>
              <a:rPr lang="en-US" sz="2800" b="1" dirty="0" err="1" smtClean="0"/>
              <a:t>shrubland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4495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how it is along coasts</a:t>
            </a:r>
            <a:endParaRPr lang="en-US" dirty="0"/>
          </a:p>
        </p:txBody>
      </p:sp>
      <p:pic>
        <p:nvPicPr>
          <p:cNvPr id="10242" name="Picture 2" descr="http://www.marietta.edu/~biol/biomes/images/woodland/whittaker_v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3276600" cy="279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419600" y="5867400"/>
            <a:ext cx="2438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575086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 in this red section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upload.wikimedia.org/wikipedia/commons/archive/c/cf/20060728033703!World_map_with_major_latitude_cir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662463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Zones of the earth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28600" y="1752600"/>
            <a:ext cx="12954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Arctic</a:t>
            </a:r>
          </a:p>
          <a:p>
            <a:pPr eaLnBrk="0" hangingPunct="0"/>
            <a:endParaRPr lang="en-US" sz="1600"/>
          </a:p>
          <a:p>
            <a:pPr eaLnBrk="0" hangingPunct="0"/>
            <a:r>
              <a:rPr lang="en-US" sz="1600"/>
              <a:t>Temperate</a:t>
            </a:r>
          </a:p>
          <a:p>
            <a:pPr eaLnBrk="0" hangingPunct="0"/>
            <a:endParaRPr lang="en-US" sz="1600"/>
          </a:p>
          <a:p>
            <a:pPr eaLnBrk="0" hangingPunct="0"/>
            <a:r>
              <a:rPr lang="en-US" sz="1000"/>
              <a:t>Tropic of cancer</a:t>
            </a:r>
          </a:p>
          <a:p>
            <a:pPr eaLnBrk="0" hangingPunct="0"/>
            <a:endParaRPr lang="en-US" sz="1600"/>
          </a:p>
          <a:p>
            <a:pPr eaLnBrk="0" hangingPunct="0"/>
            <a:r>
              <a:rPr lang="en-US" sz="1600"/>
              <a:t>Tropical</a:t>
            </a:r>
          </a:p>
          <a:p>
            <a:pPr eaLnBrk="0" hangingPunct="0"/>
            <a:endParaRPr lang="en-US" sz="1000"/>
          </a:p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Tropic of Capricorn</a:t>
            </a:r>
          </a:p>
          <a:p>
            <a:pPr eaLnBrk="0" hangingPunct="0"/>
            <a:endParaRPr lang="en-US" sz="1000"/>
          </a:p>
          <a:p>
            <a:pPr eaLnBrk="0" hangingPunct="0"/>
            <a:endParaRPr lang="en-US" sz="1000"/>
          </a:p>
          <a:p>
            <a:pPr eaLnBrk="0" hangingPunct="0"/>
            <a:r>
              <a:rPr lang="en-US" sz="1600"/>
              <a:t>Temperate</a:t>
            </a:r>
          </a:p>
          <a:p>
            <a:pPr eaLnBrk="0" hangingPunct="0"/>
            <a:endParaRPr lang="en-US" sz="1600"/>
          </a:p>
          <a:p>
            <a:pPr eaLnBrk="0" hangingPunct="0"/>
            <a:endParaRPr lang="en-US" sz="1600"/>
          </a:p>
          <a:p>
            <a:pPr eaLnBrk="0" hangingPunct="0"/>
            <a:r>
              <a:rPr lang="en-US" sz="1600"/>
              <a:t>Antarctic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4774" y="319829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Equator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35013"/>
            <a:ext cx="8027988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5105400" y="685800"/>
            <a:ext cx="3581400" cy="5562600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Chapparal</a:t>
            </a:r>
            <a:endParaRPr lang="en-US" sz="4800"/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5257800" y="990600"/>
            <a:ext cx="38862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</a:rPr>
              <a:t>-mild winters</a:t>
            </a: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r>
              <a:rPr lang="en-US" sz="2800">
                <a:solidFill>
                  <a:schemeClr val="bg1"/>
                </a:solidFill>
              </a:rPr>
              <a:t>-seasonal rainfall:</a:t>
            </a:r>
          </a:p>
          <a:p>
            <a:pPr eaLnBrk="0" hangingPunct="0"/>
            <a:r>
              <a:rPr lang="en-US" sz="2800">
                <a:solidFill>
                  <a:schemeClr val="bg1"/>
                </a:solidFill>
              </a:rPr>
              <a:t>winter rain, summer drought</a:t>
            </a: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r>
              <a:rPr lang="en-US" sz="2800">
                <a:solidFill>
                  <a:schemeClr val="bg1"/>
                </a:solidFill>
              </a:rPr>
              <a:t>-located along coasts,</a:t>
            </a:r>
          </a:p>
          <a:p>
            <a:pPr eaLnBrk="0" hangingPunct="0"/>
            <a:r>
              <a:rPr lang="en-US" sz="2800">
                <a:solidFill>
                  <a:schemeClr val="bg1"/>
                </a:solidFill>
              </a:rPr>
              <a:t>effect of ocean is to </a:t>
            </a:r>
          </a:p>
          <a:p>
            <a:pPr eaLnBrk="0" hangingPunct="0"/>
            <a:r>
              <a:rPr lang="en-US" sz="2800">
                <a:solidFill>
                  <a:schemeClr val="bg1"/>
                </a:solidFill>
              </a:rPr>
              <a:t>moderate climate</a:t>
            </a: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-152400" y="30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 dirty="0" smtClean="0"/>
              <a:t>Chaparral/Mediterranean Biome</a:t>
            </a:r>
            <a:endParaRPr lang="en-US" sz="4800" dirty="0"/>
          </a:p>
        </p:txBody>
      </p:sp>
      <p:pic>
        <p:nvPicPr>
          <p:cNvPr id="16386" name="Picture 2" descr="http://www.blueplanetbiomes.org/images/chapar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048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usbr.gov/mp/ccao/berryessa/photo_gallery/scenery/chaparral_la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58" y="1331664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makeupandbeautyblog.com/wp-content/uploads/2008/04/mediterranean-mbb-field-tri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4267200" cy="27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4953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Desirable place to live!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Chaparral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Adaptations of plants and animals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Plants contain oils that encourage fires, maintains shrubby community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Plants can </a:t>
            </a:r>
            <a:r>
              <a:rPr lang="en-US" dirty="0" err="1" smtClean="0"/>
              <a:t>regrow</a:t>
            </a:r>
            <a:r>
              <a:rPr lang="en-US" dirty="0" smtClean="0"/>
              <a:t> quickly from small remains after fire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Many animals camouflaged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smtClean="0"/>
              <a:t>rosemary</a:t>
            </a:r>
            <a:endParaRPr lang="en-US" sz="2000" dirty="0"/>
          </a:p>
        </p:txBody>
      </p:sp>
      <p:pic>
        <p:nvPicPr>
          <p:cNvPr id="58372" name="Picture 2" descr="http://www.veggiegardeningtips.com/wp-content/uploads/2007/07/rosemary-h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7398" y="1371600"/>
            <a:ext cx="2876550" cy="21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t2.gstatic.com/images?q=tbn:ANd9GcQvbNMHKcQwqq5NAxi4lZWeCqvStUM6nnS3dHH3ajxWGyLkfO4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48" y="3814763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gatewaytosedona.com/image/articles/313/Roadru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43451"/>
            <a:ext cx="2204194" cy="21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Threats to biomes</a:t>
            </a:r>
          </a:p>
        </p:txBody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Chaparral – fire suppression, urbanization, recreation</a:t>
            </a:r>
          </a:p>
        </p:txBody>
      </p:sp>
      <p:pic>
        <p:nvPicPr>
          <p:cNvPr id="139269" name="Picture 5" descr="geol303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743200"/>
            <a:ext cx="5591175" cy="370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23913"/>
            <a:ext cx="5715000" cy="338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Tundra</a:t>
            </a:r>
            <a:endParaRPr lang="en-US" sz="4800"/>
          </a:p>
        </p:txBody>
      </p:sp>
      <p:pic>
        <p:nvPicPr>
          <p:cNvPr id="11266" name="Picture 2" descr="http://www.marietta.edu/~biol/biomes/images/tundra/tundra_whittak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89843"/>
            <a:ext cx="3124200" cy="266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oup 5"/>
          <p:cNvGrpSpPr>
            <a:grpSpLocks/>
          </p:cNvGrpSpPr>
          <p:nvPr/>
        </p:nvGrpSpPr>
        <p:grpSpPr bwMode="auto">
          <a:xfrm>
            <a:off x="152400" y="685800"/>
            <a:ext cx="8534400" cy="5562600"/>
            <a:chOff x="96" y="432"/>
            <a:chExt cx="5376" cy="3504"/>
          </a:xfrm>
        </p:grpSpPr>
        <p:pic>
          <p:nvPicPr>
            <p:cNvPr id="604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459"/>
              <a:ext cx="5057" cy="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1" name="Rectangle 4"/>
            <p:cNvSpPr>
              <a:spLocks noChangeArrowheads="1"/>
            </p:cNvSpPr>
            <p:nvPr/>
          </p:nvSpPr>
          <p:spPr bwMode="auto">
            <a:xfrm>
              <a:off x="3216" y="432"/>
              <a:ext cx="2256" cy="350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60418" name="Text Box 6"/>
          <p:cNvSpPr txBox="1">
            <a:spLocks noChangeArrowheads="1"/>
          </p:cNvSpPr>
          <p:nvPr/>
        </p:nvSpPr>
        <p:spPr bwMode="auto">
          <a:xfrm>
            <a:off x="5257800" y="787400"/>
            <a:ext cx="38862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</a:rPr>
              <a:t>-severe winters</a:t>
            </a: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r>
              <a:rPr lang="en-US" sz="2800">
                <a:solidFill>
                  <a:schemeClr val="bg1"/>
                </a:solidFill>
              </a:rPr>
              <a:t>-short growing season,</a:t>
            </a:r>
          </a:p>
          <a:p>
            <a:pPr eaLnBrk="0" hangingPunct="0"/>
            <a:r>
              <a:rPr lang="en-US" sz="2800">
                <a:solidFill>
                  <a:schemeClr val="bg1"/>
                </a:solidFill>
              </a:rPr>
              <a:t>cool summer</a:t>
            </a: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r>
              <a:rPr lang="en-US" sz="2800">
                <a:solidFill>
                  <a:schemeClr val="bg1"/>
                </a:solidFill>
              </a:rPr>
              <a:t>-arctic or alpine</a:t>
            </a: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Tundra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0" y="-1524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Tundra</a:t>
            </a:r>
            <a:endParaRPr lang="en-US" sz="4800"/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74613" y="4217988"/>
            <a:ext cx="1841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4191000" y="4217988"/>
            <a:ext cx="1841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Tundra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Permafrost – layer of permanently frozen soil under the topsoil, limits plant growth</a:t>
            </a:r>
          </a:p>
        </p:txBody>
      </p:sp>
      <p:sp>
        <p:nvSpPr>
          <p:cNvPr id="62467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2468" name="Picture 2" descr="http://www.canadiangeographic.ca/Atlas/Images/arctic_Permafros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33528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Tundra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Adaptations of plants and animals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Small size of plants allows absorption of limited heat from soil, reduces exposure to wind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Migration and hibernation of animals </a:t>
            </a:r>
            <a:r>
              <a:rPr lang="en-US" dirty="0" smtClean="0"/>
              <a:t>common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smtClean="0"/>
              <a:t>Caribou eating willow</a:t>
            </a:r>
            <a:endParaRPr lang="en-US" sz="2000" dirty="0"/>
          </a:p>
        </p:txBody>
      </p:sp>
      <p:pic>
        <p:nvPicPr>
          <p:cNvPr id="63492" name="Picture 2" descr="http://nickpond.com/Denali%20Day%205%20-%20Eielson%20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31432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708525"/>
          </a:xfrm>
        </p:spPr>
        <p:txBody>
          <a:bodyPr/>
          <a:lstStyle/>
          <a:p>
            <a:r>
              <a:rPr lang="en-US" sz="2400" dirty="0" smtClean="0"/>
              <a:t>Camouflage </a:t>
            </a:r>
            <a:r>
              <a:rPr lang="en-US" sz="2400" dirty="0"/>
              <a:t>changes with the </a:t>
            </a:r>
            <a:r>
              <a:rPr lang="en-US" sz="2400" dirty="0" smtClean="0"/>
              <a:t>seasons</a:t>
            </a:r>
          </a:p>
          <a:p>
            <a:pPr>
              <a:buNone/>
            </a:pPr>
            <a:r>
              <a:rPr lang="en-US" sz="2400" dirty="0"/>
              <a:t>Arctic hare – winter </a:t>
            </a:r>
            <a:r>
              <a:rPr lang="en-US" sz="2400" dirty="0">
                <a:sym typeface="Wingdings" pitchFamily="2" charset="2"/>
              </a:rPr>
              <a:t> summer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pic>
        <p:nvPicPr>
          <p:cNvPr id="15362" name="Picture 2" descr="http://www.jennifermarohasy.com/blog/archives/arctic%20fox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55" y="4622753"/>
            <a:ext cx="3200399" cy="200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swisseduc.ch/glaciers/earth_icy_planet/icons-11/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800"/>
            <a:ext cx="3200400" cy="22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0803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Arctic fox – winter </a:t>
            </a:r>
            <a:r>
              <a:rPr lang="en-US" dirty="0">
                <a:sym typeface="Wingdings" pitchFamily="2" charset="2"/>
              </a:rPr>
              <a:t> summer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http://images.art.com/images/products/regular/10242000/10242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447800"/>
            <a:ext cx="1743755" cy="23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ejphoto.com/images_MB/MB_ArcticHare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03500"/>
            <a:ext cx="1622012" cy="242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alaska-in-pictures.com/data/media/1/hare-baby_74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2548" y="1493922"/>
            <a:ext cx="3124200" cy="209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377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8011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600" dirty="0" smtClean="0"/>
              <a:t>Q.  Which two aspects of climate  determine biomes most?</a:t>
            </a:r>
          </a:p>
          <a:p>
            <a:pPr marL="880110" indent="-742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600" dirty="0" smtClean="0"/>
              <a:t>A.  Temperature and precipitation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6390" name="Picture 6" descr="MCj039804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86200"/>
            <a:ext cx="2362200" cy="2354263"/>
          </a:xfrm>
          <a:prstGeom prst="rect">
            <a:avLst/>
          </a:prstGeom>
          <a:noFill/>
        </p:spPr>
      </p:pic>
      <p:pic>
        <p:nvPicPr>
          <p:cNvPr id="16391" name="Picture 7" descr="j02938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246062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Threats to biomes</a:t>
            </a:r>
          </a:p>
        </p:txBody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Tundra – oil exploration threatens fragile ecosystems, oil spills</a:t>
            </a:r>
          </a:p>
        </p:txBody>
      </p:sp>
      <p:pic>
        <p:nvPicPr>
          <p:cNvPr id="141317" name="Picture 5" descr="anwr_caribo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4914900" cy="382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Effect of Altitude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451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Increasing altitude has the same effect as increasing latitude (see p. 145)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chemeClr val="accent2"/>
                </a:solidFill>
              </a:rPr>
              <a:t>Alpine </a:t>
            </a:r>
            <a:r>
              <a:rPr lang="en-US" smtClean="0"/>
              <a:t>– refers to community above the treeline (comes from Alps)</a:t>
            </a:r>
          </a:p>
        </p:txBody>
      </p:sp>
      <p:pic>
        <p:nvPicPr>
          <p:cNvPr id="64515" name="Picture 2" descr="http://www.dkimages.com/discover/previews/838/10068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124200"/>
            <a:ext cx="35814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http://www.mountainstudies.org/databank/biology/images/vegetationZon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4495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3" y="582613"/>
            <a:ext cx="7761287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5868987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228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Whittaker Biome Diagram – shows relationship between precipitation and temperature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23913"/>
            <a:ext cx="5790753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Tropical Rain Forest</a:t>
            </a:r>
            <a:endParaRPr lang="en-US" sz="4800"/>
          </a:p>
        </p:txBody>
      </p:sp>
      <p:pic>
        <p:nvPicPr>
          <p:cNvPr id="2050" name="Picture 2" descr="http://www.marietta.edu/~biol/biomes/images/troprain/whittaker_tropr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810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73113"/>
            <a:ext cx="8027988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5105400" y="685800"/>
            <a:ext cx="3581400" cy="5562600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257800" y="990600"/>
            <a:ext cx="3886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found near the equator (between Tropic of Cancer and Tropic of Capricorn)</a:t>
            </a:r>
          </a:p>
          <a:p>
            <a:pPr eaLnBrk="0" hangingPunct="0"/>
            <a:endParaRPr lang="en-US" dirty="0">
              <a:solidFill>
                <a:schemeClr val="bg1"/>
              </a:solidFill>
            </a:endParaRPr>
          </a:p>
          <a:p>
            <a:pPr eaLnBrk="0" hangingPunct="0"/>
            <a:r>
              <a:rPr lang="en-US" dirty="0">
                <a:solidFill>
                  <a:schemeClr val="bg1"/>
                </a:solidFill>
              </a:rPr>
              <a:t>-temperature varies little from approximately 23°C </a:t>
            </a:r>
          </a:p>
          <a:p>
            <a:pPr eaLnBrk="0" hangingPunct="0"/>
            <a:endParaRPr lang="en-US" dirty="0">
              <a:solidFill>
                <a:schemeClr val="bg1"/>
              </a:solidFill>
            </a:endParaRPr>
          </a:p>
          <a:p>
            <a:pPr eaLnBrk="0" hangingPunct="0"/>
            <a:r>
              <a:rPr lang="en-US" dirty="0">
                <a:solidFill>
                  <a:schemeClr val="bg1"/>
                </a:solidFill>
              </a:rPr>
              <a:t>-the length of daylight varies from 12 hours by less than one hour</a:t>
            </a:r>
          </a:p>
          <a:p>
            <a:pPr eaLnBrk="0" hangingPunct="0"/>
            <a:endParaRPr lang="en-US" dirty="0">
              <a:solidFill>
                <a:schemeClr val="bg1"/>
              </a:solidFill>
            </a:endParaRPr>
          </a:p>
          <a:p>
            <a:pPr eaLnBrk="0" hangingPunct="0"/>
            <a:r>
              <a:rPr lang="en-US" dirty="0" smtClean="0">
                <a:solidFill>
                  <a:schemeClr val="bg1"/>
                </a:solidFill>
              </a:rPr>
              <a:t>-highest rainfall of all biomes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Tropical Rain Forest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1417</TotalTime>
  <Words>1269</Words>
  <Application>Microsoft Office PowerPoint</Application>
  <PresentationFormat>On-screen Show (4:3)</PresentationFormat>
  <Paragraphs>291</Paragraphs>
  <Slides>62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Apex</vt:lpstr>
      <vt:lpstr>Chapter 6 Terrestrial biomes</vt:lpstr>
      <vt:lpstr>PowerPoint Presentation</vt:lpstr>
      <vt:lpstr>PowerPoint Presentation</vt:lpstr>
      <vt:lpstr>Tilt of earth’s axis affects climate in different parts of the world</vt:lpstr>
      <vt:lpstr>Zones of the earth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Layers of rainforest  </vt:lpstr>
      <vt:lpstr>PowerPoint Presentation</vt:lpstr>
      <vt:lpstr>Threats to biomes</vt:lpstr>
      <vt:lpstr>PowerPoint Presentation</vt:lpstr>
      <vt:lpstr>PowerPoint Presentation</vt:lpstr>
      <vt:lpstr>PowerPoint Presentation</vt:lpstr>
      <vt:lpstr>Temperate Deciduous Forest</vt:lpstr>
      <vt:lpstr>Temperate Deciduous Forest </vt:lpstr>
      <vt:lpstr>Threats to biomes</vt:lpstr>
      <vt:lpstr>Temperate Rain Forest</vt:lpstr>
      <vt:lpstr>Temperate Rain Forest</vt:lpstr>
      <vt:lpstr>PowerPoint Presentation</vt:lpstr>
      <vt:lpstr>Threats to biomes</vt:lpstr>
      <vt:lpstr>PowerPoint Presentation</vt:lpstr>
      <vt:lpstr>PowerPoint Presentation</vt:lpstr>
      <vt:lpstr>PowerPoint Presentation</vt:lpstr>
      <vt:lpstr>Boreal Forest or Taiga</vt:lpstr>
      <vt:lpstr>Boreal Forest or Taiga</vt:lpstr>
      <vt:lpstr>Threats to biomes</vt:lpstr>
      <vt:lpstr>Grasslands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Temperate grasslands</vt:lpstr>
      <vt:lpstr>Temperate grasslands</vt:lpstr>
      <vt:lpstr>Temperate grasslands</vt:lpstr>
      <vt:lpstr>Grasslands (Tropical and Temperate)</vt:lpstr>
      <vt:lpstr>Grasslands (Tropical and Temperate)</vt:lpstr>
      <vt:lpstr>Threats to biomes</vt:lpstr>
      <vt:lpstr>PowerPoint Presentation</vt:lpstr>
      <vt:lpstr>PowerPoint Presentation</vt:lpstr>
      <vt:lpstr>PowerPoint Presentation</vt:lpstr>
      <vt:lpstr>Desert</vt:lpstr>
      <vt:lpstr>Desert</vt:lpstr>
      <vt:lpstr>Threats to biomes</vt:lpstr>
      <vt:lpstr>PowerPoint Presentation</vt:lpstr>
      <vt:lpstr>PowerPoint Presentation</vt:lpstr>
      <vt:lpstr>PowerPoint Presentation</vt:lpstr>
      <vt:lpstr>Chaparral</vt:lpstr>
      <vt:lpstr>Threats to biomes</vt:lpstr>
      <vt:lpstr>PowerPoint Presentation</vt:lpstr>
      <vt:lpstr>PowerPoint Presentation</vt:lpstr>
      <vt:lpstr>PowerPoint Presentation</vt:lpstr>
      <vt:lpstr>Tundra</vt:lpstr>
      <vt:lpstr>Tundra</vt:lpstr>
      <vt:lpstr>PowerPoint Presentation</vt:lpstr>
      <vt:lpstr>Threats to biomes</vt:lpstr>
      <vt:lpstr>Effect of Altitude</vt:lpstr>
      <vt:lpstr>PowerPoint Presentation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Schuur</dc:creator>
  <cp:lastModifiedBy>Gillespie, Jean</cp:lastModifiedBy>
  <cp:revision>121</cp:revision>
  <dcterms:created xsi:type="dcterms:W3CDTF">2002-09-05T23:39:15Z</dcterms:created>
  <dcterms:modified xsi:type="dcterms:W3CDTF">2011-01-04T15:49:03Z</dcterms:modified>
</cp:coreProperties>
</file>