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03" r:id="rId3"/>
    <p:sldId id="304" r:id="rId4"/>
    <p:sldId id="258" r:id="rId5"/>
    <p:sldId id="261" r:id="rId6"/>
    <p:sldId id="259" r:id="rId7"/>
    <p:sldId id="260" r:id="rId8"/>
    <p:sldId id="263" r:id="rId9"/>
    <p:sldId id="280" r:id="rId10"/>
    <p:sldId id="264" r:id="rId11"/>
    <p:sldId id="305" r:id="rId12"/>
    <p:sldId id="307" r:id="rId13"/>
    <p:sldId id="311" r:id="rId14"/>
    <p:sldId id="312" r:id="rId15"/>
    <p:sldId id="283" r:id="rId16"/>
    <p:sldId id="308" r:id="rId17"/>
    <p:sldId id="309" r:id="rId18"/>
    <p:sldId id="310" r:id="rId19"/>
    <p:sldId id="267" r:id="rId20"/>
    <p:sldId id="268" r:id="rId21"/>
    <p:sldId id="298" r:id="rId22"/>
    <p:sldId id="289" r:id="rId23"/>
    <p:sldId id="291" r:id="rId24"/>
    <p:sldId id="292" r:id="rId25"/>
    <p:sldId id="270" r:id="rId26"/>
    <p:sldId id="293" r:id="rId27"/>
    <p:sldId id="294" r:id="rId28"/>
    <p:sldId id="300" r:id="rId29"/>
    <p:sldId id="269" r:id="rId30"/>
    <p:sldId id="273" r:id="rId31"/>
    <p:sldId id="281" r:id="rId32"/>
    <p:sldId id="299" r:id="rId33"/>
    <p:sldId id="274" r:id="rId34"/>
    <p:sldId id="275" r:id="rId35"/>
    <p:sldId id="313" r:id="rId36"/>
    <p:sldId id="276" r:id="rId37"/>
    <p:sldId id="302" r:id="rId38"/>
    <p:sldId id="279" r:id="rId39"/>
    <p:sldId id="296" r:id="rId40"/>
    <p:sldId id="277" r:id="rId41"/>
    <p:sldId id="278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3300"/>
    <a:srgbClr val="33CC33"/>
    <a:srgbClr val="6600FF"/>
    <a:srgbClr val="FF33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95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79D2B3-E2CE-495E-8944-A3104B565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78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DE7AE3-3397-41AE-A074-8C79AC1EE31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8A6B3B-1AB7-46FB-9008-81961817B53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0C7A8-F109-45A9-BCF4-8DEE89EF63F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A2F56E-D15E-4C82-8F8F-33FFF3305D4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0E68A-505A-4FFA-B289-3AB01C4B39E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9BCC8-5F50-40C0-BDBD-661A83137EA0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DBBB0-64DD-408E-A216-9F75D7CE046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236E2-4174-45E5-B3ED-3C769B218C49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DD52C-C5F5-49AE-A4C8-B3DE8EB4C705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F8108C-2D25-463D-8940-7D3534E27FD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8D152B-15BE-45E2-AB21-88AB13CBC98F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135C21-D1DA-42B3-9E20-37996BF0496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EC8F28-CA63-4798-853A-B168B7C4C720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E8C878-DDD8-4391-B21F-A38BF02EA6AC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E786DB-D86B-4B81-A396-E26F2AFF46C6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C34F54-3889-46EC-8C9E-EF23A11350B4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18F314-AD79-432D-BA36-A86782130D6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FF09B-75C7-4042-8C19-D1B6DD8AACE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E3671-9A16-47C2-878E-C10913AA5D6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7DEB30-D4ED-4662-B746-6BE6C9E1F2D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F7DE8-A25E-429F-8AFA-8394983BD84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16597-61FA-420C-87B7-4BE792C7C0D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1DAE72-F352-4E84-A2D9-F1D0FCF7E1D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CA8B3-F93B-4859-B71B-37C473F5C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B078A-9D69-440C-A628-0D0AB0530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87B04-2E36-4C1D-9725-4DBB52D65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1A4E1-8D6C-468A-9441-B3315D17A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0E2EB-9743-4506-B524-5E505200D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B1647-E260-4837-A9D3-518F539DB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1A66D-ED52-4E40-ACF9-90DC69680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F4D55-D213-4246-8FB5-E7C7C0A69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A7D45-EA52-493C-8AD9-8F45FDA08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DC5B6-3021-4BC7-B9C8-9617DF918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16445-E529-47E5-B16C-158733817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7AF88-1930-49F9-BF64-70F0D2AC6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27B7F-5EDC-4A6C-B7BF-B2EE1CAFC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4776"/>
            </a:gs>
            <a:gs pos="50000">
              <a:srgbClr val="CC99FF"/>
            </a:gs>
            <a:gs pos="100000">
              <a:srgbClr val="5E47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09425C7-4F5E-434C-9DB1-47780199A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c/California-Condor3-Szmurlo_edit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jpeg"/><Relationship Id="rId7" Type="http://schemas.openxmlformats.org/officeDocument/2006/relationships/hyperlink" Target="http://upload.wikimedia.org/wikipedia/commons/4/49/Watercress_Darter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Gray_Whale" TargetMode="External"/><Relationship Id="rId13" Type="http://schemas.openxmlformats.org/officeDocument/2006/relationships/hyperlink" Target="http://en.wikipedia.org/wiki/Key_Deer" TargetMode="External"/><Relationship Id="rId3" Type="http://schemas.openxmlformats.org/officeDocument/2006/relationships/hyperlink" Target="http://en.wikipedia.org/wiki/Bald_Eagle" TargetMode="External"/><Relationship Id="rId7" Type="http://schemas.openxmlformats.org/officeDocument/2006/relationships/hyperlink" Target="http://en.wikipedia.org/wiki/Gray_Wolf" TargetMode="External"/><Relationship Id="rId12" Type="http://schemas.openxmlformats.org/officeDocument/2006/relationships/hyperlink" Target="http://en.wikipedia.org/wiki/Red_Wol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Peregrine_Falcon" TargetMode="External"/><Relationship Id="rId11" Type="http://schemas.openxmlformats.org/officeDocument/2006/relationships/hyperlink" Target="http://en.wikipedia.org/wiki/Indian_Paintbrush" TargetMode="External"/><Relationship Id="rId5" Type="http://schemas.openxmlformats.org/officeDocument/2006/relationships/hyperlink" Target="http://en.wikipedia.org/wiki/Kirtland's_Warbler" TargetMode="External"/><Relationship Id="rId10" Type="http://schemas.openxmlformats.org/officeDocument/2006/relationships/hyperlink" Target="http://en.wikipedia.org/wiki/Sea_Otter" TargetMode="External"/><Relationship Id="rId4" Type="http://schemas.openxmlformats.org/officeDocument/2006/relationships/hyperlink" Target="http://en.wikipedia.org/wiki/Whooping_Crane" TargetMode="External"/><Relationship Id="rId9" Type="http://schemas.openxmlformats.org/officeDocument/2006/relationships/hyperlink" Target="http://en.wikipedia.org/wiki/Grizzly_bear" TargetMode="External"/><Relationship Id="rId14" Type="http://schemas.openxmlformats.org/officeDocument/2006/relationships/hyperlink" Target="http://en.wikipedia.org/wiki/Hawaiian_Goose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ucnredlist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</a:rPr>
              <a:t>Chapter 10</a:t>
            </a:r>
            <a:br>
              <a:rPr lang="en-US" sz="4000" smtClean="0">
                <a:solidFill>
                  <a:schemeClr val="bg1"/>
                </a:solidFill>
              </a:rPr>
            </a:br>
            <a:r>
              <a:rPr lang="en-US" sz="4000" smtClean="0">
                <a:solidFill>
                  <a:schemeClr val="bg1"/>
                </a:solidFill>
              </a:rPr>
              <a:t>Biodiversity</a:t>
            </a:r>
          </a:p>
        </p:txBody>
      </p:sp>
      <p:pic>
        <p:nvPicPr>
          <p:cNvPr id="16386" name="Picture 4" descr="C:\biodiversity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381000"/>
            <a:ext cx="2749550" cy="3983038"/>
          </a:xfrm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533400" y="4800600"/>
            <a:ext cx="579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10.1  What is biodiversity?</a:t>
            </a:r>
          </a:p>
          <a:p>
            <a:r>
              <a:rPr lang="en-US" sz="2400">
                <a:solidFill>
                  <a:schemeClr val="bg1"/>
                </a:solidFill>
              </a:rPr>
              <a:t>10.2  Biodiversity at risk</a:t>
            </a:r>
          </a:p>
          <a:p>
            <a:r>
              <a:rPr lang="en-US" sz="2400">
                <a:solidFill>
                  <a:schemeClr val="bg1"/>
                </a:solidFill>
              </a:rPr>
              <a:t>10.3  The future of biodiversity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304800"/>
            <a:ext cx="82296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smtClean="0">
                <a:solidFill>
                  <a:schemeClr val="bg1"/>
                </a:solidFill>
              </a:rPr>
              <a:t>Ethics, aesthetics, and recreation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E.O. Wilson:  there is “spiritual, religious and psychological value” in preserving biodiversity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b="1" u="sng" smtClean="0">
                <a:solidFill>
                  <a:schemeClr val="bg1"/>
                </a:solidFill>
              </a:rPr>
              <a:t>Ecotourism</a:t>
            </a:r>
            <a:r>
              <a:rPr lang="en-US" smtClean="0">
                <a:solidFill>
                  <a:schemeClr val="bg1"/>
                </a:solidFill>
              </a:rPr>
              <a:t> – tourism that supports conservation and sustainable development of ecologically unique areas</a:t>
            </a:r>
            <a:endParaRPr lang="en-US" b="1" u="sng" smtClean="0">
              <a:solidFill>
                <a:schemeClr val="bg1"/>
              </a:solidFill>
            </a:endParaRPr>
          </a:p>
        </p:txBody>
      </p:sp>
      <p:pic>
        <p:nvPicPr>
          <p:cNvPr id="33794" name="Picture 5" descr="ecotourism_ecotour-or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810000"/>
            <a:ext cx="44005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Extinction – three types: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Local</a:t>
            </a:r>
            <a:r>
              <a:rPr lang="en-US" smtClean="0">
                <a:solidFill>
                  <a:schemeClr val="bg1"/>
                </a:solidFill>
              </a:rPr>
              <a:t> – species is extinct in one area, but still found in other locations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Ecological </a:t>
            </a:r>
            <a:r>
              <a:rPr lang="en-US" smtClean="0">
                <a:solidFill>
                  <a:schemeClr val="bg1"/>
                </a:solidFill>
              </a:rPr>
              <a:t>– so few left that it no longer plays its ecological role in the communities in which it is found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Biological extinction </a:t>
            </a:r>
            <a:r>
              <a:rPr lang="en-US" smtClean="0">
                <a:solidFill>
                  <a:schemeClr val="bg1"/>
                </a:solidFill>
              </a:rPr>
              <a:t>– completely gone from the planet</a:t>
            </a:r>
          </a:p>
        </p:txBody>
      </p:sp>
      <p:sp>
        <p:nvSpPr>
          <p:cNvPr id="35842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Biodiversity at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Extinction is a natural process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114800"/>
            <a:ext cx="8229600" cy="235585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chemeClr val="bg1"/>
                </a:solidFill>
              </a:rPr>
              <a:t>Extinction is irreversible: once a species is lost, it is lost forever</a:t>
            </a:r>
          </a:p>
          <a:p>
            <a:pPr eaLnBrk="1" hangingPunct="1"/>
            <a:r>
              <a:rPr lang="en-US" sz="2400" smtClean="0">
                <a:solidFill>
                  <a:schemeClr val="bg1"/>
                </a:solidFill>
              </a:rPr>
              <a:t>99.9% of all species that ever existed are now extinct</a:t>
            </a:r>
          </a:p>
        </p:txBody>
      </p:sp>
      <p:pic>
        <p:nvPicPr>
          <p:cNvPr id="37891" name="Picture 5" descr="05_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163" y="1447800"/>
            <a:ext cx="64008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Earth has had five mass extinctions so far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572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Times New Roman" pitchFamily="18" charset="0"/>
              <a:buNone/>
            </a:pPr>
            <a:r>
              <a:rPr lang="en-US" sz="2800" b="1" smtClean="0">
                <a:solidFill>
                  <a:schemeClr val="bg1"/>
                </a:solidFill>
              </a:rPr>
              <a:t>Background extinction rate</a:t>
            </a:r>
            <a:r>
              <a:rPr lang="en-US" sz="2800" i="1" smtClean="0">
                <a:solidFill>
                  <a:schemeClr val="bg1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800" smtClean="0">
                <a:solidFill>
                  <a:schemeClr val="bg1"/>
                </a:solidFill>
              </a:rPr>
              <a:t>“normal” rate of extinction that occurs naturally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800" smtClean="0">
                <a:solidFill>
                  <a:schemeClr val="bg1"/>
                </a:solidFill>
              </a:rPr>
              <a:t> background extinctions are usually unrelated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800" smtClean="0">
                <a:solidFill>
                  <a:schemeClr val="bg1"/>
                </a:solidFill>
              </a:rPr>
              <a:t> for example one estimate gives the background extinction rate for birds as 1 species lost per 400 years</a:t>
            </a:r>
          </a:p>
          <a:p>
            <a:pPr marL="0" lvl="1" indent="0" eaLnBrk="1" hangingPunct="1">
              <a:lnSpc>
                <a:spcPct val="80000"/>
              </a:lnSpc>
              <a:buClr>
                <a:srgbClr val="006600"/>
              </a:buClr>
              <a:buFont typeface="Times" pitchFamily="18" charset="0"/>
              <a:buNone/>
            </a:pPr>
            <a:r>
              <a:rPr lang="en-US" b="1" smtClean="0">
                <a:solidFill>
                  <a:schemeClr val="bg1"/>
                </a:solidFill>
              </a:rPr>
              <a:t>Mass extinction events</a:t>
            </a:r>
            <a:r>
              <a:rPr lang="en-US" smtClean="0">
                <a:solidFill>
                  <a:schemeClr val="bg1"/>
                </a:solidFill>
              </a:rPr>
              <a:t>  </a:t>
            </a:r>
          </a:p>
          <a:p>
            <a:pPr marL="0" lvl="1" indent="0" eaLnBrk="1" hangingPunct="1">
              <a:lnSpc>
                <a:spcPct val="80000"/>
              </a:lnSpc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 when 50-95% of all species go extinct in a relatively short period of time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800" smtClean="0">
                <a:solidFill>
                  <a:schemeClr val="bg1"/>
                </a:solidFill>
              </a:rPr>
              <a:t> five events in Earth’s history have killed off massive numbers of species at once</a:t>
            </a:r>
          </a:p>
          <a:p>
            <a:pPr marL="0" lvl="1" indent="0" eaLnBrk="1" hangingPunct="1">
              <a:lnSpc>
                <a:spcPct val="80000"/>
              </a:lnSpc>
            </a:pPr>
            <a:endParaRPr lang="en-US" sz="1800" smtClean="0"/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Font typeface="Times New Roman" pitchFamily="18" charset="0"/>
              <a:buNone/>
            </a:pPr>
            <a:endParaRPr lang="en-US" sz="24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Mass extinctions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" y="5562600"/>
            <a:ext cx="8788400" cy="1119188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chemeClr val="bg1"/>
                </a:solidFill>
              </a:rPr>
              <a:t>Biggest:  end of Permian (250mya), loss of 95% of species</a:t>
            </a: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</a:rPr>
              <a:t>Most recent:  K-T event at end of Cretaceous (65mya), asteroid struck earth, led to extinction of dinosaurs</a:t>
            </a:r>
          </a:p>
        </p:txBody>
      </p:sp>
      <p:pic>
        <p:nvPicPr>
          <p:cNvPr id="39939" name="Picture 5" descr="I10-35-extin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80010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Extinction rates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Humans profoundly affect </a:t>
            </a:r>
            <a:r>
              <a:rPr lang="en-US" i="1" smtClean="0">
                <a:solidFill>
                  <a:schemeClr val="bg1"/>
                </a:solidFill>
              </a:rPr>
              <a:t>rates</a:t>
            </a:r>
            <a:r>
              <a:rPr lang="en-US" smtClean="0">
                <a:solidFill>
                  <a:schemeClr val="bg1"/>
                </a:solidFill>
              </a:rPr>
              <a:t> of extinction </a:t>
            </a:r>
            <a:r>
              <a:rPr lang="en-US" sz="1800" smtClean="0">
                <a:solidFill>
                  <a:schemeClr val="bg1"/>
                </a:solidFill>
              </a:rPr>
              <a:t>(causing 100 to 1000 extinctions per million species instead of the background extinction rate of 1-5 species per million)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Estimated annual extinction rate before humans: 0.0001%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Estimated annual extinction rate since humans: 0.1-1%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Scientists think that we are in the 6</a:t>
            </a:r>
            <a:r>
              <a:rPr lang="en-US" baseline="30000" smtClean="0">
                <a:solidFill>
                  <a:schemeClr val="bg1"/>
                </a:solidFill>
              </a:rPr>
              <a:t>th</a:t>
            </a:r>
            <a:r>
              <a:rPr lang="en-US" smtClean="0">
                <a:solidFill>
                  <a:schemeClr val="bg1"/>
                </a:solidFill>
              </a:rPr>
              <a:t> mass extinction and this time, it is due to human activity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3"/>
          <p:cNvSpPr txBox="1">
            <a:spLocks noChangeArrowheads="1"/>
          </p:cNvSpPr>
          <p:nvPr/>
        </p:nvSpPr>
        <p:spPr bwMode="auto">
          <a:xfrm>
            <a:off x="207963" y="3846513"/>
            <a:ext cx="1212850" cy="581025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/>
              <a:t>Passenger pigeon</a:t>
            </a:r>
          </a:p>
        </p:txBody>
      </p:sp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1917700" y="3870325"/>
            <a:ext cx="1122363" cy="33655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/>
              <a:t>Great auk</a:t>
            </a: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4019550" y="3870325"/>
            <a:ext cx="703263" cy="33655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/>
              <a:t>Dodo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5419725" y="3846513"/>
            <a:ext cx="1860550" cy="581025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/>
              <a:t>Dusky seaside sparrow</a:t>
            </a:r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7472363" y="3870325"/>
            <a:ext cx="1493837" cy="581025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/>
              <a:t>Aepyornis</a:t>
            </a:r>
          </a:p>
          <a:p>
            <a:pPr algn="ctr" eaLnBrk="0" hangingPunct="0"/>
            <a:r>
              <a:rPr lang="en-US" sz="1600" b="1"/>
              <a:t>(Madagascar)</a:t>
            </a:r>
          </a:p>
        </p:txBody>
      </p:sp>
      <p:pic>
        <p:nvPicPr>
          <p:cNvPr id="4199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771650"/>
            <a:ext cx="1497013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0" y="1690688"/>
            <a:ext cx="1497013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0588" y="1771650"/>
            <a:ext cx="1839912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6075" y="1690688"/>
            <a:ext cx="1790700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72350" y="1644650"/>
            <a:ext cx="1611313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Extinct species – due to human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Think about this…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Name some characteristics of species that make them especially likely to go extinct:</a:t>
            </a:r>
          </a:p>
          <a:p>
            <a:pPr marL="0" indent="0">
              <a:buFontTx/>
              <a:buNone/>
            </a:pPr>
            <a:endParaRPr lang="en-US" smtClean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endParaRPr lang="en-US" smtClean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List is on the next slide….</a:t>
            </a:r>
          </a:p>
        </p:txBody>
      </p:sp>
      <p:pic>
        <p:nvPicPr>
          <p:cNvPr id="43011" name="Picture 2" descr="http://endangered-species-1.com/endangered/wp-content/uploads/2010/06/e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24000"/>
            <a:ext cx="41529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050" y="-31750"/>
            <a:ext cx="5756275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906463" y="125413"/>
            <a:ext cx="1708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Characteristic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3581400" y="125413"/>
            <a:ext cx="12509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Examples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906463" y="542925"/>
            <a:ext cx="2306637" cy="581025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chemeClr val="bg1"/>
                </a:solidFill>
              </a:rPr>
              <a:t>Low reproductive rate</a:t>
            </a:r>
          </a:p>
          <a:p>
            <a:pPr eaLnBrk="0" hangingPunct="0"/>
            <a:r>
              <a:rPr lang="en-US" sz="1600" b="1">
                <a:solidFill>
                  <a:schemeClr val="bg1"/>
                </a:solidFill>
              </a:rPr>
              <a:t>(K-strategist)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906463" y="1330325"/>
            <a:ext cx="1878012" cy="33655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Specialized niche</a:t>
            </a: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908050" y="2117725"/>
            <a:ext cx="2057400" cy="33655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Narrow distribution</a:t>
            </a:r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906463" y="2892425"/>
            <a:ext cx="2297112" cy="581025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chemeClr val="bg1"/>
                </a:solidFill>
              </a:rPr>
              <a:t>Feeds at high trophic </a:t>
            </a:r>
          </a:p>
          <a:p>
            <a:pPr eaLnBrk="0" hangingPunct="0"/>
            <a:r>
              <a:rPr lang="en-US" sz="1600" b="1">
                <a:solidFill>
                  <a:schemeClr val="bg1"/>
                </a:solidFill>
              </a:rPr>
              <a:t>level</a:t>
            </a:r>
          </a:p>
        </p:txBody>
      </p:sp>
      <p:sp>
        <p:nvSpPr>
          <p:cNvPr id="44040" name="Text Box 9"/>
          <p:cNvSpPr txBox="1">
            <a:spLocks noChangeArrowheads="1"/>
          </p:cNvSpPr>
          <p:nvPr/>
        </p:nvSpPr>
        <p:spPr bwMode="auto">
          <a:xfrm>
            <a:off x="906463" y="3692525"/>
            <a:ext cx="2566987" cy="33655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Fixed migratory patterns</a:t>
            </a:r>
          </a:p>
        </p:txBody>
      </p:sp>
      <p:sp>
        <p:nvSpPr>
          <p:cNvPr id="44041" name="Text Box 10"/>
          <p:cNvSpPr txBox="1">
            <a:spLocks noChangeArrowheads="1"/>
          </p:cNvSpPr>
          <p:nvPr/>
        </p:nvSpPr>
        <p:spPr bwMode="auto">
          <a:xfrm>
            <a:off x="906463" y="4441825"/>
            <a:ext cx="636587" cy="33655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Rare</a:t>
            </a:r>
          </a:p>
        </p:txBody>
      </p:sp>
      <p:sp>
        <p:nvSpPr>
          <p:cNvPr id="44042" name="Text Box 11"/>
          <p:cNvSpPr txBox="1">
            <a:spLocks noChangeArrowheads="1"/>
          </p:cNvSpPr>
          <p:nvPr/>
        </p:nvSpPr>
        <p:spPr bwMode="auto">
          <a:xfrm>
            <a:off x="906463" y="5216525"/>
            <a:ext cx="2386012" cy="33655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Commercially valuable</a:t>
            </a:r>
          </a:p>
        </p:txBody>
      </p:sp>
      <p:sp>
        <p:nvSpPr>
          <p:cNvPr id="44043" name="Text Box 12"/>
          <p:cNvSpPr txBox="1">
            <a:spLocks noChangeArrowheads="1"/>
          </p:cNvSpPr>
          <p:nvPr/>
        </p:nvSpPr>
        <p:spPr bwMode="auto">
          <a:xfrm>
            <a:off x="906463" y="6232525"/>
            <a:ext cx="1743075" cy="33655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Large territories</a:t>
            </a:r>
          </a:p>
        </p:txBody>
      </p:sp>
      <p:sp>
        <p:nvSpPr>
          <p:cNvPr id="44044" name="Text Box 13"/>
          <p:cNvSpPr txBox="1">
            <a:spLocks noChangeArrowheads="1"/>
          </p:cNvSpPr>
          <p:nvPr/>
        </p:nvSpPr>
        <p:spPr bwMode="auto">
          <a:xfrm>
            <a:off x="3589338" y="542925"/>
            <a:ext cx="2555875" cy="581025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chemeClr val="bg1"/>
                </a:solidFill>
              </a:rPr>
              <a:t>Blue whale, giant panda,</a:t>
            </a:r>
          </a:p>
          <a:p>
            <a:pPr eaLnBrk="0" hangingPunct="0"/>
            <a:r>
              <a:rPr lang="en-US" sz="1600" b="1">
                <a:solidFill>
                  <a:schemeClr val="bg1"/>
                </a:solidFill>
              </a:rPr>
              <a:t>rhinoceros</a:t>
            </a:r>
          </a:p>
        </p:txBody>
      </p:sp>
      <p:sp>
        <p:nvSpPr>
          <p:cNvPr id="44045" name="Text Box 14"/>
          <p:cNvSpPr txBox="1">
            <a:spLocks noChangeArrowheads="1"/>
          </p:cNvSpPr>
          <p:nvPr/>
        </p:nvSpPr>
        <p:spPr bwMode="auto">
          <a:xfrm>
            <a:off x="3589338" y="1330325"/>
            <a:ext cx="2555875" cy="581025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chemeClr val="bg1"/>
                </a:solidFill>
              </a:rPr>
              <a:t>Blue whale, giant panda,</a:t>
            </a:r>
          </a:p>
          <a:p>
            <a:pPr eaLnBrk="0" hangingPunct="0"/>
            <a:r>
              <a:rPr lang="en-US" sz="1600" b="1">
                <a:solidFill>
                  <a:schemeClr val="bg1"/>
                </a:solidFill>
              </a:rPr>
              <a:t>Everglades kite</a:t>
            </a:r>
          </a:p>
        </p:txBody>
      </p:sp>
      <p:sp>
        <p:nvSpPr>
          <p:cNvPr id="44046" name="Text Box 15"/>
          <p:cNvSpPr txBox="1">
            <a:spLocks noChangeArrowheads="1"/>
          </p:cNvSpPr>
          <p:nvPr/>
        </p:nvSpPr>
        <p:spPr bwMode="auto">
          <a:xfrm>
            <a:off x="3589338" y="2117725"/>
            <a:ext cx="2984500" cy="581025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chemeClr val="bg1"/>
                </a:solidFill>
              </a:rPr>
              <a:t>Many island species,</a:t>
            </a:r>
          </a:p>
          <a:p>
            <a:pPr eaLnBrk="0" hangingPunct="0"/>
            <a:r>
              <a:rPr lang="en-US" sz="1600" b="1">
                <a:solidFill>
                  <a:schemeClr val="bg1"/>
                </a:solidFill>
              </a:rPr>
              <a:t>elephant seal, desert pupfish</a:t>
            </a:r>
          </a:p>
        </p:txBody>
      </p:sp>
      <p:sp>
        <p:nvSpPr>
          <p:cNvPr id="44047" name="Text Box 16"/>
          <p:cNvSpPr txBox="1">
            <a:spLocks noChangeArrowheads="1"/>
          </p:cNvSpPr>
          <p:nvPr/>
        </p:nvSpPr>
        <p:spPr bwMode="auto">
          <a:xfrm>
            <a:off x="3589338" y="2663825"/>
            <a:ext cx="2520950" cy="82550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eaLnBrk="0" hangingPunct="0"/>
            <a:endParaRPr lang="en-US" sz="1600" b="1">
              <a:solidFill>
                <a:schemeClr val="bg1"/>
              </a:solidFill>
            </a:endParaRPr>
          </a:p>
          <a:p>
            <a:pPr eaLnBrk="0" hangingPunct="0"/>
            <a:r>
              <a:rPr lang="en-US" sz="1600" b="1">
                <a:solidFill>
                  <a:schemeClr val="bg1"/>
                </a:solidFill>
              </a:rPr>
              <a:t>Bengal tiger, bald eagle,</a:t>
            </a:r>
          </a:p>
          <a:p>
            <a:pPr eaLnBrk="0" hangingPunct="0"/>
            <a:r>
              <a:rPr lang="en-US" sz="1600" b="1">
                <a:solidFill>
                  <a:schemeClr val="bg1"/>
                </a:solidFill>
              </a:rPr>
              <a:t>grizzly bear</a:t>
            </a:r>
          </a:p>
        </p:txBody>
      </p:sp>
      <p:sp>
        <p:nvSpPr>
          <p:cNvPr id="44048" name="Text Box 17"/>
          <p:cNvSpPr txBox="1">
            <a:spLocks noChangeArrowheads="1"/>
          </p:cNvSpPr>
          <p:nvPr/>
        </p:nvSpPr>
        <p:spPr bwMode="auto">
          <a:xfrm>
            <a:off x="3589338" y="3692525"/>
            <a:ext cx="2973387" cy="581025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chemeClr val="bg1"/>
                </a:solidFill>
              </a:rPr>
              <a:t>Blue whale, whooping crane,</a:t>
            </a:r>
          </a:p>
          <a:p>
            <a:pPr eaLnBrk="0" hangingPunct="0"/>
            <a:r>
              <a:rPr lang="en-US" sz="1600" b="1">
                <a:solidFill>
                  <a:schemeClr val="bg1"/>
                </a:solidFill>
              </a:rPr>
              <a:t>sea turtles</a:t>
            </a:r>
          </a:p>
        </p:txBody>
      </p:sp>
      <p:sp>
        <p:nvSpPr>
          <p:cNvPr id="44049" name="Text Box 18"/>
          <p:cNvSpPr txBox="1">
            <a:spLocks noChangeArrowheads="1"/>
          </p:cNvSpPr>
          <p:nvPr/>
        </p:nvSpPr>
        <p:spPr bwMode="auto">
          <a:xfrm>
            <a:off x="3589338" y="4441825"/>
            <a:ext cx="2905125" cy="581025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chemeClr val="bg1"/>
                </a:solidFill>
              </a:rPr>
              <a:t>Many island species,</a:t>
            </a:r>
          </a:p>
          <a:p>
            <a:pPr eaLnBrk="0" hangingPunct="0"/>
            <a:r>
              <a:rPr lang="en-US" sz="1600" b="1">
                <a:solidFill>
                  <a:schemeClr val="bg1"/>
                </a:solidFill>
              </a:rPr>
              <a:t>African violet, some orchids</a:t>
            </a:r>
          </a:p>
        </p:txBody>
      </p:sp>
      <p:sp>
        <p:nvSpPr>
          <p:cNvPr id="44050" name="Text Box 19"/>
          <p:cNvSpPr txBox="1">
            <a:spLocks noChangeArrowheads="1"/>
          </p:cNvSpPr>
          <p:nvPr/>
        </p:nvSpPr>
        <p:spPr bwMode="auto">
          <a:xfrm>
            <a:off x="3589338" y="5216525"/>
            <a:ext cx="2295525" cy="82550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chemeClr val="bg1"/>
                </a:solidFill>
              </a:rPr>
              <a:t>Snow leopard, tiger, </a:t>
            </a:r>
          </a:p>
          <a:p>
            <a:pPr eaLnBrk="0" hangingPunct="0"/>
            <a:r>
              <a:rPr lang="en-US" sz="1600" b="1">
                <a:solidFill>
                  <a:schemeClr val="bg1"/>
                </a:solidFill>
              </a:rPr>
              <a:t>elephant, rhinoceros, </a:t>
            </a:r>
          </a:p>
          <a:p>
            <a:pPr eaLnBrk="0" hangingPunct="0"/>
            <a:r>
              <a:rPr lang="en-US" sz="1600" b="1">
                <a:solidFill>
                  <a:schemeClr val="bg1"/>
                </a:solidFill>
              </a:rPr>
              <a:t>rare plants and birds</a:t>
            </a:r>
          </a:p>
        </p:txBody>
      </p:sp>
      <p:sp>
        <p:nvSpPr>
          <p:cNvPr id="44051" name="Text Box 20"/>
          <p:cNvSpPr txBox="1">
            <a:spLocks noChangeArrowheads="1"/>
          </p:cNvSpPr>
          <p:nvPr/>
        </p:nvSpPr>
        <p:spPr bwMode="auto">
          <a:xfrm>
            <a:off x="3589338" y="6232525"/>
            <a:ext cx="2668587" cy="581025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chemeClr val="bg1"/>
                </a:solidFill>
              </a:rPr>
              <a:t>California condor, grizzly </a:t>
            </a:r>
          </a:p>
          <a:p>
            <a:pPr eaLnBrk="0" hangingPunct="0"/>
            <a:r>
              <a:rPr lang="en-US" sz="1600" b="1">
                <a:solidFill>
                  <a:schemeClr val="bg1"/>
                </a:solidFill>
              </a:rPr>
              <a:t>bear, Florida panther</a:t>
            </a:r>
          </a:p>
        </p:txBody>
      </p:sp>
      <p:sp>
        <p:nvSpPr>
          <p:cNvPr id="44052" name="TextBox 1"/>
          <p:cNvSpPr txBox="1">
            <a:spLocks noChangeArrowheads="1"/>
          </p:cNvSpPr>
          <p:nvPr/>
        </p:nvSpPr>
        <p:spPr bwMode="auto">
          <a:xfrm>
            <a:off x="6934200" y="1509713"/>
            <a:ext cx="19812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These are characteristics that increase the risk of extinction, along with examples of each </a:t>
            </a:r>
          </a:p>
        </p:txBody>
      </p:sp>
      <p:pic>
        <p:nvPicPr>
          <p:cNvPr id="44053" name="Picture 2" descr="http://news.nationalgeographic.com/news/2007/11/photogalleries/bear-pictures/images/primary/1_4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5788" y="125413"/>
            <a:ext cx="1817687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4" name="Picture 4" descr="http://static.squidoo.com/resize/squidoo_images/-1/draft_lens1908259module9317439photo_1209433053California_condor_large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8188" y="4321175"/>
            <a:ext cx="167957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How do humans cause extinction?</a:t>
            </a:r>
            <a:br>
              <a:rPr lang="en-US" sz="4000" smtClean="0"/>
            </a:br>
            <a:r>
              <a:rPr lang="en-US" sz="4000" smtClean="0">
                <a:solidFill>
                  <a:srgbClr val="FF3300"/>
                </a:solidFill>
              </a:rPr>
              <a:t>H</a:t>
            </a:r>
            <a:r>
              <a:rPr lang="en-US" sz="4000" smtClean="0"/>
              <a:t>IPPCO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400" smtClean="0"/>
              <a:t>Habitat destruction – may be complete destruction or habitat fragmentation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2400" b="1" u="sng" smtClean="0">
                <a:solidFill>
                  <a:srgbClr val="FF3300"/>
                </a:solidFill>
              </a:rPr>
              <a:t>Habitat destruction is the number one threat to biodiversity</a:t>
            </a:r>
          </a:p>
        </p:txBody>
      </p:sp>
      <p:pic>
        <p:nvPicPr>
          <p:cNvPr id="45059" name="Picture 5" descr="BDFF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276600"/>
            <a:ext cx="3876675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304800"/>
            <a:ext cx="82296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Biodiversity – the variety of living things in an area; 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Three levels of biodiversity: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z="2400" smtClean="0">
                <a:solidFill>
                  <a:schemeClr val="bg1"/>
                </a:solidFill>
              </a:rPr>
              <a:t>1. Genetic diversity</a:t>
            </a:r>
          </a:p>
          <a:p>
            <a:pPr>
              <a:buFontTx/>
              <a:buNone/>
            </a:pPr>
            <a:endParaRPr lang="en-US" sz="240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40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2400" smtClean="0">
                <a:solidFill>
                  <a:schemeClr val="bg1"/>
                </a:solidFill>
              </a:rPr>
              <a:t>2. Species diversity</a:t>
            </a:r>
          </a:p>
          <a:p>
            <a:pPr>
              <a:buFontTx/>
              <a:buNone/>
            </a:pPr>
            <a:endParaRPr lang="en-US" sz="240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40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2400" smtClean="0">
                <a:solidFill>
                  <a:schemeClr val="bg1"/>
                </a:solidFill>
              </a:rPr>
              <a:t>3.  Ecosystem diversity</a:t>
            </a:r>
          </a:p>
        </p:txBody>
      </p:sp>
      <p:pic>
        <p:nvPicPr>
          <p:cNvPr id="18434" name="Picture 7" descr="divers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0488" y="2133600"/>
            <a:ext cx="52387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How do humans cause extinction?</a:t>
            </a:r>
            <a:br>
              <a:rPr lang="en-US" sz="4000" smtClean="0"/>
            </a:br>
            <a:r>
              <a:rPr lang="en-US" sz="4000" smtClean="0"/>
              <a:t>H</a:t>
            </a:r>
            <a:r>
              <a:rPr lang="en-US" sz="4000" smtClean="0">
                <a:solidFill>
                  <a:srgbClr val="FF3300"/>
                </a:solidFill>
              </a:rPr>
              <a:t>I</a:t>
            </a:r>
            <a:r>
              <a:rPr lang="en-US" sz="4000" smtClean="0"/>
              <a:t>PPCO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 startAt="2"/>
            </a:pPr>
            <a:r>
              <a:rPr lang="en-US" smtClean="0">
                <a:solidFill>
                  <a:schemeClr val="bg1"/>
                </a:solidFill>
              </a:rPr>
              <a:t>Introduction of invasive species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Example:  Mites, called </a:t>
            </a:r>
            <a:r>
              <a:rPr lang="en-US" i="1" smtClean="0">
                <a:solidFill>
                  <a:schemeClr val="bg1"/>
                </a:solidFill>
              </a:rPr>
              <a:t>Verroa destructor</a:t>
            </a:r>
            <a:r>
              <a:rPr lang="en-US" smtClean="0">
                <a:solidFill>
                  <a:schemeClr val="bg1"/>
                </a:solidFill>
              </a:rPr>
              <a:t>, introduced from Asia have seriously reduced the wild honeybee population in the U.S. </a:t>
            </a:r>
          </a:p>
        </p:txBody>
      </p:sp>
      <p:pic>
        <p:nvPicPr>
          <p:cNvPr id="47107" name="Picture 15" descr="photo:  Varroa mites are causing death of honey be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191000"/>
            <a:ext cx="351313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Group 2"/>
          <p:cNvGrpSpPr>
            <a:grpSpLocks/>
          </p:cNvGrpSpPr>
          <p:nvPr/>
        </p:nvGrpSpPr>
        <p:grpSpPr bwMode="auto">
          <a:xfrm>
            <a:off x="1752600" y="0"/>
            <a:ext cx="5638800" cy="3224213"/>
            <a:chOff x="56" y="48"/>
            <a:chExt cx="2904" cy="1588"/>
          </a:xfrm>
        </p:grpSpPr>
        <p:pic>
          <p:nvPicPr>
            <p:cNvPr id="4915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" y="48"/>
              <a:ext cx="2904" cy="15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9159" name="Text Box 4"/>
            <p:cNvSpPr txBox="1">
              <a:spLocks noChangeArrowheads="1"/>
            </p:cNvSpPr>
            <p:nvPr/>
          </p:nvSpPr>
          <p:spPr bwMode="auto">
            <a:xfrm>
              <a:off x="1492" y="1249"/>
              <a:ext cx="800" cy="181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/>
                <a:t>1918</a:t>
              </a:r>
            </a:p>
          </p:txBody>
        </p:sp>
      </p:grpSp>
      <p:grpSp>
        <p:nvGrpSpPr>
          <p:cNvPr id="49154" name="Group 5"/>
          <p:cNvGrpSpPr>
            <a:grpSpLocks/>
          </p:cNvGrpSpPr>
          <p:nvPr/>
        </p:nvGrpSpPr>
        <p:grpSpPr bwMode="auto">
          <a:xfrm>
            <a:off x="1728788" y="3390900"/>
            <a:ext cx="5661025" cy="3357563"/>
            <a:chOff x="2472" y="1800"/>
            <a:chExt cx="2905" cy="1585"/>
          </a:xfrm>
        </p:grpSpPr>
        <p:pic>
          <p:nvPicPr>
            <p:cNvPr id="49156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72" y="1800"/>
              <a:ext cx="2905" cy="15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9157" name="Text Box 7"/>
            <p:cNvSpPr txBox="1">
              <a:spLocks noChangeArrowheads="1"/>
            </p:cNvSpPr>
            <p:nvPr/>
          </p:nvSpPr>
          <p:spPr bwMode="auto">
            <a:xfrm>
              <a:off x="3854" y="2987"/>
              <a:ext cx="820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/>
                <a:t>2000</a:t>
              </a:r>
            </a:p>
          </p:txBody>
        </p:sp>
      </p:grpSp>
      <p:sp>
        <p:nvSpPr>
          <p:cNvPr id="49155" name="Text Box 9"/>
          <p:cNvSpPr txBox="1">
            <a:spLocks noChangeArrowheads="1"/>
          </p:cNvSpPr>
          <p:nvPr/>
        </p:nvSpPr>
        <p:spPr bwMode="auto">
          <a:xfrm>
            <a:off x="152400" y="2590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Spread of fire 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kudz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981200"/>
            <a:ext cx="320040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Kudzu</a:t>
            </a: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Fast-growing climbing vine from Asia</a:t>
            </a:r>
          </a:p>
          <a:p>
            <a:r>
              <a:rPr lang="en-US" sz="2800" smtClean="0"/>
              <a:t>Introduced to control erosion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European Starling</a:t>
            </a:r>
          </a:p>
        </p:txBody>
      </p:sp>
      <p:sp>
        <p:nvSpPr>
          <p:cNvPr id="5120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Released into New York City in the late1800’s by a man who wanted to introduce to the U.S. all of the birds mentioned in Shakespeare 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Now widespread across North America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Outcompetes many native birds, such as bluebirds, for nest holes</a:t>
            </a:r>
          </a:p>
          <a:p>
            <a:pPr>
              <a:lnSpc>
                <a:spcPct val="80000"/>
              </a:lnSpc>
            </a:pPr>
            <a:endParaRPr lang="en-US" sz="2400" smtClean="0"/>
          </a:p>
        </p:txBody>
      </p:sp>
      <p:pic>
        <p:nvPicPr>
          <p:cNvPr id="51203" name="Picture 6" descr="Starlin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819400"/>
            <a:ext cx="4029075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How do humans cause extinction?</a:t>
            </a:r>
            <a:br>
              <a:rPr lang="en-US" sz="4000" smtClean="0"/>
            </a:br>
            <a:r>
              <a:rPr lang="en-US" sz="4000" smtClean="0"/>
              <a:t>HI</a:t>
            </a:r>
            <a:r>
              <a:rPr lang="en-US" sz="4000" smtClean="0">
                <a:solidFill>
                  <a:srgbClr val="FF3300"/>
                </a:solidFill>
              </a:rPr>
              <a:t>P</a:t>
            </a:r>
            <a:r>
              <a:rPr lang="en-US" sz="4000" smtClean="0"/>
              <a:t>PCO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3.  Population growth – root of the problem?</a:t>
            </a:r>
          </a:p>
        </p:txBody>
      </p:sp>
      <p:pic>
        <p:nvPicPr>
          <p:cNvPr id="52227" name="Picture 5" descr="over_populatio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590800"/>
            <a:ext cx="38481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914400" y="57912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Food for thought:  What native species could live in these conditions?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/>
              <a:t>How do humans cause extinction?</a:t>
            </a:r>
            <a:br>
              <a:rPr lang="en-US" sz="4000" smtClean="0"/>
            </a:br>
            <a:r>
              <a:rPr lang="en-US" sz="4000" smtClean="0"/>
              <a:t>HIP</a:t>
            </a:r>
            <a:r>
              <a:rPr lang="en-US" sz="4000" smtClean="0">
                <a:solidFill>
                  <a:srgbClr val="FF3300"/>
                </a:solidFill>
              </a:rPr>
              <a:t>P</a:t>
            </a:r>
            <a:r>
              <a:rPr lang="en-US" sz="4000" smtClean="0"/>
              <a:t>CO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4.   Pollution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Example:  Use of DDT almost caused the extinction of the Bald Eagle and other predatory birds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sz="2800" smtClean="0"/>
          </a:p>
        </p:txBody>
      </p:sp>
      <p:pic>
        <p:nvPicPr>
          <p:cNvPr id="53252" name="Picture 5" descr="bald-eagle-he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905000"/>
            <a:ext cx="401955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Biomagnification 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Also called biological magnification</a:t>
            </a:r>
          </a:p>
          <a:p>
            <a:pPr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Accumulation of pollutants in higher order trophic levels</a:t>
            </a:r>
          </a:p>
        </p:txBody>
      </p:sp>
      <p:pic>
        <p:nvPicPr>
          <p:cNvPr id="55299" name="Picture 5" descr="DD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819400"/>
            <a:ext cx="31908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How do humans cause extinction?</a:t>
            </a:r>
            <a:br>
              <a:rPr lang="en-US" sz="4000" smtClean="0"/>
            </a:br>
            <a:r>
              <a:rPr lang="en-US" sz="4000" smtClean="0"/>
              <a:t>HIPP</a:t>
            </a:r>
            <a:r>
              <a:rPr lang="en-US" sz="4000" smtClean="0">
                <a:solidFill>
                  <a:srgbClr val="FF3300"/>
                </a:solidFill>
              </a:rPr>
              <a:t>C</a:t>
            </a:r>
            <a:r>
              <a:rPr lang="en-US" sz="4000" smtClean="0"/>
              <a:t>O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 startAt="5"/>
            </a:pPr>
            <a:r>
              <a:rPr lang="en-US" smtClean="0">
                <a:solidFill>
                  <a:schemeClr val="bg1"/>
                </a:solidFill>
              </a:rPr>
              <a:t>Climate change </a:t>
            </a:r>
          </a:p>
          <a:p>
            <a:pPr marL="609600" indent="-609600">
              <a:buFontTx/>
              <a:buNone/>
            </a:pPr>
            <a:r>
              <a:rPr lang="en-US" sz="2400" smtClean="0">
                <a:solidFill>
                  <a:schemeClr val="bg1"/>
                </a:solidFill>
              </a:rPr>
              <a:t>polar bear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– loss of sea ice</a:t>
            </a:r>
            <a:r>
              <a:rPr lang="en-US" smtClean="0">
                <a:solidFill>
                  <a:schemeClr val="bg1"/>
                </a:solidFill>
              </a:rPr>
              <a:t>	</a:t>
            </a:r>
            <a:r>
              <a:rPr lang="en-US" sz="2400" smtClean="0">
                <a:solidFill>
                  <a:schemeClr val="bg1"/>
                </a:solidFill>
              </a:rPr>
              <a:t>bleaching of coral reefs</a:t>
            </a:r>
          </a:p>
          <a:p>
            <a:pPr marL="609600" indent="-609600">
              <a:buFontTx/>
              <a:buNone/>
            </a:pPr>
            <a:endParaRPr lang="en-US" sz="2400" smtClean="0"/>
          </a:p>
        </p:txBody>
      </p:sp>
      <p:pic>
        <p:nvPicPr>
          <p:cNvPr id="56323" name="Picture 5" descr="eisba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895600"/>
            <a:ext cx="4038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7" descr="C1a_bleached+prist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895600"/>
            <a:ext cx="2535238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4313238" cy="5216525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chemeClr val="bg1"/>
                </a:solidFill>
              </a:rPr>
              <a:t>Golden toads were discovered in 1964, in Monteverde, Costa Rica</a:t>
            </a:r>
          </a:p>
          <a:p>
            <a:pPr eaLnBrk="1" hangingPunct="1"/>
            <a:r>
              <a:rPr lang="en-US" sz="2400" smtClean="0">
                <a:solidFill>
                  <a:schemeClr val="bg1"/>
                </a:solidFill>
              </a:rPr>
              <a:t>The mountainous cloud forest has a perfect climate for amphibians</a:t>
            </a:r>
          </a:p>
          <a:p>
            <a:pPr eaLnBrk="1" hangingPunct="1"/>
            <a:r>
              <a:rPr lang="en-US" sz="2400" smtClean="0">
                <a:solidFill>
                  <a:schemeClr val="bg1"/>
                </a:solidFill>
              </a:rPr>
              <a:t>Extreme sexual dimorphism</a:t>
            </a:r>
          </a:p>
          <a:p>
            <a:pPr eaLnBrk="1" hangingPunct="1"/>
            <a:r>
              <a:rPr lang="en-US" sz="2400" smtClean="0">
                <a:solidFill>
                  <a:schemeClr val="bg1"/>
                </a:solidFill>
              </a:rPr>
              <a:t>Unfortunately, they became extinct within 25 years </a:t>
            </a:r>
          </a:p>
          <a:p>
            <a:pPr eaLnBrk="1" hangingPunct="1"/>
            <a:r>
              <a:rPr lang="en-US" sz="2400" smtClean="0">
                <a:solidFill>
                  <a:schemeClr val="bg1"/>
                </a:solidFill>
              </a:rPr>
              <a:t>Causes: </a:t>
            </a:r>
          </a:p>
          <a:p>
            <a:pPr eaLnBrk="1" hangingPunct="1">
              <a:buFontTx/>
              <a:buAutoNum type="arabicPeriod"/>
            </a:pPr>
            <a:r>
              <a:rPr lang="en-US" sz="1800" smtClean="0">
                <a:solidFill>
                  <a:schemeClr val="bg1"/>
                </a:solidFill>
              </a:rPr>
              <a:t>Changes in habitat – drying of cloud forest due to global warming, ENSO</a:t>
            </a:r>
          </a:p>
          <a:p>
            <a:pPr eaLnBrk="1" hangingPunct="1">
              <a:buFontTx/>
              <a:buAutoNum type="arabicPeriod"/>
            </a:pPr>
            <a:r>
              <a:rPr lang="en-US" sz="1800" smtClean="0">
                <a:solidFill>
                  <a:schemeClr val="bg1"/>
                </a:solidFill>
              </a:rPr>
              <a:t>Narrow window of time for reproduction – breed in temporary ponds which dried up early</a:t>
            </a:r>
          </a:p>
          <a:p>
            <a:pPr eaLnBrk="1" hangingPunct="1">
              <a:buFontTx/>
              <a:buAutoNum type="arabicPeriod"/>
            </a:pPr>
            <a:r>
              <a:rPr lang="en-US" sz="1800" smtClean="0">
                <a:solidFill>
                  <a:schemeClr val="bg1"/>
                </a:solidFill>
              </a:rPr>
              <a:t>Limited range</a:t>
            </a:r>
          </a:p>
          <a:p>
            <a:pPr eaLnBrk="1" hangingPunct="1">
              <a:buFontTx/>
              <a:buAutoNum type="arabicPeriod"/>
            </a:pPr>
            <a:r>
              <a:rPr lang="en-US" sz="1800" smtClean="0">
                <a:solidFill>
                  <a:schemeClr val="bg1"/>
                </a:solidFill>
              </a:rPr>
              <a:t>Disease</a:t>
            </a:r>
          </a:p>
          <a:p>
            <a:pPr eaLnBrk="1" hangingPunct="1">
              <a:buFontTx/>
              <a:buAutoNum type="arabicPeriod"/>
            </a:pPr>
            <a:endParaRPr lang="en-US" sz="2400" smtClean="0">
              <a:solidFill>
                <a:schemeClr val="bg1"/>
              </a:solidFill>
            </a:endParaRPr>
          </a:p>
          <a:p>
            <a:pPr eaLnBrk="1" hangingPunct="1">
              <a:buFontTx/>
              <a:buAutoNum type="arabicPeriod"/>
            </a:pPr>
            <a:endParaRPr lang="en-US" sz="2400" smtClean="0">
              <a:solidFill>
                <a:schemeClr val="bg1"/>
              </a:solidFill>
            </a:endParaRPr>
          </a:p>
        </p:txBody>
      </p:sp>
      <p:pic>
        <p:nvPicPr>
          <p:cNvPr id="57346" name="Picture 6" descr="05_00-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914400"/>
            <a:ext cx="419100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2" descr="http://www.petermaas.nl/extinct/speciesinfo/images/Golden_Toad-RichardSage2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724400"/>
            <a:ext cx="2809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Box 1"/>
          <p:cNvSpPr txBox="1">
            <a:spLocks noChangeArrowheads="1"/>
          </p:cNvSpPr>
          <p:nvPr/>
        </p:nvSpPr>
        <p:spPr bwMode="auto">
          <a:xfrm>
            <a:off x="4953000" y="5943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Female</a:t>
            </a:r>
          </a:p>
        </p:txBody>
      </p:sp>
      <p:sp>
        <p:nvSpPr>
          <p:cNvPr id="57349" name="TextBox 2"/>
          <p:cNvSpPr txBox="1">
            <a:spLocks noChangeArrowheads="1"/>
          </p:cNvSpPr>
          <p:nvPr/>
        </p:nvSpPr>
        <p:spPr bwMode="auto">
          <a:xfrm>
            <a:off x="6477000" y="4572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How do humans cause extinction?</a:t>
            </a:r>
            <a:br>
              <a:rPr lang="en-US" sz="4000" smtClean="0"/>
            </a:br>
            <a:r>
              <a:rPr lang="en-US" sz="4000" smtClean="0"/>
              <a:t>HIPPC</a:t>
            </a:r>
            <a:r>
              <a:rPr lang="en-US" sz="4000" smtClean="0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6.  Overharvesting, hunting, poaching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Both legal and illegal collecting of organisms has had a negative impact</a:t>
            </a:r>
          </a:p>
        </p:txBody>
      </p:sp>
      <p:pic>
        <p:nvPicPr>
          <p:cNvPr id="58371" name="Picture 5" descr="tiger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429000"/>
            <a:ext cx="41338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7" descr="World_captureandAquaculture_produ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733800"/>
            <a:ext cx="412432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Relative Numbers of Named Species of Earth's Organisms, chart prepared by Jim Conr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1838" y="2743200"/>
            <a:ext cx="45720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381000"/>
            <a:ext cx="8001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When we talk about “biodiversity of the earth,” we usually mean species diversity</a:t>
            </a:r>
          </a:p>
          <a:p>
            <a:r>
              <a:rPr lang="en-US" sz="2400">
                <a:solidFill>
                  <a:schemeClr val="bg1"/>
                </a:solidFill>
              </a:rPr>
              <a:t>Guess the number of species on the planet?</a:t>
            </a:r>
          </a:p>
          <a:p>
            <a:r>
              <a:rPr lang="en-US" sz="2400">
                <a:solidFill>
                  <a:schemeClr val="bg1"/>
                </a:solidFill>
              </a:rPr>
              <a:t>Latest estimate:  8.7 million species  </a:t>
            </a:r>
          </a:p>
        </p:txBody>
      </p:sp>
      <p:pic>
        <p:nvPicPr>
          <p:cNvPr id="20483" name="Picture 6" descr="http://images.sciencedaily.com/2011/08/110823180459-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288" y="1958975"/>
            <a:ext cx="4240212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1288" y="5181600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From Science Daily:  “Furthermore, the study, published by</a:t>
            </a:r>
            <a:r>
              <a:rPr lang="en-US" sz="1600" i="1">
                <a:solidFill>
                  <a:schemeClr val="bg1"/>
                </a:solidFill>
              </a:rPr>
              <a:t>PLoS Biology</a:t>
            </a:r>
            <a:r>
              <a:rPr lang="en-US" sz="1600">
                <a:solidFill>
                  <a:schemeClr val="bg1"/>
                </a:solidFill>
              </a:rPr>
              <a:t>, says a staggering 86% of all species on land and 91% of those in the seas have yet to be discovered, described and catalogued.”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Areas of Critical Biodiversity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Biodiversity “</a:t>
            </a:r>
            <a:r>
              <a:rPr lang="en-US" sz="2800" b="1" u="sng" smtClean="0">
                <a:solidFill>
                  <a:schemeClr val="bg1"/>
                </a:solidFill>
              </a:rPr>
              <a:t>hotspots</a:t>
            </a:r>
            <a:r>
              <a:rPr lang="en-US" sz="2800" smtClean="0">
                <a:solidFill>
                  <a:schemeClr val="bg1"/>
                </a:solidFill>
              </a:rPr>
              <a:t>”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mtClean="0">
                <a:solidFill>
                  <a:schemeClr val="bg1"/>
                </a:solidFill>
              </a:rPr>
              <a:t>High numbers of </a:t>
            </a:r>
            <a:r>
              <a:rPr lang="en-US" u="sng" smtClean="0">
                <a:solidFill>
                  <a:schemeClr val="bg1"/>
                </a:solidFill>
              </a:rPr>
              <a:t>endemic</a:t>
            </a:r>
            <a:r>
              <a:rPr lang="en-US" smtClean="0">
                <a:solidFill>
                  <a:schemeClr val="bg1"/>
                </a:solidFill>
              </a:rPr>
              <a:t> species – means many organisms that live there are not found anywhere else in the world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mtClean="0">
                <a:solidFill>
                  <a:schemeClr val="bg1"/>
                </a:solidFill>
              </a:rPr>
              <a:t>Threatened by human activities</a:t>
            </a:r>
          </a:p>
          <a:p>
            <a:pPr marL="0" indent="0" eaLnBrk="1" hangingPunct="1">
              <a:buFontTx/>
              <a:buNone/>
            </a:pPr>
            <a:endParaRPr lang="en-US" sz="2800" smtClean="0">
              <a:solidFill>
                <a:schemeClr val="bg1"/>
              </a:solidFill>
            </a:endParaRPr>
          </a:p>
          <a:p>
            <a:pPr marL="0" indent="0" eaLnBrk="1" hangingPunct="1"/>
            <a:r>
              <a:rPr lang="en-US" sz="2800" smtClean="0">
                <a:solidFill>
                  <a:schemeClr val="bg1"/>
                </a:solidFill>
              </a:rPr>
              <a:t>Tropical rainforests</a:t>
            </a:r>
          </a:p>
          <a:p>
            <a:pPr marL="0" indent="0" eaLnBrk="1" hangingPunct="1"/>
            <a:r>
              <a:rPr lang="en-US" sz="2800" smtClean="0">
                <a:solidFill>
                  <a:schemeClr val="bg1"/>
                </a:solidFill>
              </a:rPr>
              <a:t>Coral reefs and coastal ecosystems</a:t>
            </a:r>
          </a:p>
          <a:p>
            <a:pPr marL="0" indent="0" eaLnBrk="1" hangingPunct="1"/>
            <a:r>
              <a:rPr lang="en-US" sz="2800" smtClean="0">
                <a:solidFill>
                  <a:schemeClr val="bg1"/>
                </a:solidFill>
              </a:rPr>
              <a:t>Islands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Global Biodiversity Hotspots</a:t>
            </a:r>
          </a:p>
        </p:txBody>
      </p:sp>
      <p:pic>
        <p:nvPicPr>
          <p:cNvPr id="62466" name="Picture 4" descr="403853a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905000"/>
            <a:ext cx="7886700" cy="4167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0813" y="169863"/>
            <a:ext cx="7700962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2900" y="6000750"/>
            <a:ext cx="3959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3278188" y="5661025"/>
            <a:ext cx="3052762" cy="33655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/>
              <a:t>Concentration of rare species</a:t>
            </a: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2819400" y="6324600"/>
            <a:ext cx="590550" cy="33655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/>
              <a:t>Low</a:t>
            </a:r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4333875" y="6324600"/>
            <a:ext cx="1087438" cy="33655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/>
              <a:t>Moderate</a:t>
            </a:r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6299200" y="6324600"/>
            <a:ext cx="635000" cy="33655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/>
              <a:t>High</a:t>
            </a:r>
          </a:p>
        </p:txBody>
      </p:sp>
      <p:sp>
        <p:nvSpPr>
          <p:cNvPr id="64519" name="Text Box 8"/>
          <p:cNvSpPr txBox="1">
            <a:spLocks noChangeArrowheads="1"/>
          </p:cNvSpPr>
          <p:nvPr/>
        </p:nvSpPr>
        <p:spPr bwMode="auto">
          <a:xfrm>
            <a:off x="0" y="3489325"/>
            <a:ext cx="1933575" cy="33655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/>
              <a:t>Top Six Hot Spots</a:t>
            </a:r>
          </a:p>
        </p:txBody>
      </p:sp>
      <p:sp>
        <p:nvSpPr>
          <p:cNvPr id="64520" name="Text Box 9"/>
          <p:cNvSpPr txBox="1">
            <a:spLocks noChangeArrowheads="1"/>
          </p:cNvSpPr>
          <p:nvPr/>
        </p:nvSpPr>
        <p:spPr bwMode="auto">
          <a:xfrm>
            <a:off x="0" y="3857625"/>
            <a:ext cx="2646363" cy="1558925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/>
              <a:t>1 Hawaii</a:t>
            </a:r>
          </a:p>
          <a:p>
            <a:pPr eaLnBrk="0" hangingPunct="0"/>
            <a:r>
              <a:rPr lang="en-US" sz="1600" b="1"/>
              <a:t>2 San Francisco Bay area</a:t>
            </a:r>
          </a:p>
          <a:p>
            <a:pPr eaLnBrk="0" hangingPunct="0"/>
            <a:r>
              <a:rPr lang="en-US" sz="1600" b="1"/>
              <a:t>3 Southern Appalachians</a:t>
            </a:r>
          </a:p>
          <a:p>
            <a:pPr eaLnBrk="0" hangingPunct="0"/>
            <a:r>
              <a:rPr lang="en-US" sz="1600" b="1"/>
              <a:t>4 Death Valley</a:t>
            </a:r>
          </a:p>
          <a:p>
            <a:pPr eaLnBrk="0" hangingPunct="0"/>
            <a:r>
              <a:rPr lang="en-US" sz="1600" b="1"/>
              <a:t>5 Southern California</a:t>
            </a:r>
          </a:p>
          <a:p>
            <a:pPr eaLnBrk="0" hangingPunct="0"/>
            <a:r>
              <a:rPr lang="en-US" sz="1600" b="1"/>
              <a:t>6 Florida Panhandle</a:t>
            </a:r>
          </a:p>
        </p:txBody>
      </p:sp>
      <p:grpSp>
        <p:nvGrpSpPr>
          <p:cNvPr id="64521" name="Group 10"/>
          <p:cNvGrpSpPr>
            <a:grpSpLocks/>
          </p:cNvGrpSpPr>
          <p:nvPr/>
        </p:nvGrpSpPr>
        <p:grpSpPr bwMode="auto">
          <a:xfrm>
            <a:off x="38100" y="25400"/>
            <a:ext cx="1460500" cy="1244600"/>
            <a:chOff x="24" y="16"/>
            <a:chExt cx="920" cy="784"/>
          </a:xfrm>
        </p:grpSpPr>
        <p:pic>
          <p:nvPicPr>
            <p:cNvPr id="64532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" y="48"/>
              <a:ext cx="840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33" name="Rectangle 12"/>
            <p:cNvSpPr>
              <a:spLocks noChangeArrowheads="1"/>
            </p:cNvSpPr>
            <p:nvPr/>
          </p:nvSpPr>
          <p:spPr bwMode="auto">
            <a:xfrm>
              <a:off x="24" y="16"/>
              <a:ext cx="920" cy="78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 type="none" w="med" len="lg"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522" name="Group 13"/>
          <p:cNvGrpSpPr>
            <a:grpSpLocks/>
          </p:cNvGrpSpPr>
          <p:nvPr/>
        </p:nvGrpSpPr>
        <p:grpSpPr bwMode="auto">
          <a:xfrm>
            <a:off x="63500" y="5511800"/>
            <a:ext cx="1828800" cy="1295400"/>
            <a:chOff x="112" y="3400"/>
            <a:chExt cx="1152" cy="816"/>
          </a:xfrm>
        </p:grpSpPr>
        <p:pic>
          <p:nvPicPr>
            <p:cNvPr id="64530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5" y="3453"/>
              <a:ext cx="100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31" name="Rectangle 15"/>
            <p:cNvSpPr>
              <a:spLocks noChangeArrowheads="1"/>
            </p:cNvSpPr>
            <p:nvPr/>
          </p:nvSpPr>
          <p:spPr bwMode="auto">
            <a:xfrm>
              <a:off x="112" y="3400"/>
              <a:ext cx="1152" cy="81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 type="none" w="med" len="lg"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23" name="Oval 16"/>
          <p:cNvSpPr>
            <a:spLocks noChangeAspect="1" noChangeArrowheads="1"/>
          </p:cNvSpPr>
          <p:nvPr/>
        </p:nvSpPr>
        <p:spPr bwMode="auto">
          <a:xfrm>
            <a:off x="2336800" y="2400300"/>
            <a:ext cx="228600" cy="2286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pPr algn="ctr" eaLnBrk="0" hangingPunct="0"/>
            <a:r>
              <a:rPr lang="en-US" b="1"/>
              <a:t>4</a:t>
            </a:r>
          </a:p>
        </p:txBody>
      </p:sp>
      <p:sp>
        <p:nvSpPr>
          <p:cNvPr id="64524" name="Oval 17"/>
          <p:cNvSpPr>
            <a:spLocks noChangeAspect="1" noChangeArrowheads="1"/>
          </p:cNvSpPr>
          <p:nvPr/>
        </p:nvSpPr>
        <p:spPr bwMode="auto">
          <a:xfrm>
            <a:off x="1879600" y="2971800"/>
            <a:ext cx="228600" cy="2286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pPr algn="ctr" eaLnBrk="0" hangingPunct="0"/>
            <a:r>
              <a:rPr lang="en-US" b="1"/>
              <a:t>5</a:t>
            </a:r>
          </a:p>
        </p:txBody>
      </p:sp>
      <p:sp>
        <p:nvSpPr>
          <p:cNvPr id="64525" name="Oval 18"/>
          <p:cNvSpPr>
            <a:spLocks noChangeAspect="1" noChangeArrowheads="1"/>
          </p:cNvSpPr>
          <p:nvPr/>
        </p:nvSpPr>
        <p:spPr bwMode="auto">
          <a:xfrm>
            <a:off x="1676400" y="2044700"/>
            <a:ext cx="228600" cy="2286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pPr algn="ctr" eaLnBrk="0" hangingPunct="0"/>
            <a:r>
              <a:rPr lang="en-US" b="1"/>
              <a:t>2</a:t>
            </a:r>
          </a:p>
        </p:txBody>
      </p:sp>
      <p:sp>
        <p:nvSpPr>
          <p:cNvPr id="64526" name="Oval 19"/>
          <p:cNvSpPr>
            <a:spLocks noChangeAspect="1" noChangeArrowheads="1"/>
          </p:cNvSpPr>
          <p:nvPr/>
        </p:nvSpPr>
        <p:spPr bwMode="auto">
          <a:xfrm>
            <a:off x="7226300" y="3822700"/>
            <a:ext cx="228600" cy="2286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pPr algn="ctr" eaLnBrk="0" hangingPunct="0"/>
            <a:r>
              <a:rPr lang="en-US" b="1"/>
              <a:t>6</a:t>
            </a:r>
          </a:p>
        </p:txBody>
      </p:sp>
      <p:sp>
        <p:nvSpPr>
          <p:cNvPr id="64527" name="Oval 20"/>
          <p:cNvSpPr>
            <a:spLocks noChangeAspect="1" noChangeArrowheads="1"/>
          </p:cNvSpPr>
          <p:nvPr/>
        </p:nvSpPr>
        <p:spPr bwMode="auto">
          <a:xfrm>
            <a:off x="7302500" y="2476500"/>
            <a:ext cx="228600" cy="2286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pPr algn="ctr" eaLnBrk="0" hangingPunct="0"/>
            <a:r>
              <a:rPr lang="en-US" b="1"/>
              <a:t>3</a:t>
            </a:r>
          </a:p>
        </p:txBody>
      </p:sp>
      <p:sp>
        <p:nvSpPr>
          <p:cNvPr id="64528" name="Oval 21"/>
          <p:cNvSpPr>
            <a:spLocks noChangeAspect="1" noChangeArrowheads="1"/>
          </p:cNvSpPr>
          <p:nvPr/>
        </p:nvSpPr>
        <p:spPr bwMode="auto">
          <a:xfrm>
            <a:off x="584200" y="6197600"/>
            <a:ext cx="228600" cy="2286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pPr algn="ctr" eaLnBrk="0" hangingPunct="0"/>
            <a:r>
              <a:rPr lang="en-US" b="1"/>
              <a:t>1</a:t>
            </a:r>
          </a:p>
        </p:txBody>
      </p:sp>
      <p:sp>
        <p:nvSpPr>
          <p:cNvPr id="64529" name="Text Box 23"/>
          <p:cNvSpPr txBox="1">
            <a:spLocks noChangeArrowheads="1"/>
          </p:cNvSpPr>
          <p:nvPr/>
        </p:nvSpPr>
        <p:spPr bwMode="auto">
          <a:xfrm>
            <a:off x="4191000" y="1524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U.S. Biodiversity Hotspots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Efforts to Preserve Biodiversity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>
                <a:solidFill>
                  <a:schemeClr val="bg1"/>
                </a:solidFill>
              </a:rPr>
              <a:t>Efforts to save individual </a:t>
            </a:r>
            <a:r>
              <a:rPr lang="en-US" sz="2400" u="sng" smtClean="0">
                <a:solidFill>
                  <a:schemeClr val="bg1"/>
                </a:solidFill>
              </a:rPr>
              <a:t>species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00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bg1"/>
                </a:solidFill>
              </a:rPr>
              <a:t>Captive-breeding programs – California condor population went from 9 in 1986 to 58 in 2002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bg1"/>
                </a:solidFill>
              </a:rPr>
              <a:t>Zoos, aquariums, parks, gardens – for many, there is now more emphasis on preservation and less on entertainment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bg1"/>
                </a:solidFill>
              </a:rPr>
              <a:t>Gene banks and seed banks</a:t>
            </a:r>
          </a:p>
        </p:txBody>
      </p:sp>
      <p:sp>
        <p:nvSpPr>
          <p:cNvPr id="65539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  <p:pic>
        <p:nvPicPr>
          <p:cNvPr id="65540" name="Picture 5" descr="Image:California-Condor3-Szmurlo edit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371600"/>
            <a:ext cx="3603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Efforts to Preserve Biodiversity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sz="2400" smtClean="0">
                <a:solidFill>
                  <a:schemeClr val="bg1"/>
                </a:solidFill>
              </a:rPr>
              <a:t>Efforts to save </a:t>
            </a:r>
            <a:r>
              <a:rPr lang="en-US" sz="2400" u="sng" smtClean="0">
                <a:solidFill>
                  <a:schemeClr val="bg1"/>
                </a:solidFill>
              </a:rPr>
              <a:t>habitats and ecosystems </a:t>
            </a:r>
            <a:r>
              <a:rPr lang="en-US" sz="2400" smtClean="0">
                <a:solidFill>
                  <a:schemeClr val="bg1"/>
                </a:solidFill>
              </a:rPr>
              <a:t> - more effective to save biodiversity this way (rather than focusing on one species); It is important to save the entire ecosystem, not just an isolated species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40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1800" smtClean="0">
                <a:solidFill>
                  <a:schemeClr val="bg1"/>
                </a:solidFill>
              </a:rPr>
              <a:t>Example:  Vermillion Darter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180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180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180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180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1800" smtClean="0">
                <a:solidFill>
                  <a:schemeClr val="bg1"/>
                </a:solidFill>
              </a:rPr>
              <a:t>The vermilion darter is found only in the Turkey Creek drainage, a tributary of the Locust Fork of the Black Warrior River, Jefferson County, Alabama. </a:t>
            </a:r>
          </a:p>
        </p:txBody>
      </p:sp>
      <p:pic>
        <p:nvPicPr>
          <p:cNvPr id="67587" name="Picture 5" descr="ver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352800"/>
            <a:ext cx="26003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Efforts to Preserve Biodiversity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smtClean="0">
                <a:solidFill>
                  <a:schemeClr val="bg1"/>
                </a:solidFill>
              </a:rPr>
              <a:t>In Alabama, Forever Wild  Land Trust acquires land that will be used for wildlife management areas, nature reserves, state parks and recreational areas</a:t>
            </a:r>
          </a:p>
          <a:p>
            <a:pPr marL="0" indent="0">
              <a:buFontTx/>
              <a:buNone/>
            </a:pPr>
            <a:r>
              <a:rPr lang="en-US" sz="2400" smtClean="0">
                <a:solidFill>
                  <a:schemeClr val="bg1"/>
                </a:solidFill>
              </a:rPr>
              <a:t>Provides areas of habitat for many species</a:t>
            </a:r>
          </a:p>
          <a:p>
            <a:pPr marL="0" indent="0">
              <a:buFontTx/>
              <a:buNone/>
            </a:pP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69635" name="Picture 2" descr="http://alabamaforeverwild.com/wp-content/uploads/2012/07/infographic_funding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0525" y="3240088"/>
            <a:ext cx="36734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 descr="http://alabamaforeverwild.com/wp-content/uploads/2012/07/infographic_abou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225" y="2984500"/>
            <a:ext cx="54324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Efforts to Preserve Biodiversity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 startAt="3"/>
            </a:pPr>
            <a:r>
              <a:rPr lang="en-US" sz="2800" smtClean="0">
                <a:solidFill>
                  <a:schemeClr val="bg1"/>
                </a:solidFill>
              </a:rPr>
              <a:t>Legal protection – exists in many countries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chemeClr val="bg1"/>
                </a:solidFill>
              </a:rPr>
              <a:t>U.S. has </a:t>
            </a:r>
            <a:r>
              <a:rPr lang="en-US" sz="2000" b="1" u="sng" smtClean="0">
                <a:solidFill>
                  <a:schemeClr val="bg1"/>
                </a:solidFill>
              </a:rPr>
              <a:t>Endangered Species Act (ESA)</a:t>
            </a:r>
            <a:r>
              <a:rPr lang="en-US" sz="2000" smtClean="0">
                <a:solidFill>
                  <a:schemeClr val="bg1"/>
                </a:solidFill>
              </a:rPr>
              <a:t>, passed in 1973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chemeClr val="bg1"/>
                </a:solidFill>
              </a:rPr>
              <a:t>Main Provisions: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</a:rPr>
              <a:t>U.S. Fish and Wildlife Service (USFWS) compiles a list of endangered and threatened species on land and in freshwater, National Marine Fisheries Service (NMFS) is responsible for marine species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</a:rPr>
              <a:t>End./Thr. Species may not be killed, caught, sold (penalties include fines and jail, enforced mainly by USFWS, also Coast Guard)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</a:rPr>
              <a:t>Fed. Govt. may not carry out projects that jeopardize listed species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</a:rPr>
              <a:t>Dept. of Interior should designate and protect critical habitat necessary for survival of listed species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</a:rPr>
              <a:t>USFWS must develop a </a:t>
            </a:r>
            <a:r>
              <a:rPr lang="en-US" sz="2000" u="sng" smtClean="0">
                <a:solidFill>
                  <a:schemeClr val="bg1"/>
                </a:solidFill>
              </a:rPr>
              <a:t>recovery plan </a:t>
            </a:r>
            <a:r>
              <a:rPr lang="en-US" sz="2000" smtClean="0">
                <a:solidFill>
                  <a:schemeClr val="bg1"/>
                </a:solidFill>
              </a:rPr>
              <a:t>for each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chemeClr val="bg1"/>
                </a:solidFill>
              </a:rPr>
              <a:t>	listed species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sz="200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800" smtClean="0">
              <a:solidFill>
                <a:schemeClr val="bg1"/>
              </a:solidFill>
            </a:endParaRPr>
          </a:p>
        </p:txBody>
      </p:sp>
      <p:pic>
        <p:nvPicPr>
          <p:cNvPr id="70659" name="Picture 5" descr="502px-US-FishAndWildlifeService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257800"/>
            <a:ext cx="109855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98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ESA terminology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u="sng" smtClean="0">
                <a:solidFill>
                  <a:schemeClr val="bg1"/>
                </a:solidFill>
              </a:rPr>
              <a:t>Endangered species</a:t>
            </a:r>
            <a:r>
              <a:rPr lang="en-US" sz="2000" smtClean="0">
                <a:solidFill>
                  <a:schemeClr val="bg1"/>
                </a:solidFill>
              </a:rPr>
              <a:t> – a species that is likely to become extinct unless some protective measures are enacted immediately</a:t>
            </a:r>
          </a:p>
          <a:p>
            <a:pPr eaLnBrk="1" hangingPunct="1">
              <a:buFontTx/>
              <a:buNone/>
            </a:pPr>
            <a:r>
              <a:rPr lang="en-US" sz="2000" b="1" u="sng" smtClean="0">
                <a:solidFill>
                  <a:schemeClr val="bg1"/>
                </a:solidFill>
              </a:rPr>
              <a:t>Threatened species</a:t>
            </a:r>
            <a:r>
              <a:rPr lang="en-US" sz="2000" smtClean="0">
                <a:solidFill>
                  <a:schemeClr val="bg1"/>
                </a:solidFill>
              </a:rPr>
              <a:t> – species with declining populations, likely to become endangered if not protected</a:t>
            </a:r>
          </a:p>
          <a:p>
            <a:pPr eaLnBrk="1" hangingPunct="1">
              <a:buFontTx/>
              <a:buNone/>
            </a:pPr>
            <a:r>
              <a:rPr lang="en-US" sz="2000" b="1" u="sng" smtClean="0">
                <a:solidFill>
                  <a:schemeClr val="bg1"/>
                </a:solidFill>
              </a:rPr>
              <a:t>Critical habitat </a:t>
            </a:r>
            <a:r>
              <a:rPr lang="en-US" sz="2000" smtClean="0">
                <a:solidFill>
                  <a:schemeClr val="bg1"/>
                </a:solidFill>
              </a:rPr>
              <a:t>– areas that are critical to the conservation of the species, may be where it lives or where it migrates</a:t>
            </a:r>
          </a:p>
          <a:p>
            <a:pPr eaLnBrk="1" hangingPunct="1">
              <a:buFontTx/>
              <a:buNone/>
            </a:pPr>
            <a:r>
              <a:rPr lang="en-US" sz="2000" b="1" smtClean="0">
                <a:solidFill>
                  <a:schemeClr val="bg1"/>
                </a:solidFill>
              </a:rPr>
              <a:t>Alabama endangered species:</a:t>
            </a:r>
          </a:p>
          <a:p>
            <a:pPr eaLnBrk="1" hangingPunct="1">
              <a:buFontTx/>
              <a:buNone/>
            </a:pPr>
            <a:endParaRPr lang="en-US" sz="2000" smtClean="0">
              <a:solidFill>
                <a:schemeClr val="bg1"/>
              </a:solidFill>
            </a:endParaRPr>
          </a:p>
        </p:txBody>
      </p:sp>
      <p:pic>
        <p:nvPicPr>
          <p:cNvPr id="72707" name="Picture 4" descr="http://standupforamerica.files.wordpress.com/2009/04/red-cockaded-woodpeck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667000"/>
            <a:ext cx="16827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5" descr="http://www.littleriverrvpark.com/plants-pitcher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246438"/>
            <a:ext cx="1981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6" descr="http://www.solarnavigator.net/animal_kingdom/animal_images/sea_turtle_carapa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2388" y="4764088"/>
            <a:ext cx="2871787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7" descr="http://genvcampaigns.org/wp-content/uploads/2009/11/gopher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4965700"/>
            <a:ext cx="233203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2" descr="File:Watercress Darter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22500" y="3689350"/>
            <a:ext cx="273843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2" name="Picture 10" descr="http://consejo.bz/belize/images/animals/bats/sackwing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24400" y="2967038"/>
            <a:ext cx="221615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3" name="TextBox 11"/>
          <p:cNvSpPr txBox="1">
            <a:spLocks noChangeArrowheads="1"/>
          </p:cNvSpPr>
          <p:nvPr/>
        </p:nvSpPr>
        <p:spPr bwMode="auto">
          <a:xfrm>
            <a:off x="457200" y="60960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714" name="TextBox 2"/>
          <p:cNvSpPr txBox="1">
            <a:spLocks noChangeArrowheads="1"/>
          </p:cNvSpPr>
          <p:nvPr/>
        </p:nvSpPr>
        <p:spPr bwMode="auto">
          <a:xfrm>
            <a:off x="228600" y="5832475"/>
            <a:ext cx="1524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Green pitcher plant</a:t>
            </a:r>
          </a:p>
        </p:txBody>
      </p:sp>
      <p:sp>
        <p:nvSpPr>
          <p:cNvPr id="72715" name="TextBox 3"/>
          <p:cNvSpPr txBox="1">
            <a:spLocks noChangeArrowheads="1"/>
          </p:cNvSpPr>
          <p:nvPr/>
        </p:nvSpPr>
        <p:spPr bwMode="auto">
          <a:xfrm>
            <a:off x="2590800" y="3429000"/>
            <a:ext cx="1798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Watercress darter</a:t>
            </a:r>
          </a:p>
        </p:txBody>
      </p:sp>
      <p:sp>
        <p:nvSpPr>
          <p:cNvPr id="72716" name="TextBox 8"/>
          <p:cNvSpPr txBox="1">
            <a:spLocks noChangeArrowheads="1"/>
          </p:cNvSpPr>
          <p:nvPr/>
        </p:nvSpPr>
        <p:spPr bwMode="auto">
          <a:xfrm>
            <a:off x="914400" y="6391275"/>
            <a:ext cx="167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Gopher tortoise</a:t>
            </a:r>
          </a:p>
        </p:txBody>
      </p:sp>
      <p:sp>
        <p:nvSpPr>
          <p:cNvPr id="72717" name="TextBox 9"/>
          <p:cNvSpPr txBox="1">
            <a:spLocks noChangeArrowheads="1"/>
          </p:cNvSpPr>
          <p:nvPr/>
        </p:nvSpPr>
        <p:spPr bwMode="auto">
          <a:xfrm>
            <a:off x="5126038" y="4365625"/>
            <a:ext cx="19812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Gray bat</a:t>
            </a:r>
          </a:p>
        </p:txBody>
      </p:sp>
      <p:sp>
        <p:nvSpPr>
          <p:cNvPr id="72718" name="TextBox 13"/>
          <p:cNvSpPr txBox="1">
            <a:spLocks noChangeArrowheads="1"/>
          </p:cNvSpPr>
          <p:nvPr/>
        </p:nvSpPr>
        <p:spPr bwMode="auto">
          <a:xfrm>
            <a:off x="5427663" y="6367463"/>
            <a:ext cx="13779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Green sea turtle</a:t>
            </a:r>
          </a:p>
        </p:txBody>
      </p:sp>
      <p:sp>
        <p:nvSpPr>
          <p:cNvPr id="72719" name="TextBox 14"/>
          <p:cNvSpPr txBox="1">
            <a:spLocks noChangeArrowheads="1"/>
          </p:cNvSpPr>
          <p:nvPr/>
        </p:nvSpPr>
        <p:spPr bwMode="auto">
          <a:xfrm>
            <a:off x="6940550" y="2630488"/>
            <a:ext cx="1828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Red-cockaded woodpecker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Successful recoveries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smtClean="0">
                <a:solidFill>
                  <a:schemeClr val="bg1"/>
                </a:solidFill>
              </a:rPr>
              <a:t>Species which increased in population size since being placed on the endangered list include: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>
                <a:solidFill>
                  <a:schemeClr val="bg1"/>
                </a:solidFill>
                <a:hlinkClick r:id="rId3" tooltip="Bald Eagle"/>
              </a:rPr>
              <a:t>Bald Eagle</a:t>
            </a:r>
            <a:r>
              <a:rPr lang="en-US" sz="1600" smtClean="0">
                <a:solidFill>
                  <a:schemeClr val="bg1"/>
                </a:solidFill>
              </a:rPr>
              <a:t> (increased from 417 to 11,040 pairs between 1963 and 2007); removed from list 2007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>
                <a:solidFill>
                  <a:schemeClr val="bg1"/>
                </a:solidFill>
                <a:hlinkClick r:id="rId4" tooltip="Whooping Crane"/>
              </a:rPr>
              <a:t>Whooping Crane</a:t>
            </a:r>
            <a:r>
              <a:rPr lang="en-US" sz="1600" smtClean="0">
                <a:solidFill>
                  <a:schemeClr val="bg1"/>
                </a:solidFill>
              </a:rPr>
              <a:t> (increased from 54 to 436 birds between 1967 and 2003)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>
                <a:solidFill>
                  <a:schemeClr val="bg1"/>
                </a:solidFill>
                <a:hlinkClick r:id="rId5" tooltip="Kirtland's Warbler"/>
              </a:rPr>
              <a:t>Kirtland's Warbler</a:t>
            </a:r>
            <a:r>
              <a:rPr lang="en-US" sz="1600" smtClean="0">
                <a:solidFill>
                  <a:schemeClr val="bg1"/>
                </a:solidFill>
              </a:rPr>
              <a:t> (increased from 210 to 1,415 pairs between 1971 and 2005)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>
                <a:solidFill>
                  <a:schemeClr val="bg1"/>
                </a:solidFill>
                <a:hlinkClick r:id="rId6" tooltip="Peregrine Falcon"/>
              </a:rPr>
              <a:t>Peregrine Falcon</a:t>
            </a:r>
            <a:r>
              <a:rPr lang="en-US" sz="1600" smtClean="0">
                <a:solidFill>
                  <a:schemeClr val="bg1"/>
                </a:solidFill>
              </a:rPr>
              <a:t> (increased from 324 to 1,700 pairs between 1975 and 2000); removed from list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>
                <a:solidFill>
                  <a:schemeClr val="bg1"/>
                </a:solidFill>
                <a:hlinkClick r:id="rId7" tooltip="Gray Wolf"/>
              </a:rPr>
              <a:t>Gray Wolf</a:t>
            </a:r>
            <a:r>
              <a:rPr lang="en-US" sz="1600" smtClean="0">
                <a:solidFill>
                  <a:schemeClr val="bg1"/>
                </a:solidFill>
              </a:rPr>
              <a:t> (populations increased dramatically in the Northern Rockies, Southwest, and Great Lakes)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>
                <a:solidFill>
                  <a:schemeClr val="bg1"/>
                </a:solidFill>
                <a:hlinkClick r:id="rId8" tooltip="Gray Whale"/>
              </a:rPr>
              <a:t>Gray Whale</a:t>
            </a:r>
            <a:r>
              <a:rPr lang="en-US" sz="1600" smtClean="0">
                <a:solidFill>
                  <a:schemeClr val="bg1"/>
                </a:solidFill>
              </a:rPr>
              <a:t> (increased from 13,095 to 26,635 whales between 1968 and 1998); removed from list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>
                <a:solidFill>
                  <a:schemeClr val="bg1"/>
                </a:solidFill>
                <a:hlinkClick r:id="rId9" tooltip="Grizzly bear"/>
              </a:rPr>
              <a:t>Grizzly bear</a:t>
            </a:r>
            <a:r>
              <a:rPr lang="en-US" sz="1600" smtClean="0">
                <a:solidFill>
                  <a:schemeClr val="bg1"/>
                </a:solidFill>
              </a:rPr>
              <a:t> (increased from about 271 to over 580 bears in the Yellowstone area between 1975 and 2005); removed from list 3/22/07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>
                <a:solidFill>
                  <a:schemeClr val="bg1"/>
                </a:solidFill>
                <a:hlinkClick r:id="rId10" tooltip="Sea Otter"/>
              </a:rPr>
              <a:t>California’s Southern Sea Otter</a:t>
            </a:r>
            <a:r>
              <a:rPr lang="en-US" sz="1600" smtClean="0">
                <a:solidFill>
                  <a:schemeClr val="bg1"/>
                </a:solidFill>
              </a:rPr>
              <a:t> (increased from 1,789 in 1976 to 2,735 in 2005)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>
                <a:solidFill>
                  <a:schemeClr val="bg1"/>
                </a:solidFill>
                <a:hlinkClick r:id="rId11" tooltip="Indian Paintbrush"/>
              </a:rPr>
              <a:t>San Clemente Indian Paintbrush</a:t>
            </a:r>
            <a:r>
              <a:rPr lang="en-US" sz="1600" smtClean="0">
                <a:solidFill>
                  <a:schemeClr val="bg1"/>
                </a:solidFill>
              </a:rPr>
              <a:t> (increased from 500 plants in 1979 to more than 3,500 in 1997)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>
                <a:solidFill>
                  <a:schemeClr val="bg1"/>
                </a:solidFill>
                <a:hlinkClick r:id="rId12" tooltip="Red Wolf"/>
              </a:rPr>
              <a:t>Red Wolf</a:t>
            </a:r>
            <a:r>
              <a:rPr lang="en-US" sz="1600" smtClean="0">
                <a:solidFill>
                  <a:schemeClr val="bg1"/>
                </a:solidFill>
              </a:rPr>
              <a:t> (increased from 17 in 1980 to 257 in 2003)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>
                <a:solidFill>
                  <a:schemeClr val="bg1"/>
                </a:solidFill>
                <a:hlinkClick r:id="rId13" tooltip="Key Deer"/>
              </a:rPr>
              <a:t>Florida's Key Deer</a:t>
            </a:r>
            <a:r>
              <a:rPr lang="en-US" sz="1600" smtClean="0">
                <a:solidFill>
                  <a:schemeClr val="bg1"/>
                </a:solidFill>
              </a:rPr>
              <a:t> (increased from 200 in 1971 to 750 in 2001)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>
                <a:solidFill>
                  <a:schemeClr val="bg1"/>
                </a:solidFill>
                <a:hlinkClick r:id="rId14" tooltip="Hawaiian Goose"/>
              </a:rPr>
              <a:t>Hawaiian Goose</a:t>
            </a:r>
            <a:r>
              <a:rPr lang="en-US" sz="1600" smtClean="0">
                <a:solidFill>
                  <a:schemeClr val="bg1"/>
                </a:solidFill>
              </a:rPr>
              <a:t> (increased from 400 birds in 1980 to 1,275 in 2003)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>
                <a:solidFill>
                  <a:schemeClr val="bg1"/>
                </a:solidFill>
              </a:rPr>
              <a:t> (increased from 3,500 in 1979 to 18,442 in 2004)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Controversy over ESA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How successful has it been?</a:t>
            </a:r>
          </a:p>
          <a:p>
            <a:r>
              <a:rPr lang="en-US" smtClean="0">
                <a:solidFill>
                  <a:schemeClr val="bg1"/>
                </a:solidFill>
              </a:rPr>
              <a:t>Does it trample individual rights by prohibiting certain uses of critical habitat owned by private citizens (limits on logging, mining, development, etc.)?</a:t>
            </a:r>
          </a:p>
          <a:p>
            <a:r>
              <a:rPr lang="en-US" smtClean="0">
                <a:solidFill>
                  <a:schemeClr val="bg1"/>
                </a:solidFill>
              </a:rPr>
              <a:t>Does it hinder economic development by such prohibitions?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Benefits of Biodiversity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800" smtClean="0">
                <a:solidFill>
                  <a:schemeClr val="bg1"/>
                </a:solidFill>
              </a:rPr>
              <a:t>Biodiversity can affect the stability of ecosystems</a:t>
            </a:r>
          </a:p>
          <a:p>
            <a:pPr marL="609600" indent="-609600" eaLnBrk="1" hangingPunct="1">
              <a:buFontTx/>
              <a:buNone/>
            </a:pPr>
            <a:endParaRPr lang="en-US" sz="2800" smtClean="0">
              <a:solidFill>
                <a:schemeClr val="bg1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When even one species is lost, it affects the entire ecosystem</a:t>
            </a:r>
          </a:p>
          <a:p>
            <a:pPr marL="609600" indent="-609600" eaLnBrk="1" hangingPunct="1">
              <a:buFontTx/>
              <a:buNone/>
            </a:pPr>
            <a:endParaRPr lang="en-US" sz="2800" smtClean="0">
              <a:solidFill>
                <a:schemeClr val="bg1"/>
              </a:solidFill>
            </a:endParaRPr>
          </a:p>
        </p:txBody>
      </p:sp>
      <p:sp>
        <p:nvSpPr>
          <p:cNvPr id="21507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21508" name="Picture 5" descr="FoodW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3609975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Efforts to Preserve Biodiversity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2296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 startAt="4"/>
            </a:pPr>
            <a:r>
              <a:rPr lang="en-US" sz="2800" smtClean="0">
                <a:solidFill>
                  <a:schemeClr val="bg1"/>
                </a:solidFill>
              </a:rPr>
              <a:t>International efforts</a:t>
            </a:r>
          </a:p>
          <a:p>
            <a:pPr marL="609600" indent="-609600" eaLnBrk="1" hangingPunct="1">
              <a:buFontTx/>
              <a:buNone/>
            </a:pPr>
            <a:r>
              <a:rPr lang="en-US" sz="2800" b="1" u="sng" smtClean="0">
                <a:solidFill>
                  <a:schemeClr val="bg1"/>
                </a:solidFill>
              </a:rPr>
              <a:t>IUCN</a:t>
            </a:r>
            <a:r>
              <a:rPr lang="en-US" sz="2800" smtClean="0">
                <a:solidFill>
                  <a:schemeClr val="bg1"/>
                </a:solidFill>
              </a:rPr>
              <a:t> – International Union for the Conservation of Nature and Natural Resources; organization that publishes the “red list” of endangered species, promotes preservation of species and habitats (</a:t>
            </a:r>
            <a:r>
              <a:rPr lang="en-US" sz="2800" smtClean="0">
                <a:hlinkClick r:id="rId3"/>
              </a:rPr>
              <a:t>http://www.iucnredlist.org/</a:t>
            </a:r>
            <a:r>
              <a:rPr lang="en-US" sz="2800" smtClean="0">
                <a:solidFill>
                  <a:schemeClr val="bg1"/>
                </a:solidFill>
              </a:rPr>
              <a:t>)</a:t>
            </a:r>
          </a:p>
          <a:p>
            <a:pPr marL="609600" indent="-609600" eaLnBrk="1" hangingPunct="1">
              <a:buFontTx/>
              <a:buNone/>
            </a:pPr>
            <a:r>
              <a:rPr lang="en-US" sz="2800" b="1" u="sng" smtClean="0">
                <a:solidFill>
                  <a:schemeClr val="bg1"/>
                </a:solidFill>
              </a:rPr>
              <a:t>CITES</a:t>
            </a:r>
            <a:r>
              <a:rPr lang="en-US" sz="2800" smtClean="0">
                <a:solidFill>
                  <a:schemeClr val="bg1"/>
                </a:solidFill>
              </a:rPr>
              <a:t> treaty – first effort to stop killing of African elephants for ivory tusks, prohibits trade of many species</a:t>
            </a:r>
          </a:p>
          <a:p>
            <a:pPr marL="609600" indent="-609600" eaLnBrk="1" hangingPunct="1">
              <a:buFontTx/>
              <a:buNone/>
            </a:pPr>
            <a:endParaRPr lang="en-US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Efforts to Preserve Biodiversity</a:t>
            </a:r>
          </a:p>
        </p:txBody>
      </p:sp>
      <p:sp>
        <p:nvSpPr>
          <p:cNvPr id="79874" name="Rectangle 6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 startAt="5"/>
            </a:pPr>
            <a:r>
              <a:rPr lang="en-US" sz="2400" smtClean="0">
                <a:solidFill>
                  <a:schemeClr val="bg1"/>
                </a:solidFill>
              </a:rPr>
              <a:t>Private organizations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>
                <a:solidFill>
                  <a:schemeClr val="bg1"/>
                </a:solidFill>
              </a:rPr>
              <a:t>Examples:  World Wildlife Fund, Nature Conservancy, Greenpeace International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>
                <a:solidFill>
                  <a:schemeClr val="bg1"/>
                </a:solidFill>
              </a:rPr>
              <a:t>Freshwater Land Trust– in Alabama, buys land to enhance water quality and preserve natural areas</a:t>
            </a:r>
          </a:p>
        </p:txBody>
      </p:sp>
      <p:pic>
        <p:nvPicPr>
          <p:cNvPr id="79876" name="Picture 5" descr="wwf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081463"/>
            <a:ext cx="1981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7" descr="TNC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589463"/>
            <a:ext cx="41910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4" descr="Fwlt Logo Whi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8313" y="3527425"/>
            <a:ext cx="28860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>
                <a:solidFill>
                  <a:schemeClr val="bg1"/>
                </a:solidFill>
              </a:rPr>
              <a:t>Keystone species</a:t>
            </a:r>
            <a:r>
              <a:rPr lang="en-US" smtClean="0">
                <a:solidFill>
                  <a:schemeClr val="bg1"/>
                </a:solidFill>
              </a:rPr>
              <a:t> – species that are critical to the survival of an entire ecosystem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Example:  sea otter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23555" name="Picture 5" descr="ve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429000"/>
            <a:ext cx="20955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otte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2819400"/>
            <a:ext cx="3109913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Benefits of Biodiversity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  <a:r>
              <a:rPr lang="en-US" smtClean="0">
                <a:solidFill>
                  <a:schemeClr val="bg1"/>
                </a:solidFill>
              </a:rPr>
              <a:t>2.</a:t>
            </a:r>
            <a:r>
              <a:rPr lang="en-US" smtClean="0"/>
              <a:t>  </a:t>
            </a:r>
            <a:r>
              <a:rPr lang="en-US" smtClean="0">
                <a:solidFill>
                  <a:schemeClr val="bg1"/>
                </a:solidFill>
              </a:rPr>
              <a:t>Healthy ecosystems provide good </a:t>
            </a:r>
            <a:r>
              <a:rPr lang="en-US" b="1" u="sng" smtClean="0">
                <a:solidFill>
                  <a:schemeClr val="bg1"/>
                </a:solidFill>
              </a:rPr>
              <a:t>ecosystem services</a:t>
            </a:r>
            <a:r>
              <a:rPr lang="en-US" smtClean="0">
                <a:solidFill>
                  <a:schemeClr val="bg1"/>
                </a:solidFill>
              </a:rPr>
              <a:t> – the benefits that people obtain from ecosystems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smtClean="0">
              <a:solidFill>
                <a:schemeClr val="bg1"/>
              </a:solidFill>
            </a:endParaRP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0"/>
            <a:ext cx="8305800" cy="1676400"/>
          </a:xfrm>
        </p:spPr>
        <p:txBody>
          <a:bodyPr/>
          <a:lstStyle/>
          <a:p>
            <a:pPr algn="l" eaLnBrk="1" hangingPunct="1"/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600" b="1" smtClean="0">
                <a:solidFill>
                  <a:srgbClr val="FFFF00"/>
                </a:solidFill>
              </a:rPr>
              <a:t>Ecosystem Services: the benefits people obtain from ecosystems</a:t>
            </a:r>
            <a:r>
              <a:rPr lang="en-US" sz="2800" b="1" smtClean="0"/>
              <a:t/>
            </a:r>
            <a:br>
              <a:rPr lang="en-US" sz="2800" b="1" smtClean="0"/>
            </a:br>
            <a:endParaRPr lang="en-US" sz="2800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00400" y="1676400"/>
            <a:ext cx="3048000" cy="3429000"/>
          </a:xfrm>
          <a:solidFill>
            <a:schemeClr val="tx2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2400" b="1" smtClean="0">
                <a:solidFill>
                  <a:schemeClr val="bg1"/>
                </a:solidFill>
              </a:rPr>
              <a:t>Regulating</a:t>
            </a:r>
          </a:p>
          <a:p>
            <a:pPr marL="0" indent="0" algn="ctr" eaLnBrk="1" hangingPunct="1">
              <a:buFontTx/>
              <a:buNone/>
            </a:pPr>
            <a:r>
              <a:rPr lang="en-US" sz="2000" smtClean="0">
                <a:solidFill>
                  <a:srgbClr val="000000"/>
                </a:solidFill>
              </a:rPr>
              <a:t>Benefits obtained from regulation of ecosystem processes</a:t>
            </a:r>
          </a:p>
          <a:p>
            <a:pPr marL="0" indent="0" algn="ctr" eaLnBrk="1" hangingPunct="1">
              <a:buFontTx/>
              <a:buNone/>
            </a:pPr>
            <a:r>
              <a:rPr lang="en-US" sz="2000" smtClean="0">
                <a:solidFill>
                  <a:srgbClr val="000000"/>
                </a:solidFill>
              </a:rPr>
              <a:t>• climate regulation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rgbClr val="000000"/>
                </a:solidFill>
              </a:rPr>
              <a:t>• disease regulation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rgbClr val="000000"/>
                </a:solidFill>
              </a:rPr>
              <a:t>• flood regulation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1676400"/>
            <a:ext cx="3200400" cy="3228975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</a:rPr>
              <a:t>Provisioning</a:t>
            </a:r>
            <a:endParaRPr lang="en-US" sz="3200" b="1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Goods produced or provided by ecosystems</a:t>
            </a:r>
          </a:p>
          <a:p>
            <a:pPr algn="ctr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• food 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• fresh water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• fuel wood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• genetic resources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6248400" y="1676400"/>
            <a:ext cx="2895600" cy="3224213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</a:rPr>
              <a:t>Cultural</a:t>
            </a:r>
            <a:endParaRPr lang="en-US" sz="3200" b="1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Non-material benefits from ecosystems</a:t>
            </a:r>
          </a:p>
          <a:p>
            <a:pPr algn="ctr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• spiritual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• recreational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• aesthetic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• inspirational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• educational </a:t>
            </a: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0" y="4905375"/>
            <a:ext cx="9144000" cy="1952625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</a:rPr>
              <a:t>Supporting</a:t>
            </a:r>
            <a:endParaRPr lang="en-US" sz="3200" b="1">
              <a:solidFill>
                <a:schemeClr val="bg1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Services necessary for production of other ecosystem services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• Soil formation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• Nutrient cycling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• Primary production</a:t>
            </a: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Benefits of Biodiversity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 startAt="3"/>
            </a:pPr>
            <a:r>
              <a:rPr lang="en-US" sz="2400" smtClean="0">
                <a:solidFill>
                  <a:schemeClr val="bg1"/>
                </a:solidFill>
              </a:rPr>
              <a:t>Humans need biodiversity for medical, industrial, and agricultural purposes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>
                <a:solidFill>
                  <a:schemeClr val="bg1"/>
                </a:solidFill>
              </a:rPr>
              <a:t>	(existing uses and genetic information for new uses)</a:t>
            </a:r>
          </a:p>
          <a:p>
            <a:pPr marL="609600" indent="-609600" eaLnBrk="1" hangingPunct="1">
              <a:buFontTx/>
              <a:buAutoNum type="arabicPeriod" startAt="3"/>
            </a:pPr>
            <a:endParaRPr lang="en-US" smtClean="0">
              <a:solidFill>
                <a:schemeClr val="bg1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29699" name="Picture 2" descr="http://upload.wikimedia.org/wikipedia/commons/thumb/5/54/Digitalis-stora_hultrum.sweden-25.jpg/800px-Digitalis-stora_hultrum.sweden-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1910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1"/>
          <p:cNvSpPr>
            <a:spLocks noChangeArrowheads="1"/>
          </p:cNvSpPr>
          <p:nvPr/>
        </p:nvSpPr>
        <p:spPr bwMode="auto">
          <a:xfrm>
            <a:off x="3048000" y="4419600"/>
            <a:ext cx="1196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/>
              <a:t>Foxglove</a:t>
            </a:r>
          </a:p>
        </p:txBody>
      </p:sp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3013075" y="5192713"/>
            <a:ext cx="2778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/>
              <a:t>Digitalis purpurea</a:t>
            </a:r>
            <a:r>
              <a:rPr lang="en-US" b="1"/>
              <a:t>, </a:t>
            </a:r>
          </a:p>
          <a:p>
            <a:pPr eaLnBrk="0" hangingPunct="0"/>
            <a:r>
              <a:rPr lang="en-US" b="1"/>
              <a:t>Europe</a:t>
            </a:r>
          </a:p>
          <a:p>
            <a:pPr eaLnBrk="0" hangingPunct="0"/>
            <a:r>
              <a:rPr lang="en-US" b="1"/>
              <a:t>Digitalis for heart failure</a:t>
            </a:r>
          </a:p>
        </p:txBody>
      </p:sp>
      <p:sp>
        <p:nvSpPr>
          <p:cNvPr id="29702" name="Rectangle 3"/>
          <p:cNvSpPr>
            <a:spLocks noChangeArrowheads="1"/>
          </p:cNvSpPr>
          <p:nvPr/>
        </p:nvSpPr>
        <p:spPr bwMode="auto">
          <a:xfrm>
            <a:off x="7434263" y="51927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/>
              <a:t>Pacific yew</a:t>
            </a:r>
          </a:p>
        </p:txBody>
      </p:sp>
      <p:sp>
        <p:nvSpPr>
          <p:cNvPr id="29703" name="Rectangle 4"/>
          <p:cNvSpPr>
            <a:spLocks noChangeArrowheads="1"/>
          </p:cNvSpPr>
          <p:nvPr/>
        </p:nvSpPr>
        <p:spPr bwMode="auto">
          <a:xfrm>
            <a:off x="6781800" y="5545138"/>
            <a:ext cx="21161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/>
              <a:t>Pacific Northwest</a:t>
            </a:r>
          </a:p>
          <a:p>
            <a:pPr eaLnBrk="0" hangingPunct="0"/>
            <a:r>
              <a:rPr lang="en-US" b="1"/>
              <a:t>Ovarian cancer</a:t>
            </a:r>
          </a:p>
        </p:txBody>
      </p:sp>
      <p:pic>
        <p:nvPicPr>
          <p:cNvPr id="29704" name="Picture 4" descr="http://www.elucidationimages.com/Portfollio/Art/Pacific_Yew_Tr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3788" y="3124200"/>
            <a:ext cx="263366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970509-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188" y="150813"/>
            <a:ext cx="86868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0" y="-242888"/>
            <a:ext cx="9147175" cy="13700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Potential new food crops may be lost forever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400"/>
              <a:t> </a:t>
            </a:r>
          </a:p>
        </p:txBody>
      </p:sp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6388100" y="6491288"/>
            <a:ext cx="2755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/>
              <a:t>Source: FAO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1871</Words>
  <Application>Microsoft Office PowerPoint</Application>
  <PresentationFormat>On-screen Show (4:3)</PresentationFormat>
  <Paragraphs>293</Paragraphs>
  <Slides>41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Default Design</vt:lpstr>
      <vt:lpstr>Chapter 10 Biodiversity</vt:lpstr>
      <vt:lpstr>PowerPoint Presentation</vt:lpstr>
      <vt:lpstr>PowerPoint Presentation</vt:lpstr>
      <vt:lpstr>Benefits of Biodiversity</vt:lpstr>
      <vt:lpstr>PowerPoint Presentation</vt:lpstr>
      <vt:lpstr>Benefits of Biodiversity</vt:lpstr>
      <vt:lpstr> Ecosystem Services: the benefits people obtain from ecosystems </vt:lpstr>
      <vt:lpstr>Benefits of Biodiversity</vt:lpstr>
      <vt:lpstr>PowerPoint Presentation</vt:lpstr>
      <vt:lpstr>PowerPoint Presentation</vt:lpstr>
      <vt:lpstr>PowerPoint Presentation</vt:lpstr>
      <vt:lpstr>Extinction is a natural process</vt:lpstr>
      <vt:lpstr>Earth has had five mass extinctions so far</vt:lpstr>
      <vt:lpstr>Mass extinctions</vt:lpstr>
      <vt:lpstr>Extinction rates</vt:lpstr>
      <vt:lpstr>Extinct species – due to human activities</vt:lpstr>
      <vt:lpstr>Think about this…</vt:lpstr>
      <vt:lpstr>PowerPoint Presentation</vt:lpstr>
      <vt:lpstr>How do humans cause extinction? HIPPCO</vt:lpstr>
      <vt:lpstr>How do humans cause extinction? HIPPCO</vt:lpstr>
      <vt:lpstr>PowerPoint Presentation</vt:lpstr>
      <vt:lpstr>Kudzu</vt:lpstr>
      <vt:lpstr>European Starling</vt:lpstr>
      <vt:lpstr>How do humans cause extinction? HIPPCO</vt:lpstr>
      <vt:lpstr>How do humans cause extinction? HIPPCO</vt:lpstr>
      <vt:lpstr>Biomagnification </vt:lpstr>
      <vt:lpstr>How do humans cause extinction? HIPPCO</vt:lpstr>
      <vt:lpstr>PowerPoint Presentation</vt:lpstr>
      <vt:lpstr>How do humans cause extinction? HIPPCO</vt:lpstr>
      <vt:lpstr>Areas of Critical Biodiversity</vt:lpstr>
      <vt:lpstr>Global Biodiversity Hotspots</vt:lpstr>
      <vt:lpstr>PowerPoint Presentation</vt:lpstr>
      <vt:lpstr>Efforts to Preserve Biodiversity</vt:lpstr>
      <vt:lpstr>Efforts to Preserve Biodiversity</vt:lpstr>
      <vt:lpstr>Efforts to Preserve Biodiversity</vt:lpstr>
      <vt:lpstr>Efforts to Preserve Biodiversity</vt:lpstr>
      <vt:lpstr>ESA terminology</vt:lpstr>
      <vt:lpstr>Successful recoveries</vt:lpstr>
      <vt:lpstr>Controversy over ESA</vt:lpstr>
      <vt:lpstr>Efforts to Preserve Biodiversity</vt:lpstr>
      <vt:lpstr>Efforts to Preserve Biodiversity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 Biodiversity</dc:title>
  <dc:creator>Owner</dc:creator>
  <cp:lastModifiedBy>Gillespie, Jean</cp:lastModifiedBy>
  <cp:revision>36</cp:revision>
  <dcterms:created xsi:type="dcterms:W3CDTF">2008-10-26T19:08:17Z</dcterms:created>
  <dcterms:modified xsi:type="dcterms:W3CDTF">2013-01-07T13:55:10Z</dcterms:modified>
</cp:coreProperties>
</file>