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Lst>
  <p:notesMasterIdLst>
    <p:notesMasterId r:id="rId59"/>
  </p:notesMasterIdLst>
  <p:handoutMasterIdLst>
    <p:handoutMasterId r:id="rId60"/>
  </p:handoutMasterIdLst>
  <p:sldIdLst>
    <p:sldId id="256" r:id="rId2"/>
    <p:sldId id="257" r:id="rId3"/>
    <p:sldId id="260" r:id="rId4"/>
    <p:sldId id="259" r:id="rId5"/>
    <p:sldId id="258" r:id="rId6"/>
    <p:sldId id="262" r:id="rId7"/>
    <p:sldId id="264" r:id="rId8"/>
    <p:sldId id="306" r:id="rId9"/>
    <p:sldId id="265" r:id="rId10"/>
    <p:sldId id="276" r:id="rId11"/>
    <p:sldId id="266" r:id="rId12"/>
    <p:sldId id="267" r:id="rId13"/>
    <p:sldId id="268" r:id="rId14"/>
    <p:sldId id="269" r:id="rId15"/>
    <p:sldId id="271" r:id="rId16"/>
    <p:sldId id="325" r:id="rId17"/>
    <p:sldId id="324" r:id="rId18"/>
    <p:sldId id="272" r:id="rId19"/>
    <p:sldId id="293" r:id="rId20"/>
    <p:sldId id="323" r:id="rId21"/>
    <p:sldId id="304" r:id="rId22"/>
    <p:sldId id="305" r:id="rId23"/>
    <p:sldId id="336" r:id="rId24"/>
    <p:sldId id="326" r:id="rId25"/>
    <p:sldId id="327" r:id="rId26"/>
    <p:sldId id="337" r:id="rId27"/>
    <p:sldId id="328" r:id="rId28"/>
    <p:sldId id="329" r:id="rId29"/>
    <p:sldId id="330" r:id="rId30"/>
    <p:sldId id="331" r:id="rId31"/>
    <p:sldId id="332" r:id="rId32"/>
    <p:sldId id="333" r:id="rId33"/>
    <p:sldId id="334" r:id="rId34"/>
    <p:sldId id="335" r:id="rId35"/>
    <p:sldId id="275" r:id="rId36"/>
    <p:sldId id="277" r:id="rId37"/>
    <p:sldId id="278" r:id="rId38"/>
    <p:sldId id="273" r:id="rId39"/>
    <p:sldId id="274" r:id="rId40"/>
    <p:sldId id="339" r:id="rId41"/>
    <p:sldId id="338" r:id="rId42"/>
    <p:sldId id="340" r:id="rId43"/>
    <p:sldId id="341" r:id="rId44"/>
    <p:sldId id="342" r:id="rId45"/>
    <p:sldId id="343" r:id="rId46"/>
    <p:sldId id="344" r:id="rId47"/>
    <p:sldId id="345" r:id="rId48"/>
    <p:sldId id="346" r:id="rId49"/>
    <p:sldId id="284" r:id="rId50"/>
    <p:sldId id="285" r:id="rId51"/>
    <p:sldId id="318" r:id="rId52"/>
    <p:sldId id="286" r:id="rId53"/>
    <p:sldId id="287" r:id="rId54"/>
    <p:sldId id="288" r:id="rId55"/>
    <p:sldId id="290" r:id="rId56"/>
    <p:sldId id="289" r:id="rId57"/>
    <p:sldId id="319" r:id="rId5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showPr>
  <p:clrMru>
    <a:srgbClr val="FF0000"/>
    <a:srgbClr val="FF9900"/>
    <a:srgbClr val="000000"/>
    <a:srgbClr val="00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88" autoAdjust="0"/>
    <p:restoredTop sz="94646" autoAdjust="0"/>
  </p:normalViewPr>
  <p:slideViewPr>
    <p:cSldViewPr>
      <p:cViewPr varScale="1">
        <p:scale>
          <a:sx n="76" d="100"/>
          <a:sy n="76" d="100"/>
        </p:scale>
        <p:origin x="-48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a:p>
        </p:txBody>
      </p:sp>
      <p:sp>
        <p:nvSpPr>
          <p:cNvPr id="12083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fld id="{F7DA5827-7986-42FD-A32F-CB5F09B1F71E}" type="datetimeFigureOut">
              <a:rPr lang="en-US"/>
              <a:pPr>
                <a:defRPr/>
              </a:pPr>
              <a:t>3/5/2013</a:t>
            </a:fld>
            <a:endParaRPr lang="en-US"/>
          </a:p>
        </p:txBody>
      </p:sp>
      <p:sp>
        <p:nvSpPr>
          <p:cNvPr id="12083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a:p>
        </p:txBody>
      </p:sp>
      <p:sp>
        <p:nvSpPr>
          <p:cNvPr id="12083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3358E0D7-031F-4E22-8F90-CF526173DD35}"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813F8D45-2D75-4B89-8C3E-FD5A460D236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0025394F-1BA5-49D7-9386-01C38FC1E0C4}" type="slidenum">
              <a:rPr lang="en-US" smtClean="0"/>
              <a:pPr/>
              <a:t>1</a:t>
            </a:fld>
            <a:endParaRPr lang="en-US" smtClean="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p:spPr>
        <p:txBody>
          <a:bodyPr/>
          <a:lstStyle/>
          <a:p>
            <a:fld id="{7F960988-0B6D-43BF-AAA6-4CC55CBFA0DE}" type="slidenum">
              <a:rPr lang="en-US" smtClean="0"/>
              <a:pPr/>
              <a:t>10</a:t>
            </a:fld>
            <a:endParaRPr lang="en-US" smtClean="0"/>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p>
            <a:fld id="{E0D97835-C728-46D6-B842-28EFAFEED89F}" type="slidenum">
              <a:rPr lang="en-US" smtClean="0"/>
              <a:pPr/>
              <a:t>11</a:t>
            </a:fld>
            <a:endParaRPr lang="en-US" smtClean="0"/>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p>
            <a:fld id="{2543D730-BBBE-4BF9-BDFE-E71378A8D07A}" type="slidenum">
              <a:rPr lang="en-US" smtClean="0"/>
              <a:pPr/>
              <a:t>12</a:t>
            </a:fld>
            <a:endParaRPr lang="en-US" smtClean="0"/>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p:spPr>
        <p:txBody>
          <a:bodyPr/>
          <a:lstStyle/>
          <a:p>
            <a:fld id="{4A794A90-9E17-4EF8-B47B-FD1AD1DDAB53}" type="slidenum">
              <a:rPr lang="en-US" smtClean="0"/>
              <a:pPr/>
              <a:t>13</a:t>
            </a:fld>
            <a:endParaRPr lang="en-US" smtClean="0"/>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p>
            <a:fld id="{8532A8F1-B8FC-46B7-A81E-F49689B5AA6E}" type="slidenum">
              <a:rPr lang="en-US" smtClean="0"/>
              <a:pPr/>
              <a:t>14</a:t>
            </a:fld>
            <a:endParaRPr lang="en-US" smtClean="0"/>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p:spPr>
        <p:txBody>
          <a:bodyPr/>
          <a:lstStyle/>
          <a:p>
            <a:fld id="{7BCF7613-753E-4D45-8E5E-578E9E8A8995}" type="slidenum">
              <a:rPr lang="en-US" smtClean="0"/>
              <a:pPr/>
              <a:t>15</a:t>
            </a:fld>
            <a:endParaRPr lang="en-US" smtClean="0"/>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p:spPr>
        <p:txBody>
          <a:bodyPr/>
          <a:lstStyle/>
          <a:p>
            <a:fld id="{8C81F78A-0DF2-4556-A328-DD0B0A630E2E}" type="slidenum">
              <a:rPr lang="en-US" smtClean="0"/>
              <a:pPr/>
              <a:t>18</a:t>
            </a:fld>
            <a:endParaRPr lang="en-US" smtClean="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p:spPr>
        <p:txBody>
          <a:bodyPr/>
          <a:lstStyle/>
          <a:p>
            <a:fld id="{7B7DF8C2-E21F-4AB9-8F23-4831970A54B7}" type="slidenum">
              <a:rPr lang="en-US" smtClean="0"/>
              <a:pPr/>
              <a:t>19</a:t>
            </a:fld>
            <a:endParaRPr lang="en-US" smtClean="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F54A088-3F95-4293-B5F9-268542F1E186}" type="slidenum">
              <a:rPr lang="en-US" sz="1200">
                <a:latin typeface="Arial" charset="0"/>
              </a:rPr>
              <a:pPr algn="r"/>
              <a:t>20</a:t>
            </a:fld>
            <a:endParaRPr lang="en-US" sz="1200">
              <a:latin typeface="Arial" charset="0"/>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ChangeArrowheads="1" noTextEdit="1"/>
          </p:cNvSpPr>
          <p:nvPr>
            <p:ph type="sldImg"/>
          </p:nvPr>
        </p:nvSpPr>
        <p:spPr>
          <a:ln/>
        </p:spPr>
      </p:sp>
      <p:sp>
        <p:nvSpPr>
          <p:cNvPr id="5120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203D163A-C28A-49B1-BA18-B0C1324E5931}" type="slidenum">
              <a:rPr lang="en-US" smtClean="0"/>
              <a:pPr/>
              <a:t>2</a:t>
            </a:fld>
            <a:endParaRPr lang="en-US" smtClean="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Rot="1" noChangeAspect="1" noChangeArrowheads="1" noTextEdit="1"/>
          </p:cNvSpPr>
          <p:nvPr>
            <p:ph type="sldImg"/>
          </p:nvPr>
        </p:nvSpPr>
        <p:spPr>
          <a:ln/>
        </p:spPr>
      </p:sp>
      <p:sp>
        <p:nvSpPr>
          <p:cNvPr id="5325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92FCB5B-F8CF-4542-BC4C-4E70E2A38703}" type="slidenum">
              <a:rPr lang="en-US" sz="1200">
                <a:latin typeface="Arial" charset="0"/>
              </a:rPr>
              <a:pPr algn="r"/>
              <a:t>24</a:t>
            </a:fld>
            <a:endParaRPr lang="en-US" sz="1200">
              <a:latin typeface="Arial" charset="0"/>
            </a:endParaRP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B87F1700-3532-4E61-B8B6-3D8BE4956472}" type="slidenum">
              <a:rPr lang="en-US" sz="1200">
                <a:latin typeface="Arial" charset="0"/>
              </a:rPr>
              <a:pPr algn="r"/>
              <a:t>25</a:t>
            </a:fld>
            <a:endParaRPr lang="en-US" sz="1200">
              <a:latin typeface="Arial" charset="0"/>
            </a:endParaRP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EEEC01C-9E48-4C0A-958F-99F3EBDE3D90}" type="slidenum">
              <a:rPr lang="en-US" sz="1200">
                <a:latin typeface="Arial" charset="0"/>
              </a:rPr>
              <a:pPr algn="r"/>
              <a:t>27</a:t>
            </a:fld>
            <a:endParaRPr lang="en-US" sz="1200">
              <a:latin typeface="Arial" charset="0"/>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80366C-B030-4F87-972D-9049E7DBC87B}" type="slidenum">
              <a:rPr lang="en-US" sz="1200">
                <a:latin typeface="Arial" charset="0"/>
              </a:rPr>
              <a:pPr algn="r"/>
              <a:t>28</a:t>
            </a:fld>
            <a:endParaRPr lang="en-US" sz="1200">
              <a:latin typeface="Arial" charset="0"/>
            </a:endParaRP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BB53B826-E1BD-4513-B131-0076BF548F94}" type="slidenum">
              <a:rPr lang="en-US" sz="1200">
                <a:latin typeface="Arial" charset="0"/>
              </a:rPr>
              <a:pPr algn="r"/>
              <a:t>29</a:t>
            </a:fld>
            <a:endParaRPr lang="en-US" sz="1200">
              <a:latin typeface="Arial" charset="0"/>
            </a:endParaRPr>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E5AB51C-9790-4C2E-8797-0D6DA1CDEB1B}" type="slidenum">
              <a:rPr lang="en-US" sz="1200">
                <a:latin typeface="Arial" charset="0"/>
              </a:rPr>
              <a:pPr algn="r"/>
              <a:t>31</a:t>
            </a:fld>
            <a:endParaRPr lang="en-US" sz="1200">
              <a:latin typeface="Arial" charset="0"/>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91385B19-B3ED-4293-8E2B-8DB9738055F5}" type="slidenum">
              <a:rPr lang="en-US" sz="1200">
                <a:latin typeface="Arial" charset="0"/>
              </a:rPr>
              <a:pPr algn="r"/>
              <a:t>32</a:t>
            </a:fld>
            <a:endParaRPr lang="en-US" sz="1200">
              <a:latin typeface="Arial"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8F58A9E6-B789-4E4C-8967-D285F7F96E3A}" type="slidenum">
              <a:rPr lang="en-US" sz="1200">
                <a:latin typeface="Arial" charset="0"/>
              </a:rPr>
              <a:pPr algn="r"/>
              <a:t>33</a:t>
            </a:fld>
            <a:endParaRPr lang="en-US" sz="1200">
              <a:latin typeface="Arial" charset="0"/>
            </a:endParaRP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0565A06-07F4-46A5-8903-88A938C3903A}" type="slidenum">
              <a:rPr lang="en-US" sz="1200">
                <a:latin typeface="Arial" charset="0"/>
              </a:rPr>
              <a:pPr algn="r"/>
              <a:t>34</a:t>
            </a:fld>
            <a:endParaRPr lang="en-US" sz="1200">
              <a:latin typeface="Arial" charset="0"/>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4A4D4525-AC3A-49E1-9B2E-35F60DDA5629}" type="slidenum">
              <a:rPr lang="en-US" smtClean="0"/>
              <a:pPr/>
              <a:t>3</a:t>
            </a:fld>
            <a:endParaRPr lang="en-US" smtClean="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p:spPr>
        <p:txBody>
          <a:bodyPr/>
          <a:lstStyle/>
          <a:p>
            <a:fld id="{4E677D66-232F-48B0-85F0-861ABF71110B}" type="slidenum">
              <a:rPr lang="en-US" smtClean="0"/>
              <a:pPr/>
              <a:t>35</a:t>
            </a:fld>
            <a:endParaRPr lang="en-US" smtClean="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p:spPr>
        <p:txBody>
          <a:bodyPr/>
          <a:lstStyle/>
          <a:p>
            <a:fld id="{90247B1D-62D9-4203-ABCA-EF28C931E87C}" type="slidenum">
              <a:rPr lang="en-US" smtClean="0"/>
              <a:pPr/>
              <a:t>36</a:t>
            </a:fld>
            <a:endParaRPr lang="en-US" smtClean="0"/>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p:spPr>
        <p:txBody>
          <a:bodyPr/>
          <a:lstStyle/>
          <a:p>
            <a:fld id="{06B56D7A-3FD9-4E60-BDDA-5ED464340D64}" type="slidenum">
              <a:rPr lang="en-US" smtClean="0"/>
              <a:pPr/>
              <a:t>37</a:t>
            </a:fld>
            <a:endParaRPr lang="en-US" smtClean="0"/>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p:spPr>
        <p:txBody>
          <a:bodyPr/>
          <a:lstStyle/>
          <a:p>
            <a:fld id="{DB0208DF-C242-4946-A1C6-B8EEDA4E619D}" type="slidenum">
              <a:rPr lang="en-US" smtClean="0"/>
              <a:pPr/>
              <a:t>38</a:t>
            </a:fld>
            <a:endParaRPr lang="en-US" smtClean="0"/>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p:spPr>
        <p:txBody>
          <a:bodyPr/>
          <a:lstStyle/>
          <a:p>
            <a:fld id="{D080BE0E-CF36-4880-9559-F67D95212714}" type="slidenum">
              <a:rPr lang="en-US" smtClean="0"/>
              <a:pPr/>
              <a:t>39</a:t>
            </a:fld>
            <a:endParaRPr lang="en-US" smtClean="0"/>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C768E91-5088-4430-AD94-8D986085ABA6}" type="slidenum">
              <a:rPr lang="en-US" sz="1200">
                <a:latin typeface="Arial" charset="0"/>
              </a:rPr>
              <a:pPr algn="r"/>
              <a:t>41</a:t>
            </a:fld>
            <a:endParaRPr lang="en-US" sz="1200">
              <a:latin typeface="Arial" charset="0"/>
            </a:endParaRPr>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5214386-A996-46C1-A8D8-56EA715C4471}" type="slidenum">
              <a:rPr lang="en-US" sz="1200">
                <a:latin typeface="Arial" charset="0"/>
              </a:rPr>
              <a:pPr algn="r"/>
              <a:t>42</a:t>
            </a:fld>
            <a:endParaRPr lang="en-US" sz="1200">
              <a:latin typeface="Arial" charset="0"/>
            </a:endParaRPr>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71C2C5C-04B3-4519-9207-F2C74DE28A59}" type="slidenum">
              <a:rPr lang="en-US" sz="1200">
                <a:latin typeface="Arial" charset="0"/>
              </a:rPr>
              <a:pPr algn="r"/>
              <a:t>43</a:t>
            </a:fld>
            <a:endParaRPr lang="en-US" sz="1200">
              <a:latin typeface="Arial" charset="0"/>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4C44CA41-7F58-4867-8B7A-F69E028C8568}" type="slidenum">
              <a:rPr lang="en-US" sz="1200">
                <a:latin typeface="Arial" charset="0"/>
              </a:rPr>
              <a:pPr algn="r"/>
              <a:t>46</a:t>
            </a:fld>
            <a:endParaRPr lang="en-US" sz="1200">
              <a:latin typeface="Arial" charset="0"/>
            </a:endParaRPr>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724F03B-0F9F-4DE8-8BBE-FFEA2E3F9399}" type="slidenum">
              <a:rPr lang="en-US" sz="1200">
                <a:latin typeface="Arial" charset="0"/>
              </a:rPr>
              <a:pPr algn="r"/>
              <a:t>47</a:t>
            </a:fld>
            <a:endParaRPr lang="en-US" sz="1200">
              <a:latin typeface="Arial" charset="0"/>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p:spPr>
        <p:txBody>
          <a:bodyPr/>
          <a:lstStyle/>
          <a:p>
            <a:fld id="{59153BD3-D7D5-4645-8387-7523AC4DA97F}" type="slidenum">
              <a:rPr lang="en-US" smtClean="0"/>
              <a:pPr/>
              <a:t>4</a:t>
            </a:fld>
            <a:endParaRPr lang="en-US" smtClean="0"/>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p:spPr>
        <p:txBody>
          <a:bodyPr/>
          <a:lstStyle/>
          <a:p>
            <a:fld id="{35892046-A2CB-48DD-9DB0-EFF0142ADE02}" type="slidenum">
              <a:rPr lang="en-US" smtClean="0"/>
              <a:pPr/>
              <a:t>49</a:t>
            </a:fld>
            <a:endParaRPr lang="en-US" smtClean="0"/>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p:spPr>
        <p:txBody>
          <a:bodyPr/>
          <a:lstStyle/>
          <a:p>
            <a:fld id="{41287C36-7D3B-4625-BB3B-296EAFC9D52F}" type="slidenum">
              <a:rPr lang="en-US" smtClean="0"/>
              <a:pPr/>
              <a:t>50</a:t>
            </a:fld>
            <a:endParaRPr lang="en-US" smtClean="0"/>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p:spPr>
        <p:txBody>
          <a:bodyPr/>
          <a:lstStyle/>
          <a:p>
            <a:fld id="{B766D385-21A0-4E2A-9338-6B6DAEBDFED8}" type="slidenum">
              <a:rPr lang="en-US" smtClean="0"/>
              <a:pPr/>
              <a:t>52</a:t>
            </a:fld>
            <a:endParaRPr lang="en-US" smtClean="0"/>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p:spPr>
        <p:txBody>
          <a:bodyPr/>
          <a:lstStyle/>
          <a:p>
            <a:fld id="{807C67B8-2773-4558-A587-7C288051F22D}" type="slidenum">
              <a:rPr lang="en-US" smtClean="0"/>
              <a:pPr/>
              <a:t>53</a:t>
            </a:fld>
            <a:endParaRPr lang="en-US" smtClean="0"/>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p:spPr>
        <p:txBody>
          <a:bodyPr/>
          <a:lstStyle/>
          <a:p>
            <a:fld id="{6A8822FE-0883-4C76-8855-E0EE145E24A3}" type="slidenum">
              <a:rPr lang="en-US" smtClean="0"/>
              <a:pPr/>
              <a:t>54</a:t>
            </a:fld>
            <a:endParaRPr lang="en-US" smtClean="0"/>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p:spPr>
        <p:txBody>
          <a:bodyPr/>
          <a:lstStyle/>
          <a:p>
            <a:fld id="{9D1826ED-B15E-45EB-B9C7-358D063EF3A9}" type="slidenum">
              <a:rPr lang="en-US" smtClean="0"/>
              <a:pPr/>
              <a:t>55</a:t>
            </a:fld>
            <a:endParaRPr lang="en-US" smtClean="0"/>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p:spPr>
        <p:txBody>
          <a:bodyPr/>
          <a:lstStyle/>
          <a:p>
            <a:fld id="{AC945763-A2AE-4410-B709-0A45E2A2780C}" type="slidenum">
              <a:rPr lang="en-US" smtClean="0"/>
              <a:pPr/>
              <a:t>56</a:t>
            </a:fld>
            <a:endParaRPr lang="en-US" smtClean="0"/>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6980516C-5093-4F2C-A6B6-9B16EAD1A96F}" type="slidenum">
              <a:rPr lang="en-US" smtClean="0"/>
              <a:pPr/>
              <a:t>5</a:t>
            </a:fld>
            <a:endParaRPr lang="en-US" smtClean="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8FB75822-3825-4BDE-B4BD-C453823E962F}" type="slidenum">
              <a:rPr lang="en-US" smtClean="0"/>
              <a:pPr/>
              <a:t>6</a:t>
            </a:fld>
            <a:endParaRPr lang="en-US" smtClean="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F71570B1-5C11-4D81-8AFD-4CDCC9E0FDD9}" type="slidenum">
              <a:rPr lang="en-US" smtClean="0"/>
              <a:pPr/>
              <a:t>7</a:t>
            </a:fld>
            <a:endParaRPr lang="en-US" smtClean="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a:ln/>
        </p:spPr>
      </p:sp>
      <p:sp>
        <p:nvSpPr>
          <p:cNvPr id="3072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p:spPr>
        <p:txBody>
          <a:bodyPr/>
          <a:lstStyle/>
          <a:p>
            <a:fld id="{4C61B8F5-C4CC-4E76-9A8D-B7565FE0E933}" type="slidenum">
              <a:rPr lang="en-US" smtClean="0"/>
              <a:pPr/>
              <a:t>9</a:t>
            </a:fld>
            <a:endParaRPr lang="en-US" smtClean="0"/>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pPr eaLnBrk="0" hangingPunct="0">
              <a:defRPr/>
            </a:pPr>
            <a:endParaRPr lang="en-US"/>
          </a:p>
        </p:txBody>
      </p:sp>
      <p:sp>
        <p:nvSpPr>
          <p:cNvPr id="34818"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en-US"/>
              <a:t>Click to edit Master title style</a:t>
            </a:r>
          </a:p>
        </p:txBody>
      </p:sp>
      <p:sp>
        <p:nvSpPr>
          <p:cNvPr id="34819"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ftr" sz="quarter" idx="10"/>
          </p:nvPr>
        </p:nvSpPr>
        <p:spPr/>
        <p:txBody>
          <a:bodyPr/>
          <a:lstStyle>
            <a:lvl1pPr>
              <a:defRPr/>
            </a:lvl1pPr>
          </a:lstStyle>
          <a:p>
            <a:pPr>
              <a:defRPr/>
            </a:pPr>
            <a:endParaRPr lang="en-US"/>
          </a:p>
        </p:txBody>
      </p:sp>
      <p:sp>
        <p:nvSpPr>
          <p:cNvPr id="6" name="Rectangle 6"/>
          <p:cNvSpPr>
            <a:spLocks noGrp="1" noChangeArrowheads="1"/>
          </p:cNvSpPr>
          <p:nvPr>
            <p:ph type="sldNum" sz="quarter" idx="11"/>
          </p:nvPr>
        </p:nvSpPr>
        <p:spPr/>
        <p:txBody>
          <a:bodyPr/>
          <a:lstStyle>
            <a:lvl1pPr>
              <a:defRPr/>
            </a:lvl1pPr>
          </a:lstStyle>
          <a:p>
            <a:pPr>
              <a:defRPr/>
            </a:pPr>
            <a:fld id="{5853D768-CEC0-4ADD-B8EA-D28DB2616F2D}" type="slidenum">
              <a:rPr lang="en-US"/>
              <a:pPr>
                <a:defRPr/>
              </a:pPr>
              <a:t>‹#›</a:t>
            </a:fld>
            <a:endParaRPr lang="en-US"/>
          </a:p>
        </p:txBody>
      </p:sp>
      <p:sp>
        <p:nvSpPr>
          <p:cNvPr id="7" name="Rectangle 7"/>
          <p:cNvSpPr>
            <a:spLocks noGrp="1" noChangeArrowheads="1"/>
          </p:cNvSpPr>
          <p:nvPr>
            <p:ph type="dt" sz="quarter" idx="12"/>
          </p:nvPr>
        </p:nvSpPr>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7AB9715-547F-4880-AFBF-FF116096ADA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1768EE5-6E34-43B3-9C1A-65C61D19D07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84F5B0E-2A5D-49D1-BB1A-D152DD27A9B3}"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05000"/>
            <a:ext cx="8229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4038600"/>
            <a:ext cx="8229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C5831A7-C9BE-44DE-987A-EADE2ABAAB4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0A23470-80B7-4042-98A3-435D22A908B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44CC6D9-90AA-481A-9E82-8809BAB61A0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2D52076-2918-4BBC-AF62-BFF9527FAA4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A60DA11-C8DF-4FDE-9141-900BF1B33E5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82498C9-1985-4AE5-9027-B86D77E62B8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1B2BF2A-F0B6-4629-94D9-E54D77E9FAA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B836FF-6F08-404D-BAA5-3A64DC8D23A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FD6654B-5350-4EDB-8A5F-0AC98F1D05E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3795"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37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a:defRPr/>
            </a:pPr>
            <a:endParaRPr lang="en-US"/>
          </a:p>
        </p:txBody>
      </p:sp>
      <p:sp>
        <p:nvSpPr>
          <p:cNvPr id="337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a:defRPr/>
            </a:pPr>
            <a:endParaRPr lang="en-US"/>
          </a:p>
        </p:txBody>
      </p:sp>
      <p:sp>
        <p:nvSpPr>
          <p:cNvPr id="337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pPr>
              <a:defRPr/>
            </a:pPr>
            <a:fld id="{1D315A24-8B6C-4B47-B854-8FDCEFE0AE3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4" r:id="rId1"/>
    <p:sldLayoutId id="2147483683" r:id="rId2"/>
    <p:sldLayoutId id="2147483682" r:id="rId3"/>
    <p:sldLayoutId id="2147483681" r:id="rId4"/>
    <p:sldLayoutId id="2147483680" r:id="rId5"/>
    <p:sldLayoutId id="2147483679" r:id="rId6"/>
    <p:sldLayoutId id="2147483678" r:id="rId7"/>
    <p:sldLayoutId id="2147483677" r:id="rId8"/>
    <p:sldLayoutId id="2147483676" r:id="rId9"/>
    <p:sldLayoutId id="2147483675" r:id="rId10"/>
    <p:sldLayoutId id="2147483674" r:id="rId11"/>
    <p:sldLayoutId id="2147483673" r:id="rId12"/>
    <p:sldLayoutId id="2147483672" r:id="rId13"/>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blog.al.com/live/about.htm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blog.al.com/live/breaking_news/"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airnow.gov/index.cfm?action=airnow.currentcondition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upload.wikimedia.org/wikipedia/commons/4/46/PH_scale.png"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mirror-uk-rb1.gallery.hd.org/_exhibits/natural-science/_more1999/_more05/acid-rain-stone-erosion-of-statue-1-AJHD.jpg"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en.wikipedia.org/wiki/Image:DodgeCatCon.jpg"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epa.gov/woodstoves" TargetMode="External"/><Relationship Id="rId7" Type="http://schemas.openxmlformats.org/officeDocument/2006/relationships/hyperlink" Target="http://www.epa.gov/air/caa/peg/reduce.html"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www.epa.gov/greenvehicles" TargetMode="External"/><Relationship Id="rId5" Type="http://schemas.openxmlformats.org/officeDocument/2006/relationships/hyperlink" Target="http://www.epa.gov/smokefree" TargetMode="External"/><Relationship Id="rId4" Type="http://schemas.openxmlformats.org/officeDocument/2006/relationships/hyperlink" Target="http://www.epa.gov/radon"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upload.wikimedia.org/wikipedia/commons/3/3c/Qantas_b747_over_houses_arp.jpg"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hyperlink" Target="http://upload.wikimedia.org/wikipedia/en/9/9d/SaoPaulo_PrestesMaia.jpg" TargetMode="External"/><Relationship Id="rId4" Type="http://schemas.openxmlformats.org/officeDocument/2006/relationships/image" Target="../media/image46.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hyperlink" Target="http://www.npr.org/2012/03/26/149236074/pipe-down-that-noise-might-affect-your-plants" TargetMode="External"/><Relationship Id="rId2" Type="http://schemas.openxmlformats.org/officeDocument/2006/relationships/hyperlink" Target="NULL" TargetMode="External"/><Relationship Id="rId1" Type="http://schemas.openxmlformats.org/officeDocument/2006/relationships/slideLayout" Target="../slideLayouts/slideLayout7.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www2.nature.nps.gov/air/lightscapes/lighting.cfm"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image" Target="../media/image52.jpeg"/></Relationships>
</file>

<file path=ppt/slides/_rels/slide5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57.jpeg"/><Relationship Id="rId4" Type="http://schemas.openxmlformats.org/officeDocument/2006/relationships/image" Target="../media/image56.jpeg"/></Relationships>
</file>

<file path=ppt/slides/_rels/slide5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381000"/>
            <a:ext cx="7772400" cy="1431925"/>
          </a:xfrm>
        </p:spPr>
        <p:txBody>
          <a:bodyPr/>
          <a:lstStyle/>
          <a:p>
            <a:pPr eaLnBrk="1" hangingPunct="1">
              <a:defRPr/>
            </a:pPr>
            <a:r>
              <a:rPr lang="en-US" smtClean="0"/>
              <a:t>Chapter 12:  Air</a:t>
            </a:r>
          </a:p>
        </p:txBody>
      </p:sp>
      <p:pic>
        <p:nvPicPr>
          <p:cNvPr id="17410" name="Picture 6" descr="MCj03683740000[1]"/>
          <p:cNvPicPr>
            <a:picLocks noChangeAspect="1" noChangeArrowheads="1"/>
          </p:cNvPicPr>
          <p:nvPr/>
        </p:nvPicPr>
        <p:blipFill>
          <a:blip r:embed="rId3"/>
          <a:srcRect/>
          <a:stretch>
            <a:fillRect/>
          </a:stretch>
        </p:blipFill>
        <p:spPr bwMode="auto">
          <a:xfrm>
            <a:off x="2819400" y="2209800"/>
            <a:ext cx="3570288" cy="3370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p:txBody>
          <a:bodyPr/>
          <a:lstStyle/>
          <a:p>
            <a:pPr eaLnBrk="1" hangingPunct="1"/>
            <a:r>
              <a:rPr lang="en-US" smtClean="0">
                <a:solidFill>
                  <a:srgbClr val="000000"/>
                </a:solidFill>
                <a:effectLst/>
              </a:rPr>
              <a:t>Primary Outdoor Air Pollutants</a:t>
            </a:r>
          </a:p>
        </p:txBody>
      </p:sp>
      <p:sp>
        <p:nvSpPr>
          <p:cNvPr id="37890" name="Rectangle 3"/>
          <p:cNvSpPr>
            <a:spLocks noGrp="1" noChangeArrowheads="1"/>
          </p:cNvSpPr>
          <p:nvPr>
            <p:ph type="body" idx="1"/>
          </p:nvPr>
        </p:nvSpPr>
        <p:spPr>
          <a:xfrm>
            <a:off x="381000" y="1371600"/>
            <a:ext cx="8229600" cy="4114800"/>
          </a:xfrm>
        </p:spPr>
        <p:txBody>
          <a:bodyPr/>
          <a:lstStyle/>
          <a:p>
            <a:pPr eaLnBrk="1" hangingPunct="1">
              <a:buFontTx/>
              <a:buNone/>
            </a:pPr>
            <a:r>
              <a:rPr lang="en-US" b="1" smtClean="0">
                <a:solidFill>
                  <a:srgbClr val="000000"/>
                </a:solidFill>
                <a:effectLst/>
              </a:rPr>
              <a:t>Carbon dioxide (CO</a:t>
            </a:r>
            <a:r>
              <a:rPr lang="en-US" b="1" baseline="-25000" smtClean="0">
                <a:solidFill>
                  <a:srgbClr val="000000"/>
                </a:solidFill>
                <a:effectLst/>
              </a:rPr>
              <a:t>2</a:t>
            </a:r>
            <a:r>
              <a:rPr lang="en-US" b="1" smtClean="0">
                <a:solidFill>
                  <a:srgbClr val="000000"/>
                </a:solidFill>
                <a:effectLst/>
              </a:rPr>
              <a:t>)</a:t>
            </a:r>
          </a:p>
          <a:p>
            <a:pPr eaLnBrk="1" hangingPunct="1">
              <a:buFontTx/>
              <a:buNone/>
            </a:pPr>
            <a:r>
              <a:rPr lang="en-US" smtClean="0">
                <a:solidFill>
                  <a:srgbClr val="000000"/>
                </a:solidFill>
                <a:effectLst/>
              </a:rPr>
              <a:t> - gas that comes from burning fossil fuels (removing carbon from “sinks” and releasing it into air)</a:t>
            </a:r>
          </a:p>
          <a:p>
            <a:pPr eaLnBrk="1" hangingPunct="1">
              <a:buFontTx/>
              <a:buNone/>
            </a:pPr>
            <a:r>
              <a:rPr lang="en-US" smtClean="0">
                <a:solidFill>
                  <a:srgbClr val="000000"/>
                </a:solidFill>
                <a:effectLst/>
              </a:rPr>
              <a:t> - contributes to global warming by increasing greenhouse effect</a:t>
            </a:r>
          </a:p>
          <a:p>
            <a:pPr eaLnBrk="1" hangingPunct="1">
              <a:buFontTx/>
              <a:buNone/>
            </a:pPr>
            <a:endParaRPr lang="en-US" smtClean="0">
              <a:solidFill>
                <a:srgbClr val="000000"/>
              </a:solidFill>
              <a:effectLst/>
            </a:endParaRPr>
          </a:p>
          <a:p>
            <a:pPr eaLnBrk="1" hangingPunct="1">
              <a:buFontTx/>
              <a:buNone/>
            </a:pPr>
            <a:endParaRPr lang="en-US" smtClean="0">
              <a:solidFill>
                <a:srgbClr val="000000"/>
              </a:solidFill>
              <a:effectLst/>
            </a:endParaRPr>
          </a:p>
        </p:txBody>
      </p:sp>
      <p:pic>
        <p:nvPicPr>
          <p:cNvPr id="37891" name="Picture 5" descr="MCIN00691_0000[1]"/>
          <p:cNvPicPr>
            <a:picLocks noChangeAspect="1" noChangeArrowheads="1"/>
          </p:cNvPicPr>
          <p:nvPr/>
        </p:nvPicPr>
        <p:blipFill>
          <a:blip r:embed="rId3"/>
          <a:srcRect/>
          <a:stretch>
            <a:fillRect/>
          </a:stretch>
        </p:blipFill>
        <p:spPr bwMode="auto">
          <a:xfrm>
            <a:off x="5486400" y="4192588"/>
            <a:ext cx="3273425" cy="2665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381000" y="228600"/>
            <a:ext cx="8229600" cy="1384300"/>
          </a:xfrm>
        </p:spPr>
        <p:txBody>
          <a:bodyPr/>
          <a:lstStyle/>
          <a:p>
            <a:pPr eaLnBrk="1" hangingPunct="1"/>
            <a:r>
              <a:rPr lang="en-US" sz="4000" smtClean="0">
                <a:solidFill>
                  <a:srgbClr val="000000"/>
                </a:solidFill>
                <a:effectLst/>
              </a:rPr>
              <a:t>Primary Outdoor Air Pollutants</a:t>
            </a:r>
            <a:r>
              <a:rPr lang="en-US" sz="4000" smtClean="0">
                <a:effectLst/>
              </a:rPr>
              <a:t> 	</a:t>
            </a:r>
          </a:p>
        </p:txBody>
      </p:sp>
      <p:sp>
        <p:nvSpPr>
          <p:cNvPr id="39938" name="Rectangle 3"/>
          <p:cNvSpPr>
            <a:spLocks noGrp="1" noChangeArrowheads="1"/>
          </p:cNvSpPr>
          <p:nvPr>
            <p:ph type="body" idx="1"/>
          </p:nvPr>
        </p:nvSpPr>
        <p:spPr/>
        <p:txBody>
          <a:bodyPr/>
          <a:lstStyle/>
          <a:p>
            <a:pPr eaLnBrk="1" hangingPunct="1">
              <a:buFontTx/>
              <a:buNone/>
            </a:pPr>
            <a:r>
              <a:rPr lang="en-US" b="1" smtClean="0">
                <a:solidFill>
                  <a:srgbClr val="000000"/>
                </a:solidFill>
                <a:effectLst/>
              </a:rPr>
              <a:t>Nitrogen oxides</a:t>
            </a:r>
            <a:r>
              <a:rPr lang="en-US" smtClean="0">
                <a:solidFill>
                  <a:srgbClr val="000000"/>
                </a:solidFill>
                <a:effectLst/>
              </a:rPr>
              <a:t> – NO</a:t>
            </a:r>
            <a:r>
              <a:rPr lang="en-US" baseline="-25000" smtClean="0">
                <a:solidFill>
                  <a:srgbClr val="000000"/>
                </a:solidFill>
                <a:effectLst/>
              </a:rPr>
              <a:t>x</a:t>
            </a:r>
            <a:r>
              <a:rPr lang="en-US" smtClean="0">
                <a:solidFill>
                  <a:srgbClr val="000000"/>
                </a:solidFill>
                <a:effectLst/>
              </a:rPr>
              <a:t> is a generic term for nitric oxide (NO) or nitrous oxide (NO</a:t>
            </a:r>
            <a:r>
              <a:rPr lang="en-US" baseline="-25000" smtClean="0">
                <a:solidFill>
                  <a:srgbClr val="000000"/>
                </a:solidFill>
                <a:effectLst/>
              </a:rPr>
              <a:t>2</a:t>
            </a:r>
            <a:r>
              <a:rPr lang="en-US" smtClean="0">
                <a:solidFill>
                  <a:srgbClr val="000000"/>
                </a:solidFill>
                <a:effectLst/>
              </a:rPr>
              <a:t>)</a:t>
            </a:r>
          </a:p>
          <a:p>
            <a:pPr eaLnBrk="1" hangingPunct="1">
              <a:buFontTx/>
              <a:buNone/>
            </a:pPr>
            <a:r>
              <a:rPr lang="en-US" smtClean="0">
                <a:solidFill>
                  <a:srgbClr val="000000"/>
                </a:solidFill>
                <a:effectLst/>
              </a:rPr>
              <a:t> - gases that are products of combustion</a:t>
            </a:r>
          </a:p>
          <a:p>
            <a:pPr eaLnBrk="1" hangingPunct="1">
              <a:buFontTx/>
              <a:buNone/>
            </a:pPr>
            <a:r>
              <a:rPr lang="en-US" smtClean="0">
                <a:solidFill>
                  <a:srgbClr val="000000"/>
                </a:solidFill>
                <a:effectLst/>
              </a:rPr>
              <a:t> - contributes to “smog” or “haze”</a:t>
            </a:r>
          </a:p>
          <a:p>
            <a:pPr eaLnBrk="1" hangingPunct="1">
              <a:buFontTx/>
              <a:buNone/>
            </a:pPr>
            <a:r>
              <a:rPr lang="en-US" smtClean="0">
                <a:solidFill>
                  <a:srgbClr val="000000"/>
                </a:solidFill>
                <a:effectLst/>
              </a:rPr>
              <a:t> - contributes to formation of ground level  ozone</a:t>
            </a:r>
          </a:p>
          <a:p>
            <a:pPr eaLnBrk="1" hangingPunct="1">
              <a:buFontTx/>
              <a:buNone/>
            </a:pPr>
            <a:r>
              <a:rPr lang="en-US" smtClean="0">
                <a:solidFill>
                  <a:srgbClr val="000000"/>
                </a:solidFill>
                <a:effectLst/>
              </a:rPr>
              <a:t> - bad for respiratory system</a:t>
            </a:r>
          </a:p>
          <a:p>
            <a:pPr eaLnBrk="1" hangingPunct="1">
              <a:buFontTx/>
              <a:buNone/>
            </a:pPr>
            <a:endParaRPr lang="en-US" smtClean="0">
              <a:solidFill>
                <a:srgbClr val="000000"/>
              </a:solidFill>
              <a:effectLst/>
            </a:endParaRPr>
          </a:p>
        </p:txBody>
      </p:sp>
      <p:pic>
        <p:nvPicPr>
          <p:cNvPr id="39939" name="Picture 5" descr="MCHM00420_0000[1]"/>
          <p:cNvPicPr>
            <a:picLocks noChangeAspect="1" noChangeArrowheads="1"/>
          </p:cNvPicPr>
          <p:nvPr/>
        </p:nvPicPr>
        <p:blipFill>
          <a:blip r:embed="rId3"/>
          <a:srcRect/>
          <a:stretch>
            <a:fillRect/>
          </a:stretch>
        </p:blipFill>
        <p:spPr bwMode="auto">
          <a:xfrm>
            <a:off x="6781800" y="4724400"/>
            <a:ext cx="1463675" cy="1825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xfrm>
            <a:off x="457200" y="-304800"/>
            <a:ext cx="8229600" cy="1384300"/>
          </a:xfrm>
        </p:spPr>
        <p:txBody>
          <a:bodyPr/>
          <a:lstStyle/>
          <a:p>
            <a:pPr eaLnBrk="1" hangingPunct="1"/>
            <a:r>
              <a:rPr lang="en-US" smtClean="0">
                <a:solidFill>
                  <a:srgbClr val="000000"/>
                </a:solidFill>
                <a:effectLst/>
              </a:rPr>
              <a:t>Primary Outdoor Air Pollutants</a:t>
            </a:r>
          </a:p>
        </p:txBody>
      </p:sp>
      <p:sp>
        <p:nvSpPr>
          <p:cNvPr id="41986" name="Rectangle 3"/>
          <p:cNvSpPr>
            <a:spLocks noGrp="1" noChangeArrowheads="1"/>
          </p:cNvSpPr>
          <p:nvPr>
            <p:ph type="body" idx="1"/>
          </p:nvPr>
        </p:nvSpPr>
        <p:spPr>
          <a:xfrm>
            <a:off x="381000" y="914400"/>
            <a:ext cx="8229600" cy="4114800"/>
          </a:xfrm>
        </p:spPr>
        <p:txBody>
          <a:bodyPr/>
          <a:lstStyle/>
          <a:p>
            <a:pPr eaLnBrk="1" hangingPunct="1">
              <a:lnSpc>
                <a:spcPct val="90000"/>
              </a:lnSpc>
              <a:buFontTx/>
              <a:buNone/>
            </a:pPr>
            <a:r>
              <a:rPr lang="en-US" b="1" smtClean="0">
                <a:solidFill>
                  <a:srgbClr val="000000"/>
                </a:solidFill>
                <a:effectLst/>
              </a:rPr>
              <a:t>Sulfur Dioxide – SO</a:t>
            </a:r>
            <a:r>
              <a:rPr lang="en-US" b="1" baseline="-25000" smtClean="0">
                <a:solidFill>
                  <a:srgbClr val="000000"/>
                </a:solidFill>
                <a:effectLst/>
              </a:rPr>
              <a:t>2</a:t>
            </a:r>
          </a:p>
          <a:p>
            <a:pPr eaLnBrk="1" hangingPunct="1">
              <a:lnSpc>
                <a:spcPct val="90000"/>
              </a:lnSpc>
              <a:buFontTx/>
              <a:buNone/>
            </a:pPr>
            <a:r>
              <a:rPr lang="en-US" baseline="-25000" smtClean="0">
                <a:solidFill>
                  <a:srgbClr val="000000"/>
                </a:solidFill>
                <a:effectLst/>
              </a:rPr>
              <a:t>  </a:t>
            </a:r>
            <a:r>
              <a:rPr lang="en-US" smtClean="0">
                <a:solidFill>
                  <a:srgbClr val="000000"/>
                </a:solidFill>
                <a:effectLst/>
              </a:rPr>
              <a:t>- gas produced from burning materials that contain sulfur, such as coal and petroleum products; also released from paper mills</a:t>
            </a:r>
          </a:p>
          <a:p>
            <a:pPr eaLnBrk="1" hangingPunct="1">
              <a:lnSpc>
                <a:spcPct val="90000"/>
              </a:lnSpc>
              <a:buFontTx/>
              <a:buNone/>
            </a:pPr>
            <a:r>
              <a:rPr lang="en-US" smtClean="0">
                <a:solidFill>
                  <a:srgbClr val="000000"/>
                </a:solidFill>
                <a:effectLst/>
              </a:rPr>
              <a:t> - pungent, irritating odor, smells like a match that has just been struck</a:t>
            </a:r>
          </a:p>
          <a:p>
            <a:pPr eaLnBrk="1" hangingPunct="1">
              <a:lnSpc>
                <a:spcPct val="90000"/>
              </a:lnSpc>
              <a:buFontTx/>
              <a:buNone/>
            </a:pPr>
            <a:r>
              <a:rPr lang="en-US" smtClean="0">
                <a:solidFill>
                  <a:srgbClr val="000000"/>
                </a:solidFill>
                <a:effectLst/>
              </a:rPr>
              <a:t> - contributes to acid rain (we will study that in more detail later)</a:t>
            </a:r>
          </a:p>
          <a:p>
            <a:pPr eaLnBrk="1" hangingPunct="1">
              <a:lnSpc>
                <a:spcPct val="90000"/>
              </a:lnSpc>
              <a:buFontTx/>
              <a:buNone/>
            </a:pPr>
            <a:r>
              <a:rPr lang="en-US" smtClean="0">
                <a:solidFill>
                  <a:srgbClr val="000000"/>
                </a:solidFill>
                <a:effectLst/>
              </a:rPr>
              <a:t> - bad for respiratory </a:t>
            </a:r>
          </a:p>
          <a:p>
            <a:pPr eaLnBrk="1" hangingPunct="1">
              <a:lnSpc>
                <a:spcPct val="90000"/>
              </a:lnSpc>
              <a:buFontTx/>
              <a:buNone/>
            </a:pPr>
            <a:r>
              <a:rPr lang="en-US" smtClean="0">
                <a:solidFill>
                  <a:srgbClr val="000000"/>
                </a:solidFill>
                <a:effectLst/>
              </a:rPr>
              <a:t>   system</a:t>
            </a:r>
          </a:p>
          <a:p>
            <a:pPr eaLnBrk="1" hangingPunct="1">
              <a:lnSpc>
                <a:spcPct val="90000"/>
              </a:lnSpc>
              <a:buFontTx/>
              <a:buNone/>
            </a:pPr>
            <a:endParaRPr lang="en-US" smtClean="0">
              <a:solidFill>
                <a:srgbClr val="000000"/>
              </a:solidFill>
              <a:effectLst/>
            </a:endParaRPr>
          </a:p>
        </p:txBody>
      </p:sp>
      <p:pic>
        <p:nvPicPr>
          <p:cNvPr id="41987" name="Picture 5" descr="p5723enz"/>
          <p:cNvPicPr>
            <a:picLocks noChangeAspect="1" noChangeArrowheads="1"/>
          </p:cNvPicPr>
          <p:nvPr/>
        </p:nvPicPr>
        <p:blipFill>
          <a:blip r:embed="rId3"/>
          <a:srcRect/>
          <a:stretch>
            <a:fillRect/>
          </a:stretch>
        </p:blipFill>
        <p:spPr bwMode="auto">
          <a:xfrm>
            <a:off x="5105400" y="4467225"/>
            <a:ext cx="3390900" cy="22177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a:xfrm>
            <a:off x="457200" y="304800"/>
            <a:ext cx="8229600" cy="1384300"/>
          </a:xfrm>
        </p:spPr>
        <p:txBody>
          <a:bodyPr/>
          <a:lstStyle/>
          <a:p>
            <a:pPr eaLnBrk="1" hangingPunct="1"/>
            <a:r>
              <a:rPr lang="en-US" smtClean="0">
                <a:solidFill>
                  <a:srgbClr val="000000"/>
                </a:solidFill>
                <a:effectLst/>
              </a:rPr>
              <a:t>Primary Outdoor Air Pollutants</a:t>
            </a:r>
          </a:p>
        </p:txBody>
      </p:sp>
      <p:sp>
        <p:nvSpPr>
          <p:cNvPr id="44034" name="Rectangle 3"/>
          <p:cNvSpPr>
            <a:spLocks noGrp="1" noChangeArrowheads="1"/>
          </p:cNvSpPr>
          <p:nvPr>
            <p:ph type="body" idx="1"/>
          </p:nvPr>
        </p:nvSpPr>
        <p:spPr/>
        <p:txBody>
          <a:bodyPr/>
          <a:lstStyle/>
          <a:p>
            <a:pPr eaLnBrk="1" hangingPunct="1">
              <a:lnSpc>
                <a:spcPct val="90000"/>
              </a:lnSpc>
              <a:buFontTx/>
              <a:buNone/>
            </a:pPr>
            <a:r>
              <a:rPr lang="en-US" sz="2800" b="1" smtClean="0">
                <a:solidFill>
                  <a:srgbClr val="000000"/>
                </a:solidFill>
                <a:effectLst/>
              </a:rPr>
              <a:t>Volatile organic compounds – VOCs</a:t>
            </a:r>
          </a:p>
          <a:p>
            <a:pPr eaLnBrk="1" hangingPunct="1">
              <a:lnSpc>
                <a:spcPct val="90000"/>
              </a:lnSpc>
              <a:buFontTx/>
              <a:buNone/>
            </a:pPr>
            <a:r>
              <a:rPr lang="en-US" sz="2800" smtClean="0">
                <a:solidFill>
                  <a:srgbClr val="000000"/>
                </a:solidFill>
                <a:effectLst/>
              </a:rPr>
              <a:t> - toxic gases that easily vaporize from certain liquids and solids</a:t>
            </a:r>
          </a:p>
          <a:p>
            <a:pPr eaLnBrk="1" hangingPunct="1">
              <a:lnSpc>
                <a:spcPct val="90000"/>
              </a:lnSpc>
              <a:buFontTx/>
              <a:buNone/>
            </a:pPr>
            <a:r>
              <a:rPr lang="en-US" sz="2800" smtClean="0">
                <a:solidFill>
                  <a:srgbClr val="000000"/>
                </a:solidFill>
                <a:effectLst/>
              </a:rPr>
              <a:t> - from gasoline, methane (from wetlands, cows, rice agriculture, landfills, burning biomass)</a:t>
            </a:r>
          </a:p>
          <a:p>
            <a:pPr eaLnBrk="1" hangingPunct="1">
              <a:lnSpc>
                <a:spcPct val="90000"/>
              </a:lnSpc>
              <a:buFontTx/>
              <a:buNone/>
            </a:pPr>
            <a:r>
              <a:rPr lang="en-US" sz="2800" smtClean="0">
                <a:solidFill>
                  <a:srgbClr val="000000"/>
                </a:solidFill>
                <a:effectLst/>
              </a:rPr>
              <a:t> - contribute to smog</a:t>
            </a:r>
          </a:p>
          <a:p>
            <a:pPr eaLnBrk="1" hangingPunct="1">
              <a:lnSpc>
                <a:spcPct val="90000"/>
              </a:lnSpc>
              <a:buFontTx/>
              <a:buNone/>
            </a:pPr>
            <a:r>
              <a:rPr lang="en-US" sz="2800" smtClean="0">
                <a:solidFill>
                  <a:srgbClr val="000000"/>
                </a:solidFill>
                <a:effectLst/>
              </a:rPr>
              <a:t> - contributes to formation </a:t>
            </a:r>
          </a:p>
          <a:p>
            <a:pPr eaLnBrk="1" hangingPunct="1">
              <a:lnSpc>
                <a:spcPct val="90000"/>
              </a:lnSpc>
              <a:buFontTx/>
              <a:buNone/>
            </a:pPr>
            <a:r>
              <a:rPr lang="en-US" sz="2800" smtClean="0">
                <a:solidFill>
                  <a:srgbClr val="000000"/>
                </a:solidFill>
                <a:effectLst/>
              </a:rPr>
              <a:t>   of ground level ozone</a:t>
            </a:r>
          </a:p>
          <a:p>
            <a:pPr eaLnBrk="1" hangingPunct="1">
              <a:lnSpc>
                <a:spcPct val="90000"/>
              </a:lnSpc>
              <a:buFontTx/>
              <a:buNone/>
            </a:pPr>
            <a:r>
              <a:rPr lang="en-US" smtClean="0">
                <a:solidFill>
                  <a:srgbClr val="000000"/>
                </a:solidFill>
                <a:effectLst/>
              </a:rPr>
              <a:t> - </a:t>
            </a:r>
            <a:r>
              <a:rPr lang="en-US" sz="2800" smtClean="0">
                <a:solidFill>
                  <a:srgbClr val="000000"/>
                </a:solidFill>
                <a:effectLst/>
              </a:rPr>
              <a:t>may cause cancer</a:t>
            </a:r>
          </a:p>
        </p:txBody>
      </p:sp>
      <p:pic>
        <p:nvPicPr>
          <p:cNvPr id="44035" name="Picture 5" descr="22856148"/>
          <p:cNvPicPr>
            <a:picLocks noChangeAspect="1" noChangeArrowheads="1"/>
          </p:cNvPicPr>
          <p:nvPr/>
        </p:nvPicPr>
        <p:blipFill>
          <a:blip r:embed="rId3"/>
          <a:srcRect/>
          <a:stretch>
            <a:fillRect/>
          </a:stretch>
        </p:blipFill>
        <p:spPr bwMode="auto">
          <a:xfrm>
            <a:off x="5410200" y="4724400"/>
            <a:ext cx="2381250" cy="1590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a:xfrm>
            <a:off x="457200" y="0"/>
            <a:ext cx="8229600" cy="1384300"/>
          </a:xfrm>
        </p:spPr>
        <p:txBody>
          <a:bodyPr/>
          <a:lstStyle/>
          <a:p>
            <a:pPr eaLnBrk="1" hangingPunct="1"/>
            <a:r>
              <a:rPr lang="en-US" sz="4000" smtClean="0">
                <a:solidFill>
                  <a:srgbClr val="000000"/>
                </a:solidFill>
                <a:effectLst/>
              </a:rPr>
              <a:t>Primary Outdoor Air Pollutants </a:t>
            </a:r>
          </a:p>
        </p:txBody>
      </p:sp>
      <p:sp>
        <p:nvSpPr>
          <p:cNvPr id="46082" name="Rectangle 3"/>
          <p:cNvSpPr>
            <a:spLocks noGrp="1" noChangeArrowheads="1"/>
          </p:cNvSpPr>
          <p:nvPr>
            <p:ph type="body" idx="1"/>
          </p:nvPr>
        </p:nvSpPr>
        <p:spPr>
          <a:xfrm>
            <a:off x="381000" y="1143000"/>
            <a:ext cx="5638800" cy="4114800"/>
          </a:xfrm>
        </p:spPr>
        <p:txBody>
          <a:bodyPr/>
          <a:lstStyle/>
          <a:p>
            <a:pPr eaLnBrk="1" hangingPunct="1">
              <a:lnSpc>
                <a:spcPct val="90000"/>
              </a:lnSpc>
              <a:buFontTx/>
              <a:buNone/>
            </a:pPr>
            <a:r>
              <a:rPr lang="en-US" sz="2800" b="1" smtClean="0">
                <a:solidFill>
                  <a:srgbClr val="000000"/>
                </a:solidFill>
                <a:effectLst/>
              </a:rPr>
              <a:t>Particulate matter </a:t>
            </a:r>
          </a:p>
          <a:p>
            <a:pPr eaLnBrk="1" hangingPunct="1">
              <a:lnSpc>
                <a:spcPct val="90000"/>
              </a:lnSpc>
              <a:buFontTx/>
              <a:buNone/>
            </a:pPr>
            <a:r>
              <a:rPr lang="en-US" sz="2400" smtClean="0">
                <a:solidFill>
                  <a:srgbClr val="000000"/>
                </a:solidFill>
                <a:effectLst/>
              </a:rPr>
              <a:t> - tiny particles that get into the air</a:t>
            </a:r>
          </a:p>
          <a:p>
            <a:pPr eaLnBrk="1" hangingPunct="1">
              <a:lnSpc>
                <a:spcPct val="90000"/>
              </a:lnSpc>
              <a:buFontTx/>
              <a:buNone/>
            </a:pPr>
            <a:r>
              <a:rPr lang="en-US" sz="2400" smtClean="0">
                <a:solidFill>
                  <a:srgbClr val="000000"/>
                </a:solidFill>
                <a:effectLst/>
              </a:rPr>
              <a:t> - from burning fuels, wood</a:t>
            </a:r>
          </a:p>
          <a:p>
            <a:pPr eaLnBrk="1" hangingPunct="1">
              <a:lnSpc>
                <a:spcPct val="90000"/>
              </a:lnSpc>
              <a:buFontTx/>
              <a:buNone/>
            </a:pPr>
            <a:r>
              <a:rPr lang="en-US" sz="2400" smtClean="0">
                <a:solidFill>
                  <a:srgbClr val="000000"/>
                </a:solidFill>
                <a:effectLst/>
              </a:rPr>
              <a:t> - can form haze that reduces visibility</a:t>
            </a:r>
          </a:p>
          <a:p>
            <a:pPr eaLnBrk="1" hangingPunct="1">
              <a:lnSpc>
                <a:spcPct val="90000"/>
              </a:lnSpc>
              <a:buFontTx/>
              <a:buNone/>
            </a:pPr>
            <a:r>
              <a:rPr lang="en-US" sz="2400" smtClean="0">
                <a:solidFill>
                  <a:srgbClr val="000000"/>
                </a:solidFill>
                <a:effectLst/>
              </a:rPr>
              <a:t> - can cause cancer, respiratory illnesses</a:t>
            </a:r>
          </a:p>
          <a:p>
            <a:pPr eaLnBrk="1" hangingPunct="1">
              <a:lnSpc>
                <a:spcPct val="90000"/>
              </a:lnSpc>
              <a:buFontTx/>
              <a:buNone/>
            </a:pPr>
            <a:r>
              <a:rPr lang="en-US" sz="2400" smtClean="0">
                <a:solidFill>
                  <a:srgbClr val="000000"/>
                </a:solidFill>
                <a:effectLst/>
              </a:rPr>
              <a:t> - can corrode outdoor structures</a:t>
            </a:r>
          </a:p>
          <a:p>
            <a:pPr eaLnBrk="1" hangingPunct="1">
              <a:lnSpc>
                <a:spcPct val="90000"/>
              </a:lnSpc>
              <a:buFontTx/>
              <a:buNone/>
            </a:pPr>
            <a:r>
              <a:rPr lang="en-US" sz="2400" smtClean="0">
                <a:solidFill>
                  <a:srgbClr val="000000"/>
                </a:solidFill>
                <a:effectLst/>
              </a:rPr>
              <a:t> - Ex: summer, 2007, wildfires in other states led to a smoky haze in B’ham</a:t>
            </a:r>
          </a:p>
        </p:txBody>
      </p:sp>
      <p:pic>
        <p:nvPicPr>
          <p:cNvPr id="46083" name="Picture 5" descr="610x"/>
          <p:cNvPicPr>
            <a:picLocks noChangeAspect="1" noChangeArrowheads="1"/>
          </p:cNvPicPr>
          <p:nvPr/>
        </p:nvPicPr>
        <p:blipFill>
          <a:blip r:embed="rId3"/>
          <a:srcRect/>
          <a:stretch>
            <a:fillRect/>
          </a:stretch>
        </p:blipFill>
        <p:spPr bwMode="auto">
          <a:xfrm>
            <a:off x="5562600" y="4719638"/>
            <a:ext cx="3371850" cy="1895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p:txBody>
          <a:bodyPr/>
          <a:lstStyle/>
          <a:p>
            <a:pPr eaLnBrk="1" hangingPunct="1"/>
            <a:r>
              <a:rPr lang="en-US" sz="4000" smtClean="0">
                <a:solidFill>
                  <a:srgbClr val="000000"/>
                </a:solidFill>
                <a:effectLst/>
              </a:rPr>
              <a:t>Secondary Outdoor Air Pollutants</a:t>
            </a:r>
          </a:p>
        </p:txBody>
      </p:sp>
      <p:sp>
        <p:nvSpPr>
          <p:cNvPr id="54274" name="Rectangle 3"/>
          <p:cNvSpPr>
            <a:spLocks noGrp="1" noChangeArrowheads="1"/>
          </p:cNvSpPr>
          <p:nvPr>
            <p:ph type="body" idx="1"/>
          </p:nvPr>
        </p:nvSpPr>
        <p:spPr/>
        <p:txBody>
          <a:bodyPr/>
          <a:lstStyle/>
          <a:p>
            <a:pPr eaLnBrk="1" hangingPunct="1">
              <a:lnSpc>
                <a:spcPct val="80000"/>
              </a:lnSpc>
              <a:buFontTx/>
              <a:buNone/>
            </a:pPr>
            <a:r>
              <a:rPr lang="en-US" sz="2800" smtClean="0">
                <a:solidFill>
                  <a:srgbClr val="000000"/>
                </a:solidFill>
                <a:effectLst/>
              </a:rPr>
              <a:t>Formation of </a:t>
            </a:r>
            <a:r>
              <a:rPr lang="en-US" sz="2800" b="1" smtClean="0">
                <a:solidFill>
                  <a:srgbClr val="000000"/>
                </a:solidFill>
                <a:effectLst/>
              </a:rPr>
              <a:t>secondary pollutants</a:t>
            </a:r>
            <a:r>
              <a:rPr lang="en-US" sz="2800" smtClean="0">
                <a:solidFill>
                  <a:srgbClr val="000000"/>
                </a:solidFill>
                <a:effectLst/>
              </a:rPr>
              <a:t> – these occur when a primary pollutant undergoes a chemical reaction with another chemical and forms a new chemical</a:t>
            </a:r>
          </a:p>
          <a:p>
            <a:pPr eaLnBrk="1" hangingPunct="1">
              <a:lnSpc>
                <a:spcPct val="80000"/>
              </a:lnSpc>
              <a:buFontTx/>
              <a:buNone/>
            </a:pPr>
            <a:r>
              <a:rPr lang="en-US" sz="2800" u="sng" smtClean="0">
                <a:solidFill>
                  <a:srgbClr val="000000"/>
                </a:solidFill>
                <a:effectLst/>
              </a:rPr>
              <a:t>Photochemical smog</a:t>
            </a:r>
            <a:r>
              <a:rPr lang="en-US" sz="2800" smtClean="0">
                <a:solidFill>
                  <a:srgbClr val="000000"/>
                </a:solidFill>
                <a:effectLst/>
              </a:rPr>
              <a:t> – </a:t>
            </a:r>
          </a:p>
          <a:p>
            <a:pPr eaLnBrk="1" hangingPunct="1">
              <a:lnSpc>
                <a:spcPct val="80000"/>
              </a:lnSpc>
              <a:buFontTx/>
              <a:buNone/>
            </a:pPr>
            <a:r>
              <a:rPr lang="en-US" sz="2800" smtClean="0">
                <a:solidFill>
                  <a:srgbClr val="000000"/>
                </a:solidFill>
                <a:effectLst/>
              </a:rPr>
              <a:t> - a mixture of pollutants that make the air look hazy</a:t>
            </a:r>
          </a:p>
          <a:p>
            <a:pPr eaLnBrk="1" hangingPunct="1">
              <a:lnSpc>
                <a:spcPct val="80000"/>
              </a:lnSpc>
              <a:buFontTx/>
              <a:buNone/>
            </a:pPr>
            <a:r>
              <a:rPr lang="en-US" sz="2800" smtClean="0">
                <a:solidFill>
                  <a:srgbClr val="000000"/>
                </a:solidFill>
                <a:effectLst/>
              </a:rPr>
              <a:t> - result from chemical reactions between primary and secondary pollutants </a:t>
            </a:r>
          </a:p>
          <a:p>
            <a:pPr eaLnBrk="1" hangingPunct="1">
              <a:lnSpc>
                <a:spcPct val="80000"/>
              </a:lnSpc>
              <a:buFontTx/>
              <a:buNone/>
            </a:pPr>
            <a:r>
              <a:rPr lang="en-US" sz="2800" smtClean="0">
                <a:solidFill>
                  <a:srgbClr val="000000"/>
                </a:solidFill>
                <a:effectLst/>
              </a:rPr>
              <a:t> - the chemical reactions are activated by sunlight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noFill/>
          <a:ln/>
        </p:spPr>
        <p:txBody>
          <a:bodyPr/>
          <a:lstStyle/>
          <a:p>
            <a:r>
              <a:rPr lang="en-US" sz="3200" smtClean="0">
                <a:effectLst/>
              </a:rPr>
              <a:t>View from same location on Shades Mtn. taken on two very different summer days in the same month:</a:t>
            </a:r>
          </a:p>
        </p:txBody>
      </p:sp>
      <p:pic>
        <p:nvPicPr>
          <p:cNvPr id="124932" name="Picture 4" descr="clear"/>
          <p:cNvPicPr>
            <a:picLocks noChangeAspect="1" noChangeArrowheads="1"/>
          </p:cNvPicPr>
          <p:nvPr/>
        </p:nvPicPr>
        <p:blipFill>
          <a:blip r:embed="rId2"/>
          <a:srcRect/>
          <a:stretch>
            <a:fillRect/>
          </a:stretch>
        </p:blipFill>
        <p:spPr bwMode="auto">
          <a:xfrm>
            <a:off x="0" y="1905000"/>
            <a:ext cx="4343400" cy="3257550"/>
          </a:xfrm>
          <a:prstGeom prst="rect">
            <a:avLst/>
          </a:prstGeom>
          <a:noFill/>
        </p:spPr>
      </p:pic>
      <p:pic>
        <p:nvPicPr>
          <p:cNvPr id="124933" name="Picture 5" descr="hazy 2"/>
          <p:cNvPicPr>
            <a:picLocks noChangeAspect="1" noChangeArrowheads="1"/>
          </p:cNvPicPr>
          <p:nvPr/>
        </p:nvPicPr>
        <p:blipFill>
          <a:blip r:embed="rId3"/>
          <a:srcRect/>
          <a:stretch>
            <a:fillRect/>
          </a:stretch>
        </p:blipFill>
        <p:spPr bwMode="auto">
          <a:xfrm>
            <a:off x="4572000" y="1905000"/>
            <a:ext cx="4267200" cy="3200400"/>
          </a:xfrm>
          <a:prstGeom prst="rect">
            <a:avLst/>
          </a:prstGeom>
          <a:noFill/>
        </p:spPr>
      </p:pic>
      <p:sp>
        <p:nvSpPr>
          <p:cNvPr id="124934" name="Text Box 6"/>
          <p:cNvSpPr txBox="1">
            <a:spLocks noChangeArrowheads="1"/>
          </p:cNvSpPr>
          <p:nvPr/>
        </p:nvSpPr>
        <p:spPr bwMode="auto">
          <a:xfrm>
            <a:off x="381000" y="5334000"/>
            <a:ext cx="3733800" cy="641350"/>
          </a:xfrm>
          <a:prstGeom prst="rect">
            <a:avLst/>
          </a:prstGeom>
          <a:noFill/>
          <a:ln w="9525">
            <a:noFill/>
            <a:miter lim="800000"/>
            <a:headEnd/>
            <a:tailEnd/>
          </a:ln>
          <a:effectLst/>
        </p:spPr>
        <p:txBody>
          <a:bodyPr>
            <a:spAutoFit/>
          </a:bodyPr>
          <a:lstStyle/>
          <a:p>
            <a:pPr>
              <a:spcBef>
                <a:spcPct val="50000"/>
              </a:spcBef>
            </a:pPr>
            <a:r>
              <a:rPr lang="en-US"/>
              <a:t>Clear skies – notice how far you can see into the distance</a:t>
            </a:r>
          </a:p>
        </p:txBody>
      </p:sp>
      <p:sp>
        <p:nvSpPr>
          <p:cNvPr id="124936" name="Text Box 8"/>
          <p:cNvSpPr txBox="1">
            <a:spLocks noChangeArrowheads="1"/>
          </p:cNvSpPr>
          <p:nvPr/>
        </p:nvSpPr>
        <p:spPr bwMode="auto">
          <a:xfrm>
            <a:off x="5334000" y="5257800"/>
            <a:ext cx="3352800" cy="641350"/>
          </a:xfrm>
          <a:prstGeom prst="rect">
            <a:avLst/>
          </a:prstGeom>
          <a:noFill/>
          <a:ln w="9525">
            <a:noFill/>
            <a:miter lim="800000"/>
            <a:headEnd/>
            <a:tailEnd/>
          </a:ln>
          <a:effectLst/>
        </p:spPr>
        <p:txBody>
          <a:bodyPr>
            <a:spAutoFit/>
          </a:bodyPr>
          <a:lstStyle/>
          <a:p>
            <a:pPr>
              <a:spcBef>
                <a:spcPct val="50000"/>
              </a:spcBef>
            </a:pPr>
            <a:r>
              <a:rPr lang="en-US"/>
              <a:t>Hazy skies caused by presence of photochemical smog</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noFill/>
          <a:ln/>
        </p:spPr>
        <p:txBody>
          <a:bodyPr/>
          <a:lstStyle/>
          <a:p>
            <a:r>
              <a:rPr lang="en-US" smtClean="0">
                <a:effectLst/>
              </a:rPr>
              <a:t>A specific secondary pollutant:</a:t>
            </a:r>
          </a:p>
        </p:txBody>
      </p:sp>
      <p:sp>
        <p:nvSpPr>
          <p:cNvPr id="123907" name="Rectangle 3"/>
          <p:cNvSpPr>
            <a:spLocks noGrp="1" noChangeArrowheads="1"/>
          </p:cNvSpPr>
          <p:nvPr>
            <p:ph type="body" idx="1"/>
          </p:nvPr>
        </p:nvSpPr>
        <p:spPr>
          <a:noFill/>
          <a:ln/>
        </p:spPr>
        <p:txBody>
          <a:bodyPr/>
          <a:lstStyle/>
          <a:p>
            <a:pPr eaLnBrk="1" hangingPunct="1">
              <a:lnSpc>
                <a:spcPct val="80000"/>
              </a:lnSpc>
              <a:buFontTx/>
              <a:buNone/>
            </a:pPr>
            <a:r>
              <a:rPr lang="en-US" sz="2800" b="1" u="sng" smtClean="0">
                <a:solidFill>
                  <a:srgbClr val="000000"/>
                </a:solidFill>
                <a:effectLst/>
              </a:rPr>
              <a:t>Ground level ozone</a:t>
            </a:r>
            <a:r>
              <a:rPr lang="en-US" sz="2800" smtClean="0">
                <a:solidFill>
                  <a:srgbClr val="000000"/>
                </a:solidFill>
                <a:effectLst/>
              </a:rPr>
              <a:t>  (O</a:t>
            </a:r>
            <a:r>
              <a:rPr lang="en-US" sz="2800" baseline="-25000" smtClean="0">
                <a:solidFill>
                  <a:srgbClr val="000000"/>
                </a:solidFill>
                <a:effectLst/>
              </a:rPr>
              <a:t>3</a:t>
            </a:r>
            <a:r>
              <a:rPr lang="en-US" sz="2800" smtClean="0">
                <a:solidFill>
                  <a:srgbClr val="000000"/>
                </a:solidFill>
                <a:effectLst/>
              </a:rPr>
              <a:t>) </a:t>
            </a:r>
          </a:p>
          <a:p>
            <a:pPr eaLnBrk="1" hangingPunct="1">
              <a:lnSpc>
                <a:spcPct val="80000"/>
              </a:lnSpc>
            </a:pPr>
            <a:r>
              <a:rPr lang="en-US" sz="2800" smtClean="0">
                <a:solidFill>
                  <a:srgbClr val="000000"/>
                </a:solidFill>
                <a:effectLst/>
              </a:rPr>
              <a:t>a secondary pollutant that is formed when NO</a:t>
            </a:r>
            <a:r>
              <a:rPr lang="en-US" sz="2800" baseline="-25000" smtClean="0">
                <a:solidFill>
                  <a:srgbClr val="000000"/>
                </a:solidFill>
                <a:effectLst/>
              </a:rPr>
              <a:t>x</a:t>
            </a:r>
            <a:r>
              <a:rPr lang="en-US" sz="2800" smtClean="0">
                <a:solidFill>
                  <a:srgbClr val="000000"/>
                </a:solidFill>
                <a:effectLst/>
              </a:rPr>
              <a:t> react with VOCs in heat and light </a:t>
            </a:r>
          </a:p>
          <a:p>
            <a:pPr eaLnBrk="1" hangingPunct="1">
              <a:lnSpc>
                <a:spcPct val="80000"/>
              </a:lnSpc>
            </a:pPr>
            <a:r>
              <a:rPr lang="en-US" sz="2800" smtClean="0">
                <a:solidFill>
                  <a:srgbClr val="000000"/>
                </a:solidFill>
                <a:effectLst/>
              </a:rPr>
              <a:t>especially a problem in summer </a:t>
            </a:r>
          </a:p>
          <a:p>
            <a:pPr eaLnBrk="1" hangingPunct="1">
              <a:lnSpc>
                <a:spcPct val="80000"/>
              </a:lnSpc>
            </a:pPr>
            <a:r>
              <a:rPr lang="en-US" sz="2800" smtClean="0">
                <a:solidFill>
                  <a:srgbClr val="000000"/>
                </a:solidFill>
                <a:effectLst/>
              </a:rPr>
              <a:t>irritates eyes and respiratory system, worsens asthma</a:t>
            </a:r>
          </a:p>
          <a:p>
            <a:pPr eaLnBrk="1" hangingPunct="1">
              <a:lnSpc>
                <a:spcPct val="80000"/>
              </a:lnSpc>
            </a:pPr>
            <a:r>
              <a:rPr lang="en-US" sz="2800" smtClean="0">
                <a:solidFill>
                  <a:srgbClr val="000000"/>
                </a:solidFill>
                <a:effectLst/>
              </a:rPr>
              <a:t>damages plants, rubber in tires, fabrics and paints</a:t>
            </a:r>
          </a:p>
          <a:p>
            <a:pPr eaLnBrk="1" hangingPunct="1">
              <a:lnSpc>
                <a:spcPct val="80000"/>
              </a:lnSpc>
              <a:buFontTx/>
              <a:buNone/>
            </a:pPr>
            <a:r>
              <a:rPr lang="en-US" sz="2800" smtClean="0">
                <a:solidFill>
                  <a:srgbClr val="000000"/>
                </a:solidFill>
                <a:effectLst/>
              </a:rPr>
              <a:t>Summary of ground level ozone production:</a:t>
            </a:r>
          </a:p>
          <a:p>
            <a:pPr eaLnBrk="1" hangingPunct="1">
              <a:lnSpc>
                <a:spcPct val="80000"/>
              </a:lnSpc>
              <a:buFontTx/>
              <a:buNone/>
            </a:pPr>
            <a:r>
              <a:rPr lang="en-US" sz="2800" smtClean="0">
                <a:solidFill>
                  <a:srgbClr val="000000"/>
                </a:solidFill>
                <a:effectLst/>
              </a:rPr>
              <a:t>NO</a:t>
            </a:r>
            <a:r>
              <a:rPr lang="en-US" sz="2800" baseline="-25000" smtClean="0">
                <a:solidFill>
                  <a:srgbClr val="000000"/>
                </a:solidFill>
                <a:effectLst/>
              </a:rPr>
              <a:t>x </a:t>
            </a:r>
            <a:r>
              <a:rPr lang="en-US" sz="2800" smtClean="0">
                <a:solidFill>
                  <a:srgbClr val="000000"/>
                </a:solidFill>
                <a:effectLst/>
              </a:rPr>
              <a:t>+ VOCs + heat + light </a:t>
            </a:r>
            <a:r>
              <a:rPr lang="en-US" sz="2800" smtClean="0">
                <a:solidFill>
                  <a:srgbClr val="000000"/>
                </a:solidFill>
                <a:effectLst/>
                <a:sym typeface="Wingdings" pitchFamily="2" charset="2"/>
              </a:rPr>
              <a:t> ozone</a:t>
            </a:r>
            <a:endParaRPr lang="en-US" sz="2800" smtClean="0">
              <a:solidFill>
                <a:srgbClr val="000000"/>
              </a:solidFill>
              <a:effectLst/>
            </a:endParaRPr>
          </a:p>
          <a:p>
            <a:pPr>
              <a:lnSpc>
                <a:spcPct val="80000"/>
              </a:lnSpc>
              <a:buFontTx/>
              <a:buNone/>
            </a:pPr>
            <a:endParaRPr lang="en-US" sz="2800" smtClean="0">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defRPr/>
            </a:pPr>
            <a:r>
              <a:rPr lang="en-US" smtClean="0">
                <a:solidFill>
                  <a:srgbClr val="000000"/>
                </a:solidFill>
                <a:effectLst>
                  <a:outerShdw blurRad="38100" dist="38100" dir="2700000" algn="tl">
                    <a:srgbClr val="FFFFFF"/>
                  </a:outerShdw>
                </a:effectLst>
              </a:rPr>
              <a:t>Have you seen this before?</a:t>
            </a:r>
          </a:p>
        </p:txBody>
      </p:sp>
      <p:sp>
        <p:nvSpPr>
          <p:cNvPr id="56322" name="Rectangle 4"/>
          <p:cNvSpPr>
            <a:spLocks noGrp="1" noChangeArrowheads="1"/>
          </p:cNvSpPr>
          <p:nvPr>
            <p:ph type="body" idx="1"/>
          </p:nvPr>
        </p:nvSpPr>
        <p:spPr/>
        <p:txBody>
          <a:bodyPr/>
          <a:lstStyle/>
          <a:p>
            <a:pPr eaLnBrk="1" hangingPunct="1">
              <a:lnSpc>
                <a:spcPct val="80000"/>
              </a:lnSpc>
              <a:buFontTx/>
              <a:buNone/>
            </a:pPr>
            <a:r>
              <a:rPr lang="en-US" sz="2400" b="1" smtClean="0">
                <a:solidFill>
                  <a:srgbClr val="000000"/>
                </a:solidFill>
                <a:effectLst/>
              </a:rPr>
              <a:t>Orange ozone alert issued for Friday</a:t>
            </a:r>
          </a:p>
          <a:p>
            <a:pPr eaLnBrk="1" hangingPunct="1">
              <a:lnSpc>
                <a:spcPct val="80000"/>
              </a:lnSpc>
              <a:buFontTx/>
              <a:buNone/>
            </a:pPr>
            <a:r>
              <a:rPr lang="en-US" sz="2400" b="1" smtClean="0">
                <a:solidFill>
                  <a:srgbClr val="000000"/>
                </a:solidFill>
                <a:effectLst/>
              </a:rPr>
              <a:t>Posted by </a:t>
            </a:r>
            <a:r>
              <a:rPr lang="en-US" sz="2400" b="1" smtClean="0">
                <a:solidFill>
                  <a:srgbClr val="000000"/>
                </a:solidFill>
                <a:effectLst/>
                <a:hlinkClick r:id="rId3"/>
              </a:rPr>
              <a:t>Press-Register Staff</a:t>
            </a:r>
            <a:r>
              <a:rPr lang="en-US" sz="2400" b="1" smtClean="0">
                <a:solidFill>
                  <a:srgbClr val="000000"/>
                </a:solidFill>
                <a:effectLst/>
              </a:rPr>
              <a:t> June 21, 2007 4:11 PM</a:t>
            </a:r>
          </a:p>
          <a:p>
            <a:pPr eaLnBrk="1" hangingPunct="1">
              <a:lnSpc>
                <a:spcPct val="80000"/>
              </a:lnSpc>
              <a:buFontTx/>
              <a:buNone/>
            </a:pPr>
            <a:r>
              <a:rPr lang="en-US" sz="2400" smtClean="0">
                <a:solidFill>
                  <a:srgbClr val="000000"/>
                </a:solidFill>
                <a:effectLst/>
              </a:rPr>
              <a:t>Categories: </a:t>
            </a:r>
            <a:r>
              <a:rPr lang="en-US" sz="2400" smtClean="0">
                <a:solidFill>
                  <a:srgbClr val="000000"/>
                </a:solidFill>
                <a:effectLst/>
                <a:hlinkClick r:id="rId4"/>
              </a:rPr>
              <a:t>Breaking News</a:t>
            </a:r>
            <a:endParaRPr lang="en-US" sz="2400" smtClean="0">
              <a:solidFill>
                <a:srgbClr val="000000"/>
              </a:solidFill>
              <a:effectLst/>
            </a:endParaRPr>
          </a:p>
          <a:p>
            <a:pPr eaLnBrk="1" hangingPunct="1">
              <a:lnSpc>
                <a:spcPct val="80000"/>
              </a:lnSpc>
              <a:buFontTx/>
              <a:buNone/>
            </a:pPr>
            <a:r>
              <a:rPr lang="en-US" sz="2400" smtClean="0">
                <a:solidFill>
                  <a:srgbClr val="000000"/>
                </a:solidFill>
                <a:effectLst/>
              </a:rPr>
              <a:t>The U.S. Environmental Protection Agency issued an orange alert for Friday, meaning that outdoor conditions are expected to be unhealthy for sensitive groups.</a:t>
            </a:r>
          </a:p>
          <a:p>
            <a:pPr eaLnBrk="1" hangingPunct="1">
              <a:lnSpc>
                <a:spcPct val="80000"/>
              </a:lnSpc>
              <a:buFontTx/>
              <a:buNone/>
            </a:pPr>
            <a:r>
              <a:rPr lang="en-US" sz="2400" smtClean="0">
                <a:solidFill>
                  <a:srgbClr val="000000"/>
                </a:solidFill>
                <a:effectLst/>
              </a:rPr>
              <a:t>An orange alert indicates that high levels of ozone, a type of air pollution, could have a negative impact on the health of active children and adults, as well as people with respiratory diseases. Prolonged outdoor exertion should be limited, the EPA says.</a:t>
            </a:r>
          </a:p>
          <a:p>
            <a:pPr eaLnBrk="1" hangingPunct="1">
              <a:lnSpc>
                <a:spcPct val="80000"/>
              </a:lnSpc>
              <a:buFontTx/>
              <a:buNone/>
            </a:pPr>
            <a:r>
              <a:rPr lang="en-US" sz="2400" smtClean="0">
                <a:solidFill>
                  <a:srgbClr val="000000"/>
                </a:solidFill>
                <a:effectLst/>
              </a:rPr>
              <a:t/>
            </a:r>
            <a:br>
              <a:rPr lang="en-US" sz="2400" smtClean="0">
                <a:solidFill>
                  <a:srgbClr val="000000"/>
                </a:solidFill>
                <a:effectLst/>
              </a:rPr>
            </a:br>
            <a:endParaRPr lang="en-US" sz="2400" smtClean="0">
              <a:solidFill>
                <a:srgbClr val="000000"/>
              </a:solidFill>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eaLnBrk="1" hangingPunct="1">
              <a:defRPr/>
            </a:pPr>
            <a:r>
              <a:rPr lang="en-US" sz="4000" smtClean="0"/>
              <a:t>Air Quality Index</a:t>
            </a:r>
            <a:br>
              <a:rPr lang="en-US" sz="4000" smtClean="0"/>
            </a:br>
            <a:r>
              <a:rPr lang="en-US" sz="2000" smtClean="0">
                <a:hlinkClick r:id="rId3"/>
              </a:rPr>
              <a:t>http://airnow.gov/index.cfm?action=airnow.currentconditions</a:t>
            </a:r>
            <a:r>
              <a:rPr lang="en-US" sz="2000" smtClean="0"/>
              <a:t/>
            </a:r>
            <a:br>
              <a:rPr lang="en-US" sz="2000" smtClean="0"/>
            </a:br>
            <a:endParaRPr lang="en-US" sz="2000" smtClean="0"/>
          </a:p>
        </p:txBody>
      </p:sp>
      <p:pic>
        <p:nvPicPr>
          <p:cNvPr id="58370" name="Picture 3"/>
          <p:cNvPicPr>
            <a:picLocks noGrp="1" noChangeAspect="1" noChangeArrowheads="1"/>
          </p:cNvPicPr>
          <p:nvPr>
            <p:ph type="body" idx="1"/>
          </p:nvPr>
        </p:nvPicPr>
        <p:blipFill>
          <a:blip r:embed="rId4"/>
          <a:srcRect/>
          <a:stretch>
            <a:fillRect/>
          </a:stretch>
        </p:blipFill>
        <p:spPr>
          <a:xfrm>
            <a:off x="457200" y="1600200"/>
            <a:ext cx="8229600" cy="411480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idx="4294967295"/>
          </p:nvPr>
        </p:nvSpPr>
        <p:spPr>
          <a:xfrm>
            <a:off x="457200" y="0"/>
            <a:ext cx="8229600" cy="1384300"/>
          </a:xfrm>
          <a:noFill/>
        </p:spPr>
        <p:txBody>
          <a:bodyPr/>
          <a:lstStyle/>
          <a:p>
            <a:pPr algn="ctr" eaLnBrk="1" hangingPunct="1"/>
            <a:r>
              <a:rPr lang="en-US" smtClean="0">
                <a:solidFill>
                  <a:srgbClr val="000000"/>
                </a:solidFill>
                <a:effectLst/>
              </a:rPr>
              <a:t>Review of atmospheric layers</a:t>
            </a:r>
          </a:p>
        </p:txBody>
      </p:sp>
      <p:pic>
        <p:nvPicPr>
          <p:cNvPr id="19458" name="Picture 5" descr="layat510"/>
          <p:cNvPicPr>
            <a:picLocks noChangeAspect="1" noChangeArrowheads="1"/>
          </p:cNvPicPr>
          <p:nvPr/>
        </p:nvPicPr>
        <p:blipFill>
          <a:blip r:embed="rId3"/>
          <a:srcRect/>
          <a:stretch>
            <a:fillRect/>
          </a:stretch>
        </p:blipFill>
        <p:spPr bwMode="auto">
          <a:xfrm>
            <a:off x="1600200" y="1295400"/>
            <a:ext cx="5562600" cy="4514850"/>
          </a:xfrm>
          <a:prstGeom prst="rect">
            <a:avLst/>
          </a:prstGeom>
          <a:noFill/>
          <a:ln w="9525">
            <a:noFill/>
            <a:miter lim="800000"/>
            <a:headEnd/>
            <a:tailEnd/>
          </a:ln>
        </p:spPr>
      </p:pic>
      <p:sp>
        <p:nvSpPr>
          <p:cNvPr id="19459" name="Text Box 6"/>
          <p:cNvSpPr txBox="1">
            <a:spLocks noChangeArrowheads="1"/>
          </p:cNvSpPr>
          <p:nvPr/>
        </p:nvSpPr>
        <p:spPr bwMode="auto">
          <a:xfrm>
            <a:off x="533400" y="5943600"/>
            <a:ext cx="8382000" cy="822325"/>
          </a:xfrm>
          <a:prstGeom prst="rect">
            <a:avLst/>
          </a:prstGeom>
          <a:noFill/>
          <a:ln w="9525">
            <a:noFill/>
            <a:miter lim="800000"/>
            <a:headEnd/>
            <a:tailEnd/>
          </a:ln>
        </p:spPr>
        <p:txBody>
          <a:bodyPr>
            <a:spAutoFit/>
          </a:bodyPr>
          <a:lstStyle/>
          <a:p>
            <a:pPr eaLnBrk="0" hangingPunct="0">
              <a:spcBef>
                <a:spcPct val="50000"/>
              </a:spcBef>
            </a:pPr>
            <a:r>
              <a:rPr lang="en-US" sz="2400">
                <a:solidFill>
                  <a:srgbClr val="000000"/>
                </a:solidFill>
              </a:rPr>
              <a:t>What layers of the atmosphere do you think we will focus on in Environmental Science?  Why?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idx="4294967295"/>
          </p:nvPr>
        </p:nvSpPr>
        <p:spPr>
          <a:noFill/>
          <a:ln>
            <a:solidFill>
              <a:schemeClr val="tx1"/>
            </a:solidFill>
          </a:ln>
        </p:spPr>
        <p:txBody>
          <a:bodyPr/>
          <a:lstStyle/>
          <a:p>
            <a:pPr eaLnBrk="1" hangingPunct="1"/>
            <a:r>
              <a:rPr lang="en-US" sz="4000" smtClean="0">
                <a:solidFill>
                  <a:srgbClr val="000000"/>
                </a:solidFill>
                <a:effectLst/>
              </a:rPr>
              <a:t>Special problems with outdoor air pollution</a:t>
            </a:r>
          </a:p>
        </p:txBody>
      </p:sp>
      <p:sp>
        <p:nvSpPr>
          <p:cNvPr id="120835" name="Rectangle 3"/>
          <p:cNvSpPr>
            <a:spLocks noGrp="1" noChangeArrowheads="1"/>
          </p:cNvSpPr>
          <p:nvPr>
            <p:ph type="body" sz="half" idx="4294967295"/>
          </p:nvPr>
        </p:nvSpPr>
        <p:spPr>
          <a:xfrm>
            <a:off x="457200" y="1905000"/>
            <a:ext cx="4267200" cy="4114800"/>
          </a:xfrm>
          <a:noFill/>
          <a:ln/>
        </p:spPr>
        <p:txBody>
          <a:bodyPr/>
          <a:lstStyle/>
          <a:p>
            <a:pPr eaLnBrk="1" hangingPunct="1">
              <a:buFontTx/>
              <a:buNone/>
            </a:pPr>
            <a:r>
              <a:rPr lang="en-US" sz="2800" b="1" u="sng" smtClean="0">
                <a:solidFill>
                  <a:srgbClr val="000000"/>
                </a:solidFill>
                <a:effectLst/>
              </a:rPr>
              <a:t>Temperature inversion </a:t>
            </a:r>
            <a:r>
              <a:rPr lang="en-US" sz="2800" smtClean="0">
                <a:solidFill>
                  <a:srgbClr val="000000"/>
                </a:solidFill>
                <a:effectLst/>
              </a:rPr>
              <a:t>– when the air above is warmer than the air below and pollution can be trapped</a:t>
            </a:r>
          </a:p>
        </p:txBody>
      </p:sp>
      <p:pic>
        <p:nvPicPr>
          <p:cNvPr id="120836" name="Picture 5" descr="image007"/>
          <p:cNvPicPr>
            <a:picLocks noChangeAspect="1" noChangeArrowheads="1"/>
          </p:cNvPicPr>
          <p:nvPr/>
        </p:nvPicPr>
        <p:blipFill>
          <a:blip r:embed="rId3"/>
          <a:srcRect/>
          <a:stretch>
            <a:fillRect/>
          </a:stretch>
        </p:blipFill>
        <p:spPr bwMode="auto">
          <a:xfrm>
            <a:off x="4953000" y="1905000"/>
            <a:ext cx="3552825" cy="4695825"/>
          </a:xfrm>
          <a:prstGeom prst="rect">
            <a:avLst/>
          </a:prstGeom>
          <a:noFill/>
          <a:ln w="9525">
            <a:noFill/>
            <a:miter lim="800000"/>
            <a:headEnd/>
            <a:tailEnd/>
          </a:ln>
        </p:spPr>
      </p:pic>
      <p:pic>
        <p:nvPicPr>
          <p:cNvPr id="120837" name="Picture 8" descr="real_inversion"/>
          <p:cNvPicPr>
            <a:picLocks noChangeAspect="1" noChangeArrowheads="1"/>
          </p:cNvPicPr>
          <p:nvPr/>
        </p:nvPicPr>
        <p:blipFill>
          <a:blip r:embed="rId4"/>
          <a:srcRect/>
          <a:stretch>
            <a:fillRect/>
          </a:stretch>
        </p:blipFill>
        <p:spPr bwMode="auto">
          <a:xfrm>
            <a:off x="457200" y="4114800"/>
            <a:ext cx="3962400" cy="2152650"/>
          </a:xfrm>
          <a:prstGeom prst="rect">
            <a:avLst/>
          </a:prstGeom>
          <a:noFill/>
          <a:ln w="9525">
            <a:noFill/>
            <a:miter lim="800000"/>
            <a:headEnd/>
            <a:tailEnd/>
          </a:ln>
        </p:spPr>
      </p:pic>
      <p:sp>
        <p:nvSpPr>
          <p:cNvPr id="120838" name="Text Box 9"/>
          <p:cNvSpPr txBox="1">
            <a:spLocks noChangeArrowheads="1"/>
          </p:cNvSpPr>
          <p:nvPr/>
        </p:nvSpPr>
        <p:spPr bwMode="auto">
          <a:xfrm>
            <a:off x="609600" y="6324600"/>
            <a:ext cx="3581400" cy="366713"/>
          </a:xfrm>
          <a:prstGeom prst="rect">
            <a:avLst/>
          </a:prstGeom>
          <a:noFill/>
          <a:ln w="9525">
            <a:noFill/>
            <a:miter lim="800000"/>
            <a:headEnd/>
            <a:tailEnd/>
          </a:ln>
        </p:spPr>
        <p:txBody>
          <a:bodyPr>
            <a:spAutoFit/>
          </a:bodyPr>
          <a:lstStyle/>
          <a:p>
            <a:pPr eaLnBrk="0" hangingPunct="0">
              <a:spcBef>
                <a:spcPct val="50000"/>
              </a:spcBef>
            </a:pPr>
            <a:r>
              <a:rPr lang="en-US"/>
              <a:t>Brisbane, Australia</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p:txBody>
          <a:bodyPr/>
          <a:lstStyle/>
          <a:p>
            <a:r>
              <a:rPr lang="en-US" sz="4000" smtClean="0">
                <a:effectLst/>
              </a:rPr>
              <a:t>Can you identify this smoggy city?</a:t>
            </a:r>
          </a:p>
        </p:txBody>
      </p:sp>
      <p:pic>
        <p:nvPicPr>
          <p:cNvPr id="50178" name="Picture 5" descr="smog_birmingham"/>
          <p:cNvPicPr>
            <a:picLocks noChangeAspect="1" noChangeArrowheads="1"/>
          </p:cNvPicPr>
          <p:nvPr/>
        </p:nvPicPr>
        <p:blipFill>
          <a:blip r:embed="rId3"/>
          <a:srcRect/>
          <a:stretch>
            <a:fillRect/>
          </a:stretch>
        </p:blipFill>
        <p:spPr bwMode="auto">
          <a:xfrm>
            <a:off x="1219200" y="1447800"/>
            <a:ext cx="6724650" cy="4410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body" sz="half" idx="1"/>
          </p:nvPr>
        </p:nvSpPr>
        <p:spPr>
          <a:xfrm>
            <a:off x="457200" y="152400"/>
            <a:ext cx="8229600" cy="1981200"/>
          </a:xfrm>
        </p:spPr>
        <p:txBody>
          <a:bodyPr/>
          <a:lstStyle/>
          <a:p>
            <a:pPr>
              <a:buFontTx/>
              <a:buNone/>
            </a:pPr>
            <a:r>
              <a:rPr lang="en-US" sz="2800" smtClean="0">
                <a:effectLst/>
              </a:rPr>
              <a:t>It’s Birmingham, Alabama.</a:t>
            </a:r>
          </a:p>
          <a:p>
            <a:pPr>
              <a:buFontTx/>
              <a:buNone/>
            </a:pPr>
            <a:endParaRPr lang="en-US" sz="2800" smtClean="0">
              <a:effectLst/>
            </a:endParaRPr>
          </a:p>
          <a:p>
            <a:pPr>
              <a:buFontTx/>
              <a:buNone/>
            </a:pPr>
            <a:r>
              <a:rPr lang="en-US" sz="2800" smtClean="0">
                <a:effectLst/>
              </a:rPr>
              <a:t>Because it is located in a valley, it sometimes has a lot of smog trapped in the atmosphere.</a:t>
            </a:r>
          </a:p>
        </p:txBody>
      </p:sp>
      <p:pic>
        <p:nvPicPr>
          <p:cNvPr id="52226" name="Picture 5" descr="smog_birmingham"/>
          <p:cNvPicPr>
            <a:picLocks noChangeAspect="1" noChangeArrowheads="1"/>
          </p:cNvPicPr>
          <p:nvPr/>
        </p:nvPicPr>
        <p:blipFill>
          <a:blip r:embed="rId3"/>
          <a:srcRect/>
          <a:stretch>
            <a:fillRect/>
          </a:stretch>
        </p:blipFill>
        <p:spPr bwMode="auto">
          <a:xfrm>
            <a:off x="2209800" y="2209800"/>
            <a:ext cx="4962525" cy="3254375"/>
          </a:xfrm>
          <a:prstGeom prst="rect">
            <a:avLst/>
          </a:prstGeom>
          <a:noFill/>
          <a:ln w="9525">
            <a:noFill/>
            <a:miter lim="800000"/>
            <a:headEnd/>
            <a:tailEnd/>
          </a:ln>
        </p:spPr>
      </p:pic>
      <p:sp>
        <p:nvSpPr>
          <p:cNvPr id="52227" name="Text Box 4"/>
          <p:cNvSpPr txBox="1">
            <a:spLocks noChangeArrowheads="1"/>
          </p:cNvSpPr>
          <p:nvPr/>
        </p:nvSpPr>
        <p:spPr bwMode="auto">
          <a:xfrm>
            <a:off x="685800" y="5715000"/>
            <a:ext cx="7315200" cy="822325"/>
          </a:xfrm>
          <a:prstGeom prst="rect">
            <a:avLst/>
          </a:prstGeom>
          <a:noFill/>
          <a:ln w="9525">
            <a:noFill/>
            <a:miter lim="800000"/>
            <a:headEnd/>
            <a:tailEnd/>
          </a:ln>
        </p:spPr>
        <p:txBody>
          <a:bodyPr>
            <a:spAutoFit/>
          </a:bodyPr>
          <a:lstStyle/>
          <a:p>
            <a:pPr>
              <a:spcBef>
                <a:spcPct val="50000"/>
              </a:spcBef>
            </a:pPr>
            <a:r>
              <a:rPr lang="en-US" sz="2400"/>
              <a:t>Also, Birmingham has a lot of industry which contributes to air pollution.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noFill/>
          <a:ln/>
        </p:spPr>
        <p:txBody>
          <a:bodyPr/>
          <a:lstStyle/>
          <a:p>
            <a:r>
              <a:rPr lang="en-US" sz="4000" smtClean="0">
                <a:effectLst/>
              </a:rPr>
              <a:t>Other examples of secondary air pollutants:</a:t>
            </a:r>
          </a:p>
        </p:txBody>
      </p:sp>
      <p:sp>
        <p:nvSpPr>
          <p:cNvPr id="145411" name="Rectangle 3"/>
          <p:cNvSpPr>
            <a:spLocks noGrp="1" noChangeArrowheads="1"/>
          </p:cNvSpPr>
          <p:nvPr>
            <p:ph type="body" idx="1"/>
          </p:nvPr>
        </p:nvSpPr>
        <p:spPr>
          <a:noFill/>
          <a:ln/>
        </p:spPr>
        <p:txBody>
          <a:bodyPr/>
          <a:lstStyle/>
          <a:p>
            <a:pPr>
              <a:lnSpc>
                <a:spcPct val="80000"/>
              </a:lnSpc>
              <a:buFontTx/>
              <a:buNone/>
            </a:pPr>
            <a:r>
              <a:rPr lang="en-US" sz="2800" smtClean="0">
                <a:effectLst/>
              </a:rPr>
              <a:t>Secondary pollutants lead to the formation of acid rain</a:t>
            </a:r>
          </a:p>
          <a:p>
            <a:pPr>
              <a:lnSpc>
                <a:spcPct val="80000"/>
              </a:lnSpc>
              <a:buFontTx/>
              <a:buNone/>
            </a:pPr>
            <a:r>
              <a:rPr lang="en-US" sz="2800" smtClean="0">
                <a:effectLst/>
              </a:rPr>
              <a:t>Generally, this is what happens:</a:t>
            </a:r>
          </a:p>
          <a:p>
            <a:pPr>
              <a:lnSpc>
                <a:spcPct val="80000"/>
              </a:lnSpc>
              <a:buFontTx/>
              <a:buNone/>
            </a:pPr>
            <a:r>
              <a:rPr lang="en-US" sz="2800" smtClean="0">
                <a:effectLst/>
              </a:rPr>
              <a:t>Burning fossil fuels releases SO</a:t>
            </a:r>
            <a:r>
              <a:rPr lang="en-US" sz="2800" baseline="-25000" smtClean="0">
                <a:effectLst/>
              </a:rPr>
              <a:t>2</a:t>
            </a:r>
            <a:r>
              <a:rPr lang="en-US" sz="2800" smtClean="0">
                <a:effectLst/>
              </a:rPr>
              <a:t> and NO</a:t>
            </a:r>
            <a:r>
              <a:rPr lang="en-US" sz="2800" baseline="-25000" smtClean="0">
                <a:effectLst/>
              </a:rPr>
              <a:t>X </a:t>
            </a:r>
            <a:r>
              <a:rPr lang="en-US" sz="2800" smtClean="0">
                <a:effectLst/>
              </a:rPr>
              <a:t>(primary pollutants), which combine with water in the atmosphere to form sulfuric acid and nitric acid (secondary pollutants)</a:t>
            </a:r>
          </a:p>
          <a:p>
            <a:pPr>
              <a:lnSpc>
                <a:spcPct val="80000"/>
              </a:lnSpc>
              <a:buFontTx/>
              <a:buNone/>
            </a:pPr>
            <a:r>
              <a:rPr lang="en-US" sz="2800" smtClean="0">
                <a:effectLst/>
              </a:rPr>
              <a:t>These fall to the earth as “acid rain” which has negative effects on aquatic and terrestrial ecosystems</a:t>
            </a:r>
          </a:p>
          <a:p>
            <a:pPr>
              <a:lnSpc>
                <a:spcPct val="80000"/>
              </a:lnSpc>
              <a:buFontTx/>
              <a:buNone/>
            </a:pPr>
            <a:endParaRPr lang="en-US" sz="2800" smtClean="0">
              <a:effectLs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idx="4294967295"/>
          </p:nvPr>
        </p:nvSpPr>
        <p:spPr>
          <a:noFill/>
          <a:ln/>
        </p:spPr>
        <p:txBody>
          <a:bodyPr/>
          <a:lstStyle/>
          <a:p>
            <a:pPr eaLnBrk="1" hangingPunct="1"/>
            <a:r>
              <a:rPr lang="en-US" smtClean="0">
                <a:solidFill>
                  <a:srgbClr val="000000"/>
                </a:solidFill>
                <a:effectLst/>
              </a:rPr>
              <a:t>Review of pH:</a:t>
            </a:r>
          </a:p>
        </p:txBody>
      </p:sp>
      <p:sp>
        <p:nvSpPr>
          <p:cNvPr id="125955" name="Rectangle 3"/>
          <p:cNvSpPr>
            <a:spLocks noGrp="1" noChangeArrowheads="1"/>
          </p:cNvSpPr>
          <p:nvPr>
            <p:ph type="body" sz="half" idx="4294967295"/>
          </p:nvPr>
        </p:nvSpPr>
        <p:spPr>
          <a:xfrm>
            <a:off x="457200" y="1905000"/>
            <a:ext cx="4038600" cy="4114800"/>
          </a:xfrm>
          <a:noFill/>
          <a:ln/>
        </p:spPr>
        <p:txBody>
          <a:bodyPr/>
          <a:lstStyle/>
          <a:p>
            <a:pPr eaLnBrk="1" hangingPunct="1">
              <a:buFontTx/>
              <a:buNone/>
            </a:pPr>
            <a:r>
              <a:rPr lang="en-US" sz="2800" smtClean="0">
                <a:solidFill>
                  <a:srgbClr val="000000"/>
                </a:solidFill>
                <a:effectLst/>
              </a:rPr>
              <a:t>pH is a measure of how acidic or basic a substance is</a:t>
            </a:r>
          </a:p>
          <a:p>
            <a:pPr eaLnBrk="1" hangingPunct="1">
              <a:buFontTx/>
              <a:buNone/>
            </a:pPr>
            <a:r>
              <a:rPr lang="en-US" sz="2800" smtClean="0">
                <a:solidFill>
                  <a:srgbClr val="000000"/>
                </a:solidFill>
                <a:effectLst/>
              </a:rPr>
              <a:t>Range of pH scale is 0-14 (with 0 being most acidic)</a:t>
            </a:r>
          </a:p>
          <a:p>
            <a:pPr eaLnBrk="1" hangingPunct="1">
              <a:buFontTx/>
              <a:buNone/>
            </a:pPr>
            <a:r>
              <a:rPr lang="en-US" sz="2800" smtClean="0">
                <a:solidFill>
                  <a:srgbClr val="000000"/>
                </a:solidFill>
                <a:effectLst/>
              </a:rPr>
              <a:t>Each whole number on the scale  indicates a ten-fold change in pH</a:t>
            </a:r>
          </a:p>
        </p:txBody>
      </p:sp>
      <p:sp>
        <p:nvSpPr>
          <p:cNvPr id="133126" name="Rectangle 6"/>
          <p:cNvSpPr>
            <a:spLocks noGrp="1" noChangeArrowheads="1"/>
          </p:cNvSpPr>
          <p:nvPr>
            <p:ph sz="half" idx="4294967295"/>
          </p:nvPr>
        </p:nvSpPr>
        <p:spPr>
          <a:xfrm>
            <a:off x="4648200" y="1905000"/>
            <a:ext cx="4038600" cy="4114800"/>
          </a:xfrm>
        </p:spPr>
        <p:txBody>
          <a:bodyPr/>
          <a:lstStyle/>
          <a:p>
            <a:pPr eaLnBrk="1" hangingPunct="1">
              <a:defRPr/>
            </a:pPr>
            <a:endParaRPr lang="en-US" sz="2800" smtClean="0"/>
          </a:p>
        </p:txBody>
      </p:sp>
      <p:pic>
        <p:nvPicPr>
          <p:cNvPr id="125957" name="Picture 5" descr="Image:PH scale.png">
            <a:hlinkClick r:id="rId3"/>
          </p:cNvPr>
          <p:cNvPicPr>
            <a:picLocks noChangeAspect="1" noChangeArrowheads="1"/>
          </p:cNvPicPr>
          <p:nvPr/>
        </p:nvPicPr>
        <p:blipFill>
          <a:blip r:embed="rId4"/>
          <a:srcRect/>
          <a:stretch>
            <a:fillRect/>
          </a:stretch>
        </p:blipFill>
        <p:spPr bwMode="auto">
          <a:xfrm>
            <a:off x="4576763" y="1676400"/>
            <a:ext cx="4567237" cy="4287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idx="4294967295"/>
          </p:nvPr>
        </p:nvSpPr>
        <p:spPr>
          <a:noFill/>
          <a:ln/>
        </p:spPr>
        <p:txBody>
          <a:bodyPr/>
          <a:lstStyle/>
          <a:p>
            <a:pPr eaLnBrk="1" hangingPunct="1"/>
            <a:r>
              <a:rPr lang="en-US" smtClean="0">
                <a:solidFill>
                  <a:srgbClr val="000000"/>
                </a:solidFill>
                <a:effectLst/>
              </a:rPr>
              <a:t>Normal conditions</a:t>
            </a:r>
          </a:p>
        </p:txBody>
      </p:sp>
      <p:sp>
        <p:nvSpPr>
          <p:cNvPr id="128003" name="Rectangle 3"/>
          <p:cNvSpPr>
            <a:spLocks noGrp="1" noChangeArrowheads="1"/>
          </p:cNvSpPr>
          <p:nvPr>
            <p:ph type="body" idx="4294967295"/>
          </p:nvPr>
        </p:nvSpPr>
        <p:spPr>
          <a:noFill/>
          <a:ln/>
        </p:spPr>
        <p:txBody>
          <a:bodyPr/>
          <a:lstStyle/>
          <a:p>
            <a:pPr eaLnBrk="1" hangingPunct="1">
              <a:buFontTx/>
              <a:buNone/>
            </a:pPr>
            <a:r>
              <a:rPr lang="en-US" smtClean="0">
                <a:solidFill>
                  <a:srgbClr val="000000"/>
                </a:solidFill>
                <a:effectLst/>
              </a:rPr>
              <a:t>Normal precipitation is slightly acidic</a:t>
            </a:r>
          </a:p>
          <a:p>
            <a:pPr eaLnBrk="1" hangingPunct="1">
              <a:buFontTx/>
              <a:buNone/>
            </a:pPr>
            <a:r>
              <a:rPr lang="en-US" smtClean="0">
                <a:solidFill>
                  <a:srgbClr val="000000"/>
                </a:solidFill>
                <a:effectLst/>
              </a:rPr>
              <a:t>  (pH 5.5) because naturally occurring CO</a:t>
            </a:r>
            <a:r>
              <a:rPr lang="en-US" baseline="-25000" smtClean="0">
                <a:solidFill>
                  <a:srgbClr val="000000"/>
                </a:solidFill>
                <a:effectLst/>
              </a:rPr>
              <a:t>2</a:t>
            </a:r>
            <a:r>
              <a:rPr lang="en-US" smtClean="0">
                <a:solidFill>
                  <a:srgbClr val="000000"/>
                </a:solidFill>
                <a:effectLst/>
              </a:rPr>
              <a:t> combines with water in the air to form carbonic acid</a:t>
            </a:r>
          </a:p>
          <a:p>
            <a:pPr eaLnBrk="1" hangingPunct="1">
              <a:buFontTx/>
              <a:buNone/>
            </a:pPr>
            <a:r>
              <a:rPr lang="en-US" smtClean="0">
                <a:effectLst/>
              </a:rPr>
              <a:t>	CO</a:t>
            </a:r>
            <a:r>
              <a:rPr lang="en-US" baseline="-25000" smtClean="0">
                <a:effectLst/>
              </a:rPr>
              <a:t>2</a:t>
            </a:r>
            <a:r>
              <a:rPr lang="en-US" smtClean="0">
                <a:effectLst/>
              </a:rPr>
              <a:t>  +   H</a:t>
            </a:r>
            <a:r>
              <a:rPr lang="en-US" baseline="-25000" smtClean="0">
                <a:effectLst/>
              </a:rPr>
              <a:t>2</a:t>
            </a:r>
            <a:r>
              <a:rPr lang="en-US" smtClean="0">
                <a:effectLst/>
              </a:rPr>
              <a:t>O  </a:t>
            </a:r>
            <a:r>
              <a:rPr lang="en-US" smtClean="0">
                <a:solidFill>
                  <a:srgbClr val="000000"/>
                </a:solidFill>
                <a:effectLst/>
              </a:rPr>
              <a:t>		</a:t>
            </a:r>
            <a:r>
              <a:rPr lang="en-US" smtClean="0">
                <a:effectLst/>
              </a:rPr>
              <a:t>  H</a:t>
            </a:r>
            <a:r>
              <a:rPr lang="en-US" baseline="-25000" smtClean="0">
                <a:effectLst/>
              </a:rPr>
              <a:t>2</a:t>
            </a:r>
            <a:r>
              <a:rPr lang="en-US" smtClean="0">
                <a:effectLst/>
              </a:rPr>
              <a:t>CO</a:t>
            </a:r>
            <a:r>
              <a:rPr lang="en-US" baseline="-25000" smtClean="0">
                <a:effectLst/>
              </a:rPr>
              <a:t>3 </a:t>
            </a:r>
            <a:endParaRPr lang="en-US" baseline="-25000" smtClean="0">
              <a:solidFill>
                <a:srgbClr val="000000"/>
              </a:solidFill>
              <a:effectLst/>
            </a:endParaRPr>
          </a:p>
          <a:p>
            <a:pPr eaLnBrk="1" hangingPunct="1">
              <a:buFontTx/>
              <a:buNone/>
            </a:pPr>
            <a:endParaRPr lang="en-US" smtClean="0">
              <a:solidFill>
                <a:srgbClr val="000000"/>
              </a:solidFill>
              <a:effectLst/>
            </a:endParaRPr>
          </a:p>
        </p:txBody>
      </p:sp>
      <p:sp>
        <p:nvSpPr>
          <p:cNvPr id="128004" name="Line 4"/>
          <p:cNvSpPr>
            <a:spLocks noChangeShapeType="1"/>
          </p:cNvSpPr>
          <p:nvPr/>
        </p:nvSpPr>
        <p:spPr bwMode="auto">
          <a:xfrm>
            <a:off x="3810000" y="4343400"/>
            <a:ext cx="1066800" cy="0"/>
          </a:xfrm>
          <a:prstGeom prst="line">
            <a:avLst/>
          </a:prstGeom>
          <a:noFill/>
          <a:ln w="25400">
            <a:solidFill>
              <a:srgbClr val="000000"/>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noFill/>
          <a:ln/>
        </p:spPr>
        <p:txBody>
          <a:bodyPr/>
          <a:lstStyle/>
          <a:p>
            <a:r>
              <a:rPr lang="en-US" b="1" smtClean="0">
                <a:effectLst/>
              </a:rPr>
              <a:t>Acid rain formation:</a:t>
            </a:r>
          </a:p>
        </p:txBody>
      </p:sp>
      <p:sp>
        <p:nvSpPr>
          <p:cNvPr id="146435" name="Rectangle 3"/>
          <p:cNvSpPr>
            <a:spLocks noGrp="1" noChangeArrowheads="1"/>
          </p:cNvSpPr>
          <p:nvPr>
            <p:ph type="body" idx="1"/>
          </p:nvPr>
        </p:nvSpPr>
        <p:spPr>
          <a:noFill/>
          <a:ln/>
        </p:spPr>
        <p:txBody>
          <a:bodyPr/>
          <a:lstStyle/>
          <a:p>
            <a:r>
              <a:rPr lang="en-US" smtClean="0">
                <a:effectLst/>
              </a:rPr>
              <a:t>Sulfur dioxide combines with water in air to form sulfuric acid in precipitation</a:t>
            </a:r>
          </a:p>
          <a:p>
            <a:pPr>
              <a:buFontTx/>
              <a:buNone/>
            </a:pPr>
            <a:r>
              <a:rPr lang="en-US" smtClean="0">
                <a:effectLst/>
              </a:rPr>
              <a:t>		SO</a:t>
            </a:r>
            <a:r>
              <a:rPr lang="en-US" baseline="-25000" smtClean="0">
                <a:effectLst/>
              </a:rPr>
              <a:t>2</a:t>
            </a:r>
            <a:r>
              <a:rPr lang="en-US" smtClean="0">
                <a:effectLst/>
              </a:rPr>
              <a:t>  +   H</a:t>
            </a:r>
            <a:r>
              <a:rPr lang="en-US" baseline="-25000" smtClean="0">
                <a:effectLst/>
              </a:rPr>
              <a:t>2</a:t>
            </a:r>
            <a:r>
              <a:rPr lang="en-US" smtClean="0">
                <a:effectLst/>
              </a:rPr>
              <a:t>O  		   H</a:t>
            </a:r>
            <a:r>
              <a:rPr lang="en-US" baseline="-25000" smtClean="0">
                <a:effectLst/>
              </a:rPr>
              <a:t>2</a:t>
            </a:r>
            <a:r>
              <a:rPr lang="en-US" smtClean="0">
                <a:effectLst/>
              </a:rPr>
              <a:t>SO</a:t>
            </a:r>
            <a:r>
              <a:rPr lang="en-US" baseline="-25000" smtClean="0">
                <a:effectLst/>
              </a:rPr>
              <a:t>4</a:t>
            </a:r>
          </a:p>
          <a:p>
            <a:r>
              <a:rPr lang="en-US" smtClean="0">
                <a:effectLst/>
              </a:rPr>
              <a:t>Nitrogen oxides combine with water in air to form nitric acid in precipitation</a:t>
            </a:r>
          </a:p>
          <a:p>
            <a:pPr>
              <a:buFontTx/>
              <a:buNone/>
            </a:pPr>
            <a:r>
              <a:rPr lang="en-US" smtClean="0">
                <a:effectLst/>
              </a:rPr>
              <a:t>		NO</a:t>
            </a:r>
            <a:r>
              <a:rPr lang="en-US" baseline="-25000" smtClean="0">
                <a:effectLst/>
              </a:rPr>
              <a:t>2</a:t>
            </a:r>
            <a:r>
              <a:rPr lang="en-US" smtClean="0">
                <a:effectLst/>
              </a:rPr>
              <a:t>  +  H</a:t>
            </a:r>
            <a:r>
              <a:rPr lang="en-US" baseline="-25000" smtClean="0">
                <a:effectLst/>
              </a:rPr>
              <a:t>2</a:t>
            </a:r>
            <a:r>
              <a:rPr lang="en-US" smtClean="0">
                <a:effectLst/>
              </a:rPr>
              <a:t>O  		   HNO</a:t>
            </a:r>
            <a:r>
              <a:rPr lang="en-US" baseline="-25000" smtClean="0">
                <a:effectLst/>
              </a:rPr>
              <a:t>3</a:t>
            </a:r>
          </a:p>
        </p:txBody>
      </p:sp>
      <p:sp>
        <p:nvSpPr>
          <p:cNvPr id="146436" name="Line 4"/>
          <p:cNvSpPr>
            <a:spLocks noChangeShapeType="1"/>
          </p:cNvSpPr>
          <p:nvPr/>
        </p:nvSpPr>
        <p:spPr bwMode="auto">
          <a:xfrm>
            <a:off x="4038600" y="3276600"/>
            <a:ext cx="1066800" cy="0"/>
          </a:xfrm>
          <a:prstGeom prst="line">
            <a:avLst/>
          </a:prstGeom>
          <a:noFill/>
          <a:ln w="25400">
            <a:solidFill>
              <a:srgbClr val="000000"/>
            </a:solidFill>
            <a:round/>
            <a:headEnd/>
            <a:tailEnd type="triangle" w="med" len="med"/>
          </a:ln>
        </p:spPr>
        <p:txBody>
          <a:bodyPr/>
          <a:lstStyle/>
          <a:p>
            <a:endParaRPr lang="en-US"/>
          </a:p>
        </p:txBody>
      </p:sp>
      <p:sp>
        <p:nvSpPr>
          <p:cNvPr id="146437" name="Line 5"/>
          <p:cNvSpPr>
            <a:spLocks noChangeShapeType="1"/>
          </p:cNvSpPr>
          <p:nvPr/>
        </p:nvSpPr>
        <p:spPr bwMode="auto">
          <a:xfrm>
            <a:off x="4038600" y="4953000"/>
            <a:ext cx="1066800" cy="0"/>
          </a:xfrm>
          <a:prstGeom prst="line">
            <a:avLst/>
          </a:prstGeom>
          <a:noFill/>
          <a:ln w="25400">
            <a:solidFill>
              <a:srgbClr val="000000"/>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5" descr="acid-rain-1a"/>
          <p:cNvPicPr>
            <a:picLocks noChangeAspect="1" noChangeArrowheads="1"/>
          </p:cNvPicPr>
          <p:nvPr/>
        </p:nvPicPr>
        <p:blipFill>
          <a:blip r:embed="rId3"/>
          <a:srcRect/>
          <a:stretch>
            <a:fillRect/>
          </a:stretch>
        </p:blipFill>
        <p:spPr bwMode="auto">
          <a:xfrm>
            <a:off x="2057400" y="609600"/>
            <a:ext cx="4276725" cy="5534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idx="4294967295"/>
          </p:nvPr>
        </p:nvSpPr>
        <p:spPr>
          <a:noFill/>
          <a:ln/>
        </p:spPr>
        <p:txBody>
          <a:bodyPr/>
          <a:lstStyle/>
          <a:p>
            <a:pPr eaLnBrk="1" hangingPunct="1"/>
            <a:r>
              <a:rPr lang="en-US" smtClean="0">
                <a:solidFill>
                  <a:srgbClr val="000000"/>
                </a:solidFill>
                <a:effectLst/>
              </a:rPr>
              <a:t>Acid Rain Effects</a:t>
            </a:r>
          </a:p>
        </p:txBody>
      </p:sp>
      <p:sp>
        <p:nvSpPr>
          <p:cNvPr id="132099" name="Rectangle 3"/>
          <p:cNvSpPr>
            <a:spLocks noGrp="1" noChangeArrowheads="1"/>
          </p:cNvSpPr>
          <p:nvPr>
            <p:ph type="body" idx="4294967295"/>
          </p:nvPr>
        </p:nvSpPr>
        <p:spPr>
          <a:xfrm>
            <a:off x="457200" y="1447800"/>
            <a:ext cx="8229600" cy="4114800"/>
          </a:xfrm>
          <a:noFill/>
          <a:ln/>
        </p:spPr>
        <p:txBody>
          <a:bodyPr/>
          <a:lstStyle/>
          <a:p>
            <a:pPr eaLnBrk="1" hangingPunct="1">
              <a:buFontTx/>
              <a:buNone/>
            </a:pPr>
            <a:r>
              <a:rPr lang="en-US" smtClean="0">
                <a:solidFill>
                  <a:srgbClr val="000000"/>
                </a:solidFill>
                <a:effectLst/>
              </a:rPr>
              <a:t>Any precipitation under pH 5 is considered acidic – this can have negative effects on ecosystems, especially aquatic ones</a:t>
            </a:r>
          </a:p>
        </p:txBody>
      </p:sp>
      <p:pic>
        <p:nvPicPr>
          <p:cNvPr id="132104" name="Picture 8" descr="chart_acid_rain"/>
          <p:cNvPicPr>
            <a:picLocks noChangeAspect="1" noChangeArrowheads="1"/>
          </p:cNvPicPr>
          <p:nvPr/>
        </p:nvPicPr>
        <p:blipFill>
          <a:blip r:embed="rId3"/>
          <a:srcRect/>
          <a:stretch>
            <a:fillRect/>
          </a:stretch>
        </p:blipFill>
        <p:spPr bwMode="auto">
          <a:xfrm>
            <a:off x="2057400" y="3124200"/>
            <a:ext cx="5257800" cy="3286125"/>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idx="4294967295"/>
          </p:nvPr>
        </p:nvSpPr>
        <p:spPr>
          <a:noFill/>
          <a:ln/>
        </p:spPr>
        <p:txBody>
          <a:bodyPr/>
          <a:lstStyle/>
          <a:p>
            <a:pPr eaLnBrk="1" hangingPunct="1"/>
            <a:r>
              <a:rPr lang="en-US" sz="3600" smtClean="0">
                <a:solidFill>
                  <a:srgbClr val="000000"/>
                </a:solidFill>
                <a:effectLst/>
              </a:rPr>
              <a:t>Forests can be affected by acid rain – 	directly and indirectly  </a:t>
            </a:r>
            <a:br>
              <a:rPr lang="en-US" sz="3600" smtClean="0">
                <a:solidFill>
                  <a:srgbClr val="000000"/>
                </a:solidFill>
                <a:effectLst/>
              </a:rPr>
            </a:br>
            <a:r>
              <a:rPr lang="en-US" sz="3600" smtClean="0">
                <a:solidFill>
                  <a:srgbClr val="000000"/>
                </a:solidFill>
                <a:effectLst/>
              </a:rPr>
              <a:t>How?  Next slide…..  </a:t>
            </a:r>
          </a:p>
        </p:txBody>
      </p:sp>
      <p:pic>
        <p:nvPicPr>
          <p:cNvPr id="134147" name="Picture 5" descr="800px-Acid_rain_woods1"/>
          <p:cNvPicPr>
            <a:picLocks noChangeAspect="1" noChangeArrowheads="1"/>
          </p:cNvPicPr>
          <p:nvPr/>
        </p:nvPicPr>
        <p:blipFill>
          <a:blip r:embed="rId3"/>
          <a:srcRect/>
          <a:stretch>
            <a:fillRect/>
          </a:stretch>
        </p:blipFill>
        <p:spPr bwMode="auto">
          <a:xfrm>
            <a:off x="1636713" y="2133600"/>
            <a:ext cx="5486400" cy="4116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mtClean="0">
                <a:solidFill>
                  <a:srgbClr val="000000"/>
                </a:solidFill>
                <a:effectLst/>
              </a:rPr>
              <a:t>Functions of the atmosphere</a:t>
            </a:r>
          </a:p>
        </p:txBody>
      </p:sp>
      <p:sp>
        <p:nvSpPr>
          <p:cNvPr id="41987" name="Rectangle 3"/>
          <p:cNvSpPr>
            <a:spLocks noGrp="1" noChangeArrowheads="1"/>
          </p:cNvSpPr>
          <p:nvPr>
            <p:ph type="body" idx="1"/>
          </p:nvPr>
        </p:nvSpPr>
        <p:spPr/>
        <p:txBody>
          <a:bodyPr/>
          <a:lstStyle/>
          <a:p>
            <a:pPr eaLnBrk="1" hangingPunct="1"/>
            <a:r>
              <a:rPr lang="en-US" smtClean="0">
                <a:solidFill>
                  <a:srgbClr val="000000"/>
                </a:solidFill>
                <a:effectLst/>
              </a:rPr>
              <a:t>Greenhouse effect makes life possible</a:t>
            </a:r>
          </a:p>
          <a:p>
            <a:pPr eaLnBrk="1" hangingPunct="1"/>
            <a:r>
              <a:rPr lang="en-US" smtClean="0">
                <a:solidFill>
                  <a:srgbClr val="000000"/>
                </a:solidFill>
                <a:effectLst/>
              </a:rPr>
              <a:t>Protects life on earth from radiation, objects from space</a:t>
            </a:r>
          </a:p>
          <a:p>
            <a:pPr eaLnBrk="1" hangingPunct="1"/>
            <a:r>
              <a:rPr lang="en-US" smtClean="0">
                <a:solidFill>
                  <a:srgbClr val="000000"/>
                </a:solidFill>
                <a:effectLst/>
              </a:rPr>
              <a:t>Part of the cycling of water, carbon, and nitrogen which are necessary for life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9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98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Picture 2"/>
          <p:cNvPicPr>
            <a:picLocks noChangeAspect="1" noChangeArrowheads="1"/>
          </p:cNvPicPr>
          <p:nvPr/>
        </p:nvPicPr>
        <p:blipFill>
          <a:blip r:embed="rId2"/>
          <a:srcRect/>
          <a:stretch>
            <a:fillRect/>
          </a:stretch>
        </p:blipFill>
        <p:spPr bwMode="auto">
          <a:xfrm>
            <a:off x="0" y="25400"/>
            <a:ext cx="7716838" cy="6805613"/>
          </a:xfrm>
          <a:prstGeom prst="rect">
            <a:avLst/>
          </a:prstGeom>
          <a:noFill/>
          <a:ln w="9525">
            <a:noFill/>
            <a:miter lim="800000"/>
            <a:headEnd/>
            <a:tailEnd/>
          </a:ln>
        </p:spPr>
      </p:pic>
      <p:sp>
        <p:nvSpPr>
          <p:cNvPr id="136195" name="Text Box 4"/>
          <p:cNvSpPr txBox="1">
            <a:spLocks noChangeArrowheads="1"/>
          </p:cNvSpPr>
          <p:nvPr/>
        </p:nvSpPr>
        <p:spPr bwMode="auto">
          <a:xfrm>
            <a:off x="912813" y="322263"/>
            <a:ext cx="974725" cy="304800"/>
          </a:xfrm>
          <a:prstGeom prst="rect">
            <a:avLst/>
          </a:prstGeom>
          <a:noFill/>
          <a:ln w="9525">
            <a:noFill/>
            <a:miter lim="800000"/>
            <a:headEnd/>
            <a:tailEnd/>
          </a:ln>
        </p:spPr>
        <p:txBody>
          <a:bodyPr wrap="none">
            <a:spAutoFit/>
          </a:bodyPr>
          <a:lstStyle/>
          <a:p>
            <a:pPr algn="ctr" eaLnBrk="0" hangingPunct="0"/>
            <a:r>
              <a:rPr lang="en-US" sz="1400" b="1">
                <a:latin typeface="Arial" charset="0"/>
              </a:rPr>
              <a:t>Emission</a:t>
            </a:r>
          </a:p>
        </p:txBody>
      </p:sp>
      <p:sp>
        <p:nvSpPr>
          <p:cNvPr id="136196" name="Text Box 5"/>
          <p:cNvSpPr txBox="1">
            <a:spLocks noChangeArrowheads="1"/>
          </p:cNvSpPr>
          <p:nvPr/>
        </p:nvSpPr>
        <p:spPr bwMode="auto">
          <a:xfrm>
            <a:off x="254000" y="1128713"/>
            <a:ext cx="879475" cy="422275"/>
          </a:xfrm>
          <a:prstGeom prst="rect">
            <a:avLst/>
          </a:prstGeom>
          <a:noFill/>
          <a:ln w="9525">
            <a:noFill/>
            <a:miter lim="800000"/>
            <a:headEnd/>
            <a:tailEnd/>
          </a:ln>
        </p:spPr>
        <p:txBody>
          <a:bodyPr wrap="none">
            <a:spAutoFit/>
          </a:bodyPr>
          <a:lstStyle/>
          <a:p>
            <a:pPr algn="ctr" eaLnBrk="0" hangingPunct="0">
              <a:lnSpc>
                <a:spcPct val="90000"/>
              </a:lnSpc>
            </a:pPr>
            <a:r>
              <a:rPr lang="en-US" sz="1200">
                <a:latin typeface="Arial" charset="0"/>
              </a:rPr>
              <a:t>Acid</a:t>
            </a:r>
          </a:p>
          <a:p>
            <a:pPr algn="ctr" eaLnBrk="0" hangingPunct="0">
              <a:lnSpc>
                <a:spcPct val="90000"/>
              </a:lnSpc>
            </a:pPr>
            <a:r>
              <a:rPr lang="en-US" sz="1200">
                <a:latin typeface="Arial" charset="0"/>
              </a:rPr>
              <a:t>deposition</a:t>
            </a:r>
            <a:endParaRPr lang="en-US" sz="1400" b="1">
              <a:latin typeface="Arial" charset="0"/>
            </a:endParaRPr>
          </a:p>
        </p:txBody>
      </p:sp>
      <p:sp>
        <p:nvSpPr>
          <p:cNvPr id="136197" name="Text Box 6"/>
          <p:cNvSpPr txBox="1">
            <a:spLocks noChangeArrowheads="1"/>
          </p:cNvSpPr>
          <p:nvPr/>
        </p:nvSpPr>
        <p:spPr bwMode="auto">
          <a:xfrm>
            <a:off x="1073150" y="1128713"/>
            <a:ext cx="631825" cy="639762"/>
          </a:xfrm>
          <a:prstGeom prst="rect">
            <a:avLst/>
          </a:prstGeom>
          <a:noFill/>
          <a:ln w="9525">
            <a:noFill/>
            <a:miter lim="800000"/>
            <a:headEnd/>
            <a:tailEnd/>
          </a:ln>
        </p:spPr>
        <p:txBody>
          <a:bodyPr>
            <a:spAutoFit/>
          </a:bodyPr>
          <a:lstStyle/>
          <a:p>
            <a:pPr algn="ctr" eaLnBrk="0" hangingPunct="0">
              <a:lnSpc>
                <a:spcPct val="60000"/>
              </a:lnSpc>
            </a:pPr>
            <a:r>
              <a:rPr lang="en-US" sz="1200">
                <a:latin typeface="Arial" charset="0"/>
              </a:rPr>
              <a:t>SO</a:t>
            </a:r>
            <a:r>
              <a:rPr lang="en-US" sz="1200" baseline="-25000">
                <a:latin typeface="Arial" charset="0"/>
              </a:rPr>
              <a:t>2</a:t>
            </a:r>
            <a:endParaRPr lang="en-US" baseline="-25000">
              <a:latin typeface="Arial" charset="0"/>
            </a:endParaRPr>
          </a:p>
          <a:p>
            <a:pPr algn="ctr" eaLnBrk="0" hangingPunct="0">
              <a:lnSpc>
                <a:spcPct val="60000"/>
              </a:lnSpc>
            </a:pPr>
            <a:endParaRPr lang="en-US" sz="1200">
              <a:latin typeface="Arial" charset="0"/>
            </a:endParaRPr>
          </a:p>
          <a:p>
            <a:pPr algn="ctr" eaLnBrk="0" hangingPunct="0">
              <a:lnSpc>
                <a:spcPct val="60000"/>
              </a:lnSpc>
            </a:pPr>
            <a:r>
              <a:rPr lang="en-US" sz="1200">
                <a:latin typeface="Arial" charset="0"/>
              </a:rPr>
              <a:t>H</a:t>
            </a:r>
            <a:r>
              <a:rPr lang="en-US" sz="1200" baseline="-25000">
                <a:latin typeface="Arial" charset="0"/>
              </a:rPr>
              <a:t>2</a:t>
            </a:r>
            <a:r>
              <a:rPr lang="en-US" sz="1200">
                <a:latin typeface="Arial" charset="0"/>
              </a:rPr>
              <a:t>O</a:t>
            </a:r>
            <a:r>
              <a:rPr lang="en-US" sz="1200" baseline="-25000">
                <a:latin typeface="Arial" charset="0"/>
              </a:rPr>
              <a:t>2</a:t>
            </a:r>
          </a:p>
          <a:p>
            <a:pPr algn="ctr" eaLnBrk="0" hangingPunct="0">
              <a:lnSpc>
                <a:spcPct val="60000"/>
              </a:lnSpc>
            </a:pPr>
            <a:endParaRPr lang="en-US" sz="1200">
              <a:latin typeface="Arial" charset="0"/>
            </a:endParaRPr>
          </a:p>
          <a:p>
            <a:pPr algn="ctr" eaLnBrk="0" hangingPunct="0">
              <a:lnSpc>
                <a:spcPct val="60000"/>
              </a:lnSpc>
            </a:pPr>
            <a:r>
              <a:rPr lang="en-US" sz="1200">
                <a:latin typeface="Arial" charset="0"/>
              </a:rPr>
              <a:t>PANs</a:t>
            </a:r>
            <a:endParaRPr lang="en-US" sz="1400" b="1">
              <a:latin typeface="Arial" charset="0"/>
            </a:endParaRPr>
          </a:p>
        </p:txBody>
      </p:sp>
      <p:sp>
        <p:nvSpPr>
          <p:cNvPr id="136198" name="Text Box 7"/>
          <p:cNvSpPr txBox="1">
            <a:spLocks noChangeArrowheads="1"/>
          </p:cNvSpPr>
          <p:nvPr/>
        </p:nvSpPr>
        <p:spPr bwMode="auto">
          <a:xfrm>
            <a:off x="1654175" y="1128713"/>
            <a:ext cx="631825" cy="749300"/>
          </a:xfrm>
          <a:prstGeom prst="rect">
            <a:avLst/>
          </a:prstGeom>
          <a:noFill/>
          <a:ln w="9525">
            <a:noFill/>
            <a:miter lim="800000"/>
            <a:headEnd/>
            <a:tailEnd/>
          </a:ln>
        </p:spPr>
        <p:txBody>
          <a:bodyPr>
            <a:spAutoFit/>
          </a:bodyPr>
          <a:lstStyle/>
          <a:p>
            <a:pPr algn="ctr" eaLnBrk="0" hangingPunct="0">
              <a:lnSpc>
                <a:spcPct val="60000"/>
              </a:lnSpc>
            </a:pPr>
            <a:r>
              <a:rPr lang="en-US" sz="1200">
                <a:latin typeface="Arial" charset="0"/>
              </a:rPr>
              <a:t>NO</a:t>
            </a:r>
            <a:r>
              <a:rPr lang="en-US" sz="1200" baseline="-25000">
                <a:latin typeface="Arial" charset="0"/>
              </a:rPr>
              <a:t>X</a:t>
            </a:r>
            <a:endParaRPr lang="en-US" baseline="-25000">
              <a:latin typeface="Arial" charset="0"/>
            </a:endParaRPr>
          </a:p>
          <a:p>
            <a:pPr algn="ctr" eaLnBrk="0" hangingPunct="0">
              <a:lnSpc>
                <a:spcPct val="60000"/>
              </a:lnSpc>
            </a:pPr>
            <a:endParaRPr lang="en-US" sz="1200">
              <a:latin typeface="Arial" charset="0"/>
            </a:endParaRPr>
          </a:p>
          <a:p>
            <a:pPr algn="ctr" eaLnBrk="0" hangingPunct="0">
              <a:lnSpc>
                <a:spcPct val="60000"/>
              </a:lnSpc>
            </a:pPr>
            <a:r>
              <a:rPr lang="en-US" sz="1200">
                <a:latin typeface="Arial" charset="0"/>
              </a:rPr>
              <a:t>O</a:t>
            </a:r>
            <a:r>
              <a:rPr lang="en-US" sz="1200" baseline="-25000">
                <a:latin typeface="Arial" charset="0"/>
              </a:rPr>
              <a:t>3</a:t>
            </a:r>
          </a:p>
          <a:p>
            <a:pPr algn="ctr" eaLnBrk="0" hangingPunct="0">
              <a:lnSpc>
                <a:spcPct val="60000"/>
              </a:lnSpc>
            </a:pPr>
            <a:endParaRPr lang="en-US" sz="1200">
              <a:latin typeface="Arial" charset="0"/>
            </a:endParaRPr>
          </a:p>
          <a:p>
            <a:pPr algn="ctr" eaLnBrk="0" hangingPunct="0">
              <a:lnSpc>
                <a:spcPct val="60000"/>
              </a:lnSpc>
            </a:pPr>
            <a:r>
              <a:rPr lang="en-US" sz="1200">
                <a:latin typeface="Arial" charset="0"/>
              </a:rPr>
              <a:t>Others</a:t>
            </a:r>
            <a:endParaRPr lang="en-US" sz="1400" b="1">
              <a:latin typeface="Arial" charset="0"/>
            </a:endParaRPr>
          </a:p>
        </p:txBody>
      </p:sp>
      <p:sp>
        <p:nvSpPr>
          <p:cNvPr id="136199" name="Text Box 8"/>
          <p:cNvSpPr txBox="1">
            <a:spLocks noChangeArrowheads="1"/>
          </p:cNvSpPr>
          <p:nvPr/>
        </p:nvSpPr>
        <p:spPr bwMode="auto">
          <a:xfrm>
            <a:off x="1165225" y="2419350"/>
            <a:ext cx="1325563" cy="428625"/>
          </a:xfrm>
          <a:prstGeom prst="rect">
            <a:avLst/>
          </a:prstGeom>
          <a:solidFill>
            <a:srgbClr val="FFFCD7"/>
          </a:solidFill>
          <a:ln w="9525">
            <a:noFill/>
            <a:miter lim="800000"/>
            <a:headEnd/>
            <a:tailEnd/>
          </a:ln>
        </p:spPr>
        <p:txBody>
          <a:bodyPr wrap="none">
            <a:spAutoFit/>
          </a:bodyPr>
          <a:lstStyle/>
          <a:p>
            <a:pPr eaLnBrk="0" hangingPunct="0"/>
            <a:r>
              <a:rPr lang="en-US" sz="1100">
                <a:latin typeface="Arial" charset="0"/>
              </a:rPr>
              <a:t>Direct damage</a:t>
            </a:r>
          </a:p>
          <a:p>
            <a:pPr eaLnBrk="0" hangingPunct="0"/>
            <a:r>
              <a:rPr lang="en-US" sz="1100">
                <a:latin typeface="Arial" charset="0"/>
              </a:rPr>
              <a:t>to leaves and bark</a:t>
            </a:r>
          </a:p>
        </p:txBody>
      </p:sp>
      <p:sp>
        <p:nvSpPr>
          <p:cNvPr id="136200" name="Text Box 9"/>
          <p:cNvSpPr txBox="1">
            <a:spLocks noChangeArrowheads="1"/>
          </p:cNvSpPr>
          <p:nvPr/>
        </p:nvSpPr>
        <p:spPr bwMode="auto">
          <a:xfrm>
            <a:off x="3763963" y="2395538"/>
            <a:ext cx="1116012" cy="596900"/>
          </a:xfrm>
          <a:prstGeom prst="rect">
            <a:avLst/>
          </a:prstGeom>
          <a:solidFill>
            <a:srgbClr val="FFFCD7"/>
          </a:solidFill>
          <a:ln w="9525">
            <a:noFill/>
            <a:miter lim="800000"/>
            <a:headEnd/>
            <a:tailEnd/>
          </a:ln>
        </p:spPr>
        <p:txBody>
          <a:bodyPr wrap="none">
            <a:spAutoFit/>
          </a:bodyPr>
          <a:lstStyle/>
          <a:p>
            <a:pPr eaLnBrk="0" hangingPunct="0"/>
            <a:r>
              <a:rPr lang="en-US" sz="1100">
                <a:latin typeface="Arial" charset="0"/>
              </a:rPr>
              <a:t>Reduced</a:t>
            </a:r>
          </a:p>
          <a:p>
            <a:pPr eaLnBrk="0" hangingPunct="0"/>
            <a:r>
              <a:rPr lang="en-US" sz="1100">
                <a:latin typeface="Arial" charset="0"/>
              </a:rPr>
              <a:t>photosynthesis</a:t>
            </a:r>
          </a:p>
          <a:p>
            <a:pPr eaLnBrk="0" hangingPunct="0"/>
            <a:r>
              <a:rPr lang="en-US" sz="1100">
                <a:latin typeface="Arial" charset="0"/>
              </a:rPr>
              <a:t>and growth</a:t>
            </a:r>
            <a:endParaRPr lang="en-US" sz="1400">
              <a:latin typeface="Arial" charset="0"/>
            </a:endParaRPr>
          </a:p>
        </p:txBody>
      </p:sp>
      <p:sp>
        <p:nvSpPr>
          <p:cNvPr id="136201" name="Text Box 10"/>
          <p:cNvSpPr txBox="1">
            <a:spLocks noChangeArrowheads="1"/>
          </p:cNvSpPr>
          <p:nvPr/>
        </p:nvSpPr>
        <p:spPr bwMode="auto">
          <a:xfrm>
            <a:off x="5480050" y="2141538"/>
            <a:ext cx="1216025" cy="1270000"/>
          </a:xfrm>
          <a:prstGeom prst="rect">
            <a:avLst/>
          </a:prstGeom>
          <a:solidFill>
            <a:srgbClr val="FFFCD7"/>
          </a:solidFill>
          <a:ln w="9525">
            <a:noFill/>
            <a:miter lim="800000"/>
            <a:headEnd/>
            <a:tailEnd/>
          </a:ln>
        </p:spPr>
        <p:txBody>
          <a:bodyPr wrap="none">
            <a:spAutoFit/>
          </a:bodyPr>
          <a:lstStyle/>
          <a:p>
            <a:pPr eaLnBrk="0" hangingPunct="0"/>
            <a:r>
              <a:rPr lang="en-US" sz="1100">
                <a:latin typeface="Arial" charset="0"/>
              </a:rPr>
              <a:t>Increased</a:t>
            </a:r>
          </a:p>
          <a:p>
            <a:pPr eaLnBrk="0" hangingPunct="0"/>
            <a:r>
              <a:rPr lang="en-US" sz="1100">
                <a:latin typeface="Arial" charset="0"/>
              </a:rPr>
              <a:t>Susceptibility</a:t>
            </a:r>
          </a:p>
          <a:p>
            <a:pPr eaLnBrk="0" hangingPunct="0"/>
            <a:r>
              <a:rPr lang="en-US" sz="1100">
                <a:latin typeface="Arial" charset="0"/>
              </a:rPr>
              <a:t>to drought,</a:t>
            </a:r>
          </a:p>
          <a:p>
            <a:pPr eaLnBrk="0" hangingPunct="0"/>
            <a:r>
              <a:rPr lang="en-US" sz="1100">
                <a:latin typeface="Arial" charset="0"/>
              </a:rPr>
              <a:t>extreme cold,</a:t>
            </a:r>
          </a:p>
          <a:p>
            <a:pPr eaLnBrk="0" hangingPunct="0"/>
            <a:r>
              <a:rPr lang="en-US" sz="1100">
                <a:latin typeface="Arial" charset="0"/>
              </a:rPr>
              <a:t>insects, mosses,</a:t>
            </a:r>
          </a:p>
          <a:p>
            <a:pPr eaLnBrk="0" hangingPunct="0"/>
            <a:r>
              <a:rPr lang="en-US" sz="1100">
                <a:latin typeface="Arial" charset="0"/>
              </a:rPr>
              <a:t>and disease</a:t>
            </a:r>
          </a:p>
          <a:p>
            <a:pPr eaLnBrk="0" hangingPunct="0"/>
            <a:r>
              <a:rPr lang="en-US" sz="1100">
                <a:latin typeface="Arial" charset="0"/>
              </a:rPr>
              <a:t>organisms</a:t>
            </a:r>
          </a:p>
        </p:txBody>
      </p:sp>
      <p:sp>
        <p:nvSpPr>
          <p:cNvPr id="136202" name="Text Box 11"/>
          <p:cNvSpPr txBox="1">
            <a:spLocks noChangeArrowheads="1"/>
          </p:cNvSpPr>
          <p:nvPr/>
        </p:nvSpPr>
        <p:spPr bwMode="auto">
          <a:xfrm>
            <a:off x="2287588" y="4110038"/>
            <a:ext cx="1185862" cy="260350"/>
          </a:xfrm>
          <a:prstGeom prst="rect">
            <a:avLst/>
          </a:prstGeom>
          <a:noFill/>
          <a:ln w="9525">
            <a:noFill/>
            <a:miter lim="800000"/>
            <a:headEnd/>
            <a:tailEnd/>
          </a:ln>
        </p:spPr>
        <p:txBody>
          <a:bodyPr wrap="none">
            <a:spAutoFit/>
          </a:bodyPr>
          <a:lstStyle/>
          <a:p>
            <a:pPr algn="ctr" eaLnBrk="0" hangingPunct="0"/>
            <a:r>
              <a:rPr lang="en-US" sz="1100">
                <a:latin typeface="Arial" charset="0"/>
              </a:rPr>
              <a:t>Soil acidification</a:t>
            </a:r>
          </a:p>
        </p:txBody>
      </p:sp>
      <p:sp>
        <p:nvSpPr>
          <p:cNvPr id="136203" name="Text Box 12"/>
          <p:cNvSpPr txBox="1">
            <a:spLocks noChangeArrowheads="1"/>
          </p:cNvSpPr>
          <p:nvPr/>
        </p:nvSpPr>
        <p:spPr bwMode="auto">
          <a:xfrm>
            <a:off x="1441450" y="4981575"/>
            <a:ext cx="958850" cy="765175"/>
          </a:xfrm>
          <a:prstGeom prst="rect">
            <a:avLst/>
          </a:prstGeom>
          <a:solidFill>
            <a:srgbClr val="FFFCD7"/>
          </a:solidFill>
          <a:ln w="9525">
            <a:noFill/>
            <a:miter lim="800000"/>
            <a:headEnd/>
            <a:tailEnd/>
          </a:ln>
        </p:spPr>
        <p:txBody>
          <a:bodyPr>
            <a:spAutoFit/>
          </a:bodyPr>
          <a:lstStyle/>
          <a:p>
            <a:pPr eaLnBrk="0" hangingPunct="0"/>
            <a:r>
              <a:rPr lang="en-US" sz="1100">
                <a:latin typeface="Arial" charset="0"/>
              </a:rPr>
              <a:t>Leaching of</a:t>
            </a:r>
          </a:p>
          <a:p>
            <a:pPr eaLnBrk="0" hangingPunct="0"/>
            <a:r>
              <a:rPr lang="en-US" sz="1100">
                <a:latin typeface="Arial" charset="0"/>
              </a:rPr>
              <a:t>Soil nutrients</a:t>
            </a:r>
          </a:p>
          <a:p>
            <a:pPr eaLnBrk="0" hangingPunct="0"/>
            <a:endParaRPr lang="en-US" sz="1100">
              <a:latin typeface="Arial" charset="0"/>
            </a:endParaRPr>
          </a:p>
        </p:txBody>
      </p:sp>
      <p:sp>
        <p:nvSpPr>
          <p:cNvPr id="136204" name="Text Box 13"/>
          <p:cNvSpPr txBox="1">
            <a:spLocks noChangeArrowheads="1"/>
          </p:cNvSpPr>
          <p:nvPr/>
        </p:nvSpPr>
        <p:spPr bwMode="auto">
          <a:xfrm>
            <a:off x="2609850" y="5083175"/>
            <a:ext cx="455613" cy="260350"/>
          </a:xfrm>
          <a:prstGeom prst="rect">
            <a:avLst/>
          </a:prstGeom>
          <a:noFill/>
          <a:ln w="9525">
            <a:noFill/>
            <a:miter lim="800000"/>
            <a:headEnd/>
            <a:tailEnd/>
          </a:ln>
        </p:spPr>
        <p:txBody>
          <a:bodyPr wrap="none">
            <a:spAutoFit/>
          </a:bodyPr>
          <a:lstStyle/>
          <a:p>
            <a:pPr eaLnBrk="0" hangingPunct="0"/>
            <a:r>
              <a:rPr lang="en-US" sz="1100">
                <a:latin typeface="Arial" charset="0"/>
              </a:rPr>
              <a:t>Acid</a:t>
            </a:r>
          </a:p>
        </p:txBody>
      </p:sp>
      <p:sp>
        <p:nvSpPr>
          <p:cNvPr id="136205" name="Text Box 14"/>
          <p:cNvSpPr txBox="1">
            <a:spLocks noChangeArrowheads="1"/>
          </p:cNvSpPr>
          <p:nvPr/>
        </p:nvSpPr>
        <p:spPr bwMode="auto">
          <a:xfrm>
            <a:off x="3314700" y="4994275"/>
            <a:ext cx="852488" cy="596900"/>
          </a:xfrm>
          <a:prstGeom prst="rect">
            <a:avLst/>
          </a:prstGeom>
          <a:solidFill>
            <a:srgbClr val="FFFCD7"/>
          </a:solidFill>
          <a:ln w="9525">
            <a:noFill/>
            <a:miter lim="800000"/>
            <a:headEnd/>
            <a:tailEnd/>
          </a:ln>
        </p:spPr>
        <p:txBody>
          <a:bodyPr wrap="none">
            <a:spAutoFit/>
          </a:bodyPr>
          <a:lstStyle/>
          <a:p>
            <a:pPr eaLnBrk="0" hangingPunct="0"/>
            <a:r>
              <a:rPr lang="en-US" sz="1100">
                <a:latin typeface="Arial" charset="0"/>
              </a:rPr>
              <a:t>Release of</a:t>
            </a:r>
          </a:p>
          <a:p>
            <a:pPr eaLnBrk="0" hangingPunct="0"/>
            <a:r>
              <a:rPr lang="en-US" sz="1100">
                <a:latin typeface="Arial" charset="0"/>
              </a:rPr>
              <a:t>toxic</a:t>
            </a:r>
          </a:p>
          <a:p>
            <a:pPr eaLnBrk="0" hangingPunct="0"/>
            <a:r>
              <a:rPr lang="en-US" sz="1100">
                <a:latin typeface="Arial" charset="0"/>
              </a:rPr>
              <a:t>metal ions</a:t>
            </a:r>
          </a:p>
        </p:txBody>
      </p:sp>
      <p:sp>
        <p:nvSpPr>
          <p:cNvPr id="136206" name="Text Box 15"/>
          <p:cNvSpPr txBox="1">
            <a:spLocks noChangeArrowheads="1"/>
          </p:cNvSpPr>
          <p:nvPr/>
        </p:nvSpPr>
        <p:spPr bwMode="auto">
          <a:xfrm>
            <a:off x="4492625" y="4989513"/>
            <a:ext cx="688975" cy="428625"/>
          </a:xfrm>
          <a:prstGeom prst="rect">
            <a:avLst/>
          </a:prstGeom>
          <a:noFill/>
          <a:ln w="9525">
            <a:noFill/>
            <a:miter lim="800000"/>
            <a:headEnd/>
            <a:tailEnd/>
          </a:ln>
        </p:spPr>
        <p:txBody>
          <a:bodyPr wrap="none">
            <a:spAutoFit/>
          </a:bodyPr>
          <a:lstStyle/>
          <a:p>
            <a:pPr eaLnBrk="0" hangingPunct="0"/>
            <a:r>
              <a:rPr lang="en-US" sz="1100">
                <a:latin typeface="Arial" charset="0"/>
              </a:rPr>
              <a:t>Root</a:t>
            </a:r>
          </a:p>
          <a:p>
            <a:pPr eaLnBrk="0" hangingPunct="0"/>
            <a:r>
              <a:rPr lang="en-US" sz="1100">
                <a:latin typeface="Arial" charset="0"/>
              </a:rPr>
              <a:t>damage</a:t>
            </a:r>
          </a:p>
        </p:txBody>
      </p:sp>
      <p:sp>
        <p:nvSpPr>
          <p:cNvPr id="136207" name="Text Box 16"/>
          <p:cNvSpPr txBox="1">
            <a:spLocks noChangeArrowheads="1"/>
          </p:cNvSpPr>
          <p:nvPr/>
        </p:nvSpPr>
        <p:spPr bwMode="auto">
          <a:xfrm>
            <a:off x="5470525" y="4976813"/>
            <a:ext cx="1255713" cy="428625"/>
          </a:xfrm>
          <a:prstGeom prst="rect">
            <a:avLst/>
          </a:prstGeom>
          <a:noFill/>
          <a:ln w="9525">
            <a:noFill/>
            <a:miter lim="800000"/>
            <a:headEnd/>
            <a:tailEnd/>
          </a:ln>
        </p:spPr>
        <p:txBody>
          <a:bodyPr wrap="none">
            <a:spAutoFit/>
          </a:bodyPr>
          <a:lstStyle/>
          <a:p>
            <a:pPr eaLnBrk="0" hangingPunct="0"/>
            <a:r>
              <a:rPr lang="en-US" sz="1100">
                <a:latin typeface="Arial" charset="0"/>
              </a:rPr>
              <a:t>Reduced nutrient</a:t>
            </a:r>
          </a:p>
          <a:p>
            <a:pPr eaLnBrk="0" hangingPunct="0"/>
            <a:r>
              <a:rPr lang="en-US" sz="1100">
                <a:latin typeface="Arial" charset="0"/>
              </a:rPr>
              <a:t>and water uptake</a:t>
            </a:r>
          </a:p>
        </p:txBody>
      </p:sp>
      <p:sp>
        <p:nvSpPr>
          <p:cNvPr id="136208" name="Text Box 17"/>
          <p:cNvSpPr txBox="1">
            <a:spLocks noChangeArrowheads="1"/>
          </p:cNvSpPr>
          <p:nvPr/>
        </p:nvSpPr>
        <p:spPr bwMode="auto">
          <a:xfrm>
            <a:off x="6673850" y="4114800"/>
            <a:ext cx="860425" cy="260350"/>
          </a:xfrm>
          <a:prstGeom prst="rect">
            <a:avLst/>
          </a:prstGeom>
          <a:noFill/>
          <a:ln w="9525">
            <a:noFill/>
            <a:miter lim="800000"/>
            <a:headEnd/>
            <a:tailEnd/>
          </a:ln>
        </p:spPr>
        <p:txBody>
          <a:bodyPr wrap="none">
            <a:spAutoFit/>
          </a:bodyPr>
          <a:lstStyle/>
          <a:p>
            <a:pPr algn="ctr" eaLnBrk="0" hangingPunct="0"/>
            <a:r>
              <a:rPr lang="en-US" sz="1100">
                <a:latin typeface="Arial" charset="0"/>
              </a:rPr>
              <a:t>Tree death</a:t>
            </a:r>
          </a:p>
        </p:txBody>
      </p:sp>
      <p:sp>
        <p:nvSpPr>
          <p:cNvPr id="136209" name="Text Box 18"/>
          <p:cNvSpPr txBox="1">
            <a:spLocks noChangeArrowheads="1"/>
          </p:cNvSpPr>
          <p:nvPr/>
        </p:nvSpPr>
        <p:spPr bwMode="auto">
          <a:xfrm>
            <a:off x="1560513" y="6307138"/>
            <a:ext cx="992187" cy="260350"/>
          </a:xfrm>
          <a:prstGeom prst="rect">
            <a:avLst/>
          </a:prstGeom>
          <a:noFill/>
          <a:ln w="9525">
            <a:noFill/>
            <a:miter lim="800000"/>
            <a:headEnd/>
            <a:tailEnd/>
          </a:ln>
        </p:spPr>
        <p:txBody>
          <a:bodyPr wrap="none">
            <a:spAutoFit/>
          </a:bodyPr>
          <a:lstStyle/>
          <a:p>
            <a:pPr algn="ctr" eaLnBrk="0" hangingPunct="0"/>
            <a:r>
              <a:rPr lang="en-US" sz="1100">
                <a:latin typeface="Arial" charset="0"/>
              </a:rPr>
              <a:t>Groundwater</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6"/>
          <p:cNvSpPr>
            <a:spLocks noGrp="1" noChangeArrowheads="1"/>
          </p:cNvSpPr>
          <p:nvPr>
            <p:ph type="title" idx="4294967295"/>
          </p:nvPr>
        </p:nvSpPr>
        <p:spPr>
          <a:noFill/>
          <a:ln/>
        </p:spPr>
        <p:txBody>
          <a:bodyPr/>
          <a:lstStyle/>
          <a:p>
            <a:pPr eaLnBrk="1" hangingPunct="1"/>
            <a:r>
              <a:rPr lang="en-US" smtClean="0">
                <a:solidFill>
                  <a:srgbClr val="000000"/>
                </a:solidFill>
                <a:effectLst/>
              </a:rPr>
              <a:t>Acid Rain Effects</a:t>
            </a:r>
          </a:p>
        </p:txBody>
      </p:sp>
      <p:sp>
        <p:nvSpPr>
          <p:cNvPr id="137219" name="Rectangle 3"/>
          <p:cNvSpPr>
            <a:spLocks noGrp="1" noChangeArrowheads="1"/>
          </p:cNvSpPr>
          <p:nvPr>
            <p:ph type="body" sz="half" idx="4294967295"/>
          </p:nvPr>
        </p:nvSpPr>
        <p:spPr>
          <a:xfrm>
            <a:off x="457200" y="1905000"/>
            <a:ext cx="8229600" cy="1981200"/>
          </a:xfrm>
          <a:noFill/>
          <a:ln/>
        </p:spPr>
        <p:txBody>
          <a:bodyPr/>
          <a:lstStyle/>
          <a:p>
            <a:pPr eaLnBrk="1" hangingPunct="1">
              <a:buFontTx/>
              <a:buNone/>
            </a:pPr>
            <a:r>
              <a:rPr lang="en-US" sz="2800" smtClean="0">
                <a:solidFill>
                  <a:srgbClr val="000000"/>
                </a:solidFill>
                <a:effectLst/>
              </a:rPr>
              <a:t>Damage to needles of evergreens</a:t>
            </a:r>
          </a:p>
        </p:txBody>
      </p:sp>
      <p:pic>
        <p:nvPicPr>
          <p:cNvPr id="137220" name="Picture 5" descr="Photograph:The unhealthy branch on the left shows the damage that acid rain can do to plants."/>
          <p:cNvPicPr>
            <a:picLocks noChangeAspect="1" noChangeArrowheads="1"/>
          </p:cNvPicPr>
          <p:nvPr/>
        </p:nvPicPr>
        <p:blipFill>
          <a:blip r:embed="rId3"/>
          <a:srcRect/>
          <a:stretch>
            <a:fillRect/>
          </a:stretch>
        </p:blipFill>
        <p:spPr bwMode="auto">
          <a:xfrm>
            <a:off x="1981200" y="2667000"/>
            <a:ext cx="5238750" cy="3819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6"/>
          <p:cNvSpPr>
            <a:spLocks noGrp="1" noChangeArrowheads="1"/>
          </p:cNvSpPr>
          <p:nvPr>
            <p:ph type="title" idx="4294967295"/>
          </p:nvPr>
        </p:nvSpPr>
        <p:spPr>
          <a:noFill/>
          <a:ln/>
        </p:spPr>
        <p:txBody>
          <a:bodyPr/>
          <a:lstStyle/>
          <a:p>
            <a:pPr eaLnBrk="1" hangingPunct="1"/>
            <a:r>
              <a:rPr lang="en-US" smtClean="0">
                <a:solidFill>
                  <a:srgbClr val="000000"/>
                </a:solidFill>
                <a:effectLst/>
              </a:rPr>
              <a:t>Acid Rain Effects</a:t>
            </a:r>
          </a:p>
        </p:txBody>
      </p:sp>
      <p:sp>
        <p:nvSpPr>
          <p:cNvPr id="139267" name="Rectangle 7"/>
          <p:cNvSpPr>
            <a:spLocks noGrp="1" noChangeArrowheads="1"/>
          </p:cNvSpPr>
          <p:nvPr>
            <p:ph type="body" sz="half" idx="4294967295"/>
          </p:nvPr>
        </p:nvSpPr>
        <p:spPr>
          <a:xfrm>
            <a:off x="457200" y="1905000"/>
            <a:ext cx="4038600" cy="4114800"/>
          </a:xfrm>
          <a:noFill/>
          <a:ln/>
        </p:spPr>
        <p:txBody>
          <a:bodyPr/>
          <a:lstStyle/>
          <a:p>
            <a:pPr eaLnBrk="1" hangingPunct="1">
              <a:lnSpc>
                <a:spcPct val="90000"/>
              </a:lnSpc>
              <a:buFontTx/>
              <a:buNone/>
            </a:pPr>
            <a:r>
              <a:rPr lang="en-US" sz="2400" smtClean="0">
                <a:solidFill>
                  <a:srgbClr val="000000"/>
                </a:solidFill>
                <a:effectLst/>
              </a:rPr>
              <a:t>Acid rain can affect entire food webs</a:t>
            </a:r>
          </a:p>
          <a:p>
            <a:pPr eaLnBrk="1" hangingPunct="1">
              <a:lnSpc>
                <a:spcPct val="90000"/>
              </a:lnSpc>
              <a:buFontTx/>
              <a:buNone/>
            </a:pPr>
            <a:r>
              <a:rPr lang="en-US" sz="2400" smtClean="0">
                <a:solidFill>
                  <a:srgbClr val="000000"/>
                </a:solidFill>
                <a:effectLst/>
              </a:rPr>
              <a:t>In one case of acid rain pollution in the Netherlands, acid rain caused loss of calcium from the soil</a:t>
            </a:r>
          </a:p>
          <a:p>
            <a:pPr eaLnBrk="1" hangingPunct="1">
              <a:lnSpc>
                <a:spcPct val="90000"/>
              </a:lnSpc>
              <a:buFontTx/>
              <a:buNone/>
            </a:pPr>
            <a:r>
              <a:rPr lang="en-US" sz="2400" smtClean="0">
                <a:solidFill>
                  <a:srgbClr val="000000"/>
                </a:solidFill>
                <a:effectLst/>
              </a:rPr>
              <a:t>As a result, snails that depended on soil calcium for their shells could not live and birds that fed on snails had weakened egg shells, lower reproductive success</a:t>
            </a:r>
          </a:p>
        </p:txBody>
      </p:sp>
      <p:pic>
        <p:nvPicPr>
          <p:cNvPr id="139268" name="Picture 5" descr="acid_r1"/>
          <p:cNvPicPr>
            <a:picLocks noChangeAspect="1" noChangeArrowheads="1"/>
          </p:cNvPicPr>
          <p:nvPr/>
        </p:nvPicPr>
        <p:blipFill>
          <a:blip r:embed="rId3"/>
          <a:srcRect/>
          <a:stretch>
            <a:fillRect/>
          </a:stretch>
        </p:blipFill>
        <p:spPr bwMode="auto">
          <a:xfrm>
            <a:off x="4598988" y="1905000"/>
            <a:ext cx="4024312" cy="3565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6"/>
          <p:cNvSpPr>
            <a:spLocks noGrp="1" noChangeArrowheads="1"/>
          </p:cNvSpPr>
          <p:nvPr>
            <p:ph type="title" idx="4294967295"/>
          </p:nvPr>
        </p:nvSpPr>
        <p:spPr>
          <a:noFill/>
          <a:ln/>
        </p:spPr>
        <p:txBody>
          <a:bodyPr/>
          <a:lstStyle/>
          <a:p>
            <a:pPr eaLnBrk="1" hangingPunct="1"/>
            <a:r>
              <a:rPr lang="en-US" smtClean="0">
                <a:solidFill>
                  <a:srgbClr val="000000"/>
                </a:solidFill>
                <a:effectLst/>
              </a:rPr>
              <a:t>Acid Rain Effects</a:t>
            </a:r>
          </a:p>
        </p:txBody>
      </p:sp>
      <p:sp>
        <p:nvSpPr>
          <p:cNvPr id="140291" name="Rectangle 3"/>
          <p:cNvSpPr>
            <a:spLocks noGrp="1" noChangeArrowheads="1"/>
          </p:cNvSpPr>
          <p:nvPr>
            <p:ph type="body" sz="half" idx="4294967295"/>
          </p:nvPr>
        </p:nvSpPr>
        <p:spPr>
          <a:xfrm>
            <a:off x="0" y="1447800"/>
            <a:ext cx="8229600" cy="1981200"/>
          </a:xfrm>
        </p:spPr>
        <p:txBody>
          <a:bodyPr/>
          <a:lstStyle/>
          <a:p>
            <a:pPr eaLnBrk="1" hangingPunct="1">
              <a:buFontTx/>
              <a:buNone/>
            </a:pPr>
            <a:r>
              <a:rPr lang="en-US" sz="2800" smtClean="0">
                <a:effectLst>
                  <a:outerShdw blurRad="38100" dist="38100" dir="2700000" algn="tl">
                    <a:srgbClr val="C0C0C0"/>
                  </a:outerShdw>
                </a:effectLst>
              </a:rPr>
              <a:t>Damage can also be done to certain types of stone statues, grave stones and buildings</a:t>
            </a:r>
          </a:p>
        </p:txBody>
      </p:sp>
      <p:sp>
        <p:nvSpPr>
          <p:cNvPr id="140295" name="Rectangle 7"/>
          <p:cNvSpPr>
            <a:spLocks noGrp="1" noChangeArrowheads="1"/>
          </p:cNvSpPr>
          <p:nvPr>
            <p:ph sz="half" idx="4294967295"/>
          </p:nvPr>
        </p:nvSpPr>
        <p:spPr>
          <a:xfrm>
            <a:off x="457200" y="4038600"/>
            <a:ext cx="8229600" cy="1981200"/>
          </a:xfrm>
        </p:spPr>
        <p:txBody>
          <a:bodyPr/>
          <a:lstStyle/>
          <a:p>
            <a:pPr eaLnBrk="1" hangingPunct="1">
              <a:defRPr/>
            </a:pPr>
            <a:endParaRPr lang="en-US" sz="2800" smtClean="0"/>
          </a:p>
        </p:txBody>
      </p:sp>
      <p:pic>
        <p:nvPicPr>
          <p:cNvPr id="141317" name="Picture 5" descr="Thumbnail">
            <a:hlinkClick r:id="rId3"/>
          </p:cNvPr>
          <p:cNvPicPr>
            <a:picLocks noChangeAspect="1" noChangeArrowheads="1"/>
          </p:cNvPicPr>
          <p:nvPr/>
        </p:nvPicPr>
        <p:blipFill>
          <a:blip r:embed="rId4"/>
          <a:srcRect/>
          <a:stretch>
            <a:fillRect/>
          </a:stretch>
        </p:blipFill>
        <p:spPr bwMode="auto">
          <a:xfrm>
            <a:off x="6172200" y="2057400"/>
            <a:ext cx="1971675" cy="2438400"/>
          </a:xfrm>
          <a:prstGeom prst="rect">
            <a:avLst/>
          </a:prstGeom>
          <a:noFill/>
          <a:ln w="9525">
            <a:noFill/>
            <a:miter lim="800000"/>
            <a:headEnd/>
            <a:tailEnd/>
          </a:ln>
        </p:spPr>
      </p:pic>
      <p:pic>
        <p:nvPicPr>
          <p:cNvPr id="141319" name="Picture 7" descr="800px--_Acid_rain_damaged_gargoyle_-"/>
          <p:cNvPicPr>
            <a:picLocks noChangeAspect="1" noChangeArrowheads="1"/>
          </p:cNvPicPr>
          <p:nvPr/>
        </p:nvPicPr>
        <p:blipFill>
          <a:blip r:embed="rId5"/>
          <a:srcRect/>
          <a:stretch>
            <a:fillRect/>
          </a:stretch>
        </p:blipFill>
        <p:spPr bwMode="auto">
          <a:xfrm>
            <a:off x="457200" y="3124200"/>
            <a:ext cx="5322888" cy="3546475"/>
          </a:xfrm>
          <a:prstGeom prst="rect">
            <a:avLst/>
          </a:prstGeom>
          <a:noFill/>
        </p:spPr>
      </p:pic>
      <p:pic>
        <p:nvPicPr>
          <p:cNvPr id="141321" name="Picture 9" descr="pic-typeex-sandstone"/>
          <p:cNvPicPr>
            <a:picLocks noChangeAspect="1" noChangeArrowheads="1"/>
          </p:cNvPicPr>
          <p:nvPr/>
        </p:nvPicPr>
        <p:blipFill>
          <a:blip r:embed="rId6"/>
          <a:srcRect/>
          <a:stretch>
            <a:fillRect/>
          </a:stretch>
        </p:blipFill>
        <p:spPr bwMode="auto">
          <a:xfrm>
            <a:off x="6858000" y="4800600"/>
            <a:ext cx="1409700" cy="1666875"/>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idx="4294967295"/>
          </p:nvPr>
        </p:nvSpPr>
        <p:spPr>
          <a:noFill/>
          <a:ln/>
        </p:spPr>
        <p:txBody>
          <a:bodyPr/>
          <a:lstStyle/>
          <a:p>
            <a:pPr eaLnBrk="1" hangingPunct="1"/>
            <a:r>
              <a:rPr lang="en-US" smtClean="0">
                <a:solidFill>
                  <a:srgbClr val="000000"/>
                </a:solidFill>
                <a:effectLst/>
              </a:rPr>
              <a:t>Acid Rain</a:t>
            </a:r>
          </a:p>
        </p:txBody>
      </p:sp>
      <p:sp>
        <p:nvSpPr>
          <p:cNvPr id="143363" name="Rectangle 3"/>
          <p:cNvSpPr>
            <a:spLocks noGrp="1" noChangeArrowheads="1"/>
          </p:cNvSpPr>
          <p:nvPr>
            <p:ph type="body" idx="4294967295"/>
          </p:nvPr>
        </p:nvSpPr>
        <p:spPr>
          <a:xfrm>
            <a:off x="457200" y="2514600"/>
            <a:ext cx="8229600" cy="4114800"/>
          </a:xfrm>
          <a:noFill/>
          <a:ln/>
        </p:spPr>
        <p:txBody>
          <a:bodyPr/>
          <a:lstStyle/>
          <a:p>
            <a:pPr eaLnBrk="1" hangingPunct="1">
              <a:lnSpc>
                <a:spcPct val="90000"/>
              </a:lnSpc>
              <a:buFontTx/>
              <a:buNone/>
            </a:pPr>
            <a:endParaRPr lang="en-US" sz="2800" smtClean="0">
              <a:solidFill>
                <a:srgbClr val="000000"/>
              </a:solidFill>
              <a:effectLst/>
            </a:endParaRPr>
          </a:p>
          <a:p>
            <a:pPr eaLnBrk="1" hangingPunct="1">
              <a:lnSpc>
                <a:spcPct val="90000"/>
              </a:lnSpc>
              <a:buFontTx/>
              <a:buNone/>
            </a:pPr>
            <a:endParaRPr lang="en-US" sz="2800" smtClean="0">
              <a:solidFill>
                <a:srgbClr val="000000"/>
              </a:solidFill>
              <a:effectLst/>
            </a:endParaRPr>
          </a:p>
          <a:p>
            <a:pPr eaLnBrk="1" hangingPunct="1">
              <a:lnSpc>
                <a:spcPct val="90000"/>
              </a:lnSpc>
              <a:buFontTx/>
              <a:buNone/>
            </a:pPr>
            <a:r>
              <a:rPr lang="en-US" sz="2800" smtClean="0">
                <a:solidFill>
                  <a:srgbClr val="000000"/>
                </a:solidFill>
                <a:effectLst/>
              </a:rPr>
              <a:t>Locations that produce the pollutants aren’t always where the acid rain falls</a:t>
            </a:r>
          </a:p>
          <a:p>
            <a:pPr eaLnBrk="1" hangingPunct="1">
              <a:lnSpc>
                <a:spcPct val="90000"/>
              </a:lnSpc>
              <a:buFontTx/>
              <a:buNone/>
            </a:pPr>
            <a:r>
              <a:rPr lang="en-US" sz="2800" smtClean="0">
                <a:solidFill>
                  <a:srgbClr val="000000"/>
                </a:solidFill>
                <a:effectLst/>
              </a:rPr>
              <a:t>See p. 317 map</a:t>
            </a:r>
          </a:p>
          <a:p>
            <a:pPr eaLnBrk="1" hangingPunct="1">
              <a:lnSpc>
                <a:spcPct val="90000"/>
              </a:lnSpc>
              <a:buFontTx/>
              <a:buNone/>
            </a:pPr>
            <a:r>
              <a:rPr lang="en-US" sz="2800" smtClean="0">
                <a:solidFill>
                  <a:srgbClr val="000000"/>
                </a:solidFill>
                <a:effectLst/>
              </a:rPr>
              <a:t>What part of the U.S. has had more trouble with acid rain?</a:t>
            </a:r>
          </a:p>
          <a:p>
            <a:pPr eaLnBrk="1" hangingPunct="1">
              <a:lnSpc>
                <a:spcPct val="90000"/>
              </a:lnSpc>
              <a:buFontTx/>
              <a:buNone/>
            </a:pPr>
            <a:r>
              <a:rPr lang="en-US" sz="2800" smtClean="0">
                <a:solidFill>
                  <a:srgbClr val="000000"/>
                </a:solidFill>
                <a:effectLst/>
              </a:rPr>
              <a:t>Where are the states that produce the pollutants that contribute to acid rain?</a:t>
            </a:r>
          </a:p>
        </p:txBody>
      </p:sp>
      <p:pic>
        <p:nvPicPr>
          <p:cNvPr id="143366" name="Picture 6" descr="500px-Precipitation_pH_Map"/>
          <p:cNvPicPr>
            <a:picLocks noChangeAspect="1" noChangeArrowheads="1"/>
          </p:cNvPicPr>
          <p:nvPr/>
        </p:nvPicPr>
        <p:blipFill>
          <a:blip r:embed="rId3"/>
          <a:srcRect/>
          <a:stretch>
            <a:fillRect/>
          </a:stretch>
        </p:blipFill>
        <p:spPr bwMode="auto">
          <a:xfrm>
            <a:off x="3810000" y="304800"/>
            <a:ext cx="4762500" cy="3038475"/>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381000" y="292100"/>
            <a:ext cx="8229600" cy="1384300"/>
          </a:xfrm>
        </p:spPr>
        <p:txBody>
          <a:bodyPr/>
          <a:lstStyle/>
          <a:p>
            <a:pPr eaLnBrk="1" hangingPunct="1"/>
            <a:r>
              <a:rPr lang="en-US" sz="3600" smtClean="0">
                <a:solidFill>
                  <a:srgbClr val="000000"/>
                </a:solidFill>
                <a:effectLst/>
              </a:rPr>
              <a:t>Controlling Air Pollution:  It’s the Law!</a:t>
            </a:r>
          </a:p>
        </p:txBody>
      </p:sp>
      <p:sp>
        <p:nvSpPr>
          <p:cNvPr id="60418" name="Rectangle 3"/>
          <p:cNvSpPr>
            <a:spLocks noGrp="1" noChangeArrowheads="1"/>
          </p:cNvSpPr>
          <p:nvPr>
            <p:ph type="body" idx="1"/>
          </p:nvPr>
        </p:nvSpPr>
        <p:spPr/>
        <p:txBody>
          <a:bodyPr/>
          <a:lstStyle/>
          <a:p>
            <a:pPr eaLnBrk="1" hangingPunct="1">
              <a:lnSpc>
                <a:spcPct val="80000"/>
              </a:lnSpc>
              <a:buFontTx/>
              <a:buNone/>
            </a:pPr>
            <a:r>
              <a:rPr lang="en-US" sz="2400" b="1" smtClean="0">
                <a:solidFill>
                  <a:srgbClr val="000000"/>
                </a:solidFill>
                <a:effectLst/>
              </a:rPr>
              <a:t>Clean Air Act</a:t>
            </a:r>
            <a:r>
              <a:rPr lang="en-US" sz="2400" smtClean="0">
                <a:solidFill>
                  <a:srgbClr val="000000"/>
                </a:solidFill>
                <a:effectLst/>
              </a:rPr>
              <a:t>, 1970, strengthened 1990</a:t>
            </a:r>
          </a:p>
          <a:p>
            <a:pPr eaLnBrk="1" hangingPunct="1">
              <a:lnSpc>
                <a:spcPct val="80000"/>
              </a:lnSpc>
              <a:buFontTx/>
              <a:buNone/>
            </a:pPr>
            <a:r>
              <a:rPr lang="en-US" sz="1800" smtClean="0">
                <a:solidFill>
                  <a:srgbClr val="000000"/>
                </a:solidFill>
                <a:effectLst/>
              </a:rPr>
              <a:t> - ambitious legislation to make U.S. air cleaner</a:t>
            </a:r>
          </a:p>
          <a:p>
            <a:pPr eaLnBrk="1" hangingPunct="1">
              <a:lnSpc>
                <a:spcPct val="80000"/>
              </a:lnSpc>
              <a:buFontTx/>
              <a:buNone/>
            </a:pPr>
            <a:r>
              <a:rPr lang="en-US" sz="1800" smtClean="0">
                <a:solidFill>
                  <a:srgbClr val="000000"/>
                </a:solidFill>
                <a:effectLst/>
              </a:rPr>
              <a:t> - primarily to protect human health, secondarily to protect environment and property</a:t>
            </a:r>
          </a:p>
          <a:p>
            <a:pPr eaLnBrk="1" hangingPunct="1">
              <a:lnSpc>
                <a:spcPct val="80000"/>
              </a:lnSpc>
              <a:buFontTx/>
              <a:buNone/>
            </a:pPr>
            <a:r>
              <a:rPr lang="en-US" sz="1800" smtClean="0">
                <a:solidFill>
                  <a:srgbClr val="000000"/>
                </a:solidFill>
                <a:effectLst/>
              </a:rPr>
              <a:t> - </a:t>
            </a:r>
            <a:r>
              <a:rPr lang="en-US" sz="1800" u="sng" smtClean="0">
                <a:solidFill>
                  <a:srgbClr val="000000"/>
                </a:solidFill>
                <a:effectLst/>
              </a:rPr>
              <a:t>criteria pollutants</a:t>
            </a:r>
            <a:r>
              <a:rPr lang="en-US" sz="1800" smtClean="0">
                <a:solidFill>
                  <a:srgbClr val="000000"/>
                </a:solidFill>
                <a:effectLst/>
              </a:rPr>
              <a:t> are common pollutants found in the air that are monitored by the EPA because they cause damage to human health, the environment or property</a:t>
            </a:r>
          </a:p>
          <a:p>
            <a:pPr eaLnBrk="1" hangingPunct="1">
              <a:lnSpc>
                <a:spcPct val="80000"/>
              </a:lnSpc>
              <a:buFontTx/>
              <a:buNone/>
            </a:pPr>
            <a:r>
              <a:rPr lang="en-US" sz="1800" smtClean="0">
                <a:solidFill>
                  <a:srgbClr val="000000"/>
                </a:solidFill>
                <a:effectLst/>
              </a:rPr>
              <a:t> - six criteria pollutants are followed by the EPA:</a:t>
            </a:r>
          </a:p>
          <a:p>
            <a:pPr eaLnBrk="1" hangingPunct="1">
              <a:lnSpc>
                <a:spcPct val="80000"/>
              </a:lnSpc>
              <a:buFontTx/>
              <a:buNone/>
            </a:pPr>
            <a:r>
              <a:rPr lang="en-US" sz="1800" smtClean="0">
                <a:solidFill>
                  <a:srgbClr val="000000"/>
                </a:solidFill>
                <a:effectLst/>
              </a:rPr>
              <a:t>	1.  ozone (O</a:t>
            </a:r>
            <a:r>
              <a:rPr lang="en-US" sz="1800" baseline="-25000" smtClean="0">
                <a:solidFill>
                  <a:srgbClr val="000000"/>
                </a:solidFill>
                <a:effectLst/>
              </a:rPr>
              <a:t>3</a:t>
            </a:r>
            <a:r>
              <a:rPr lang="en-US" sz="1800" smtClean="0">
                <a:solidFill>
                  <a:srgbClr val="000000"/>
                </a:solidFill>
                <a:effectLst/>
              </a:rPr>
              <a:t>)</a:t>
            </a:r>
          </a:p>
          <a:p>
            <a:pPr eaLnBrk="1" hangingPunct="1">
              <a:lnSpc>
                <a:spcPct val="80000"/>
              </a:lnSpc>
              <a:buFontTx/>
              <a:buNone/>
            </a:pPr>
            <a:r>
              <a:rPr lang="en-US" sz="1800" smtClean="0">
                <a:solidFill>
                  <a:srgbClr val="000000"/>
                </a:solidFill>
                <a:effectLst/>
              </a:rPr>
              <a:t>	2.  sulfur dioxide (SO</a:t>
            </a:r>
            <a:r>
              <a:rPr lang="en-US" sz="1800" baseline="-25000" smtClean="0">
                <a:solidFill>
                  <a:srgbClr val="000000"/>
                </a:solidFill>
                <a:effectLst/>
              </a:rPr>
              <a:t>2</a:t>
            </a:r>
            <a:r>
              <a:rPr lang="en-US" sz="1800" smtClean="0">
                <a:solidFill>
                  <a:srgbClr val="000000"/>
                </a:solidFill>
                <a:effectLst/>
              </a:rPr>
              <a:t>)</a:t>
            </a:r>
          </a:p>
          <a:p>
            <a:pPr eaLnBrk="1" hangingPunct="1">
              <a:lnSpc>
                <a:spcPct val="80000"/>
              </a:lnSpc>
              <a:buFontTx/>
              <a:buNone/>
            </a:pPr>
            <a:r>
              <a:rPr lang="en-US" sz="1800" smtClean="0">
                <a:solidFill>
                  <a:srgbClr val="000000"/>
                </a:solidFill>
                <a:effectLst/>
              </a:rPr>
              <a:t>	3.  nitrogen oxides (NO</a:t>
            </a:r>
            <a:r>
              <a:rPr lang="en-US" sz="1800" baseline="-25000" smtClean="0">
                <a:solidFill>
                  <a:srgbClr val="000000"/>
                </a:solidFill>
                <a:effectLst/>
              </a:rPr>
              <a:t>x</a:t>
            </a:r>
            <a:r>
              <a:rPr lang="en-US" sz="1800" smtClean="0">
                <a:solidFill>
                  <a:srgbClr val="000000"/>
                </a:solidFill>
                <a:effectLst/>
              </a:rPr>
              <a:t>)</a:t>
            </a:r>
          </a:p>
          <a:p>
            <a:pPr eaLnBrk="1" hangingPunct="1">
              <a:lnSpc>
                <a:spcPct val="80000"/>
              </a:lnSpc>
              <a:buFontTx/>
              <a:buNone/>
            </a:pPr>
            <a:r>
              <a:rPr lang="en-US" sz="1800" smtClean="0">
                <a:solidFill>
                  <a:srgbClr val="000000"/>
                </a:solidFill>
                <a:effectLst/>
              </a:rPr>
              <a:t>	4.  carbon monoxide (CO)</a:t>
            </a:r>
          </a:p>
          <a:p>
            <a:pPr eaLnBrk="1" hangingPunct="1">
              <a:lnSpc>
                <a:spcPct val="80000"/>
              </a:lnSpc>
              <a:buFontTx/>
              <a:buNone/>
            </a:pPr>
            <a:r>
              <a:rPr lang="en-US" sz="1800" smtClean="0">
                <a:solidFill>
                  <a:srgbClr val="000000"/>
                </a:solidFill>
                <a:effectLst/>
              </a:rPr>
              <a:t>	5.  particulate matter</a:t>
            </a:r>
          </a:p>
          <a:p>
            <a:pPr eaLnBrk="1" hangingPunct="1">
              <a:lnSpc>
                <a:spcPct val="80000"/>
              </a:lnSpc>
              <a:buFontTx/>
              <a:buNone/>
            </a:pPr>
            <a:r>
              <a:rPr lang="en-US" sz="1800" smtClean="0">
                <a:solidFill>
                  <a:srgbClr val="000000"/>
                </a:solidFill>
                <a:effectLst/>
              </a:rPr>
              <a:t>	6.  lead</a:t>
            </a:r>
          </a:p>
          <a:p>
            <a:pPr eaLnBrk="1" hangingPunct="1">
              <a:lnSpc>
                <a:spcPct val="80000"/>
              </a:lnSpc>
              <a:buFontTx/>
              <a:buNone/>
            </a:pPr>
            <a:r>
              <a:rPr lang="en-US" sz="1800" smtClean="0">
                <a:solidFill>
                  <a:srgbClr val="000000"/>
                </a:solidFill>
                <a:effectLst/>
              </a:rPr>
              <a:t> - also monitors </a:t>
            </a:r>
            <a:r>
              <a:rPr lang="en-US" sz="1800" b="1" smtClean="0">
                <a:solidFill>
                  <a:srgbClr val="000000"/>
                </a:solidFill>
                <a:effectLst/>
              </a:rPr>
              <a:t>hazardous air pollutants or HAPs</a:t>
            </a:r>
            <a:r>
              <a:rPr lang="en-US" sz="1800" smtClean="0">
                <a:solidFill>
                  <a:srgbClr val="000000"/>
                </a:solidFill>
                <a:effectLst/>
              </a:rPr>
              <a:t> – chemicals released from chemical plants, dry cleaners, motor vehicles and more, that have serious health and environmental effects </a:t>
            </a:r>
          </a:p>
        </p:txBody>
      </p:sp>
      <p:pic>
        <p:nvPicPr>
          <p:cNvPr id="60419" name="Picture 4" descr="MCj04298410000[1]"/>
          <p:cNvPicPr>
            <a:picLocks noChangeAspect="1" noChangeArrowheads="1"/>
          </p:cNvPicPr>
          <p:nvPr/>
        </p:nvPicPr>
        <p:blipFill>
          <a:blip r:embed="rId3"/>
          <a:srcRect/>
          <a:stretch>
            <a:fillRect/>
          </a:stretch>
        </p:blipFill>
        <p:spPr bwMode="auto">
          <a:xfrm>
            <a:off x="6043613" y="3657600"/>
            <a:ext cx="1727200" cy="1863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p:txBody>
          <a:bodyPr/>
          <a:lstStyle/>
          <a:p>
            <a:pPr eaLnBrk="1" hangingPunct="1"/>
            <a:r>
              <a:rPr lang="en-US" smtClean="0">
                <a:solidFill>
                  <a:srgbClr val="000000"/>
                </a:solidFill>
                <a:effectLst/>
              </a:rPr>
              <a:t>Controlling Air Pollution</a:t>
            </a:r>
          </a:p>
        </p:txBody>
      </p:sp>
      <p:sp>
        <p:nvSpPr>
          <p:cNvPr id="62466" name="Rectangle 3"/>
          <p:cNvSpPr>
            <a:spLocks noGrp="1" noChangeArrowheads="1"/>
          </p:cNvSpPr>
          <p:nvPr>
            <p:ph type="body" idx="1"/>
          </p:nvPr>
        </p:nvSpPr>
        <p:spPr/>
        <p:txBody>
          <a:bodyPr/>
          <a:lstStyle/>
          <a:p>
            <a:pPr eaLnBrk="1" hangingPunct="1">
              <a:lnSpc>
                <a:spcPct val="80000"/>
              </a:lnSpc>
              <a:buFontTx/>
              <a:buNone/>
            </a:pPr>
            <a:r>
              <a:rPr lang="en-US" sz="2400" smtClean="0">
                <a:solidFill>
                  <a:srgbClr val="000000"/>
                </a:solidFill>
                <a:effectLst/>
              </a:rPr>
              <a:t>Related to vehicles:</a:t>
            </a:r>
          </a:p>
          <a:p>
            <a:pPr eaLnBrk="1" hangingPunct="1">
              <a:lnSpc>
                <a:spcPct val="80000"/>
              </a:lnSpc>
              <a:buFontTx/>
              <a:buNone/>
            </a:pPr>
            <a:r>
              <a:rPr lang="en-US" sz="2400" smtClean="0">
                <a:solidFill>
                  <a:srgbClr val="000000"/>
                </a:solidFill>
                <a:effectLst/>
              </a:rPr>
              <a:t>	- no more leaded gasoline (Clean Air Act of 1996 banned its use in regular vehicles)</a:t>
            </a:r>
          </a:p>
          <a:p>
            <a:pPr eaLnBrk="1" hangingPunct="1">
              <a:lnSpc>
                <a:spcPct val="80000"/>
              </a:lnSpc>
              <a:buFontTx/>
              <a:buNone/>
            </a:pPr>
            <a:r>
              <a:rPr lang="en-US" sz="2400" smtClean="0">
                <a:solidFill>
                  <a:srgbClr val="000000"/>
                </a:solidFill>
                <a:effectLst/>
              </a:rPr>
              <a:t>	- emissions standards</a:t>
            </a:r>
          </a:p>
          <a:p>
            <a:pPr eaLnBrk="1" hangingPunct="1">
              <a:lnSpc>
                <a:spcPct val="80000"/>
              </a:lnSpc>
              <a:buFontTx/>
              <a:buNone/>
            </a:pPr>
            <a:r>
              <a:rPr lang="en-US" sz="2400" smtClean="0">
                <a:solidFill>
                  <a:srgbClr val="000000"/>
                </a:solidFill>
                <a:effectLst/>
              </a:rPr>
              <a:t>	- catalytic converters introduced in 1970s to clean exhaust before it leaves cars (converts harmful chemicals into less harmful chemicals)</a:t>
            </a:r>
          </a:p>
          <a:p>
            <a:pPr eaLnBrk="1" hangingPunct="1">
              <a:lnSpc>
                <a:spcPct val="80000"/>
              </a:lnSpc>
              <a:buFontTx/>
              <a:buNone/>
            </a:pPr>
            <a:r>
              <a:rPr lang="en-US" sz="2400" smtClean="0">
                <a:effectLst/>
              </a:rPr>
              <a:t>	</a:t>
            </a:r>
            <a:r>
              <a:rPr lang="en-US" sz="2400" smtClean="0">
                <a:solidFill>
                  <a:srgbClr val="000000"/>
                </a:solidFill>
                <a:effectLst/>
              </a:rPr>
              <a:t>- developing alternative fuel for vehicles, such as cleaner burning natural gas and ethanol </a:t>
            </a:r>
          </a:p>
          <a:p>
            <a:pPr eaLnBrk="1" hangingPunct="1">
              <a:lnSpc>
                <a:spcPct val="80000"/>
              </a:lnSpc>
              <a:buFontTx/>
              <a:buNone/>
            </a:pPr>
            <a:r>
              <a:rPr lang="en-US" sz="2400" smtClean="0">
                <a:solidFill>
                  <a:srgbClr val="000000"/>
                </a:solidFill>
                <a:effectLst/>
              </a:rPr>
              <a:t>	- creating zero-emissions vehicles (ZEV), such as cars powered by electricity</a:t>
            </a:r>
          </a:p>
          <a:p>
            <a:pPr eaLnBrk="1" hangingPunct="1">
              <a:lnSpc>
                <a:spcPct val="80000"/>
              </a:lnSpc>
              <a:buFontTx/>
              <a:buNone/>
            </a:pPr>
            <a:r>
              <a:rPr lang="en-US" sz="2400" smtClean="0">
                <a:solidFill>
                  <a:srgbClr val="000000"/>
                </a:solidFill>
                <a:effectLst/>
              </a:rPr>
              <a:t>	- efforts to improve mass transit</a:t>
            </a:r>
          </a:p>
        </p:txBody>
      </p:sp>
      <p:pic>
        <p:nvPicPr>
          <p:cNvPr id="62467" name="Picture 5" descr="Catalytic converter on a Dodge Ram Van.">
            <a:hlinkClick r:id="rId3" tooltip="Catalytic converter on a Dodge Ram Van."/>
          </p:cNvPr>
          <p:cNvPicPr>
            <a:picLocks noChangeAspect="1" noChangeArrowheads="1"/>
          </p:cNvPicPr>
          <p:nvPr/>
        </p:nvPicPr>
        <p:blipFill>
          <a:blip r:embed="rId4"/>
          <a:srcRect/>
          <a:stretch>
            <a:fillRect/>
          </a:stretch>
        </p:blipFill>
        <p:spPr bwMode="auto">
          <a:xfrm>
            <a:off x="6705600" y="152400"/>
            <a:ext cx="2171700" cy="2047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p:txBody>
          <a:bodyPr/>
          <a:lstStyle/>
          <a:p>
            <a:pPr eaLnBrk="1" hangingPunct="1"/>
            <a:r>
              <a:rPr lang="en-US" smtClean="0">
                <a:solidFill>
                  <a:srgbClr val="000000"/>
                </a:solidFill>
                <a:effectLst/>
              </a:rPr>
              <a:t>Controlling Air Pollution</a:t>
            </a:r>
          </a:p>
        </p:txBody>
      </p:sp>
      <p:sp>
        <p:nvSpPr>
          <p:cNvPr id="64514" name="Rectangle 3"/>
          <p:cNvSpPr>
            <a:spLocks noGrp="1" noChangeArrowheads="1"/>
          </p:cNvSpPr>
          <p:nvPr>
            <p:ph type="body" idx="1"/>
          </p:nvPr>
        </p:nvSpPr>
        <p:spPr>
          <a:xfrm>
            <a:off x="228600" y="1371600"/>
            <a:ext cx="8229600" cy="4114800"/>
          </a:xfrm>
        </p:spPr>
        <p:txBody>
          <a:bodyPr/>
          <a:lstStyle/>
          <a:p>
            <a:pPr eaLnBrk="1" hangingPunct="1">
              <a:buFontTx/>
              <a:buNone/>
            </a:pPr>
            <a:r>
              <a:rPr lang="en-US" smtClean="0">
                <a:solidFill>
                  <a:srgbClr val="000000"/>
                </a:solidFill>
                <a:effectLst/>
              </a:rPr>
              <a:t>Related to industry:</a:t>
            </a:r>
          </a:p>
          <a:p>
            <a:pPr eaLnBrk="1" hangingPunct="1">
              <a:buFontTx/>
              <a:buNone/>
            </a:pPr>
            <a:r>
              <a:rPr lang="en-US" smtClean="0">
                <a:solidFill>
                  <a:srgbClr val="000000"/>
                </a:solidFill>
                <a:effectLst/>
              </a:rPr>
              <a:t>	- EPA sets standards that must be met or fines can be imposed</a:t>
            </a:r>
          </a:p>
          <a:p>
            <a:pPr eaLnBrk="1" hangingPunct="1">
              <a:buFontTx/>
              <a:buNone/>
            </a:pPr>
            <a:r>
              <a:rPr lang="en-US" smtClean="0">
                <a:solidFill>
                  <a:srgbClr val="000000"/>
                </a:solidFill>
                <a:effectLst/>
              </a:rPr>
              <a:t>	- </a:t>
            </a:r>
            <a:r>
              <a:rPr lang="en-US" b="1" u="sng" smtClean="0">
                <a:solidFill>
                  <a:srgbClr val="000000"/>
                </a:solidFill>
                <a:effectLst/>
              </a:rPr>
              <a:t>scrubbers</a:t>
            </a:r>
            <a:r>
              <a:rPr lang="en-US" smtClean="0">
                <a:solidFill>
                  <a:srgbClr val="000000"/>
                </a:solidFill>
                <a:effectLst/>
              </a:rPr>
              <a:t>:  devices to clean air before it is released from factories and industries</a:t>
            </a:r>
          </a:p>
        </p:txBody>
      </p:sp>
      <p:pic>
        <p:nvPicPr>
          <p:cNvPr id="64515" name="Picture 4" descr="vessel_jpg_b"/>
          <p:cNvPicPr>
            <a:picLocks noChangeAspect="1" noChangeArrowheads="1"/>
          </p:cNvPicPr>
          <p:nvPr/>
        </p:nvPicPr>
        <p:blipFill>
          <a:blip r:embed="rId3"/>
          <a:srcRect/>
          <a:stretch>
            <a:fillRect/>
          </a:stretch>
        </p:blipFill>
        <p:spPr bwMode="auto">
          <a:xfrm>
            <a:off x="1206500" y="4038600"/>
            <a:ext cx="2260600" cy="2600325"/>
          </a:xfrm>
          <a:prstGeom prst="rect">
            <a:avLst/>
          </a:prstGeom>
          <a:noFill/>
          <a:ln w="9525">
            <a:noFill/>
            <a:miter lim="800000"/>
            <a:headEnd/>
            <a:tailEnd/>
          </a:ln>
        </p:spPr>
      </p:pic>
      <p:pic>
        <p:nvPicPr>
          <p:cNvPr id="64516" name="Picture 6" descr="mikro"/>
          <p:cNvPicPr>
            <a:picLocks noChangeAspect="1" noChangeArrowheads="1"/>
          </p:cNvPicPr>
          <p:nvPr/>
        </p:nvPicPr>
        <p:blipFill>
          <a:blip r:embed="rId4"/>
          <a:srcRect/>
          <a:stretch>
            <a:fillRect/>
          </a:stretch>
        </p:blipFill>
        <p:spPr bwMode="auto">
          <a:xfrm>
            <a:off x="4953000" y="4114800"/>
            <a:ext cx="2119313"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457200" y="304800"/>
            <a:ext cx="8229600" cy="1384300"/>
          </a:xfrm>
        </p:spPr>
        <p:txBody>
          <a:bodyPr/>
          <a:lstStyle/>
          <a:p>
            <a:pPr eaLnBrk="1" hangingPunct="1">
              <a:defRPr/>
            </a:pPr>
            <a:r>
              <a:rPr lang="en-US" smtClean="0">
                <a:solidFill>
                  <a:srgbClr val="000000"/>
                </a:solidFill>
                <a:effectLst>
                  <a:outerShdw blurRad="38100" dist="38100" dir="2700000" algn="tl">
                    <a:srgbClr val="FFFFFF"/>
                  </a:outerShdw>
                </a:effectLst>
              </a:rPr>
              <a:t>Controlling Outdoor Air Pollution</a:t>
            </a:r>
          </a:p>
        </p:txBody>
      </p:sp>
      <p:sp>
        <p:nvSpPr>
          <p:cNvPr id="71683" name="Rectangle 3"/>
          <p:cNvSpPr>
            <a:spLocks noGrp="1" noChangeArrowheads="1"/>
          </p:cNvSpPr>
          <p:nvPr>
            <p:ph type="body" idx="1"/>
          </p:nvPr>
        </p:nvSpPr>
        <p:spPr/>
        <p:txBody>
          <a:bodyPr/>
          <a:lstStyle/>
          <a:p>
            <a:pPr eaLnBrk="1" hangingPunct="1">
              <a:buFontTx/>
              <a:buNone/>
              <a:defRPr/>
            </a:pPr>
            <a:r>
              <a:rPr lang="en-US" smtClean="0">
                <a:solidFill>
                  <a:srgbClr val="000000"/>
                </a:solidFill>
                <a:effectLst>
                  <a:outerShdw blurRad="38100" dist="38100" dir="2700000" algn="tl">
                    <a:srgbClr val="C0C0C0"/>
                  </a:outerShdw>
                </a:effectLst>
              </a:rPr>
              <a:t>So you don’t want to buy an electric car…</a:t>
            </a:r>
          </a:p>
          <a:p>
            <a:pPr eaLnBrk="1" hangingPunct="1">
              <a:buFontTx/>
              <a:buNone/>
              <a:defRPr/>
            </a:pPr>
            <a:r>
              <a:rPr lang="en-US" smtClean="0">
                <a:solidFill>
                  <a:srgbClr val="000000"/>
                </a:solidFill>
                <a:effectLst>
                  <a:outerShdw blurRad="38100" dist="38100" dir="2700000" algn="tl">
                    <a:srgbClr val="C0C0C0"/>
                  </a:outerShdw>
                </a:effectLst>
              </a:rPr>
              <a:t>Let’s create a list of ways</a:t>
            </a:r>
          </a:p>
          <a:p>
            <a:pPr eaLnBrk="1" hangingPunct="1">
              <a:buFontTx/>
              <a:buNone/>
              <a:defRPr/>
            </a:pPr>
            <a:r>
              <a:rPr lang="en-US" smtClean="0">
                <a:solidFill>
                  <a:srgbClr val="000000"/>
                </a:solidFill>
                <a:effectLst>
                  <a:outerShdw blurRad="38100" dist="38100" dir="2700000" algn="tl">
                    <a:srgbClr val="C0C0C0"/>
                  </a:outerShdw>
                </a:effectLst>
              </a:rPr>
              <a:t>you can reduce outdoor</a:t>
            </a:r>
          </a:p>
          <a:p>
            <a:pPr eaLnBrk="1" hangingPunct="1">
              <a:buFontTx/>
              <a:buNone/>
              <a:defRPr/>
            </a:pPr>
            <a:r>
              <a:rPr lang="en-US" smtClean="0">
                <a:solidFill>
                  <a:srgbClr val="000000"/>
                </a:solidFill>
                <a:effectLst>
                  <a:outerShdw blurRad="38100" dist="38100" dir="2700000" algn="tl">
                    <a:srgbClr val="C0C0C0"/>
                  </a:outerShdw>
                </a:effectLst>
              </a:rPr>
              <a:t>air pollution:</a:t>
            </a:r>
          </a:p>
        </p:txBody>
      </p:sp>
      <p:pic>
        <p:nvPicPr>
          <p:cNvPr id="66563" name="Picture 5" descr="f1_4_077"/>
          <p:cNvPicPr>
            <a:picLocks noChangeAspect="1" noChangeArrowheads="1"/>
          </p:cNvPicPr>
          <p:nvPr/>
        </p:nvPicPr>
        <p:blipFill>
          <a:blip r:embed="rId3"/>
          <a:srcRect/>
          <a:stretch>
            <a:fillRect/>
          </a:stretch>
        </p:blipFill>
        <p:spPr bwMode="auto">
          <a:xfrm>
            <a:off x="5334000" y="2971800"/>
            <a:ext cx="2381250" cy="3009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defRPr/>
            </a:pPr>
            <a:r>
              <a:rPr lang="en-US" sz="4000" smtClean="0">
                <a:solidFill>
                  <a:srgbClr val="000000"/>
                </a:solidFill>
                <a:effectLst>
                  <a:outerShdw blurRad="38100" dist="38100" dir="2700000" algn="tl">
                    <a:srgbClr val="FFFFFF"/>
                  </a:outerShdw>
                </a:effectLst>
              </a:rPr>
              <a:t>Anything we forgot?  Here’s an EPA list of how to reduce outdoor air pollution:</a:t>
            </a:r>
          </a:p>
        </p:txBody>
      </p:sp>
      <p:sp>
        <p:nvSpPr>
          <p:cNvPr id="68610" name="Rectangle 3"/>
          <p:cNvSpPr>
            <a:spLocks noGrp="1" noChangeArrowheads="1"/>
          </p:cNvSpPr>
          <p:nvPr>
            <p:ph type="body" idx="1"/>
          </p:nvPr>
        </p:nvSpPr>
        <p:spPr/>
        <p:txBody>
          <a:bodyPr/>
          <a:lstStyle/>
          <a:p>
            <a:pPr eaLnBrk="1" hangingPunct="1">
              <a:lnSpc>
                <a:spcPct val="80000"/>
              </a:lnSpc>
            </a:pPr>
            <a:r>
              <a:rPr lang="en-US" sz="1000" b="1" smtClean="0">
                <a:solidFill>
                  <a:srgbClr val="000000"/>
                </a:solidFill>
                <a:effectLst/>
              </a:rPr>
              <a:t>Keep tires properly inflated and aligned. </a:t>
            </a:r>
          </a:p>
          <a:p>
            <a:pPr eaLnBrk="1" hangingPunct="1">
              <a:lnSpc>
                <a:spcPct val="80000"/>
              </a:lnSpc>
            </a:pPr>
            <a:r>
              <a:rPr lang="en-US" sz="1000" b="1" smtClean="0">
                <a:solidFill>
                  <a:srgbClr val="000000"/>
                </a:solidFill>
                <a:effectLst/>
              </a:rPr>
              <a:t>In the summertime, fill gas tank during cooler evening hours to cut down on evaporation. Avoid spilling gas and don't "top off" the tank. Replace gas tank cap tightly. </a:t>
            </a:r>
          </a:p>
          <a:p>
            <a:pPr eaLnBrk="1" hangingPunct="1">
              <a:lnSpc>
                <a:spcPct val="80000"/>
              </a:lnSpc>
            </a:pPr>
            <a:r>
              <a:rPr lang="en-US" sz="1000" b="1" smtClean="0">
                <a:solidFill>
                  <a:srgbClr val="000000"/>
                </a:solidFill>
                <a:effectLst/>
              </a:rPr>
              <a:t>Avoid waiting in long drive-thru lines, for example, at fast-food restaurants or banks. Park your car and go in. </a:t>
            </a:r>
          </a:p>
          <a:p>
            <a:pPr eaLnBrk="1" hangingPunct="1">
              <a:lnSpc>
                <a:spcPct val="80000"/>
              </a:lnSpc>
            </a:pPr>
            <a:r>
              <a:rPr lang="en-US" sz="1000" b="1" smtClean="0">
                <a:solidFill>
                  <a:srgbClr val="000000"/>
                </a:solidFill>
                <a:effectLst/>
              </a:rPr>
              <a:t>When possible, use public transportation, walk, or ride a bike. </a:t>
            </a:r>
          </a:p>
          <a:p>
            <a:pPr eaLnBrk="1" hangingPunct="1">
              <a:lnSpc>
                <a:spcPct val="80000"/>
              </a:lnSpc>
            </a:pPr>
            <a:r>
              <a:rPr lang="en-US" sz="1000" b="1" smtClean="0">
                <a:solidFill>
                  <a:srgbClr val="000000"/>
                </a:solidFill>
                <a:effectLst/>
              </a:rPr>
              <a:t>Get regular engine tune ups and car maintenance checks (especially for the spark plugs). </a:t>
            </a:r>
          </a:p>
          <a:p>
            <a:pPr eaLnBrk="1" hangingPunct="1">
              <a:lnSpc>
                <a:spcPct val="80000"/>
              </a:lnSpc>
            </a:pPr>
            <a:r>
              <a:rPr lang="en-US" sz="1000" b="1" smtClean="0">
                <a:solidFill>
                  <a:srgbClr val="000000"/>
                </a:solidFill>
                <a:effectLst/>
              </a:rPr>
              <a:t>Use an energy-conserving (EC) grade motor oil. </a:t>
            </a:r>
          </a:p>
          <a:p>
            <a:pPr eaLnBrk="1" hangingPunct="1">
              <a:lnSpc>
                <a:spcPct val="80000"/>
              </a:lnSpc>
            </a:pPr>
            <a:r>
              <a:rPr lang="en-US" sz="1000" b="1" smtClean="0">
                <a:solidFill>
                  <a:srgbClr val="000000"/>
                </a:solidFill>
                <a:effectLst/>
              </a:rPr>
              <a:t>Ask your employer to consider flexible work schedules or telecommuting. </a:t>
            </a:r>
          </a:p>
          <a:p>
            <a:pPr eaLnBrk="1" hangingPunct="1">
              <a:lnSpc>
                <a:spcPct val="80000"/>
              </a:lnSpc>
            </a:pPr>
            <a:r>
              <a:rPr lang="en-US" sz="1000" b="1" smtClean="0">
                <a:solidFill>
                  <a:srgbClr val="000000"/>
                </a:solidFill>
                <a:effectLst/>
              </a:rPr>
              <a:t>Report smoking vehicles to your local air agency. </a:t>
            </a:r>
          </a:p>
          <a:p>
            <a:pPr eaLnBrk="1" hangingPunct="1">
              <a:lnSpc>
                <a:spcPct val="80000"/>
              </a:lnSpc>
            </a:pPr>
            <a:r>
              <a:rPr lang="en-US" sz="1000" b="1" smtClean="0">
                <a:solidFill>
                  <a:srgbClr val="000000"/>
                </a:solidFill>
                <a:effectLst/>
              </a:rPr>
              <a:t>Join a carpool or vanpool to get to work.</a:t>
            </a:r>
          </a:p>
          <a:p>
            <a:pPr eaLnBrk="1" hangingPunct="1">
              <a:lnSpc>
                <a:spcPct val="80000"/>
              </a:lnSpc>
            </a:pPr>
            <a:r>
              <a:rPr lang="en-US" sz="1000" b="1" smtClean="0">
                <a:solidFill>
                  <a:srgbClr val="000000"/>
                </a:solidFill>
                <a:effectLst/>
              </a:rPr>
              <a:t>Conserve energy - turn off appliances and lights when you leave the room. </a:t>
            </a:r>
          </a:p>
          <a:p>
            <a:pPr eaLnBrk="1" hangingPunct="1">
              <a:lnSpc>
                <a:spcPct val="80000"/>
              </a:lnSpc>
            </a:pPr>
            <a:r>
              <a:rPr lang="en-US" sz="1000" b="1" smtClean="0">
                <a:solidFill>
                  <a:srgbClr val="000000"/>
                </a:solidFill>
                <a:effectLst/>
              </a:rPr>
              <a:t>Recycle paper, plastic, glass bottles, cardboard, and aluminum cans. (This conserves energy and reduces production emissions.) </a:t>
            </a:r>
          </a:p>
          <a:p>
            <a:pPr eaLnBrk="1" hangingPunct="1">
              <a:lnSpc>
                <a:spcPct val="80000"/>
              </a:lnSpc>
            </a:pPr>
            <a:r>
              <a:rPr lang="en-US" sz="1000" b="1" smtClean="0">
                <a:solidFill>
                  <a:srgbClr val="000000"/>
                </a:solidFill>
                <a:effectLst/>
              </a:rPr>
              <a:t>Keep woodstoves and fireplaces well maintained. You should also consider replacing old wood stoves with EPA-certified models. Visit </a:t>
            </a:r>
            <a:r>
              <a:rPr lang="en-US" sz="1000" b="1" smtClean="0">
                <a:solidFill>
                  <a:srgbClr val="000000"/>
                </a:solidFill>
                <a:effectLst/>
                <a:hlinkClick r:id="rId3"/>
              </a:rPr>
              <a:t>www.epa.gov/woodstoves</a:t>
            </a:r>
            <a:r>
              <a:rPr lang="en-US" sz="1000" b="1" smtClean="0">
                <a:solidFill>
                  <a:srgbClr val="000000"/>
                </a:solidFill>
                <a:effectLst/>
              </a:rPr>
              <a:t>. </a:t>
            </a:r>
          </a:p>
          <a:p>
            <a:pPr eaLnBrk="1" hangingPunct="1">
              <a:lnSpc>
                <a:spcPct val="80000"/>
              </a:lnSpc>
            </a:pPr>
            <a:r>
              <a:rPr lang="en-US" sz="1000" b="1" smtClean="0">
                <a:solidFill>
                  <a:srgbClr val="000000"/>
                </a:solidFill>
                <a:effectLst/>
              </a:rPr>
              <a:t>Plant deciduous trees in locations around your home to provide shade in the summer, but to allow light in the winter. </a:t>
            </a:r>
          </a:p>
          <a:p>
            <a:pPr eaLnBrk="1" hangingPunct="1">
              <a:lnSpc>
                <a:spcPct val="80000"/>
              </a:lnSpc>
            </a:pPr>
            <a:r>
              <a:rPr lang="en-US" sz="1000" b="1" smtClean="0">
                <a:solidFill>
                  <a:srgbClr val="000000"/>
                </a:solidFill>
                <a:effectLst/>
              </a:rPr>
              <a:t>Buy green electricity-produced by low-or even zero-pollution facilities. </a:t>
            </a:r>
          </a:p>
          <a:p>
            <a:pPr eaLnBrk="1" hangingPunct="1">
              <a:lnSpc>
                <a:spcPct val="80000"/>
              </a:lnSpc>
            </a:pPr>
            <a:r>
              <a:rPr lang="en-US" sz="1000" b="1" smtClean="0">
                <a:solidFill>
                  <a:srgbClr val="000000"/>
                </a:solidFill>
                <a:effectLst/>
              </a:rPr>
              <a:t>Connect your outdoor lights to a timer or use solar lighting. </a:t>
            </a:r>
          </a:p>
          <a:p>
            <a:pPr eaLnBrk="1" hangingPunct="1">
              <a:lnSpc>
                <a:spcPct val="80000"/>
              </a:lnSpc>
            </a:pPr>
            <a:r>
              <a:rPr lang="en-US" sz="1000" b="1" smtClean="0">
                <a:solidFill>
                  <a:srgbClr val="000000"/>
                </a:solidFill>
                <a:effectLst/>
              </a:rPr>
              <a:t>Wash clothes with warm or cold water instead of hot. </a:t>
            </a:r>
          </a:p>
          <a:p>
            <a:pPr eaLnBrk="1" hangingPunct="1">
              <a:lnSpc>
                <a:spcPct val="80000"/>
              </a:lnSpc>
            </a:pPr>
            <a:r>
              <a:rPr lang="en-US" sz="1000" b="1" smtClean="0">
                <a:solidFill>
                  <a:srgbClr val="000000"/>
                </a:solidFill>
                <a:effectLst/>
              </a:rPr>
              <a:t>Lower the thermostat on your water heater to 120°F. </a:t>
            </a:r>
          </a:p>
          <a:p>
            <a:pPr eaLnBrk="1" hangingPunct="1">
              <a:lnSpc>
                <a:spcPct val="80000"/>
              </a:lnSpc>
            </a:pPr>
            <a:r>
              <a:rPr lang="en-US" sz="1000" b="1" smtClean="0">
                <a:solidFill>
                  <a:srgbClr val="000000"/>
                </a:solidFill>
                <a:effectLst/>
              </a:rPr>
              <a:t>Use low-VOC or water-based paints, stains, finishes, and paint strippers. </a:t>
            </a:r>
          </a:p>
          <a:p>
            <a:pPr eaLnBrk="1" hangingPunct="1">
              <a:lnSpc>
                <a:spcPct val="80000"/>
              </a:lnSpc>
            </a:pPr>
            <a:r>
              <a:rPr lang="en-US" sz="1000" b="1" smtClean="0">
                <a:solidFill>
                  <a:srgbClr val="000000"/>
                </a:solidFill>
                <a:effectLst/>
              </a:rPr>
              <a:t>Test your home for radon-a dangerous, radioactive gas that is odorless and tasteless. If the test shows elevated levels of radon, the problem can be fixed cost effectively. Visit </a:t>
            </a:r>
            <a:r>
              <a:rPr lang="en-US" sz="1000" b="1" smtClean="0">
                <a:solidFill>
                  <a:srgbClr val="000000"/>
                </a:solidFill>
                <a:effectLst/>
                <a:hlinkClick r:id="rId4"/>
              </a:rPr>
              <a:t>www.epa.gov/radon</a:t>
            </a:r>
            <a:r>
              <a:rPr lang="en-US" sz="1000" b="1" smtClean="0">
                <a:solidFill>
                  <a:srgbClr val="000000"/>
                </a:solidFill>
                <a:effectLst/>
              </a:rPr>
              <a:t>. </a:t>
            </a:r>
          </a:p>
          <a:p>
            <a:pPr eaLnBrk="1" hangingPunct="1">
              <a:lnSpc>
                <a:spcPct val="80000"/>
              </a:lnSpc>
            </a:pPr>
            <a:r>
              <a:rPr lang="en-US" sz="1000" b="1" smtClean="0">
                <a:solidFill>
                  <a:srgbClr val="000000"/>
                </a:solidFill>
                <a:effectLst/>
              </a:rPr>
              <a:t>Choose not to smoke in your home, especially if you have children. If you or your visitors must smoke, then smoke outside. Visit </a:t>
            </a:r>
            <a:r>
              <a:rPr lang="en-US" sz="1000" b="1" smtClean="0">
                <a:solidFill>
                  <a:srgbClr val="000000"/>
                </a:solidFill>
                <a:effectLst/>
                <a:hlinkClick r:id="rId5"/>
              </a:rPr>
              <a:t>www.epa.gov/smokefree</a:t>
            </a:r>
            <a:r>
              <a:rPr lang="en-US" sz="1000" b="1" smtClean="0">
                <a:solidFill>
                  <a:srgbClr val="000000"/>
                </a:solidFill>
                <a:effectLst/>
              </a:rPr>
              <a:t>. </a:t>
            </a:r>
          </a:p>
          <a:p>
            <a:pPr eaLnBrk="1" hangingPunct="1">
              <a:lnSpc>
                <a:spcPct val="80000"/>
              </a:lnSpc>
            </a:pPr>
            <a:r>
              <a:rPr lang="en-US" sz="1000" b="1" smtClean="0">
                <a:solidFill>
                  <a:srgbClr val="000000"/>
                </a:solidFill>
                <a:effectLst/>
              </a:rPr>
              <a:t>Choose efficient, low-polluting models of vehicles. Visit </a:t>
            </a:r>
            <a:r>
              <a:rPr lang="en-US" sz="1000" b="1" smtClean="0">
                <a:solidFill>
                  <a:srgbClr val="000000"/>
                </a:solidFill>
                <a:effectLst/>
                <a:hlinkClick r:id="rId6"/>
              </a:rPr>
              <a:t>www.epa.gov/greenvehicles</a:t>
            </a:r>
            <a:r>
              <a:rPr lang="en-US" sz="1000" b="1" smtClean="0">
                <a:solidFill>
                  <a:srgbClr val="000000"/>
                </a:solidFill>
                <a:effectLst/>
              </a:rPr>
              <a:t>. </a:t>
            </a:r>
          </a:p>
          <a:p>
            <a:pPr eaLnBrk="1" hangingPunct="1">
              <a:lnSpc>
                <a:spcPct val="80000"/>
              </a:lnSpc>
            </a:pPr>
            <a:r>
              <a:rPr lang="en-US" sz="1000" b="1" smtClean="0">
                <a:solidFill>
                  <a:srgbClr val="000000"/>
                </a:solidFill>
                <a:effectLst/>
              </a:rPr>
              <a:t>Choose products that have less packaging and are reusable. </a:t>
            </a:r>
          </a:p>
          <a:p>
            <a:pPr eaLnBrk="1" hangingPunct="1">
              <a:lnSpc>
                <a:spcPct val="80000"/>
              </a:lnSpc>
            </a:pPr>
            <a:r>
              <a:rPr lang="en-US" sz="1000" b="1" smtClean="0">
                <a:solidFill>
                  <a:srgbClr val="000000"/>
                </a:solidFill>
                <a:effectLst/>
              </a:rPr>
              <a:t>Shop with a canvas bag instead of using paper and plastic bags. </a:t>
            </a:r>
          </a:p>
          <a:p>
            <a:pPr eaLnBrk="1" hangingPunct="1">
              <a:lnSpc>
                <a:spcPct val="80000"/>
              </a:lnSpc>
            </a:pPr>
            <a:r>
              <a:rPr lang="en-US" sz="1000" b="1" smtClean="0">
                <a:solidFill>
                  <a:srgbClr val="000000"/>
                </a:solidFill>
                <a:effectLst/>
              </a:rPr>
              <a:t>Buy rechargeable batteries for devices used frequently </a:t>
            </a:r>
          </a:p>
          <a:p>
            <a:pPr eaLnBrk="1" hangingPunct="1">
              <a:lnSpc>
                <a:spcPct val="80000"/>
              </a:lnSpc>
              <a:buFontTx/>
              <a:buNone/>
            </a:pPr>
            <a:r>
              <a:rPr lang="en-US" sz="1000" b="1" smtClean="0">
                <a:solidFill>
                  <a:srgbClr val="000000"/>
                </a:solidFill>
                <a:effectLst/>
                <a:hlinkClick r:id="rId7"/>
              </a:rPr>
              <a:t>http://www.epa.gov/air/caa/peg/reduce.html</a:t>
            </a:r>
            <a:endParaRPr lang="en-US" sz="1000" b="1" smtClean="0">
              <a:solidFill>
                <a:srgbClr val="000000"/>
              </a:solidFill>
              <a:effectLst/>
            </a:endParaRPr>
          </a:p>
          <a:p>
            <a:pPr eaLnBrk="1" hangingPunct="1">
              <a:lnSpc>
                <a:spcPct val="80000"/>
              </a:lnSpc>
              <a:buFontTx/>
              <a:buNone/>
            </a:pPr>
            <a:endParaRPr lang="en-US" sz="1000" b="1" smtClean="0">
              <a:solidFill>
                <a:srgbClr val="000000"/>
              </a:solidFill>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457200" y="838200"/>
            <a:ext cx="8229600" cy="1384300"/>
          </a:xfrm>
        </p:spPr>
        <p:txBody>
          <a:bodyPr/>
          <a:lstStyle/>
          <a:p>
            <a:pPr eaLnBrk="1" hangingPunct="1"/>
            <a:r>
              <a:rPr lang="en-US" sz="4000" smtClean="0">
                <a:solidFill>
                  <a:srgbClr val="000000"/>
                </a:solidFill>
                <a:effectLst/>
              </a:rPr>
              <a:t>What do living things need from the air that makes up the atmosphere?</a:t>
            </a:r>
          </a:p>
        </p:txBody>
      </p:sp>
      <p:sp>
        <p:nvSpPr>
          <p:cNvPr id="39939" name="Rectangle 3"/>
          <p:cNvSpPr>
            <a:spLocks noGrp="1" noChangeArrowheads="1"/>
          </p:cNvSpPr>
          <p:nvPr>
            <p:ph type="body" idx="1"/>
          </p:nvPr>
        </p:nvSpPr>
        <p:spPr>
          <a:xfrm>
            <a:off x="457200" y="2971800"/>
            <a:ext cx="8229600" cy="4114800"/>
          </a:xfrm>
        </p:spPr>
        <p:txBody>
          <a:bodyPr/>
          <a:lstStyle/>
          <a:p>
            <a:pPr eaLnBrk="1" hangingPunct="1"/>
            <a:r>
              <a:rPr lang="en-US" smtClean="0">
                <a:solidFill>
                  <a:srgbClr val="000000"/>
                </a:solidFill>
                <a:effectLst/>
              </a:rPr>
              <a:t>Oxygen</a:t>
            </a:r>
          </a:p>
          <a:p>
            <a:pPr eaLnBrk="1" hangingPunct="1"/>
            <a:r>
              <a:rPr lang="en-US" smtClean="0">
                <a:solidFill>
                  <a:srgbClr val="000000"/>
                </a:solidFill>
                <a:effectLst/>
              </a:rPr>
              <a:t>Carbon dioxide</a:t>
            </a:r>
          </a:p>
          <a:p>
            <a:pPr eaLnBrk="1" hangingPunct="1"/>
            <a:r>
              <a:rPr lang="en-US" smtClean="0">
                <a:solidFill>
                  <a:srgbClr val="000000"/>
                </a:solidFill>
                <a:effectLst/>
              </a:rPr>
              <a:t>Nitrogen</a:t>
            </a:r>
          </a:p>
          <a:p>
            <a:pPr eaLnBrk="1" hangingPunct="1"/>
            <a:r>
              <a:rPr lang="en-US" smtClean="0">
                <a:solidFill>
                  <a:srgbClr val="000000"/>
                </a:solidFill>
                <a:effectLst/>
              </a:rPr>
              <a:t>Water</a:t>
            </a:r>
          </a:p>
          <a:p>
            <a:pPr eaLnBrk="1" hangingPunct="1">
              <a:buFontTx/>
              <a:buNone/>
            </a:pPr>
            <a:endParaRPr lang="en-US" smtClean="0">
              <a:solidFill>
                <a:srgbClr val="000000"/>
              </a:solidFill>
              <a:effectLst/>
            </a:endParaRPr>
          </a:p>
        </p:txBody>
      </p:sp>
      <p:pic>
        <p:nvPicPr>
          <p:cNvPr id="23555" name="Picture 5" descr="gcsechem_47"/>
          <p:cNvPicPr>
            <a:picLocks noChangeAspect="1" noChangeArrowheads="1"/>
          </p:cNvPicPr>
          <p:nvPr/>
        </p:nvPicPr>
        <p:blipFill>
          <a:blip r:embed="rId3"/>
          <a:srcRect/>
          <a:stretch>
            <a:fillRect/>
          </a:stretch>
        </p:blipFill>
        <p:spPr bwMode="auto">
          <a:xfrm>
            <a:off x="5105400" y="3962400"/>
            <a:ext cx="2857500" cy="22193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9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9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9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6" name="Picture 2" descr="17_23"/>
          <p:cNvPicPr>
            <a:picLocks noChangeAspect="1" noChangeArrowheads="1"/>
          </p:cNvPicPr>
          <p:nvPr/>
        </p:nvPicPr>
        <p:blipFill>
          <a:blip r:embed="rId2"/>
          <a:srcRect/>
          <a:stretch>
            <a:fillRect/>
          </a:stretch>
        </p:blipFill>
        <p:spPr bwMode="auto">
          <a:xfrm>
            <a:off x="1981200" y="152400"/>
            <a:ext cx="6943725" cy="6419850"/>
          </a:xfrm>
          <a:prstGeom prst="rect">
            <a:avLst/>
          </a:prstGeom>
          <a:noFill/>
          <a:ln w="9525">
            <a:noFill/>
            <a:miter lim="800000"/>
            <a:headEnd/>
            <a:tailEnd/>
          </a:ln>
        </p:spPr>
      </p:pic>
      <p:sp>
        <p:nvSpPr>
          <p:cNvPr id="149507" name="Text Box 3"/>
          <p:cNvSpPr txBox="1">
            <a:spLocks noChangeArrowheads="1"/>
          </p:cNvSpPr>
          <p:nvPr/>
        </p:nvSpPr>
        <p:spPr bwMode="auto">
          <a:xfrm>
            <a:off x="0" y="457200"/>
            <a:ext cx="1828800" cy="3503613"/>
          </a:xfrm>
          <a:prstGeom prst="rect">
            <a:avLst/>
          </a:prstGeom>
          <a:noFill/>
          <a:ln w="9525">
            <a:noFill/>
            <a:miter lim="800000"/>
            <a:headEnd/>
            <a:tailEnd/>
          </a:ln>
          <a:effectLst/>
        </p:spPr>
        <p:txBody>
          <a:bodyPr>
            <a:spAutoFit/>
          </a:bodyPr>
          <a:lstStyle/>
          <a:p>
            <a:pPr>
              <a:spcBef>
                <a:spcPct val="50000"/>
              </a:spcBef>
            </a:pPr>
            <a:r>
              <a:rPr lang="en-US" sz="3200"/>
              <a:t>Indoor air pollution is also a problem for people</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idx="4294967295"/>
          </p:nvPr>
        </p:nvSpPr>
        <p:spPr>
          <a:noFill/>
          <a:ln/>
        </p:spPr>
        <p:txBody>
          <a:bodyPr/>
          <a:lstStyle/>
          <a:p>
            <a:pPr eaLnBrk="1" hangingPunct="1"/>
            <a:r>
              <a:rPr lang="en-US" sz="4000" smtClean="0">
                <a:solidFill>
                  <a:srgbClr val="000000"/>
                </a:solidFill>
                <a:effectLst/>
              </a:rPr>
              <a:t>Indoor Air Pollutants</a:t>
            </a:r>
            <a:br>
              <a:rPr lang="en-US" sz="4000" smtClean="0">
                <a:solidFill>
                  <a:srgbClr val="000000"/>
                </a:solidFill>
                <a:effectLst/>
              </a:rPr>
            </a:br>
            <a:r>
              <a:rPr lang="en-US" sz="4000" smtClean="0">
                <a:solidFill>
                  <a:srgbClr val="000000"/>
                </a:solidFill>
                <a:effectLst/>
              </a:rPr>
              <a:t>See diagram, p. 311</a:t>
            </a:r>
          </a:p>
        </p:txBody>
      </p:sp>
      <p:sp>
        <p:nvSpPr>
          <p:cNvPr id="147459" name="Rectangle 3"/>
          <p:cNvSpPr>
            <a:spLocks noGrp="1" noChangeArrowheads="1"/>
          </p:cNvSpPr>
          <p:nvPr>
            <p:ph type="body" idx="4294967295"/>
          </p:nvPr>
        </p:nvSpPr>
        <p:spPr>
          <a:xfrm>
            <a:off x="457200" y="1905000"/>
            <a:ext cx="5105400" cy="4114800"/>
          </a:xfrm>
          <a:noFill/>
          <a:ln/>
        </p:spPr>
        <p:txBody>
          <a:bodyPr/>
          <a:lstStyle/>
          <a:p>
            <a:pPr eaLnBrk="1" hangingPunct="1">
              <a:lnSpc>
                <a:spcPct val="80000"/>
              </a:lnSpc>
              <a:buFontTx/>
              <a:buNone/>
            </a:pPr>
            <a:r>
              <a:rPr lang="en-US" sz="2800" b="1" smtClean="0">
                <a:solidFill>
                  <a:srgbClr val="000000"/>
                </a:solidFill>
                <a:effectLst/>
              </a:rPr>
              <a:t>Chemicals:</a:t>
            </a:r>
          </a:p>
          <a:p>
            <a:pPr eaLnBrk="1" hangingPunct="1">
              <a:lnSpc>
                <a:spcPct val="80000"/>
              </a:lnSpc>
              <a:buFontTx/>
              <a:buNone/>
            </a:pPr>
            <a:r>
              <a:rPr lang="en-US" sz="2800" smtClean="0">
                <a:solidFill>
                  <a:srgbClr val="000000"/>
                </a:solidFill>
                <a:effectLst/>
              </a:rPr>
              <a:t>VOCs – from dry cleaning, paints, furniture</a:t>
            </a:r>
          </a:p>
          <a:p>
            <a:pPr eaLnBrk="1" hangingPunct="1">
              <a:lnSpc>
                <a:spcPct val="80000"/>
              </a:lnSpc>
              <a:buFontTx/>
              <a:buNone/>
            </a:pPr>
            <a:r>
              <a:rPr lang="en-US" sz="2800" smtClean="0">
                <a:solidFill>
                  <a:srgbClr val="000000"/>
                </a:solidFill>
                <a:effectLst/>
              </a:rPr>
              <a:t>Formaldehyde – in adhesives, plywood, carpets</a:t>
            </a:r>
          </a:p>
          <a:p>
            <a:pPr eaLnBrk="1" hangingPunct="1">
              <a:lnSpc>
                <a:spcPct val="80000"/>
              </a:lnSpc>
              <a:buFontTx/>
              <a:buNone/>
            </a:pPr>
            <a:r>
              <a:rPr lang="en-US" sz="2800" smtClean="0">
                <a:solidFill>
                  <a:srgbClr val="000000"/>
                </a:solidFill>
                <a:effectLst/>
              </a:rPr>
              <a:t>Cleaners</a:t>
            </a:r>
          </a:p>
          <a:p>
            <a:pPr eaLnBrk="1" hangingPunct="1">
              <a:lnSpc>
                <a:spcPct val="80000"/>
              </a:lnSpc>
              <a:buFontTx/>
              <a:buNone/>
            </a:pPr>
            <a:r>
              <a:rPr lang="en-US" sz="2800" smtClean="0">
                <a:solidFill>
                  <a:srgbClr val="000000"/>
                </a:solidFill>
                <a:effectLst/>
              </a:rPr>
              <a:t>Carbon monoxide – faulty furnaces, cars in garages – can be fatal</a:t>
            </a:r>
          </a:p>
          <a:p>
            <a:pPr eaLnBrk="1" hangingPunct="1">
              <a:lnSpc>
                <a:spcPct val="80000"/>
              </a:lnSpc>
              <a:buFontTx/>
              <a:buNone/>
            </a:pPr>
            <a:r>
              <a:rPr lang="en-US" sz="2800" smtClean="0">
                <a:solidFill>
                  <a:srgbClr val="000000"/>
                </a:solidFill>
                <a:effectLst/>
              </a:rPr>
              <a:t>Tobacco smoke</a:t>
            </a:r>
          </a:p>
          <a:p>
            <a:pPr eaLnBrk="1" hangingPunct="1">
              <a:lnSpc>
                <a:spcPct val="80000"/>
              </a:lnSpc>
              <a:buFontTx/>
              <a:buNone/>
            </a:pPr>
            <a:endParaRPr lang="en-US" sz="2800" smtClean="0">
              <a:solidFill>
                <a:srgbClr val="000000"/>
              </a:solidFill>
              <a:effectLst/>
            </a:endParaRPr>
          </a:p>
        </p:txBody>
      </p:sp>
      <p:pic>
        <p:nvPicPr>
          <p:cNvPr id="147460" name="Picture 4" descr="burning cigarette"/>
          <p:cNvPicPr>
            <a:picLocks noChangeAspect="1" noChangeArrowheads="1"/>
          </p:cNvPicPr>
          <p:nvPr/>
        </p:nvPicPr>
        <p:blipFill>
          <a:blip r:embed="rId3"/>
          <a:srcRect/>
          <a:stretch>
            <a:fillRect/>
          </a:stretch>
        </p:blipFill>
        <p:spPr bwMode="auto">
          <a:xfrm>
            <a:off x="5715000" y="2438400"/>
            <a:ext cx="2857500" cy="3943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idx="4294967295"/>
          </p:nvPr>
        </p:nvSpPr>
        <p:spPr/>
        <p:txBody>
          <a:bodyPr/>
          <a:lstStyle/>
          <a:p>
            <a:pPr eaLnBrk="1" hangingPunct="1">
              <a:defRPr/>
            </a:pPr>
            <a:r>
              <a:rPr lang="en-US" smtClean="0">
                <a:solidFill>
                  <a:srgbClr val="000000"/>
                </a:solidFill>
                <a:effectLst>
                  <a:outerShdw blurRad="38100" dist="38100" dir="2700000" algn="tl">
                    <a:srgbClr val="FFFFFF"/>
                  </a:outerShdw>
                </a:effectLst>
              </a:rPr>
              <a:t>Indoor air pollutants</a:t>
            </a:r>
          </a:p>
        </p:txBody>
      </p:sp>
      <p:sp>
        <p:nvSpPr>
          <p:cNvPr id="87043" name="Rectangle 3"/>
          <p:cNvSpPr>
            <a:spLocks noGrp="1" noChangeArrowheads="1"/>
          </p:cNvSpPr>
          <p:nvPr>
            <p:ph type="body" idx="4294967295"/>
          </p:nvPr>
        </p:nvSpPr>
        <p:spPr/>
        <p:txBody>
          <a:bodyPr/>
          <a:lstStyle/>
          <a:p>
            <a:pPr eaLnBrk="1" hangingPunct="1">
              <a:buFontTx/>
              <a:buNone/>
              <a:defRPr/>
            </a:pPr>
            <a:r>
              <a:rPr lang="en-US" b="1" dirty="0" smtClean="0">
                <a:solidFill>
                  <a:srgbClr val="000000"/>
                </a:solidFill>
                <a:effectLst>
                  <a:outerShdw blurRad="38100" dist="38100" dir="2700000" algn="tl">
                    <a:srgbClr val="FFFFFF"/>
                  </a:outerShdw>
                </a:effectLst>
              </a:rPr>
              <a:t>Biological:</a:t>
            </a:r>
          </a:p>
          <a:p>
            <a:pPr eaLnBrk="1" hangingPunct="1">
              <a:buFontTx/>
              <a:buNone/>
              <a:defRPr/>
            </a:pPr>
            <a:r>
              <a:rPr lang="en-US" dirty="0" smtClean="0">
                <a:solidFill>
                  <a:srgbClr val="000000"/>
                </a:solidFill>
                <a:effectLst>
                  <a:outerShdw blurRad="38100" dist="38100" dir="2700000" algn="tl">
                    <a:srgbClr val="FFFFFF"/>
                  </a:outerShdw>
                </a:effectLst>
              </a:rPr>
              <a:t>Fungi – mold spores; some people are allergic to them; can come from air ducts, moist walls, etc; problem after Katrina</a:t>
            </a:r>
          </a:p>
          <a:p>
            <a:pPr eaLnBrk="1" hangingPunct="1">
              <a:buFontTx/>
              <a:buNone/>
              <a:defRPr/>
            </a:pPr>
            <a:r>
              <a:rPr lang="en-US" dirty="0" smtClean="0">
                <a:solidFill>
                  <a:srgbClr val="000000"/>
                </a:solidFill>
                <a:effectLst>
                  <a:outerShdw blurRad="38100" dist="38100" dir="2700000" algn="tl">
                    <a:srgbClr val="FFFFFF"/>
                  </a:outerShdw>
                </a:effectLst>
              </a:rPr>
              <a:t>Bacteria – some can be airborne and can be distributed in air ducts, water droplets at spas;  Ex:  Legionnaire’s disease</a:t>
            </a:r>
          </a:p>
        </p:txBody>
      </p:sp>
      <p:pic>
        <p:nvPicPr>
          <p:cNvPr id="150532" name="Picture 4" descr="20090211_mold"/>
          <p:cNvPicPr>
            <a:picLocks noChangeAspect="1" noChangeArrowheads="1"/>
          </p:cNvPicPr>
          <p:nvPr/>
        </p:nvPicPr>
        <p:blipFill>
          <a:blip r:embed="rId3"/>
          <a:srcRect/>
          <a:stretch>
            <a:fillRect/>
          </a:stretch>
        </p:blipFill>
        <p:spPr bwMode="auto">
          <a:xfrm>
            <a:off x="6019800" y="152400"/>
            <a:ext cx="2857500" cy="2533650"/>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idx="4294967295"/>
          </p:nvPr>
        </p:nvSpPr>
        <p:spPr/>
        <p:txBody>
          <a:bodyPr/>
          <a:lstStyle/>
          <a:p>
            <a:pPr eaLnBrk="1" hangingPunct="1">
              <a:defRPr/>
            </a:pPr>
            <a:r>
              <a:rPr lang="en-US" smtClean="0">
                <a:solidFill>
                  <a:srgbClr val="000000"/>
                </a:solidFill>
                <a:effectLst>
                  <a:outerShdw blurRad="38100" dist="38100" dir="2700000" algn="tl">
                    <a:srgbClr val="FFFFFF"/>
                  </a:outerShdw>
                </a:effectLst>
              </a:rPr>
              <a:t>Indoor Air Pollutants</a:t>
            </a:r>
          </a:p>
        </p:txBody>
      </p:sp>
      <p:sp>
        <p:nvSpPr>
          <p:cNvPr id="152579" name="Rectangle 3"/>
          <p:cNvSpPr>
            <a:spLocks noGrp="1" noChangeArrowheads="1"/>
          </p:cNvSpPr>
          <p:nvPr>
            <p:ph type="body" sz="half" idx="4294967295"/>
          </p:nvPr>
        </p:nvSpPr>
        <p:spPr>
          <a:xfrm>
            <a:off x="457200" y="1905000"/>
            <a:ext cx="4038600" cy="4114800"/>
          </a:xfrm>
          <a:noFill/>
          <a:ln/>
        </p:spPr>
        <p:txBody>
          <a:bodyPr/>
          <a:lstStyle/>
          <a:p>
            <a:pPr eaLnBrk="1" hangingPunct="1">
              <a:buFontTx/>
              <a:buNone/>
            </a:pPr>
            <a:r>
              <a:rPr lang="en-US" sz="2800" b="1" smtClean="0">
                <a:solidFill>
                  <a:srgbClr val="000000"/>
                </a:solidFill>
                <a:effectLst/>
              </a:rPr>
              <a:t>Radiation</a:t>
            </a:r>
          </a:p>
          <a:p>
            <a:pPr eaLnBrk="1" hangingPunct="1">
              <a:buFontTx/>
              <a:buNone/>
            </a:pPr>
            <a:r>
              <a:rPr lang="en-US" sz="2800" smtClean="0">
                <a:solidFill>
                  <a:srgbClr val="000000"/>
                </a:solidFill>
                <a:effectLst/>
              </a:rPr>
              <a:t>Radon – colorless, odorless radioactive gas that comes from the decay of uranium; can seep into buildings; can cause cancer</a:t>
            </a:r>
          </a:p>
        </p:txBody>
      </p:sp>
      <p:pic>
        <p:nvPicPr>
          <p:cNvPr id="152580" name="Picture 5" descr="radon_testkit"/>
          <p:cNvPicPr>
            <a:picLocks noChangeAspect="1" noChangeArrowheads="1"/>
          </p:cNvPicPr>
          <p:nvPr/>
        </p:nvPicPr>
        <p:blipFill>
          <a:blip r:embed="rId3"/>
          <a:srcRect/>
          <a:stretch>
            <a:fillRect/>
          </a:stretch>
        </p:blipFill>
        <p:spPr bwMode="auto">
          <a:xfrm>
            <a:off x="5334000" y="2133600"/>
            <a:ext cx="3194050" cy="3300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6" name="Picture 2"/>
          <p:cNvPicPr>
            <a:picLocks noChangeAspect="1" noChangeArrowheads="1"/>
          </p:cNvPicPr>
          <p:nvPr/>
        </p:nvPicPr>
        <p:blipFill>
          <a:blip r:embed="rId2"/>
          <a:srcRect/>
          <a:stretch>
            <a:fillRect/>
          </a:stretch>
        </p:blipFill>
        <p:spPr bwMode="auto">
          <a:xfrm>
            <a:off x="1281113" y="25400"/>
            <a:ext cx="6581775" cy="6805613"/>
          </a:xfrm>
          <a:prstGeom prst="rect">
            <a:avLst/>
          </a:prstGeom>
          <a:noFill/>
          <a:ln w="9525">
            <a:noFill/>
            <a:miter lim="800000"/>
            <a:headEnd/>
            <a:tailEnd/>
          </a:ln>
        </p:spPr>
      </p:pic>
      <p:sp>
        <p:nvSpPr>
          <p:cNvPr id="154627" name="Text Box 3"/>
          <p:cNvSpPr txBox="1">
            <a:spLocks noChangeArrowheads="1"/>
          </p:cNvSpPr>
          <p:nvPr/>
        </p:nvSpPr>
        <p:spPr bwMode="auto">
          <a:xfrm>
            <a:off x="4351338" y="0"/>
            <a:ext cx="3684587" cy="336550"/>
          </a:xfrm>
          <a:prstGeom prst="rect">
            <a:avLst/>
          </a:prstGeom>
          <a:noFill/>
          <a:ln w="25400">
            <a:noFill/>
            <a:miter lim="800000"/>
            <a:headEnd type="none" w="med" len="lg"/>
            <a:tailEnd type="none" w="med" len="lg"/>
          </a:ln>
        </p:spPr>
        <p:txBody>
          <a:bodyPr wrap="none">
            <a:spAutoFit/>
          </a:bodyPr>
          <a:lstStyle/>
          <a:p>
            <a:pPr algn="ctr" eaLnBrk="0" hangingPunct="0"/>
            <a:r>
              <a:rPr lang="en-US" sz="1600" b="1">
                <a:latin typeface="Arial" charset="0"/>
              </a:rPr>
              <a:t>Outlet vents for furnaces and dryers</a:t>
            </a:r>
          </a:p>
        </p:txBody>
      </p:sp>
      <p:sp>
        <p:nvSpPr>
          <p:cNvPr id="154628" name="Text Box 4"/>
          <p:cNvSpPr txBox="1">
            <a:spLocks noChangeArrowheads="1"/>
          </p:cNvSpPr>
          <p:nvPr/>
        </p:nvSpPr>
        <p:spPr bwMode="auto">
          <a:xfrm>
            <a:off x="5562600" y="1989138"/>
            <a:ext cx="1211263" cy="336550"/>
          </a:xfrm>
          <a:prstGeom prst="rect">
            <a:avLst/>
          </a:prstGeom>
          <a:noFill/>
          <a:ln w="25400">
            <a:noFill/>
            <a:miter lim="800000"/>
            <a:headEnd type="none" w="med" len="lg"/>
            <a:tailEnd type="none" w="med" len="lg"/>
          </a:ln>
        </p:spPr>
        <p:txBody>
          <a:bodyPr wrap="none">
            <a:spAutoFit/>
          </a:bodyPr>
          <a:lstStyle/>
          <a:p>
            <a:pPr algn="ctr" eaLnBrk="0" hangingPunct="0"/>
            <a:r>
              <a:rPr lang="en-US" sz="1600" b="1">
                <a:latin typeface="Arial" charset="0"/>
              </a:rPr>
              <a:t>Slab joints</a:t>
            </a:r>
          </a:p>
        </p:txBody>
      </p:sp>
      <p:sp>
        <p:nvSpPr>
          <p:cNvPr id="154629" name="Text Box 5"/>
          <p:cNvSpPr txBox="1">
            <a:spLocks noChangeArrowheads="1"/>
          </p:cNvSpPr>
          <p:nvPr/>
        </p:nvSpPr>
        <p:spPr bwMode="auto">
          <a:xfrm>
            <a:off x="4905375" y="2600325"/>
            <a:ext cx="1335088" cy="336550"/>
          </a:xfrm>
          <a:prstGeom prst="rect">
            <a:avLst/>
          </a:prstGeom>
          <a:noFill/>
          <a:ln w="25400">
            <a:noFill/>
            <a:miter lim="800000"/>
            <a:headEnd type="none" w="med" len="lg"/>
            <a:tailEnd type="none" w="med" len="lg"/>
          </a:ln>
        </p:spPr>
        <p:txBody>
          <a:bodyPr wrap="none">
            <a:spAutoFit/>
          </a:bodyPr>
          <a:lstStyle/>
          <a:p>
            <a:pPr algn="ctr" eaLnBrk="0" hangingPunct="0"/>
            <a:r>
              <a:rPr lang="en-US" sz="1600" b="1">
                <a:latin typeface="Arial" charset="0"/>
              </a:rPr>
              <a:t>Wood stove</a:t>
            </a:r>
          </a:p>
        </p:txBody>
      </p:sp>
      <p:sp>
        <p:nvSpPr>
          <p:cNvPr id="154630" name="Text Box 6"/>
          <p:cNvSpPr txBox="1">
            <a:spLocks noChangeArrowheads="1"/>
          </p:cNvSpPr>
          <p:nvPr/>
        </p:nvSpPr>
        <p:spPr bwMode="auto">
          <a:xfrm>
            <a:off x="4845050" y="3154363"/>
            <a:ext cx="1606550" cy="336550"/>
          </a:xfrm>
          <a:prstGeom prst="rect">
            <a:avLst/>
          </a:prstGeom>
          <a:noFill/>
          <a:ln w="25400">
            <a:noFill/>
            <a:miter lim="800000"/>
            <a:headEnd type="none" w="med" len="lg"/>
            <a:tailEnd type="none" w="med" len="lg"/>
          </a:ln>
        </p:spPr>
        <p:txBody>
          <a:bodyPr wrap="none">
            <a:spAutoFit/>
          </a:bodyPr>
          <a:lstStyle/>
          <a:p>
            <a:pPr algn="ctr" eaLnBrk="0" hangingPunct="0"/>
            <a:r>
              <a:rPr lang="en-US" sz="1600" b="1">
                <a:latin typeface="Arial" charset="0"/>
              </a:rPr>
              <a:t>Cracks in floor</a:t>
            </a:r>
          </a:p>
        </p:txBody>
      </p:sp>
      <p:sp>
        <p:nvSpPr>
          <p:cNvPr id="154631" name="Text Box 7"/>
          <p:cNvSpPr txBox="1">
            <a:spLocks noChangeArrowheads="1"/>
          </p:cNvSpPr>
          <p:nvPr/>
        </p:nvSpPr>
        <p:spPr bwMode="auto">
          <a:xfrm>
            <a:off x="3473450" y="3289300"/>
            <a:ext cx="928688" cy="581025"/>
          </a:xfrm>
          <a:prstGeom prst="rect">
            <a:avLst/>
          </a:prstGeom>
          <a:noFill/>
          <a:ln w="25400">
            <a:noFill/>
            <a:miter lim="800000"/>
            <a:headEnd type="none" w="med" len="lg"/>
            <a:tailEnd type="none" w="med" len="lg"/>
          </a:ln>
        </p:spPr>
        <p:txBody>
          <a:bodyPr wrap="none">
            <a:spAutoFit/>
          </a:bodyPr>
          <a:lstStyle/>
          <a:p>
            <a:pPr eaLnBrk="0" hangingPunct="0"/>
            <a:r>
              <a:rPr lang="en-US" sz="1600" b="1">
                <a:latin typeface="Arial" charset="0"/>
              </a:rPr>
              <a:t>Clothes</a:t>
            </a:r>
          </a:p>
          <a:p>
            <a:pPr eaLnBrk="0" hangingPunct="0"/>
            <a:r>
              <a:rPr lang="en-US" sz="1600" b="1">
                <a:latin typeface="Arial" charset="0"/>
              </a:rPr>
              <a:t>dryer</a:t>
            </a:r>
          </a:p>
        </p:txBody>
      </p:sp>
      <p:sp>
        <p:nvSpPr>
          <p:cNvPr id="154632" name="Text Box 8"/>
          <p:cNvSpPr txBox="1">
            <a:spLocks noChangeArrowheads="1"/>
          </p:cNvSpPr>
          <p:nvPr/>
        </p:nvSpPr>
        <p:spPr bwMode="auto">
          <a:xfrm>
            <a:off x="1876425" y="3425825"/>
            <a:ext cx="974725" cy="336550"/>
          </a:xfrm>
          <a:prstGeom prst="rect">
            <a:avLst/>
          </a:prstGeom>
          <a:noFill/>
          <a:ln w="25400">
            <a:noFill/>
            <a:miter lim="800000"/>
            <a:headEnd type="none" w="med" len="lg"/>
            <a:tailEnd type="none" w="med" len="lg"/>
          </a:ln>
        </p:spPr>
        <p:txBody>
          <a:bodyPr wrap="none">
            <a:spAutoFit/>
          </a:bodyPr>
          <a:lstStyle/>
          <a:p>
            <a:pPr algn="ctr" eaLnBrk="0" hangingPunct="0"/>
            <a:r>
              <a:rPr lang="en-US" sz="1600" b="1">
                <a:latin typeface="Arial" charset="0"/>
              </a:rPr>
              <a:t>Furnace</a:t>
            </a:r>
          </a:p>
        </p:txBody>
      </p:sp>
      <p:sp>
        <p:nvSpPr>
          <p:cNvPr id="154633" name="Text Box 9"/>
          <p:cNvSpPr txBox="1">
            <a:spLocks noChangeArrowheads="1"/>
          </p:cNvSpPr>
          <p:nvPr/>
        </p:nvSpPr>
        <p:spPr bwMode="auto">
          <a:xfrm>
            <a:off x="3352800" y="4195763"/>
            <a:ext cx="1630363" cy="336550"/>
          </a:xfrm>
          <a:prstGeom prst="rect">
            <a:avLst/>
          </a:prstGeom>
          <a:noFill/>
          <a:ln w="25400">
            <a:noFill/>
            <a:miter lim="800000"/>
            <a:headEnd type="none" w="med" len="lg"/>
            <a:tailEnd type="none" w="med" len="lg"/>
          </a:ln>
        </p:spPr>
        <p:txBody>
          <a:bodyPr wrap="none">
            <a:spAutoFit/>
          </a:bodyPr>
          <a:lstStyle/>
          <a:p>
            <a:pPr algn="ctr" eaLnBrk="0" hangingPunct="0"/>
            <a:r>
              <a:rPr lang="en-US" sz="1600" b="1">
                <a:latin typeface="Arial" charset="0"/>
              </a:rPr>
              <a:t>Radon-222 gas</a:t>
            </a:r>
          </a:p>
        </p:txBody>
      </p:sp>
      <p:sp>
        <p:nvSpPr>
          <p:cNvPr id="154634" name="Text Box 10"/>
          <p:cNvSpPr txBox="1">
            <a:spLocks noChangeArrowheads="1"/>
          </p:cNvSpPr>
          <p:nvPr/>
        </p:nvSpPr>
        <p:spPr bwMode="auto">
          <a:xfrm>
            <a:off x="2487613" y="3919538"/>
            <a:ext cx="612775" cy="336550"/>
          </a:xfrm>
          <a:prstGeom prst="rect">
            <a:avLst/>
          </a:prstGeom>
          <a:noFill/>
          <a:ln w="25400">
            <a:noFill/>
            <a:miter lim="800000"/>
            <a:headEnd type="none" w="med" len="lg"/>
            <a:tailEnd type="none" w="med" len="lg"/>
          </a:ln>
        </p:spPr>
        <p:txBody>
          <a:bodyPr wrap="none">
            <a:spAutoFit/>
          </a:bodyPr>
          <a:lstStyle/>
          <a:p>
            <a:pPr algn="ctr" eaLnBrk="0" hangingPunct="0"/>
            <a:r>
              <a:rPr lang="en-US" sz="1600" b="1">
                <a:latin typeface="Arial" charset="0"/>
              </a:rPr>
              <a:t>Slab</a:t>
            </a:r>
          </a:p>
        </p:txBody>
      </p:sp>
      <p:sp>
        <p:nvSpPr>
          <p:cNvPr id="154635" name="Text Box 11"/>
          <p:cNvSpPr txBox="1">
            <a:spLocks noChangeArrowheads="1"/>
          </p:cNvSpPr>
          <p:nvPr/>
        </p:nvSpPr>
        <p:spPr bwMode="auto">
          <a:xfrm>
            <a:off x="3105150" y="5165725"/>
            <a:ext cx="557213" cy="336550"/>
          </a:xfrm>
          <a:prstGeom prst="rect">
            <a:avLst/>
          </a:prstGeom>
          <a:noFill/>
          <a:ln w="25400">
            <a:noFill/>
            <a:miter lim="800000"/>
            <a:headEnd type="none" w="med" len="lg"/>
            <a:tailEnd type="none" w="med" len="lg"/>
          </a:ln>
        </p:spPr>
        <p:txBody>
          <a:bodyPr wrap="none">
            <a:spAutoFit/>
          </a:bodyPr>
          <a:lstStyle/>
          <a:p>
            <a:pPr algn="ctr" eaLnBrk="0" hangingPunct="0"/>
            <a:r>
              <a:rPr lang="en-US" sz="1600" b="1">
                <a:solidFill>
                  <a:schemeClr val="bg1"/>
                </a:solidFill>
                <a:latin typeface="Arial" charset="0"/>
              </a:rPr>
              <a:t>Soil</a:t>
            </a:r>
          </a:p>
        </p:txBody>
      </p:sp>
      <p:sp>
        <p:nvSpPr>
          <p:cNvPr id="154636" name="Text Box 12"/>
          <p:cNvSpPr txBox="1">
            <a:spLocks noChangeArrowheads="1"/>
          </p:cNvSpPr>
          <p:nvPr/>
        </p:nvSpPr>
        <p:spPr bwMode="auto">
          <a:xfrm>
            <a:off x="5229225" y="4403725"/>
            <a:ext cx="1414463" cy="336550"/>
          </a:xfrm>
          <a:prstGeom prst="rect">
            <a:avLst/>
          </a:prstGeom>
          <a:noFill/>
          <a:ln w="25400">
            <a:noFill/>
            <a:miter lim="800000"/>
            <a:headEnd type="none" w="med" len="lg"/>
            <a:tailEnd type="none" w="med" len="lg"/>
          </a:ln>
        </p:spPr>
        <p:txBody>
          <a:bodyPr wrap="none">
            <a:spAutoFit/>
          </a:bodyPr>
          <a:lstStyle/>
          <a:p>
            <a:pPr algn="ctr" eaLnBrk="0" hangingPunct="0"/>
            <a:r>
              <a:rPr lang="en-US" sz="1600" b="1">
                <a:solidFill>
                  <a:schemeClr val="bg1"/>
                </a:solidFill>
                <a:latin typeface="Arial" charset="0"/>
              </a:rPr>
              <a:t>Uranium-238</a:t>
            </a:r>
          </a:p>
        </p:txBody>
      </p:sp>
      <p:sp>
        <p:nvSpPr>
          <p:cNvPr id="154637" name="Text Box 13"/>
          <p:cNvSpPr txBox="1">
            <a:spLocks noChangeArrowheads="1"/>
          </p:cNvSpPr>
          <p:nvPr/>
        </p:nvSpPr>
        <p:spPr bwMode="auto">
          <a:xfrm>
            <a:off x="6472238" y="3178175"/>
            <a:ext cx="749300" cy="581025"/>
          </a:xfrm>
          <a:prstGeom prst="rect">
            <a:avLst/>
          </a:prstGeom>
          <a:noFill/>
          <a:ln w="25400">
            <a:noFill/>
            <a:miter lim="800000"/>
            <a:headEnd type="none" w="med" len="lg"/>
            <a:tailEnd type="none" w="med" len="lg"/>
          </a:ln>
        </p:spPr>
        <p:txBody>
          <a:bodyPr wrap="none">
            <a:spAutoFit/>
          </a:bodyPr>
          <a:lstStyle/>
          <a:p>
            <a:pPr algn="ctr" eaLnBrk="0" hangingPunct="0"/>
            <a:r>
              <a:rPr lang="en-US" sz="1600" b="1">
                <a:latin typeface="Arial" charset="0"/>
              </a:rPr>
              <a:t>Sump</a:t>
            </a:r>
          </a:p>
          <a:p>
            <a:pPr algn="ctr" eaLnBrk="0" hangingPunct="0"/>
            <a:r>
              <a:rPr lang="en-US" sz="1600" b="1">
                <a:latin typeface="Arial" charset="0"/>
              </a:rPr>
              <a:t>pump</a:t>
            </a:r>
          </a:p>
        </p:txBody>
      </p:sp>
      <p:grpSp>
        <p:nvGrpSpPr>
          <p:cNvPr id="154638" name="Group 14"/>
          <p:cNvGrpSpPr>
            <a:grpSpLocks/>
          </p:cNvGrpSpPr>
          <p:nvPr/>
        </p:nvGrpSpPr>
        <p:grpSpPr bwMode="auto">
          <a:xfrm>
            <a:off x="6102350" y="1265238"/>
            <a:ext cx="1552575" cy="349250"/>
            <a:chOff x="3659" y="902"/>
            <a:chExt cx="978" cy="220"/>
          </a:xfrm>
        </p:grpSpPr>
        <p:sp>
          <p:nvSpPr>
            <p:cNvPr id="154639" name="Text Box 15"/>
            <p:cNvSpPr txBox="1">
              <a:spLocks noChangeArrowheads="1"/>
            </p:cNvSpPr>
            <p:nvPr/>
          </p:nvSpPr>
          <p:spPr bwMode="auto">
            <a:xfrm>
              <a:off x="3667" y="910"/>
              <a:ext cx="970" cy="212"/>
            </a:xfrm>
            <a:prstGeom prst="rect">
              <a:avLst/>
            </a:prstGeom>
            <a:noFill/>
            <a:ln w="25400">
              <a:noFill/>
              <a:miter lim="800000"/>
              <a:headEnd type="none" w="med" len="lg"/>
              <a:tailEnd type="none" w="med" len="lg"/>
            </a:ln>
          </p:spPr>
          <p:txBody>
            <a:bodyPr wrap="none">
              <a:spAutoFit/>
            </a:bodyPr>
            <a:lstStyle/>
            <a:p>
              <a:pPr algn="ctr" eaLnBrk="0" hangingPunct="0"/>
              <a:r>
                <a:rPr lang="en-US" sz="1600" b="1">
                  <a:solidFill>
                    <a:schemeClr val="bg1"/>
                  </a:solidFill>
                  <a:latin typeface="Arial" charset="0"/>
                </a:rPr>
                <a:t>Cracks in wall</a:t>
              </a:r>
            </a:p>
          </p:txBody>
        </p:sp>
        <p:sp>
          <p:nvSpPr>
            <p:cNvPr id="154640" name="Text Box 16"/>
            <p:cNvSpPr txBox="1">
              <a:spLocks noChangeArrowheads="1"/>
            </p:cNvSpPr>
            <p:nvPr/>
          </p:nvSpPr>
          <p:spPr bwMode="auto">
            <a:xfrm>
              <a:off x="3659" y="902"/>
              <a:ext cx="970" cy="212"/>
            </a:xfrm>
            <a:prstGeom prst="rect">
              <a:avLst/>
            </a:prstGeom>
            <a:noFill/>
            <a:ln w="25400">
              <a:noFill/>
              <a:miter lim="800000"/>
              <a:headEnd type="none" w="med" len="lg"/>
              <a:tailEnd type="none" w="med" len="lg"/>
            </a:ln>
          </p:spPr>
          <p:txBody>
            <a:bodyPr wrap="none">
              <a:spAutoFit/>
            </a:bodyPr>
            <a:lstStyle/>
            <a:p>
              <a:pPr algn="ctr" eaLnBrk="0" hangingPunct="0"/>
              <a:r>
                <a:rPr lang="en-US" sz="1600" b="1">
                  <a:latin typeface="Arial" charset="0"/>
                </a:rPr>
                <a:t>Cracks in wall</a:t>
              </a:r>
            </a:p>
          </p:txBody>
        </p:sp>
      </p:grpSp>
      <p:grpSp>
        <p:nvGrpSpPr>
          <p:cNvPr id="154641" name="Group 17"/>
          <p:cNvGrpSpPr>
            <a:grpSpLocks/>
          </p:cNvGrpSpPr>
          <p:nvPr/>
        </p:nvGrpSpPr>
        <p:grpSpPr bwMode="auto">
          <a:xfrm>
            <a:off x="5176838" y="485775"/>
            <a:ext cx="1517650" cy="349250"/>
            <a:chOff x="3294" y="558"/>
            <a:chExt cx="956" cy="220"/>
          </a:xfrm>
        </p:grpSpPr>
        <p:sp>
          <p:nvSpPr>
            <p:cNvPr id="154642" name="Text Box 18"/>
            <p:cNvSpPr txBox="1">
              <a:spLocks noChangeArrowheads="1"/>
            </p:cNvSpPr>
            <p:nvPr/>
          </p:nvSpPr>
          <p:spPr bwMode="auto">
            <a:xfrm>
              <a:off x="3302" y="566"/>
              <a:ext cx="948" cy="212"/>
            </a:xfrm>
            <a:prstGeom prst="rect">
              <a:avLst/>
            </a:prstGeom>
            <a:noFill/>
            <a:ln w="25400">
              <a:noFill/>
              <a:miter lim="800000"/>
              <a:headEnd type="none" w="med" len="lg"/>
              <a:tailEnd type="none" w="med" len="lg"/>
            </a:ln>
          </p:spPr>
          <p:txBody>
            <a:bodyPr wrap="none">
              <a:spAutoFit/>
            </a:bodyPr>
            <a:lstStyle/>
            <a:p>
              <a:pPr algn="ctr" eaLnBrk="0" hangingPunct="0"/>
              <a:r>
                <a:rPr lang="en-US" sz="1600" b="1">
                  <a:solidFill>
                    <a:schemeClr val="bg1"/>
                  </a:solidFill>
                  <a:latin typeface="Arial" charset="0"/>
                </a:rPr>
                <a:t>Open window</a:t>
              </a:r>
            </a:p>
          </p:txBody>
        </p:sp>
        <p:sp>
          <p:nvSpPr>
            <p:cNvPr id="154643" name="Text Box 19"/>
            <p:cNvSpPr txBox="1">
              <a:spLocks noChangeArrowheads="1"/>
            </p:cNvSpPr>
            <p:nvPr/>
          </p:nvSpPr>
          <p:spPr bwMode="auto">
            <a:xfrm>
              <a:off x="3294" y="558"/>
              <a:ext cx="948" cy="212"/>
            </a:xfrm>
            <a:prstGeom prst="rect">
              <a:avLst/>
            </a:prstGeom>
            <a:noFill/>
            <a:ln w="25400">
              <a:noFill/>
              <a:miter lim="800000"/>
              <a:headEnd type="none" w="med" len="lg"/>
              <a:tailEnd type="none" w="med" len="lg"/>
            </a:ln>
          </p:spPr>
          <p:txBody>
            <a:bodyPr wrap="none">
              <a:spAutoFit/>
            </a:bodyPr>
            <a:lstStyle/>
            <a:p>
              <a:pPr algn="ctr" eaLnBrk="0" hangingPunct="0"/>
              <a:r>
                <a:rPr lang="en-US" sz="1600" b="1">
                  <a:latin typeface="Arial" charset="0"/>
                </a:rPr>
                <a:t>Open window</a:t>
              </a:r>
            </a:p>
          </p:txBody>
        </p:sp>
      </p:grpSp>
      <p:grpSp>
        <p:nvGrpSpPr>
          <p:cNvPr id="154644" name="Group 20"/>
          <p:cNvGrpSpPr>
            <a:grpSpLocks/>
          </p:cNvGrpSpPr>
          <p:nvPr/>
        </p:nvGrpSpPr>
        <p:grpSpPr bwMode="auto">
          <a:xfrm>
            <a:off x="4619625" y="1228725"/>
            <a:ext cx="1133475" cy="838200"/>
            <a:chOff x="2910" y="774"/>
            <a:chExt cx="714" cy="528"/>
          </a:xfrm>
        </p:grpSpPr>
        <p:sp>
          <p:nvSpPr>
            <p:cNvPr id="154645" name="Text Box 21"/>
            <p:cNvSpPr txBox="1">
              <a:spLocks noChangeArrowheads="1"/>
            </p:cNvSpPr>
            <p:nvPr/>
          </p:nvSpPr>
          <p:spPr bwMode="auto">
            <a:xfrm>
              <a:off x="2918" y="782"/>
              <a:ext cx="706" cy="520"/>
            </a:xfrm>
            <a:prstGeom prst="rect">
              <a:avLst/>
            </a:prstGeom>
            <a:noFill/>
            <a:ln w="25400">
              <a:noFill/>
              <a:miter lim="800000"/>
              <a:headEnd type="none" w="med" len="lg"/>
              <a:tailEnd type="none" w="med" len="lg"/>
            </a:ln>
          </p:spPr>
          <p:txBody>
            <a:bodyPr wrap="none">
              <a:spAutoFit/>
            </a:bodyPr>
            <a:lstStyle/>
            <a:p>
              <a:pPr eaLnBrk="0" hangingPunct="0"/>
              <a:r>
                <a:rPr lang="en-US" sz="1600" b="1">
                  <a:solidFill>
                    <a:schemeClr val="bg1"/>
                  </a:solidFill>
                  <a:latin typeface="Arial" charset="0"/>
                </a:rPr>
                <a:t>Openings</a:t>
              </a:r>
            </a:p>
            <a:p>
              <a:pPr eaLnBrk="0" hangingPunct="0"/>
              <a:r>
                <a:rPr lang="en-US" sz="1600" b="1">
                  <a:solidFill>
                    <a:schemeClr val="bg1"/>
                  </a:solidFill>
                  <a:latin typeface="Arial" charset="0"/>
                </a:rPr>
                <a:t>around</a:t>
              </a:r>
            </a:p>
            <a:p>
              <a:pPr eaLnBrk="0" hangingPunct="0"/>
              <a:r>
                <a:rPr lang="en-US" sz="1600" b="1">
                  <a:solidFill>
                    <a:schemeClr val="bg1"/>
                  </a:solidFill>
                  <a:latin typeface="Arial" charset="0"/>
                </a:rPr>
                <a:t>pipes</a:t>
              </a:r>
            </a:p>
          </p:txBody>
        </p:sp>
        <p:sp>
          <p:nvSpPr>
            <p:cNvPr id="154646" name="Text Box 22"/>
            <p:cNvSpPr txBox="1">
              <a:spLocks noChangeArrowheads="1"/>
            </p:cNvSpPr>
            <p:nvPr/>
          </p:nvSpPr>
          <p:spPr bwMode="auto">
            <a:xfrm>
              <a:off x="2910" y="774"/>
              <a:ext cx="706" cy="520"/>
            </a:xfrm>
            <a:prstGeom prst="rect">
              <a:avLst/>
            </a:prstGeom>
            <a:noFill/>
            <a:ln w="25400">
              <a:noFill/>
              <a:miter lim="800000"/>
              <a:headEnd type="none" w="med" len="lg"/>
              <a:tailEnd type="none" w="med" len="lg"/>
            </a:ln>
          </p:spPr>
          <p:txBody>
            <a:bodyPr wrap="none">
              <a:spAutoFit/>
            </a:bodyPr>
            <a:lstStyle/>
            <a:p>
              <a:pPr eaLnBrk="0" hangingPunct="0"/>
              <a:r>
                <a:rPr lang="en-US" sz="1600" b="1">
                  <a:latin typeface="Arial" charset="0"/>
                </a:rPr>
                <a:t>Openings</a:t>
              </a:r>
            </a:p>
            <a:p>
              <a:pPr eaLnBrk="0" hangingPunct="0"/>
              <a:r>
                <a:rPr lang="en-US" sz="1600" b="1">
                  <a:latin typeface="Arial" charset="0"/>
                </a:rPr>
                <a:t>around</a:t>
              </a:r>
            </a:p>
            <a:p>
              <a:pPr eaLnBrk="0" hangingPunct="0"/>
              <a:r>
                <a:rPr lang="en-US" sz="1600" b="1">
                  <a:latin typeface="Arial" charset="0"/>
                </a:rPr>
                <a:t>pipes</a:t>
              </a:r>
            </a:p>
          </p:txBody>
        </p:sp>
      </p:gr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idx="4294967295"/>
          </p:nvPr>
        </p:nvSpPr>
        <p:spPr>
          <a:noFill/>
          <a:ln/>
        </p:spPr>
        <p:txBody>
          <a:bodyPr/>
          <a:lstStyle/>
          <a:p>
            <a:r>
              <a:rPr lang="en-US" smtClean="0">
                <a:effectLst/>
              </a:rPr>
              <a:t>Radon risk across the U.S.</a:t>
            </a:r>
          </a:p>
        </p:txBody>
      </p:sp>
      <p:pic>
        <p:nvPicPr>
          <p:cNvPr id="155651" name="Picture 3" descr="17_22"/>
          <p:cNvPicPr>
            <a:picLocks noGrp="1" noChangeAspect="1" noChangeArrowheads="1"/>
          </p:cNvPicPr>
          <p:nvPr>
            <p:ph type="body" idx="4294967295"/>
          </p:nvPr>
        </p:nvPicPr>
        <p:blipFill>
          <a:blip r:embed="rId2"/>
          <a:srcRect/>
          <a:stretch>
            <a:fillRect/>
          </a:stretch>
        </p:blipFill>
        <p:spPr>
          <a:xfrm>
            <a:off x="1295400" y="1371600"/>
            <a:ext cx="5995988" cy="4989513"/>
          </a:xfr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idx="4294967295"/>
          </p:nvPr>
        </p:nvSpPr>
        <p:spPr>
          <a:xfrm>
            <a:off x="381000" y="304800"/>
            <a:ext cx="8229600" cy="1384300"/>
          </a:xfrm>
          <a:noFill/>
          <a:ln/>
        </p:spPr>
        <p:txBody>
          <a:bodyPr/>
          <a:lstStyle/>
          <a:p>
            <a:pPr eaLnBrk="1" hangingPunct="1"/>
            <a:r>
              <a:rPr lang="en-US" smtClean="0">
                <a:solidFill>
                  <a:srgbClr val="000000"/>
                </a:solidFill>
                <a:effectLst/>
              </a:rPr>
              <a:t>Indoor Air Pollutants</a:t>
            </a:r>
          </a:p>
        </p:txBody>
      </p:sp>
      <p:sp>
        <p:nvSpPr>
          <p:cNvPr id="156675" name="Rectangle 3"/>
          <p:cNvSpPr>
            <a:spLocks noGrp="1" noChangeArrowheads="1"/>
          </p:cNvSpPr>
          <p:nvPr>
            <p:ph type="body" sz="half" idx="4294967295"/>
          </p:nvPr>
        </p:nvSpPr>
        <p:spPr>
          <a:xfrm>
            <a:off x="457200" y="1905000"/>
            <a:ext cx="4038600" cy="4114800"/>
          </a:xfrm>
          <a:noFill/>
          <a:ln/>
        </p:spPr>
        <p:txBody>
          <a:bodyPr/>
          <a:lstStyle/>
          <a:p>
            <a:pPr eaLnBrk="1" hangingPunct="1">
              <a:buFontTx/>
              <a:buNone/>
            </a:pPr>
            <a:r>
              <a:rPr lang="en-US" sz="2400" b="1" smtClean="0">
                <a:solidFill>
                  <a:srgbClr val="000000"/>
                </a:solidFill>
                <a:effectLst/>
              </a:rPr>
              <a:t>Asbestos</a:t>
            </a:r>
            <a:r>
              <a:rPr lang="en-US" sz="2400" smtClean="0">
                <a:solidFill>
                  <a:srgbClr val="000000"/>
                </a:solidFill>
                <a:effectLst/>
              </a:rPr>
              <a:t> – fire-resistant material used in many building materials until they were banned in the 1970s</a:t>
            </a:r>
          </a:p>
          <a:p>
            <a:pPr eaLnBrk="1" hangingPunct="1">
              <a:buFontTx/>
              <a:buNone/>
            </a:pPr>
            <a:r>
              <a:rPr lang="en-US" sz="2400" smtClean="0">
                <a:solidFill>
                  <a:srgbClr val="000000"/>
                </a:solidFill>
                <a:effectLst/>
              </a:rPr>
              <a:t>Becomes a problem if it is disturbed and the fibers that make up asbestos become airborne, lodge in lungs, cause cancer</a:t>
            </a:r>
          </a:p>
        </p:txBody>
      </p:sp>
      <p:sp>
        <p:nvSpPr>
          <p:cNvPr id="94216" name="Rectangle 8"/>
          <p:cNvSpPr>
            <a:spLocks noGrp="1" noChangeArrowheads="1"/>
          </p:cNvSpPr>
          <p:nvPr>
            <p:ph sz="half" idx="4294967295"/>
          </p:nvPr>
        </p:nvSpPr>
        <p:spPr>
          <a:xfrm>
            <a:off x="4648200" y="1905000"/>
            <a:ext cx="4038600" cy="4114800"/>
          </a:xfrm>
        </p:spPr>
        <p:txBody>
          <a:bodyPr/>
          <a:lstStyle/>
          <a:p>
            <a:pPr eaLnBrk="1" hangingPunct="1">
              <a:defRPr/>
            </a:pPr>
            <a:endParaRPr lang="en-US" sz="2800" smtClean="0"/>
          </a:p>
        </p:txBody>
      </p:sp>
      <p:pic>
        <p:nvPicPr>
          <p:cNvPr id="156677" name="Picture 5" descr="Asbestos%20Debris_650"/>
          <p:cNvPicPr>
            <a:picLocks noChangeAspect="1" noChangeArrowheads="1"/>
          </p:cNvPicPr>
          <p:nvPr/>
        </p:nvPicPr>
        <p:blipFill>
          <a:blip r:embed="rId3"/>
          <a:srcRect/>
          <a:stretch>
            <a:fillRect/>
          </a:stretch>
        </p:blipFill>
        <p:spPr bwMode="auto">
          <a:xfrm>
            <a:off x="4724400" y="4135438"/>
            <a:ext cx="3273425" cy="2457450"/>
          </a:xfrm>
          <a:prstGeom prst="rect">
            <a:avLst/>
          </a:prstGeom>
          <a:noFill/>
          <a:ln w="9525">
            <a:noFill/>
            <a:miter lim="800000"/>
            <a:headEnd/>
            <a:tailEnd/>
          </a:ln>
        </p:spPr>
      </p:pic>
      <p:pic>
        <p:nvPicPr>
          <p:cNvPr id="156678" name="Picture 7" descr="asbestos-remov"/>
          <p:cNvPicPr>
            <a:picLocks noChangeAspect="1" noChangeArrowheads="1"/>
          </p:cNvPicPr>
          <p:nvPr/>
        </p:nvPicPr>
        <p:blipFill>
          <a:blip r:embed="rId4"/>
          <a:srcRect/>
          <a:stretch>
            <a:fillRect/>
          </a:stretch>
        </p:blipFill>
        <p:spPr bwMode="auto">
          <a:xfrm>
            <a:off x="5791200" y="304800"/>
            <a:ext cx="3048000" cy="3600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idx="4294967295"/>
          </p:nvPr>
        </p:nvSpPr>
        <p:spPr>
          <a:noFill/>
          <a:ln/>
        </p:spPr>
        <p:txBody>
          <a:bodyPr/>
          <a:lstStyle/>
          <a:p>
            <a:pPr eaLnBrk="1" hangingPunct="1"/>
            <a:r>
              <a:rPr lang="en-US" smtClean="0">
                <a:solidFill>
                  <a:srgbClr val="000000"/>
                </a:solidFill>
                <a:effectLst/>
              </a:rPr>
              <a:t>Indoor Air Pollutants</a:t>
            </a:r>
          </a:p>
        </p:txBody>
      </p:sp>
      <p:sp>
        <p:nvSpPr>
          <p:cNvPr id="158723" name="Rectangle 3"/>
          <p:cNvSpPr>
            <a:spLocks noGrp="1" noChangeArrowheads="1"/>
          </p:cNvSpPr>
          <p:nvPr>
            <p:ph type="body" idx="4294967295"/>
          </p:nvPr>
        </p:nvSpPr>
        <p:spPr>
          <a:noFill/>
          <a:ln/>
        </p:spPr>
        <p:txBody>
          <a:bodyPr/>
          <a:lstStyle/>
          <a:p>
            <a:pPr eaLnBrk="1" hangingPunct="1">
              <a:lnSpc>
                <a:spcPct val="90000"/>
              </a:lnSpc>
              <a:buFontTx/>
              <a:buNone/>
            </a:pPr>
            <a:r>
              <a:rPr lang="en-US" sz="2800" b="1" smtClean="0">
                <a:solidFill>
                  <a:srgbClr val="000000"/>
                </a:solidFill>
                <a:effectLst/>
              </a:rPr>
              <a:t>Sick Building Syndrome</a:t>
            </a:r>
            <a:r>
              <a:rPr lang="en-US" sz="2800" smtClean="0">
                <a:solidFill>
                  <a:srgbClr val="000000"/>
                </a:solidFill>
                <a:effectLst/>
              </a:rPr>
              <a:t> – when something about a building is making people sick, they get better when they leave the building</a:t>
            </a:r>
          </a:p>
          <a:p>
            <a:pPr eaLnBrk="1" hangingPunct="1">
              <a:lnSpc>
                <a:spcPct val="90000"/>
              </a:lnSpc>
              <a:buFontTx/>
              <a:buNone/>
            </a:pPr>
            <a:r>
              <a:rPr lang="en-US" sz="2800" smtClean="0">
                <a:solidFill>
                  <a:srgbClr val="000000"/>
                </a:solidFill>
                <a:effectLst/>
              </a:rPr>
              <a:t>Symptoms – headaches, fatigue, eye irritation, dizziness</a:t>
            </a:r>
          </a:p>
          <a:p>
            <a:pPr eaLnBrk="1" hangingPunct="1">
              <a:lnSpc>
                <a:spcPct val="90000"/>
              </a:lnSpc>
              <a:buFontTx/>
              <a:buNone/>
            </a:pPr>
            <a:r>
              <a:rPr lang="en-US" sz="2800" smtClean="0">
                <a:solidFill>
                  <a:srgbClr val="000000"/>
                </a:solidFill>
                <a:effectLst/>
              </a:rPr>
              <a:t>Often due to newer airtight construction which limits flow of fresh air</a:t>
            </a:r>
          </a:p>
          <a:p>
            <a:pPr eaLnBrk="1" hangingPunct="1">
              <a:lnSpc>
                <a:spcPct val="90000"/>
              </a:lnSpc>
              <a:buFontTx/>
              <a:buNone/>
            </a:pPr>
            <a:r>
              <a:rPr lang="en-US" sz="2800" smtClean="0">
                <a:solidFill>
                  <a:srgbClr val="000000"/>
                </a:solidFill>
                <a:effectLst/>
              </a:rPr>
              <a:t>May be caused by chemical, biological or any other pollutant</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noFill/>
          <a:ln/>
        </p:spPr>
        <p:txBody>
          <a:bodyPr/>
          <a:lstStyle/>
          <a:p>
            <a:r>
              <a:rPr lang="en-US" sz="4000" smtClean="0">
                <a:effectLst/>
              </a:rPr>
              <a:t>Two other types of “air” pollution</a:t>
            </a:r>
          </a:p>
        </p:txBody>
      </p:sp>
      <p:sp>
        <p:nvSpPr>
          <p:cNvPr id="160771" name="Rectangle 3"/>
          <p:cNvSpPr>
            <a:spLocks noGrp="1" noChangeArrowheads="1"/>
          </p:cNvSpPr>
          <p:nvPr>
            <p:ph type="body" idx="1"/>
          </p:nvPr>
        </p:nvSpPr>
        <p:spPr>
          <a:noFill/>
          <a:ln/>
        </p:spPr>
        <p:txBody>
          <a:bodyPr/>
          <a:lstStyle/>
          <a:p>
            <a:r>
              <a:rPr lang="en-US" smtClean="0">
                <a:effectLst/>
              </a:rPr>
              <a:t>Noise pollution</a:t>
            </a:r>
          </a:p>
          <a:p>
            <a:r>
              <a:rPr lang="en-US" smtClean="0">
                <a:effectLst/>
              </a:rPr>
              <a:t>Light pollution</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p:txBody>
          <a:bodyPr/>
          <a:lstStyle/>
          <a:p>
            <a:pPr eaLnBrk="1" hangingPunct="1"/>
            <a:r>
              <a:rPr lang="en-US" smtClean="0">
                <a:solidFill>
                  <a:srgbClr val="000000"/>
                </a:solidFill>
                <a:effectLst/>
              </a:rPr>
              <a:t>Noise Pollution</a:t>
            </a:r>
          </a:p>
        </p:txBody>
      </p:sp>
      <p:sp>
        <p:nvSpPr>
          <p:cNvPr id="70658" name="Rectangle 3"/>
          <p:cNvSpPr>
            <a:spLocks noGrp="1" noChangeArrowheads="1"/>
          </p:cNvSpPr>
          <p:nvPr>
            <p:ph type="body" idx="1"/>
          </p:nvPr>
        </p:nvSpPr>
        <p:spPr>
          <a:xfrm>
            <a:off x="0" y="1295400"/>
            <a:ext cx="4495800" cy="4114800"/>
          </a:xfrm>
        </p:spPr>
        <p:txBody>
          <a:bodyPr/>
          <a:lstStyle/>
          <a:p>
            <a:pPr eaLnBrk="1" hangingPunct="1">
              <a:lnSpc>
                <a:spcPct val="90000"/>
              </a:lnSpc>
              <a:buFontTx/>
              <a:buNone/>
            </a:pPr>
            <a:r>
              <a:rPr lang="en-US" sz="2000" smtClean="0">
                <a:solidFill>
                  <a:srgbClr val="000000"/>
                </a:solidFill>
                <a:effectLst/>
              </a:rPr>
              <a:t>Unnecessary and unwanted noise </a:t>
            </a:r>
          </a:p>
          <a:p>
            <a:pPr eaLnBrk="1" hangingPunct="1">
              <a:lnSpc>
                <a:spcPct val="90000"/>
              </a:lnSpc>
              <a:buFontTx/>
              <a:buNone/>
            </a:pPr>
            <a:r>
              <a:rPr lang="en-US" sz="2000" smtClean="0">
                <a:solidFill>
                  <a:srgbClr val="000000"/>
                </a:solidFill>
                <a:effectLst/>
              </a:rPr>
              <a:t>Can cause health issues, including loss of hearing, stress, high blood pressure, loss of sleep, reduced productivity</a:t>
            </a:r>
          </a:p>
          <a:p>
            <a:pPr eaLnBrk="1" hangingPunct="1">
              <a:lnSpc>
                <a:spcPct val="90000"/>
              </a:lnSpc>
              <a:buFontTx/>
              <a:buNone/>
            </a:pPr>
            <a:r>
              <a:rPr lang="en-US" sz="2000" smtClean="0">
                <a:solidFill>
                  <a:srgbClr val="000000"/>
                </a:solidFill>
                <a:effectLst/>
              </a:rPr>
              <a:t>In the U.S., roadway noise is the biggest contributor to environmental noise</a:t>
            </a:r>
          </a:p>
          <a:p>
            <a:pPr eaLnBrk="1" hangingPunct="1">
              <a:lnSpc>
                <a:spcPct val="90000"/>
              </a:lnSpc>
              <a:buFontTx/>
              <a:buNone/>
            </a:pPr>
            <a:r>
              <a:rPr lang="en-US" sz="2000" smtClean="0">
                <a:solidFill>
                  <a:srgbClr val="000000"/>
                </a:solidFill>
                <a:effectLst/>
              </a:rPr>
              <a:t>The Noise Pollution and Abatement Act of 1972 sets limits on noise for everything from industry to heating/AC units in homes to vehicles and planes</a:t>
            </a:r>
          </a:p>
        </p:txBody>
      </p:sp>
      <p:pic>
        <p:nvPicPr>
          <p:cNvPr id="70659" name="Picture 4" descr="File:Qantas b747 over houses arp.jpg">
            <a:hlinkClick r:id="rId3"/>
          </p:cNvPr>
          <p:cNvPicPr>
            <a:picLocks noChangeAspect="1" noChangeArrowheads="1"/>
          </p:cNvPicPr>
          <p:nvPr/>
        </p:nvPicPr>
        <p:blipFill>
          <a:blip r:embed="rId4"/>
          <a:srcRect/>
          <a:stretch>
            <a:fillRect/>
          </a:stretch>
        </p:blipFill>
        <p:spPr bwMode="auto">
          <a:xfrm>
            <a:off x="4583113" y="457200"/>
            <a:ext cx="4560887" cy="3254375"/>
          </a:xfrm>
          <a:prstGeom prst="rect">
            <a:avLst/>
          </a:prstGeom>
          <a:noFill/>
          <a:ln w="9525">
            <a:noFill/>
            <a:miter lim="800000"/>
            <a:headEnd/>
            <a:tailEnd/>
          </a:ln>
        </p:spPr>
      </p:pic>
      <p:pic>
        <p:nvPicPr>
          <p:cNvPr id="70660" name="Picture 6" descr="File:SaoPaulo PrestesMaia.jpg">
            <a:hlinkClick r:id="rId5"/>
          </p:cNvPr>
          <p:cNvPicPr>
            <a:picLocks noChangeAspect="1" noChangeArrowheads="1"/>
          </p:cNvPicPr>
          <p:nvPr/>
        </p:nvPicPr>
        <p:blipFill>
          <a:blip r:embed="rId6"/>
          <a:srcRect/>
          <a:stretch>
            <a:fillRect/>
          </a:stretch>
        </p:blipFill>
        <p:spPr bwMode="auto">
          <a:xfrm>
            <a:off x="5715000" y="4038600"/>
            <a:ext cx="3276600" cy="2457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defRPr/>
            </a:pPr>
            <a:r>
              <a:rPr lang="en-US" smtClean="0">
                <a:solidFill>
                  <a:srgbClr val="000000"/>
                </a:solidFill>
                <a:effectLst>
                  <a:outerShdw blurRad="38100" dist="38100" dir="2700000" algn="tl">
                    <a:srgbClr val="FFFFFF"/>
                  </a:outerShdw>
                </a:effectLst>
              </a:rPr>
              <a:t>Our Objective for this chapter:</a:t>
            </a:r>
          </a:p>
        </p:txBody>
      </p:sp>
      <p:sp>
        <p:nvSpPr>
          <p:cNvPr id="25602" name="Rectangle 3"/>
          <p:cNvSpPr>
            <a:spLocks noGrp="1" noChangeArrowheads="1"/>
          </p:cNvSpPr>
          <p:nvPr>
            <p:ph type="body" idx="1"/>
          </p:nvPr>
        </p:nvSpPr>
        <p:spPr/>
        <p:txBody>
          <a:bodyPr/>
          <a:lstStyle/>
          <a:p>
            <a:pPr eaLnBrk="1" hangingPunct="1">
              <a:buFontTx/>
              <a:buNone/>
            </a:pPr>
            <a:r>
              <a:rPr lang="en-US" smtClean="0">
                <a:solidFill>
                  <a:srgbClr val="000000"/>
                </a:solidFill>
                <a:effectLst/>
              </a:rPr>
              <a:t>Understand how humans have impacted the air that all living things need for life</a:t>
            </a:r>
          </a:p>
        </p:txBody>
      </p:sp>
      <p:pic>
        <p:nvPicPr>
          <p:cNvPr id="25603" name="Picture 5" descr="ruralprop6106_wideweb__470x311,0"/>
          <p:cNvPicPr>
            <a:picLocks noChangeAspect="1" noChangeArrowheads="1"/>
          </p:cNvPicPr>
          <p:nvPr/>
        </p:nvPicPr>
        <p:blipFill>
          <a:blip r:embed="rId3"/>
          <a:srcRect/>
          <a:stretch>
            <a:fillRect/>
          </a:stretch>
        </p:blipFill>
        <p:spPr bwMode="auto">
          <a:xfrm>
            <a:off x="2209800" y="3200400"/>
            <a:ext cx="4476750" cy="2962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5" descr="03-047f12"/>
          <p:cNvPicPr>
            <a:picLocks noChangeAspect="1" noChangeArrowheads="1"/>
          </p:cNvPicPr>
          <p:nvPr/>
        </p:nvPicPr>
        <p:blipFill>
          <a:blip r:embed="rId3"/>
          <a:srcRect/>
          <a:stretch>
            <a:fillRect/>
          </a:stretch>
        </p:blipFill>
        <p:spPr bwMode="auto">
          <a:xfrm>
            <a:off x="2339975" y="1219200"/>
            <a:ext cx="4108450" cy="4657725"/>
          </a:xfrm>
          <a:prstGeom prst="rect">
            <a:avLst/>
          </a:prstGeom>
          <a:noFill/>
          <a:ln w="9525">
            <a:noFill/>
            <a:miter lim="800000"/>
            <a:headEnd/>
            <a:tailEnd/>
          </a:ln>
        </p:spPr>
      </p:pic>
      <p:sp>
        <p:nvSpPr>
          <p:cNvPr id="72706" name="Rectangle 3"/>
          <p:cNvSpPr>
            <a:spLocks noChangeArrowheads="1"/>
          </p:cNvSpPr>
          <p:nvPr/>
        </p:nvSpPr>
        <p:spPr bwMode="auto">
          <a:xfrm>
            <a:off x="838200" y="382588"/>
            <a:ext cx="4849813" cy="457200"/>
          </a:xfrm>
          <a:prstGeom prst="rect">
            <a:avLst/>
          </a:prstGeom>
          <a:noFill/>
          <a:ln w="9525">
            <a:noFill/>
            <a:miter lim="800000"/>
            <a:headEnd/>
            <a:tailEnd/>
          </a:ln>
        </p:spPr>
        <p:txBody>
          <a:bodyPr wrap="none">
            <a:spAutoFit/>
          </a:bodyPr>
          <a:lstStyle/>
          <a:p>
            <a:pPr>
              <a:spcBef>
                <a:spcPct val="20000"/>
              </a:spcBef>
              <a:buClr>
                <a:schemeClr val="hlink"/>
              </a:buClr>
              <a:buSzPct val="120000"/>
            </a:pPr>
            <a:r>
              <a:rPr lang="en-US" sz="2400">
                <a:solidFill>
                  <a:srgbClr val="000000"/>
                </a:solidFill>
              </a:rPr>
              <a:t>Noise level is measured in decibels</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txBox="1">
            <a:spLocks noChangeArrowheads="1"/>
          </p:cNvSpPr>
          <p:nvPr/>
        </p:nvSpPr>
        <p:spPr bwMode="auto">
          <a:xfrm>
            <a:off x="457200" y="292100"/>
            <a:ext cx="8229600" cy="1384300"/>
          </a:xfrm>
          <a:prstGeom prst="rect">
            <a:avLst/>
          </a:prstGeom>
          <a:noFill/>
          <a:ln w="9525">
            <a:noFill/>
            <a:miter lim="800000"/>
            <a:headEnd/>
            <a:tailEnd/>
          </a:ln>
        </p:spPr>
        <p:txBody>
          <a:bodyPr/>
          <a:lstStyle/>
          <a:p>
            <a:r>
              <a:rPr lang="en-US" sz="4400">
                <a:solidFill>
                  <a:srgbClr val="000000"/>
                </a:solidFill>
              </a:rPr>
              <a:t>Noise Pollution</a:t>
            </a:r>
          </a:p>
        </p:txBody>
      </p:sp>
      <p:sp>
        <p:nvSpPr>
          <p:cNvPr id="74754" name="Rectangle 2"/>
          <p:cNvSpPr txBox="1">
            <a:spLocks noChangeArrowheads="1"/>
          </p:cNvSpPr>
          <p:nvPr/>
        </p:nvSpPr>
        <p:spPr bwMode="auto">
          <a:xfrm>
            <a:off x="381000" y="1066800"/>
            <a:ext cx="8229600" cy="1384300"/>
          </a:xfrm>
          <a:prstGeom prst="rect">
            <a:avLst/>
          </a:prstGeom>
          <a:noFill/>
          <a:ln w="9525">
            <a:noFill/>
            <a:miter lim="800000"/>
            <a:headEnd/>
            <a:tailEnd/>
          </a:ln>
        </p:spPr>
        <p:txBody>
          <a:bodyPr/>
          <a:lstStyle/>
          <a:p>
            <a:r>
              <a:rPr lang="en-US" sz="2400">
                <a:solidFill>
                  <a:srgbClr val="000000"/>
                </a:solidFill>
              </a:rPr>
              <a:t>Study of the effects of noise from natural gas drilling sites in the desert of northwestern New Mexico</a:t>
            </a:r>
          </a:p>
          <a:p>
            <a:r>
              <a:rPr lang="en-US" sz="2400">
                <a:solidFill>
                  <a:srgbClr val="000000"/>
                </a:solidFill>
                <a:hlinkClick r:id="rId2" invalidUrl="http:///"/>
              </a:rPr>
              <a:t>http://</a:t>
            </a:r>
            <a:r>
              <a:rPr lang="en-US" sz="2400">
                <a:solidFill>
                  <a:srgbClr val="000000"/>
                </a:solidFill>
                <a:hlinkClick r:id="rId3"/>
              </a:rPr>
              <a:t>www.npr.org/2012/03/26/149236074/pipe-down-that-noise-might-affect-your-plants</a:t>
            </a:r>
            <a:endParaRPr lang="en-US" sz="2400">
              <a:solidFill>
                <a:srgbClr val="000000"/>
              </a:solidFill>
            </a:endParaRPr>
          </a:p>
          <a:p>
            <a:endParaRPr lang="en-US" sz="2400">
              <a:solidFill>
                <a:srgbClr val="000000"/>
              </a:solidFill>
            </a:endParaRPr>
          </a:p>
        </p:txBody>
      </p:sp>
      <p:pic>
        <p:nvPicPr>
          <p:cNvPr id="74755" name="Picture 4" descr="Pinon pine trees like this one dominate Rattlesnake Canyon."/>
          <p:cNvPicPr>
            <a:picLocks noChangeAspect="1" noChangeArrowheads="1"/>
          </p:cNvPicPr>
          <p:nvPr/>
        </p:nvPicPr>
        <p:blipFill>
          <a:blip r:embed="rId4"/>
          <a:srcRect/>
          <a:stretch>
            <a:fillRect/>
          </a:stretch>
        </p:blipFill>
        <p:spPr bwMode="auto">
          <a:xfrm>
            <a:off x="152400" y="2667000"/>
            <a:ext cx="3733800" cy="2800350"/>
          </a:xfrm>
          <a:prstGeom prst="rect">
            <a:avLst/>
          </a:prstGeom>
          <a:noFill/>
          <a:ln w="9525">
            <a:noFill/>
            <a:miter lim="800000"/>
            <a:headEnd/>
            <a:tailEnd/>
          </a:ln>
        </p:spPr>
      </p:pic>
      <p:pic>
        <p:nvPicPr>
          <p:cNvPr id="74756" name="Picture 6" descr="Western scrub jays are important dispersers of pinon pine seeds. A single individual may hide thousands of seeds in scattered caches in the ground."/>
          <p:cNvPicPr>
            <a:picLocks noChangeAspect="1" noChangeArrowheads="1"/>
          </p:cNvPicPr>
          <p:nvPr/>
        </p:nvPicPr>
        <p:blipFill>
          <a:blip r:embed="rId5"/>
          <a:srcRect/>
          <a:stretch>
            <a:fillRect/>
          </a:stretch>
        </p:blipFill>
        <p:spPr bwMode="auto">
          <a:xfrm>
            <a:off x="6705600" y="2590800"/>
            <a:ext cx="2076450" cy="2762250"/>
          </a:xfrm>
          <a:prstGeom prst="rect">
            <a:avLst/>
          </a:prstGeom>
          <a:noFill/>
          <a:ln w="9525">
            <a:noFill/>
            <a:miter lim="800000"/>
            <a:headEnd/>
            <a:tailEnd/>
          </a:ln>
        </p:spPr>
      </p:pic>
      <p:pic>
        <p:nvPicPr>
          <p:cNvPr id="74757" name="Picture 8" descr="shales_500"/>
          <p:cNvPicPr>
            <a:picLocks noChangeAspect="1" noChangeArrowheads="1"/>
          </p:cNvPicPr>
          <p:nvPr/>
        </p:nvPicPr>
        <p:blipFill>
          <a:blip r:embed="rId6"/>
          <a:srcRect/>
          <a:stretch>
            <a:fillRect/>
          </a:stretch>
        </p:blipFill>
        <p:spPr bwMode="auto">
          <a:xfrm>
            <a:off x="3429000" y="4648200"/>
            <a:ext cx="3124200" cy="2005013"/>
          </a:xfrm>
          <a:prstGeom prst="rect">
            <a:avLst/>
          </a:prstGeom>
          <a:noFill/>
          <a:ln w="9525">
            <a:noFill/>
            <a:miter lim="800000"/>
            <a:headEnd/>
            <a:tailEnd/>
          </a:ln>
        </p:spPr>
      </p:pic>
      <p:sp>
        <p:nvSpPr>
          <p:cNvPr id="74758" name="Text Box 10"/>
          <p:cNvSpPr txBox="1">
            <a:spLocks noChangeArrowheads="1"/>
          </p:cNvSpPr>
          <p:nvPr/>
        </p:nvSpPr>
        <p:spPr bwMode="auto">
          <a:xfrm>
            <a:off x="0" y="5486400"/>
            <a:ext cx="2438400" cy="366713"/>
          </a:xfrm>
          <a:prstGeom prst="rect">
            <a:avLst/>
          </a:prstGeom>
          <a:noFill/>
          <a:ln w="9525">
            <a:noFill/>
            <a:miter lim="800000"/>
            <a:headEnd/>
            <a:tailEnd/>
          </a:ln>
        </p:spPr>
        <p:txBody>
          <a:bodyPr>
            <a:spAutoFit/>
          </a:bodyPr>
          <a:lstStyle/>
          <a:p>
            <a:pPr>
              <a:spcBef>
                <a:spcPct val="50000"/>
              </a:spcBef>
            </a:pPr>
            <a:r>
              <a:rPr lang="en-US"/>
              <a:t>Pinyon pine</a:t>
            </a:r>
          </a:p>
        </p:txBody>
      </p:sp>
      <p:sp>
        <p:nvSpPr>
          <p:cNvPr id="74759" name="Text Box 11"/>
          <p:cNvSpPr txBox="1">
            <a:spLocks noChangeArrowheads="1"/>
          </p:cNvSpPr>
          <p:nvPr/>
        </p:nvSpPr>
        <p:spPr bwMode="auto">
          <a:xfrm>
            <a:off x="1447800" y="6324600"/>
            <a:ext cx="2438400" cy="366713"/>
          </a:xfrm>
          <a:prstGeom prst="rect">
            <a:avLst/>
          </a:prstGeom>
          <a:noFill/>
          <a:ln w="9525">
            <a:noFill/>
            <a:miter lim="800000"/>
            <a:headEnd/>
            <a:tailEnd/>
          </a:ln>
        </p:spPr>
        <p:txBody>
          <a:bodyPr>
            <a:spAutoFit/>
          </a:bodyPr>
          <a:lstStyle/>
          <a:p>
            <a:pPr>
              <a:spcBef>
                <a:spcPct val="50000"/>
              </a:spcBef>
            </a:pPr>
            <a:r>
              <a:rPr lang="en-US"/>
              <a:t>Natural gas well</a:t>
            </a:r>
          </a:p>
        </p:txBody>
      </p:sp>
      <p:sp>
        <p:nvSpPr>
          <p:cNvPr id="74760" name="Text Box 12"/>
          <p:cNvSpPr txBox="1">
            <a:spLocks noChangeArrowheads="1"/>
          </p:cNvSpPr>
          <p:nvPr/>
        </p:nvSpPr>
        <p:spPr bwMode="auto">
          <a:xfrm>
            <a:off x="7239000" y="5486400"/>
            <a:ext cx="2438400" cy="366713"/>
          </a:xfrm>
          <a:prstGeom prst="rect">
            <a:avLst/>
          </a:prstGeom>
          <a:noFill/>
          <a:ln w="9525">
            <a:noFill/>
            <a:miter lim="800000"/>
            <a:headEnd/>
            <a:tailEnd/>
          </a:ln>
        </p:spPr>
        <p:txBody>
          <a:bodyPr>
            <a:spAutoFit/>
          </a:bodyPr>
          <a:lstStyle/>
          <a:p>
            <a:pPr>
              <a:spcBef>
                <a:spcPct val="50000"/>
              </a:spcBef>
            </a:pPr>
            <a:r>
              <a:rPr lang="en-US"/>
              <a:t>Scrub Jay</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ChangeArrowheads="1"/>
          </p:cNvSpPr>
          <p:nvPr>
            <p:ph type="title"/>
          </p:nvPr>
        </p:nvSpPr>
        <p:spPr/>
        <p:txBody>
          <a:bodyPr/>
          <a:lstStyle/>
          <a:p>
            <a:pPr eaLnBrk="1" hangingPunct="1"/>
            <a:r>
              <a:rPr lang="en-US" smtClean="0">
                <a:solidFill>
                  <a:srgbClr val="000000"/>
                </a:solidFill>
                <a:effectLst/>
              </a:rPr>
              <a:t>Light Pollution	</a:t>
            </a:r>
          </a:p>
        </p:txBody>
      </p:sp>
      <p:sp>
        <p:nvSpPr>
          <p:cNvPr id="75778" name="Rectangle 3"/>
          <p:cNvSpPr>
            <a:spLocks noGrp="1" noChangeArrowheads="1"/>
          </p:cNvSpPr>
          <p:nvPr>
            <p:ph type="body" idx="1"/>
          </p:nvPr>
        </p:nvSpPr>
        <p:spPr/>
        <p:txBody>
          <a:bodyPr/>
          <a:lstStyle/>
          <a:p>
            <a:pPr eaLnBrk="1" hangingPunct="1">
              <a:lnSpc>
                <a:spcPct val="90000"/>
              </a:lnSpc>
              <a:buFontTx/>
              <a:buNone/>
            </a:pPr>
            <a:r>
              <a:rPr lang="en-US" smtClean="0">
                <a:solidFill>
                  <a:srgbClr val="000000"/>
                </a:solidFill>
                <a:effectLst/>
              </a:rPr>
              <a:t>Unnecessary and unwanted light</a:t>
            </a:r>
          </a:p>
          <a:p>
            <a:pPr eaLnBrk="1" hangingPunct="1">
              <a:lnSpc>
                <a:spcPct val="90000"/>
              </a:lnSpc>
              <a:buFontTx/>
              <a:buNone/>
            </a:pPr>
            <a:r>
              <a:rPr lang="en-US" smtClean="0">
                <a:solidFill>
                  <a:srgbClr val="000000"/>
                </a:solidFill>
                <a:effectLst/>
              </a:rPr>
              <a:t>Inefficient use of light that results in light going into the sky, into places it is not intended</a:t>
            </a:r>
          </a:p>
          <a:p>
            <a:pPr eaLnBrk="1" hangingPunct="1">
              <a:lnSpc>
                <a:spcPct val="90000"/>
              </a:lnSpc>
              <a:buFontTx/>
              <a:buNone/>
            </a:pPr>
            <a:r>
              <a:rPr lang="en-US" smtClean="0">
                <a:solidFill>
                  <a:srgbClr val="000000"/>
                </a:solidFill>
                <a:effectLst/>
              </a:rPr>
              <a:t>No health damage, but reduces quality of environment, affects some wildlife, such as sea turtles and birds</a:t>
            </a:r>
          </a:p>
          <a:p>
            <a:pPr eaLnBrk="1" hangingPunct="1">
              <a:lnSpc>
                <a:spcPct val="90000"/>
              </a:lnSpc>
              <a:buFontTx/>
              <a:buNone/>
            </a:pPr>
            <a:r>
              <a:rPr lang="en-US" smtClean="0">
                <a:solidFill>
                  <a:srgbClr val="000000"/>
                </a:solidFill>
                <a:effectLst/>
              </a:rPr>
              <a:t>Also, results in wasted energy</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title"/>
          </p:nvPr>
        </p:nvSpPr>
        <p:spPr/>
        <p:txBody>
          <a:bodyPr/>
          <a:lstStyle/>
          <a:p>
            <a:pPr eaLnBrk="1" hangingPunct="1"/>
            <a:r>
              <a:rPr lang="en-US" smtClean="0">
                <a:solidFill>
                  <a:srgbClr val="000000"/>
                </a:solidFill>
                <a:effectLst/>
              </a:rPr>
              <a:t>Light Pollution	</a:t>
            </a:r>
          </a:p>
        </p:txBody>
      </p:sp>
      <p:pic>
        <p:nvPicPr>
          <p:cNvPr id="77826" name="Picture 4" descr="nps-waste">
            <a:hlinkClick r:id="rId3"/>
          </p:cNvPr>
          <p:cNvPicPr>
            <a:picLocks noGrp="1" noChangeAspect="1" noChangeArrowheads="1"/>
          </p:cNvPicPr>
          <p:nvPr>
            <p:ph type="body" idx="1"/>
          </p:nvPr>
        </p:nvPicPr>
        <p:blipFill>
          <a:blip r:embed="rId4"/>
          <a:srcRect/>
          <a:stretch>
            <a:fillRect/>
          </a:stretch>
        </p:blipFill>
        <p:spPr>
          <a:xfrm>
            <a:off x="762000" y="1981200"/>
            <a:ext cx="3205163" cy="2698750"/>
          </a:xfrm>
        </p:spPr>
      </p:pic>
      <p:pic>
        <p:nvPicPr>
          <p:cNvPr id="77827" name="Picture 6" descr="330px-Empire_State_Building_Night"/>
          <p:cNvPicPr>
            <a:picLocks noChangeAspect="1" noChangeArrowheads="1"/>
          </p:cNvPicPr>
          <p:nvPr/>
        </p:nvPicPr>
        <p:blipFill>
          <a:blip r:embed="rId5"/>
          <a:srcRect/>
          <a:stretch>
            <a:fillRect/>
          </a:stretch>
        </p:blipFill>
        <p:spPr bwMode="auto">
          <a:xfrm>
            <a:off x="5257800" y="2209800"/>
            <a:ext cx="3133725" cy="2352675"/>
          </a:xfrm>
          <a:prstGeom prst="rect">
            <a:avLst/>
          </a:prstGeom>
          <a:noFill/>
          <a:ln w="9525">
            <a:noFill/>
            <a:miter lim="800000"/>
            <a:headEnd/>
            <a:tailEnd/>
          </a:ln>
        </p:spPr>
      </p:pic>
      <p:sp>
        <p:nvSpPr>
          <p:cNvPr id="77828" name="Text Box 7"/>
          <p:cNvSpPr txBox="1">
            <a:spLocks noChangeArrowheads="1"/>
          </p:cNvSpPr>
          <p:nvPr/>
        </p:nvSpPr>
        <p:spPr bwMode="auto">
          <a:xfrm>
            <a:off x="5181600" y="4724400"/>
            <a:ext cx="3276600" cy="1187450"/>
          </a:xfrm>
          <a:prstGeom prst="rect">
            <a:avLst/>
          </a:prstGeom>
          <a:noFill/>
          <a:ln w="9525">
            <a:noFill/>
            <a:miter lim="800000"/>
            <a:headEnd/>
            <a:tailEnd/>
          </a:ln>
        </p:spPr>
        <p:txBody>
          <a:bodyPr>
            <a:spAutoFit/>
          </a:bodyPr>
          <a:lstStyle/>
          <a:p>
            <a:pPr eaLnBrk="0" hangingPunct="0">
              <a:spcBef>
                <a:spcPct val="50000"/>
              </a:spcBef>
            </a:pPr>
            <a:r>
              <a:rPr lang="en-US" sz="2400"/>
              <a:t>Skyglow – hazy glow visible in the night sky near urban areas</a:t>
            </a:r>
          </a:p>
        </p:txBody>
      </p:sp>
      <p:sp>
        <p:nvSpPr>
          <p:cNvPr id="77829" name="Text Box 8"/>
          <p:cNvSpPr txBox="1">
            <a:spLocks noChangeArrowheads="1"/>
          </p:cNvSpPr>
          <p:nvPr/>
        </p:nvSpPr>
        <p:spPr bwMode="auto">
          <a:xfrm>
            <a:off x="533400" y="4953000"/>
            <a:ext cx="3810000" cy="822325"/>
          </a:xfrm>
          <a:prstGeom prst="rect">
            <a:avLst/>
          </a:prstGeom>
          <a:noFill/>
          <a:ln w="9525">
            <a:noFill/>
            <a:miter lim="800000"/>
            <a:headEnd/>
            <a:tailEnd/>
          </a:ln>
        </p:spPr>
        <p:txBody>
          <a:bodyPr>
            <a:spAutoFit/>
          </a:bodyPr>
          <a:lstStyle/>
          <a:p>
            <a:pPr eaLnBrk="0" hangingPunct="0">
              <a:spcBef>
                <a:spcPct val="50000"/>
              </a:spcBef>
            </a:pPr>
            <a:r>
              <a:rPr lang="en-US" sz="2400"/>
              <a:t>Aiming lights downward increases efficiency</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ChangeArrowheads="1"/>
          </p:cNvSpPr>
          <p:nvPr>
            <p:ph type="title"/>
          </p:nvPr>
        </p:nvSpPr>
        <p:spPr/>
        <p:txBody>
          <a:bodyPr/>
          <a:lstStyle/>
          <a:p>
            <a:pPr eaLnBrk="1" hangingPunct="1"/>
            <a:r>
              <a:rPr lang="en-US" smtClean="0">
                <a:solidFill>
                  <a:srgbClr val="000000"/>
                </a:solidFill>
                <a:effectLst/>
              </a:rPr>
              <a:t>Light Pollution	</a:t>
            </a:r>
          </a:p>
        </p:txBody>
      </p:sp>
      <p:sp>
        <p:nvSpPr>
          <p:cNvPr id="105475" name="Rectangle 3"/>
          <p:cNvSpPr>
            <a:spLocks noGrp="1" noChangeArrowheads="1"/>
          </p:cNvSpPr>
          <p:nvPr>
            <p:ph type="body" sz="half" idx="1"/>
          </p:nvPr>
        </p:nvSpPr>
        <p:spPr/>
        <p:txBody>
          <a:bodyPr/>
          <a:lstStyle/>
          <a:p>
            <a:pPr eaLnBrk="1" hangingPunct="1">
              <a:defRPr/>
            </a:pPr>
            <a:r>
              <a:rPr lang="en-US" sz="2400" dirty="0" smtClean="0"/>
              <a:t>Sea Turtles are negatively affected by light pollution</a:t>
            </a:r>
          </a:p>
          <a:p>
            <a:pPr eaLnBrk="1" hangingPunct="1">
              <a:defRPr/>
            </a:pPr>
            <a:r>
              <a:rPr lang="en-US" sz="2400" dirty="0" smtClean="0"/>
              <a:t>Eggs are laid in nests on the beach</a:t>
            </a:r>
          </a:p>
          <a:p>
            <a:pPr eaLnBrk="1" hangingPunct="1">
              <a:defRPr/>
            </a:pPr>
            <a:r>
              <a:rPr lang="en-US" sz="2400" dirty="0" smtClean="0"/>
              <a:t>Hatchlings use light reflected from the ocean’s surface to find their way to sea</a:t>
            </a:r>
          </a:p>
          <a:p>
            <a:pPr eaLnBrk="1" hangingPunct="1">
              <a:defRPr/>
            </a:pPr>
            <a:r>
              <a:rPr lang="en-US" sz="2400" dirty="0" smtClean="0"/>
              <a:t>Sometimes they will follow </a:t>
            </a:r>
          </a:p>
          <a:p>
            <a:pPr eaLnBrk="1" hangingPunct="1">
              <a:buFontTx/>
              <a:buNone/>
              <a:defRPr/>
            </a:pPr>
            <a:r>
              <a:rPr lang="en-US" sz="2400" dirty="0" smtClean="0"/>
              <a:t>    bright lights of tennis courts, </a:t>
            </a:r>
          </a:p>
          <a:p>
            <a:pPr eaLnBrk="1" hangingPunct="1">
              <a:buFontTx/>
              <a:buNone/>
              <a:defRPr/>
            </a:pPr>
            <a:r>
              <a:rPr lang="en-US" sz="2400" dirty="0" smtClean="0"/>
              <a:t>    parking lots, etc. and </a:t>
            </a:r>
          </a:p>
          <a:p>
            <a:pPr eaLnBrk="1" hangingPunct="1">
              <a:buFontTx/>
              <a:buNone/>
              <a:defRPr/>
            </a:pPr>
            <a:r>
              <a:rPr lang="en-US" sz="2400" dirty="0" smtClean="0"/>
              <a:t>    go away from the ocean</a:t>
            </a:r>
          </a:p>
        </p:txBody>
      </p:sp>
      <p:pic>
        <p:nvPicPr>
          <p:cNvPr id="79875" name="Picture 12" descr="kemps-ridley-sea-turtle"/>
          <p:cNvPicPr>
            <a:picLocks noChangeAspect="1" noChangeArrowheads="1"/>
          </p:cNvPicPr>
          <p:nvPr/>
        </p:nvPicPr>
        <p:blipFill>
          <a:blip r:embed="rId3"/>
          <a:srcRect/>
          <a:stretch>
            <a:fillRect/>
          </a:stretch>
        </p:blipFill>
        <p:spPr bwMode="auto">
          <a:xfrm>
            <a:off x="4953000" y="3505200"/>
            <a:ext cx="4019550" cy="3033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title"/>
          </p:nvPr>
        </p:nvSpPr>
        <p:spPr>
          <a:xfrm>
            <a:off x="381000" y="0"/>
            <a:ext cx="8229600" cy="1384300"/>
          </a:xfrm>
        </p:spPr>
        <p:txBody>
          <a:bodyPr/>
          <a:lstStyle/>
          <a:p>
            <a:pPr eaLnBrk="1" hangingPunct="1"/>
            <a:r>
              <a:rPr lang="en-US" smtClean="0">
                <a:solidFill>
                  <a:srgbClr val="000000"/>
                </a:solidFill>
                <a:effectLst/>
              </a:rPr>
              <a:t>Light Pollution	</a:t>
            </a:r>
          </a:p>
        </p:txBody>
      </p:sp>
      <p:sp>
        <p:nvSpPr>
          <p:cNvPr id="113667" name="Rectangle 3"/>
          <p:cNvSpPr>
            <a:spLocks noGrp="1" noChangeArrowheads="1"/>
          </p:cNvSpPr>
          <p:nvPr>
            <p:ph type="body" idx="1"/>
          </p:nvPr>
        </p:nvSpPr>
        <p:spPr>
          <a:xfrm>
            <a:off x="304800" y="990600"/>
            <a:ext cx="8229600" cy="4114800"/>
          </a:xfrm>
        </p:spPr>
        <p:txBody>
          <a:bodyPr/>
          <a:lstStyle/>
          <a:p>
            <a:pPr eaLnBrk="1" hangingPunct="1">
              <a:buFontTx/>
              <a:buNone/>
              <a:defRPr/>
            </a:pPr>
            <a:r>
              <a:rPr lang="en-US" sz="2400" dirty="0" smtClean="0">
                <a:effectLst>
                  <a:outerShdw blurRad="38100" dist="38100" dir="2700000" algn="tl">
                    <a:srgbClr val="C0C0C0"/>
                  </a:outerShdw>
                </a:effectLst>
              </a:rPr>
              <a:t>Three Alabama species affected by light and water pollution:</a:t>
            </a:r>
          </a:p>
          <a:p>
            <a:pPr eaLnBrk="1" hangingPunct="1">
              <a:buFontTx/>
              <a:buNone/>
              <a:defRPr/>
            </a:pPr>
            <a:r>
              <a:rPr lang="en-US" sz="1800" dirty="0" smtClean="0">
                <a:effectLst>
                  <a:outerShdw blurRad="38100" dist="38100" dir="2700000" algn="tl">
                    <a:srgbClr val="C0C0C0"/>
                  </a:outerShdw>
                </a:effectLst>
              </a:rPr>
              <a:t>Loggerhead sea turtle – status: threatened</a:t>
            </a:r>
          </a:p>
        </p:txBody>
      </p:sp>
      <p:pic>
        <p:nvPicPr>
          <p:cNvPr id="81923" name="Picture 5" descr="loggerhead-returned-florida"/>
          <p:cNvPicPr>
            <a:picLocks noChangeAspect="1" noChangeArrowheads="1"/>
          </p:cNvPicPr>
          <p:nvPr/>
        </p:nvPicPr>
        <p:blipFill>
          <a:blip r:embed="rId3"/>
          <a:srcRect/>
          <a:stretch>
            <a:fillRect/>
          </a:stretch>
        </p:blipFill>
        <p:spPr bwMode="auto">
          <a:xfrm>
            <a:off x="457200" y="2286000"/>
            <a:ext cx="2971800" cy="1971675"/>
          </a:xfrm>
          <a:prstGeom prst="rect">
            <a:avLst/>
          </a:prstGeom>
          <a:noFill/>
          <a:ln w="9525">
            <a:noFill/>
            <a:miter lim="800000"/>
            <a:headEnd/>
            <a:tailEnd/>
          </a:ln>
        </p:spPr>
      </p:pic>
      <p:pic>
        <p:nvPicPr>
          <p:cNvPr id="81924" name="Picture 5" descr="Green sea turtle (Chelonia mydas), Coral Sea, southeast Papua New Guinea. Dr. Zoltan Takacs."/>
          <p:cNvPicPr>
            <a:picLocks noChangeAspect="1" noChangeArrowheads="1"/>
          </p:cNvPicPr>
          <p:nvPr/>
        </p:nvPicPr>
        <p:blipFill>
          <a:blip r:embed="rId4"/>
          <a:srcRect/>
          <a:stretch>
            <a:fillRect/>
          </a:stretch>
        </p:blipFill>
        <p:spPr bwMode="auto">
          <a:xfrm>
            <a:off x="4648200" y="2514600"/>
            <a:ext cx="4267200" cy="2763838"/>
          </a:xfrm>
          <a:prstGeom prst="rect">
            <a:avLst/>
          </a:prstGeom>
          <a:noFill/>
          <a:ln w="9525">
            <a:noFill/>
            <a:miter lim="800000"/>
            <a:headEnd/>
            <a:tailEnd/>
          </a:ln>
        </p:spPr>
      </p:pic>
      <p:sp>
        <p:nvSpPr>
          <p:cNvPr id="81926" name="Rectangle 6"/>
          <p:cNvSpPr>
            <a:spLocks noChangeArrowheads="1"/>
          </p:cNvSpPr>
          <p:nvPr/>
        </p:nvSpPr>
        <p:spPr bwMode="auto">
          <a:xfrm>
            <a:off x="6934200" y="5410200"/>
            <a:ext cx="1981200" cy="1190625"/>
          </a:xfrm>
          <a:prstGeom prst="rect">
            <a:avLst/>
          </a:prstGeom>
          <a:noFill/>
          <a:ln w="9525">
            <a:noFill/>
            <a:miter lim="800000"/>
            <a:headEnd/>
            <a:tailEnd/>
          </a:ln>
          <a:effectLst/>
        </p:spPr>
        <p:txBody>
          <a:bodyPr>
            <a:spAutoFit/>
          </a:bodyPr>
          <a:lstStyle/>
          <a:p>
            <a:pPr>
              <a:defRPr/>
            </a:pPr>
            <a:r>
              <a:rPr lang="en-US">
                <a:effectLst>
                  <a:outerShdw blurRad="38100" dist="38100" dir="2700000" algn="tl">
                    <a:srgbClr val="C0C0C0"/>
                  </a:outerShdw>
                </a:effectLst>
              </a:rPr>
              <a:t>Green sea turtle - status: threatened</a:t>
            </a:r>
          </a:p>
          <a:p>
            <a:pPr>
              <a:defRPr/>
            </a:pPr>
            <a:endParaRPr lang="en-US">
              <a:effectLst>
                <a:outerShdw blurRad="38100" dist="38100" dir="2700000" algn="tl">
                  <a:srgbClr val="C0C0C0"/>
                </a:outerShdw>
              </a:effectLst>
            </a:endParaRPr>
          </a:p>
        </p:txBody>
      </p:sp>
      <p:pic>
        <p:nvPicPr>
          <p:cNvPr id="2" name="Picture 5" descr="Kemp's Ridley Sea Turtle"/>
          <p:cNvPicPr>
            <a:picLocks noChangeAspect="1" noChangeArrowheads="1"/>
          </p:cNvPicPr>
          <p:nvPr/>
        </p:nvPicPr>
        <p:blipFill>
          <a:blip r:embed="rId5"/>
          <a:srcRect/>
          <a:stretch>
            <a:fillRect/>
          </a:stretch>
        </p:blipFill>
        <p:spPr bwMode="auto">
          <a:xfrm>
            <a:off x="1143000" y="4648200"/>
            <a:ext cx="2819400" cy="1885950"/>
          </a:xfrm>
          <a:prstGeom prst="rect">
            <a:avLst/>
          </a:prstGeom>
          <a:noFill/>
          <a:ln w="9525">
            <a:noFill/>
            <a:miter lim="800000"/>
            <a:headEnd/>
            <a:tailEnd/>
          </a:ln>
        </p:spPr>
      </p:pic>
      <p:sp>
        <p:nvSpPr>
          <p:cNvPr id="81928" name="Rectangle 8"/>
          <p:cNvSpPr>
            <a:spLocks noChangeArrowheads="1"/>
          </p:cNvSpPr>
          <p:nvPr/>
        </p:nvSpPr>
        <p:spPr bwMode="auto">
          <a:xfrm>
            <a:off x="914400" y="6172200"/>
            <a:ext cx="3835400" cy="366713"/>
          </a:xfrm>
          <a:prstGeom prst="rect">
            <a:avLst/>
          </a:prstGeom>
          <a:noFill/>
          <a:ln w="9525">
            <a:noFill/>
            <a:miter lim="800000"/>
            <a:headEnd/>
            <a:tailEnd/>
          </a:ln>
          <a:effectLst/>
        </p:spPr>
        <p:txBody>
          <a:bodyPr wrap="none">
            <a:spAutoFit/>
          </a:bodyPr>
          <a:lstStyle/>
          <a:p>
            <a:pPr>
              <a:spcBef>
                <a:spcPct val="20000"/>
              </a:spcBef>
              <a:buClr>
                <a:schemeClr val="hlink"/>
              </a:buClr>
              <a:buSzPct val="120000"/>
              <a:defRPr/>
            </a:pPr>
            <a:r>
              <a:rPr lang="en-US">
                <a:effectLst>
                  <a:outerShdw blurRad="38100" dist="38100" dir="2700000" algn="tl">
                    <a:srgbClr val="C0C0C0"/>
                  </a:outerShdw>
                </a:effectLst>
              </a:rPr>
              <a:t>Kemps Ridley – status:  endangered</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ChangeArrowheads="1"/>
          </p:cNvSpPr>
          <p:nvPr>
            <p:ph type="title"/>
          </p:nvPr>
        </p:nvSpPr>
        <p:spPr/>
        <p:txBody>
          <a:bodyPr/>
          <a:lstStyle/>
          <a:p>
            <a:pPr eaLnBrk="1" hangingPunct="1"/>
            <a:r>
              <a:rPr lang="en-US" smtClean="0">
                <a:solidFill>
                  <a:srgbClr val="000000"/>
                </a:solidFill>
                <a:effectLst/>
              </a:rPr>
              <a:t>Light Pollution</a:t>
            </a:r>
          </a:p>
        </p:txBody>
      </p:sp>
      <p:pic>
        <p:nvPicPr>
          <p:cNvPr id="83970" name="Picture 4" descr="Copy of Sea turtle sign"/>
          <p:cNvPicPr>
            <a:picLocks noGrp="1" noChangeAspect="1" noChangeArrowheads="1"/>
          </p:cNvPicPr>
          <p:nvPr>
            <p:ph type="body" idx="1"/>
          </p:nvPr>
        </p:nvPicPr>
        <p:blipFill>
          <a:blip r:embed="rId3"/>
          <a:srcRect/>
          <a:stretch>
            <a:fillRect/>
          </a:stretch>
        </p:blipFill>
        <p:spPr>
          <a:xfrm>
            <a:off x="1828800" y="1905000"/>
            <a:ext cx="5486400" cy="4114800"/>
          </a:xfr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ChangeArrowheads="1"/>
          </p:cNvSpPr>
          <p:nvPr>
            <p:ph type="title"/>
          </p:nvPr>
        </p:nvSpPr>
        <p:spPr>
          <a:xfrm>
            <a:off x="228600" y="0"/>
            <a:ext cx="8229600" cy="1384300"/>
          </a:xfrm>
        </p:spPr>
        <p:txBody>
          <a:bodyPr/>
          <a:lstStyle/>
          <a:p>
            <a:r>
              <a:rPr lang="en-US" smtClean="0">
                <a:effectLst/>
              </a:rPr>
              <a:t>Light Pollution</a:t>
            </a:r>
          </a:p>
        </p:txBody>
      </p:sp>
      <p:sp>
        <p:nvSpPr>
          <p:cNvPr id="86018" name="Rectangle 3"/>
          <p:cNvSpPr>
            <a:spLocks noGrp="1" noChangeArrowheads="1"/>
          </p:cNvSpPr>
          <p:nvPr>
            <p:ph type="body" idx="1"/>
          </p:nvPr>
        </p:nvSpPr>
        <p:spPr>
          <a:xfrm>
            <a:off x="228600" y="1066800"/>
            <a:ext cx="8229600" cy="4114800"/>
          </a:xfrm>
        </p:spPr>
        <p:txBody>
          <a:bodyPr/>
          <a:lstStyle/>
          <a:p>
            <a:pPr>
              <a:buFontTx/>
              <a:buNone/>
            </a:pPr>
            <a:r>
              <a:rPr lang="en-US" sz="2400" smtClean="0">
                <a:effectLst/>
              </a:rPr>
              <a:t>Migratory birds also use cues from the sun and stars and can become disoriented by lights on oil platforms at sea, sometimes circling until they are exhausted and then falling into the sea</a:t>
            </a:r>
          </a:p>
          <a:p>
            <a:pPr>
              <a:buFontTx/>
              <a:buNone/>
            </a:pPr>
            <a:r>
              <a:rPr lang="en-US" sz="2400" smtClean="0">
                <a:effectLst/>
              </a:rPr>
              <a:t>Researchers at Dauphin Island Sea Lab have recorded songbirds in the guts of sharks</a:t>
            </a:r>
          </a:p>
          <a:p>
            <a:pPr>
              <a:buFontTx/>
              <a:buNone/>
            </a:pPr>
            <a:r>
              <a:rPr lang="en-US" sz="2400" smtClean="0">
                <a:effectLst/>
              </a:rPr>
              <a:t>Researchers on platforms in the </a:t>
            </a:r>
          </a:p>
          <a:p>
            <a:pPr>
              <a:buFontTx/>
              <a:buNone/>
            </a:pPr>
            <a:r>
              <a:rPr lang="en-US" sz="2400" smtClean="0">
                <a:effectLst/>
              </a:rPr>
              <a:t>	North Sea replaced lights with</a:t>
            </a:r>
          </a:p>
          <a:p>
            <a:pPr>
              <a:buFontTx/>
              <a:buNone/>
            </a:pPr>
            <a:r>
              <a:rPr lang="en-US" sz="2400" smtClean="0">
                <a:effectLst/>
              </a:rPr>
              <a:t>	green-colored lights and it reduced</a:t>
            </a:r>
          </a:p>
          <a:p>
            <a:pPr>
              <a:buFontTx/>
              <a:buNone/>
            </a:pPr>
            <a:r>
              <a:rPr lang="en-US" sz="2400" smtClean="0">
                <a:effectLst/>
              </a:rPr>
              <a:t>	the circling behavior</a:t>
            </a:r>
          </a:p>
        </p:txBody>
      </p:sp>
      <p:pic>
        <p:nvPicPr>
          <p:cNvPr id="86019" name="Picture 5" descr="oil-platform-hakonthingstad"/>
          <p:cNvPicPr>
            <a:picLocks noChangeAspect="1" noChangeArrowheads="1"/>
          </p:cNvPicPr>
          <p:nvPr/>
        </p:nvPicPr>
        <p:blipFill>
          <a:blip r:embed="rId2"/>
          <a:srcRect/>
          <a:stretch>
            <a:fillRect/>
          </a:stretch>
        </p:blipFill>
        <p:spPr bwMode="auto">
          <a:xfrm>
            <a:off x="5562600" y="3048000"/>
            <a:ext cx="3378200" cy="358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228600" y="228600"/>
            <a:ext cx="8229600" cy="1384300"/>
          </a:xfrm>
        </p:spPr>
        <p:txBody>
          <a:bodyPr/>
          <a:lstStyle/>
          <a:p>
            <a:pPr eaLnBrk="1" hangingPunct="1"/>
            <a:r>
              <a:rPr lang="en-US" sz="3600" smtClean="0">
                <a:solidFill>
                  <a:srgbClr val="000000"/>
                </a:solidFill>
                <a:effectLst/>
              </a:rPr>
              <a:t>Three areas to look at:</a:t>
            </a:r>
          </a:p>
        </p:txBody>
      </p:sp>
      <p:pic>
        <p:nvPicPr>
          <p:cNvPr id="27650" name="Picture 5" descr="SciStratFig3-1"/>
          <p:cNvPicPr>
            <a:picLocks noChangeAspect="1" noChangeArrowheads="1"/>
          </p:cNvPicPr>
          <p:nvPr/>
        </p:nvPicPr>
        <p:blipFill>
          <a:blip r:embed="rId3"/>
          <a:srcRect/>
          <a:stretch>
            <a:fillRect/>
          </a:stretch>
        </p:blipFill>
        <p:spPr bwMode="auto">
          <a:xfrm>
            <a:off x="5181600" y="0"/>
            <a:ext cx="3657600" cy="3267075"/>
          </a:xfrm>
          <a:prstGeom prst="rect">
            <a:avLst/>
          </a:prstGeom>
          <a:noFill/>
          <a:ln w="9525">
            <a:noFill/>
            <a:miter lim="800000"/>
            <a:headEnd/>
            <a:tailEnd/>
          </a:ln>
        </p:spPr>
      </p:pic>
      <p:pic>
        <p:nvPicPr>
          <p:cNvPr id="27651" name="Picture 7" descr="air-pollution-systems"/>
          <p:cNvPicPr>
            <a:picLocks noChangeAspect="1" noChangeArrowheads="1"/>
          </p:cNvPicPr>
          <p:nvPr/>
        </p:nvPicPr>
        <p:blipFill>
          <a:blip r:embed="rId4"/>
          <a:srcRect/>
          <a:stretch>
            <a:fillRect/>
          </a:stretch>
        </p:blipFill>
        <p:spPr bwMode="auto">
          <a:xfrm>
            <a:off x="457200" y="1600200"/>
            <a:ext cx="3743325" cy="3238500"/>
          </a:xfrm>
          <a:prstGeom prst="rect">
            <a:avLst/>
          </a:prstGeom>
          <a:noFill/>
          <a:ln w="9525">
            <a:noFill/>
            <a:miter lim="800000"/>
            <a:headEnd/>
            <a:tailEnd/>
          </a:ln>
        </p:spPr>
      </p:pic>
      <p:pic>
        <p:nvPicPr>
          <p:cNvPr id="27652" name="Picture 11" descr="indoor-air-pollution-house"/>
          <p:cNvPicPr>
            <a:picLocks noChangeAspect="1" noChangeArrowheads="1"/>
          </p:cNvPicPr>
          <p:nvPr/>
        </p:nvPicPr>
        <p:blipFill>
          <a:blip r:embed="rId5"/>
          <a:srcRect/>
          <a:stretch>
            <a:fillRect/>
          </a:stretch>
        </p:blipFill>
        <p:spPr bwMode="auto">
          <a:xfrm>
            <a:off x="4572000" y="4038600"/>
            <a:ext cx="2857500" cy="2619375"/>
          </a:xfrm>
          <a:prstGeom prst="rect">
            <a:avLst/>
          </a:prstGeom>
          <a:noFill/>
          <a:ln w="9525">
            <a:noFill/>
            <a:miter lim="800000"/>
            <a:headEnd/>
            <a:tailEnd/>
          </a:ln>
        </p:spPr>
      </p:pic>
      <p:sp>
        <p:nvSpPr>
          <p:cNvPr id="27653" name="Text Box 12"/>
          <p:cNvSpPr txBox="1">
            <a:spLocks noChangeArrowheads="1"/>
          </p:cNvSpPr>
          <p:nvPr/>
        </p:nvSpPr>
        <p:spPr bwMode="auto">
          <a:xfrm>
            <a:off x="457200" y="5029200"/>
            <a:ext cx="3810000" cy="366713"/>
          </a:xfrm>
          <a:prstGeom prst="rect">
            <a:avLst/>
          </a:prstGeom>
          <a:noFill/>
          <a:ln w="9525">
            <a:noFill/>
            <a:miter lim="800000"/>
            <a:headEnd/>
            <a:tailEnd/>
          </a:ln>
        </p:spPr>
        <p:txBody>
          <a:bodyPr>
            <a:spAutoFit/>
          </a:bodyPr>
          <a:lstStyle/>
          <a:p>
            <a:pPr eaLnBrk="0" hangingPunct="0">
              <a:spcBef>
                <a:spcPct val="50000"/>
              </a:spcBef>
            </a:pPr>
            <a:r>
              <a:rPr lang="en-US">
                <a:solidFill>
                  <a:srgbClr val="000000"/>
                </a:solidFill>
              </a:rPr>
              <a:t>Chapter 12:  Outdoor air pollution</a:t>
            </a:r>
          </a:p>
        </p:txBody>
      </p:sp>
      <p:sp>
        <p:nvSpPr>
          <p:cNvPr id="27654" name="Text Box 13"/>
          <p:cNvSpPr txBox="1">
            <a:spLocks noChangeArrowheads="1"/>
          </p:cNvSpPr>
          <p:nvPr/>
        </p:nvSpPr>
        <p:spPr bwMode="auto">
          <a:xfrm>
            <a:off x="762000" y="6172200"/>
            <a:ext cx="3810000" cy="366713"/>
          </a:xfrm>
          <a:prstGeom prst="rect">
            <a:avLst/>
          </a:prstGeom>
          <a:noFill/>
          <a:ln w="9525">
            <a:noFill/>
            <a:miter lim="800000"/>
            <a:headEnd/>
            <a:tailEnd/>
          </a:ln>
        </p:spPr>
        <p:txBody>
          <a:bodyPr>
            <a:spAutoFit/>
          </a:bodyPr>
          <a:lstStyle/>
          <a:p>
            <a:pPr eaLnBrk="0" hangingPunct="0">
              <a:spcBef>
                <a:spcPct val="50000"/>
              </a:spcBef>
            </a:pPr>
            <a:r>
              <a:rPr lang="en-US">
                <a:solidFill>
                  <a:srgbClr val="000000"/>
                </a:solidFill>
              </a:rPr>
              <a:t>Chapter 12:  Indoor air pollution</a:t>
            </a:r>
          </a:p>
        </p:txBody>
      </p:sp>
      <p:sp>
        <p:nvSpPr>
          <p:cNvPr id="27655" name="Text Box 14"/>
          <p:cNvSpPr txBox="1">
            <a:spLocks noChangeArrowheads="1"/>
          </p:cNvSpPr>
          <p:nvPr/>
        </p:nvSpPr>
        <p:spPr bwMode="auto">
          <a:xfrm>
            <a:off x="5257800" y="3276600"/>
            <a:ext cx="4114800" cy="641350"/>
          </a:xfrm>
          <a:prstGeom prst="rect">
            <a:avLst/>
          </a:prstGeom>
          <a:noFill/>
          <a:ln w="9525">
            <a:noFill/>
            <a:miter lim="800000"/>
            <a:headEnd/>
            <a:tailEnd/>
          </a:ln>
        </p:spPr>
        <p:txBody>
          <a:bodyPr>
            <a:spAutoFit/>
          </a:bodyPr>
          <a:lstStyle/>
          <a:p>
            <a:pPr eaLnBrk="0" hangingPunct="0"/>
            <a:r>
              <a:rPr lang="en-US">
                <a:solidFill>
                  <a:srgbClr val="000000"/>
                </a:solidFill>
              </a:rPr>
              <a:t>Chapter 13:  Atmosphere </a:t>
            </a:r>
          </a:p>
          <a:p>
            <a:pPr eaLnBrk="0" hangingPunct="0"/>
            <a:r>
              <a:rPr lang="en-US">
                <a:solidFill>
                  <a:srgbClr val="000000"/>
                </a:solidFill>
              </a:rPr>
              <a:t>(Climate change and ozone depletion)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algn="ctr" eaLnBrk="1" hangingPunct="1">
              <a:defRPr/>
            </a:pPr>
            <a:r>
              <a:rPr lang="en-US" smtClean="0">
                <a:solidFill>
                  <a:srgbClr val="000000"/>
                </a:solidFill>
                <a:effectLst>
                  <a:outerShdw blurRad="38100" dist="38100" dir="2700000" algn="tl">
                    <a:srgbClr val="FFFFFF"/>
                  </a:outerShdw>
                </a:effectLst>
              </a:rPr>
              <a:t>Outdoor Air Pollution</a:t>
            </a:r>
          </a:p>
        </p:txBody>
      </p:sp>
      <p:pic>
        <p:nvPicPr>
          <p:cNvPr id="31746" name="Picture 5" descr="air-pollution1"/>
          <p:cNvPicPr>
            <a:picLocks noChangeAspect="1" noChangeArrowheads="1"/>
          </p:cNvPicPr>
          <p:nvPr/>
        </p:nvPicPr>
        <p:blipFill>
          <a:blip r:embed="rId3"/>
          <a:srcRect/>
          <a:stretch>
            <a:fillRect/>
          </a:stretch>
        </p:blipFill>
        <p:spPr bwMode="auto">
          <a:xfrm>
            <a:off x="1905000" y="2133600"/>
            <a:ext cx="5410200" cy="3559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r>
              <a:rPr lang="en-US" sz="4000" smtClean="0">
                <a:effectLst/>
              </a:rPr>
              <a:t>Two categories of outdoor air pollutants</a:t>
            </a:r>
          </a:p>
        </p:txBody>
      </p:sp>
      <p:sp>
        <p:nvSpPr>
          <p:cNvPr id="29698" name="Rectangle 3"/>
          <p:cNvSpPr>
            <a:spLocks noGrp="1" noChangeArrowheads="1"/>
          </p:cNvSpPr>
          <p:nvPr>
            <p:ph type="body" idx="1"/>
          </p:nvPr>
        </p:nvSpPr>
        <p:spPr/>
        <p:txBody>
          <a:bodyPr/>
          <a:lstStyle/>
          <a:p>
            <a:pPr>
              <a:lnSpc>
                <a:spcPct val="90000"/>
              </a:lnSpc>
              <a:buFontTx/>
              <a:buNone/>
            </a:pPr>
            <a:r>
              <a:rPr lang="en-US" sz="2800" smtClean="0">
                <a:solidFill>
                  <a:srgbClr val="FF0000"/>
                </a:solidFill>
                <a:effectLst/>
              </a:rPr>
              <a:t>Primary pollutants</a:t>
            </a:r>
            <a:r>
              <a:rPr lang="en-US" sz="2800" smtClean="0">
                <a:effectLst/>
              </a:rPr>
              <a:t> – a pollutant that is put directly into the air by human activity (Ex:  soot from burning wood)</a:t>
            </a:r>
          </a:p>
          <a:p>
            <a:pPr>
              <a:lnSpc>
                <a:spcPct val="90000"/>
              </a:lnSpc>
              <a:buFontTx/>
              <a:buNone/>
            </a:pPr>
            <a:r>
              <a:rPr lang="en-US" sz="2800" smtClean="0">
                <a:solidFill>
                  <a:srgbClr val="FF0000"/>
                </a:solidFill>
                <a:effectLst/>
              </a:rPr>
              <a:t>Secondary pollutants</a:t>
            </a:r>
            <a:r>
              <a:rPr lang="en-US" sz="2800" smtClean="0">
                <a:effectLst/>
              </a:rPr>
              <a:t> – pollutants that form when a primary pollutant comes into contact with other primary pollutants or with naturally occurring substances and a chemical reaction takes place (Ex:  ground level ozone)</a:t>
            </a:r>
          </a:p>
          <a:p>
            <a:pPr>
              <a:lnSpc>
                <a:spcPct val="90000"/>
              </a:lnSpc>
              <a:buFontTx/>
              <a:buNone/>
            </a:pPr>
            <a:r>
              <a:rPr lang="en-US" sz="2800" smtClean="0">
                <a:effectLst/>
              </a:rPr>
              <a:t>We will look at examples of both types of pollutants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pPr eaLnBrk="1" hangingPunct="1"/>
            <a:r>
              <a:rPr lang="en-US" smtClean="0">
                <a:solidFill>
                  <a:srgbClr val="000000"/>
                </a:solidFill>
                <a:effectLst/>
              </a:rPr>
              <a:t>Primary Outdoor Air Pollutants</a:t>
            </a:r>
          </a:p>
        </p:txBody>
      </p:sp>
      <p:sp>
        <p:nvSpPr>
          <p:cNvPr id="54275" name="Rectangle 3"/>
          <p:cNvSpPr>
            <a:spLocks noGrp="1" noChangeArrowheads="1"/>
          </p:cNvSpPr>
          <p:nvPr>
            <p:ph type="body" idx="1"/>
          </p:nvPr>
        </p:nvSpPr>
        <p:spPr/>
        <p:txBody>
          <a:bodyPr/>
          <a:lstStyle/>
          <a:p>
            <a:pPr marL="609600" indent="-609600" eaLnBrk="1" hangingPunct="1">
              <a:lnSpc>
                <a:spcPct val="90000"/>
              </a:lnSpc>
              <a:buFontTx/>
              <a:buNone/>
            </a:pPr>
            <a:r>
              <a:rPr lang="en-US" b="1" smtClean="0">
                <a:solidFill>
                  <a:srgbClr val="000000"/>
                </a:solidFill>
                <a:effectLst/>
              </a:rPr>
              <a:t>Carbon monoxide (CO)</a:t>
            </a:r>
          </a:p>
          <a:p>
            <a:pPr marL="609600" indent="-609600" eaLnBrk="1" hangingPunct="1">
              <a:lnSpc>
                <a:spcPct val="90000"/>
              </a:lnSpc>
              <a:buFontTx/>
              <a:buNone/>
            </a:pPr>
            <a:r>
              <a:rPr lang="en-US" smtClean="0">
                <a:solidFill>
                  <a:srgbClr val="000000"/>
                </a:solidFill>
                <a:effectLst/>
              </a:rPr>
              <a:t> - a gas that you can’t detect it with your senses (colorless, odorless)</a:t>
            </a:r>
          </a:p>
          <a:p>
            <a:pPr marL="609600" indent="-609600" eaLnBrk="1" hangingPunct="1">
              <a:lnSpc>
                <a:spcPct val="90000"/>
              </a:lnSpc>
              <a:buFontTx/>
              <a:buNone/>
            </a:pPr>
            <a:r>
              <a:rPr lang="en-US" smtClean="0">
                <a:solidFill>
                  <a:srgbClr val="000000"/>
                </a:solidFill>
                <a:effectLst/>
              </a:rPr>
              <a:t> - poisonous to living things, keeps your blood from carrying oxygen normally, can be fatal in high doses</a:t>
            </a:r>
          </a:p>
          <a:p>
            <a:pPr marL="609600" indent="-609600" eaLnBrk="1" hangingPunct="1">
              <a:lnSpc>
                <a:spcPct val="90000"/>
              </a:lnSpc>
              <a:buFontTx/>
              <a:buNone/>
            </a:pPr>
            <a:r>
              <a:rPr lang="en-US" smtClean="0">
                <a:solidFill>
                  <a:srgbClr val="000000"/>
                </a:solidFill>
                <a:effectLst/>
              </a:rPr>
              <a:t> - sources:  incomplete burning of</a:t>
            </a:r>
          </a:p>
          <a:p>
            <a:pPr marL="609600" indent="-609600" eaLnBrk="1" hangingPunct="1">
              <a:lnSpc>
                <a:spcPct val="90000"/>
              </a:lnSpc>
              <a:buFontTx/>
              <a:buNone/>
            </a:pPr>
            <a:r>
              <a:rPr lang="en-US" smtClean="0">
                <a:solidFill>
                  <a:srgbClr val="000000"/>
                </a:solidFill>
                <a:effectLst/>
              </a:rPr>
              <a:t> fossil fuels by vehicles, industry</a:t>
            </a:r>
          </a:p>
          <a:p>
            <a:pPr marL="609600" indent="-609600" eaLnBrk="1" hangingPunct="1">
              <a:lnSpc>
                <a:spcPct val="90000"/>
              </a:lnSpc>
              <a:buFontTx/>
              <a:buNone/>
            </a:pPr>
            <a:endParaRPr lang="en-US" smtClean="0">
              <a:solidFill>
                <a:srgbClr val="000000"/>
              </a:solidFill>
              <a:effectLst/>
            </a:endParaRPr>
          </a:p>
          <a:p>
            <a:pPr marL="609600" indent="-609600" eaLnBrk="1" hangingPunct="1">
              <a:lnSpc>
                <a:spcPct val="90000"/>
              </a:lnSpc>
              <a:buFontTx/>
              <a:buNone/>
            </a:pPr>
            <a:endParaRPr lang="en-US" smtClean="0">
              <a:effectLst>
                <a:outerShdw blurRad="38100" dist="38100" dir="2700000" algn="tl">
                  <a:srgbClr val="C0C0C0"/>
                </a:outerShdw>
              </a:effectLst>
            </a:endParaRPr>
          </a:p>
        </p:txBody>
      </p:sp>
      <p:pic>
        <p:nvPicPr>
          <p:cNvPr id="35843" name="Picture 4" descr="MCBD07175_0000[1]"/>
          <p:cNvPicPr>
            <a:picLocks noChangeAspect="1" noChangeArrowheads="1"/>
          </p:cNvPicPr>
          <p:nvPr/>
        </p:nvPicPr>
        <p:blipFill>
          <a:blip r:embed="rId3"/>
          <a:srcRect/>
          <a:stretch>
            <a:fillRect/>
          </a:stretch>
        </p:blipFill>
        <p:spPr bwMode="auto">
          <a:xfrm>
            <a:off x="6553200" y="1295400"/>
            <a:ext cx="1849438" cy="1222375"/>
          </a:xfrm>
          <a:prstGeom prst="rect">
            <a:avLst/>
          </a:prstGeom>
          <a:noFill/>
          <a:ln w="9525">
            <a:noFill/>
            <a:miter lim="800000"/>
            <a:headEnd/>
            <a:tailEnd/>
          </a:ln>
        </p:spPr>
      </p:pic>
      <p:pic>
        <p:nvPicPr>
          <p:cNvPr id="35844" name="Picture 5" descr="MCBL01017_0000[1]"/>
          <p:cNvPicPr>
            <a:picLocks noChangeAspect="1" noChangeArrowheads="1"/>
          </p:cNvPicPr>
          <p:nvPr/>
        </p:nvPicPr>
        <p:blipFill>
          <a:blip r:embed="rId4"/>
          <a:srcRect/>
          <a:stretch>
            <a:fillRect/>
          </a:stretch>
        </p:blipFill>
        <p:spPr bwMode="auto">
          <a:xfrm>
            <a:off x="6781800" y="4648200"/>
            <a:ext cx="1781175" cy="1820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Ocean</Template>
  <TotalTime>1634</TotalTime>
  <Words>2285</Words>
  <Application>Microsoft Office PowerPoint</Application>
  <PresentationFormat>On-screen Show (4:3)</PresentationFormat>
  <Paragraphs>360</Paragraphs>
  <Slides>57</Slides>
  <Notes>46</Notes>
  <HiddenSlides>0</HiddenSlides>
  <MMClips>0</MMClips>
  <ScaleCrop>false</ScaleCrop>
  <HeadingPairs>
    <vt:vector size="6" baseType="variant">
      <vt:variant>
        <vt:lpstr>Fonts Used</vt:lpstr>
      </vt:variant>
      <vt:variant>
        <vt:i4>3</vt:i4>
      </vt:variant>
      <vt:variant>
        <vt:lpstr>Design Template</vt:lpstr>
      </vt:variant>
      <vt:variant>
        <vt:i4>2</vt:i4>
      </vt:variant>
      <vt:variant>
        <vt:lpstr>Slide Titles</vt:lpstr>
      </vt:variant>
      <vt:variant>
        <vt:i4>57</vt:i4>
      </vt:variant>
    </vt:vector>
  </HeadingPairs>
  <TitlesOfParts>
    <vt:vector size="62" baseType="lpstr">
      <vt:lpstr>Tahoma</vt:lpstr>
      <vt:lpstr>Arial</vt:lpstr>
      <vt:lpstr>Wingdings</vt:lpstr>
      <vt:lpstr>Ocean</vt:lpstr>
      <vt:lpstr>Ocean</vt:lpstr>
      <vt:lpstr>Chapter 12:  Air</vt:lpstr>
      <vt:lpstr>Review of atmospheric layers</vt:lpstr>
      <vt:lpstr>Functions of the atmosphere</vt:lpstr>
      <vt:lpstr>What do living things need from the air that makes up the atmosphere?</vt:lpstr>
      <vt:lpstr>Our Objective for this chapter:</vt:lpstr>
      <vt:lpstr>Three areas to look at:</vt:lpstr>
      <vt:lpstr>Outdoor Air Pollution</vt:lpstr>
      <vt:lpstr>Two categories of outdoor air pollutants</vt:lpstr>
      <vt:lpstr>Primary Outdoor Air Pollutants</vt:lpstr>
      <vt:lpstr>Primary Outdoor Air Pollutants</vt:lpstr>
      <vt:lpstr>Primary Outdoor Air Pollutants  </vt:lpstr>
      <vt:lpstr>Primary Outdoor Air Pollutants</vt:lpstr>
      <vt:lpstr>Primary Outdoor Air Pollutants</vt:lpstr>
      <vt:lpstr>Primary Outdoor Air Pollutants </vt:lpstr>
      <vt:lpstr>Secondary Outdoor Air Pollutants</vt:lpstr>
      <vt:lpstr>View from same location on Shades Mtn. taken on two very different summer days in the same month:</vt:lpstr>
      <vt:lpstr>A specific secondary pollutant:</vt:lpstr>
      <vt:lpstr>Have you seen this before?</vt:lpstr>
      <vt:lpstr>Air Quality Index http://airnow.gov/index.cfm?action=airnow.currentconditions </vt:lpstr>
      <vt:lpstr>Special problems with outdoor air pollution</vt:lpstr>
      <vt:lpstr>Can you identify this smoggy city?</vt:lpstr>
      <vt:lpstr>Slide 22</vt:lpstr>
      <vt:lpstr>Other examples of secondary air pollutants:</vt:lpstr>
      <vt:lpstr>Review of pH:</vt:lpstr>
      <vt:lpstr>Normal conditions</vt:lpstr>
      <vt:lpstr>Acid rain formation:</vt:lpstr>
      <vt:lpstr>Slide 27</vt:lpstr>
      <vt:lpstr>Acid Rain Effects</vt:lpstr>
      <vt:lpstr>Forests can be affected by acid rain –  directly and indirectly   How?  Next slide…..  </vt:lpstr>
      <vt:lpstr>Slide 30</vt:lpstr>
      <vt:lpstr>Acid Rain Effects</vt:lpstr>
      <vt:lpstr>Acid Rain Effects</vt:lpstr>
      <vt:lpstr>Acid Rain Effects</vt:lpstr>
      <vt:lpstr>Acid Rain</vt:lpstr>
      <vt:lpstr>Controlling Air Pollution:  It’s the Law!</vt:lpstr>
      <vt:lpstr>Controlling Air Pollution</vt:lpstr>
      <vt:lpstr>Controlling Air Pollution</vt:lpstr>
      <vt:lpstr>Controlling Outdoor Air Pollution</vt:lpstr>
      <vt:lpstr>Anything we forgot?  Here’s an EPA list of how to reduce outdoor air pollution:</vt:lpstr>
      <vt:lpstr>Slide 40</vt:lpstr>
      <vt:lpstr>Indoor Air Pollutants See diagram, p. 311</vt:lpstr>
      <vt:lpstr>Indoor air pollutants</vt:lpstr>
      <vt:lpstr>Indoor Air Pollutants</vt:lpstr>
      <vt:lpstr>Slide 44</vt:lpstr>
      <vt:lpstr>Radon risk across the U.S.</vt:lpstr>
      <vt:lpstr>Indoor Air Pollutants</vt:lpstr>
      <vt:lpstr>Indoor Air Pollutants</vt:lpstr>
      <vt:lpstr>Two other types of “air” pollution</vt:lpstr>
      <vt:lpstr>Noise Pollution</vt:lpstr>
      <vt:lpstr>Slide 50</vt:lpstr>
      <vt:lpstr>Slide 51</vt:lpstr>
      <vt:lpstr>Light Pollution </vt:lpstr>
      <vt:lpstr>Light Pollution </vt:lpstr>
      <vt:lpstr>Light Pollution </vt:lpstr>
      <vt:lpstr>Light Pollution </vt:lpstr>
      <vt:lpstr>Light Pollution</vt:lpstr>
      <vt:lpstr>Light Pollution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12:  Air</dc:title>
  <dc:creator>Owner</dc:creator>
  <cp:lastModifiedBy>Owner</cp:lastModifiedBy>
  <cp:revision>51</cp:revision>
  <dcterms:created xsi:type="dcterms:W3CDTF">2008-04-02T00:35:39Z</dcterms:created>
  <dcterms:modified xsi:type="dcterms:W3CDTF">2013-03-06T04:21:06Z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0x010100406E2A699BC6484B9EE40764BC71F642</vt:lpwstr>
  </property>
  <property fmtid="{D5CDD505-2E9C-101B-9397-08002B2CF9AE}" pid="3" name="PublishingExpirationDate">
    <vt:lpwstr/>
  </property>
  <property fmtid="{D5CDD505-2E9C-101B-9397-08002B2CF9AE}" pid="4" name="PublishingStartDate">
    <vt:lpwstr/>
  </property>
</Properties>
</file>