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11" r:id="rId3"/>
    <p:sldId id="319" r:id="rId4"/>
    <p:sldId id="321" r:id="rId5"/>
    <p:sldId id="277" r:id="rId6"/>
    <p:sldId id="320" r:id="rId7"/>
    <p:sldId id="323" r:id="rId8"/>
    <p:sldId id="302" r:id="rId9"/>
    <p:sldId id="315" r:id="rId10"/>
    <p:sldId id="329" r:id="rId11"/>
    <p:sldId id="322" r:id="rId12"/>
    <p:sldId id="324" r:id="rId13"/>
    <p:sldId id="306" r:id="rId14"/>
    <p:sldId id="309" r:id="rId15"/>
    <p:sldId id="325" r:id="rId16"/>
    <p:sldId id="292" r:id="rId17"/>
    <p:sldId id="326" r:id="rId18"/>
    <p:sldId id="279" r:id="rId19"/>
    <p:sldId id="327" r:id="rId20"/>
    <p:sldId id="280" r:id="rId21"/>
    <p:sldId id="283" r:id="rId22"/>
    <p:sldId id="328" r:id="rId23"/>
    <p:sldId id="278" r:id="rId24"/>
    <p:sldId id="281" r:id="rId25"/>
    <p:sldId id="285" r:id="rId26"/>
    <p:sldId id="289" r:id="rId27"/>
    <p:sldId id="290" r:id="rId28"/>
    <p:sldId id="291" r:id="rId29"/>
    <p:sldId id="293" r:id="rId30"/>
    <p:sldId id="294" r:id="rId31"/>
    <p:sldId id="295" r:id="rId32"/>
    <p:sldId id="296" r:id="rId33"/>
    <p:sldId id="330" r:id="rId34"/>
    <p:sldId id="310" r:id="rId35"/>
    <p:sldId id="276" r:id="rId36"/>
    <p:sldId id="304" r:id="rId37"/>
    <p:sldId id="308" r:id="rId38"/>
    <p:sldId id="305" r:id="rId39"/>
    <p:sldId id="303" r:id="rId40"/>
    <p:sldId id="286" r:id="rId41"/>
    <p:sldId id="284" r:id="rId42"/>
    <p:sldId id="297" r:id="rId43"/>
    <p:sldId id="298" r:id="rId44"/>
    <p:sldId id="299" r:id="rId45"/>
    <p:sldId id="274" r:id="rId46"/>
    <p:sldId id="264" r:id="rId47"/>
    <p:sldId id="288" r:id="rId48"/>
    <p:sldId id="287" r:id="rId49"/>
    <p:sldId id="257" r:id="rId50"/>
    <p:sldId id="259" r:id="rId51"/>
    <p:sldId id="300" r:id="rId52"/>
    <p:sldId id="301" r:id="rId53"/>
    <p:sldId id="275" r:id="rId54"/>
    <p:sldId id="312" r:id="rId55"/>
    <p:sldId id="313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  <a:srgbClr val="A50021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492" autoAdjust="0"/>
  </p:normalViewPr>
  <p:slideViewPr>
    <p:cSldViewPr>
      <p:cViewPr>
        <p:scale>
          <a:sx n="77" d="100"/>
          <a:sy n="77" d="100"/>
        </p:scale>
        <p:origin x="-1170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Ms. Schall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2FCA76-6741-4B1A-B5CA-71E1A3F635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94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Ms. Schall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EAB561-2E74-4E1E-BB8A-A372DB4E0F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4337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Ms. Schall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3E263-D802-4947-A056-C0F488400236}" type="slidenum">
              <a:rPr lang="en-US"/>
              <a:pPr/>
              <a:t>1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Ms. Schall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15F5A-2079-41FA-9C88-45BFF5191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Ms. Schall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47734-483F-4AEB-B983-75FE73D836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Ms. Schall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3D1A7-5E3B-4CD5-8ECB-C0BC2BDF94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Ms. Schall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984D83-B286-4C12-811C-A15C28F083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Ms. Schall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51545B-9407-4FFE-8B9B-8C961D498E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Ms. Schall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2123B-71D8-4312-AAFB-2523F01C71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Ms. Schall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BC214-D65E-44AD-8E32-E16F4E5E24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Ms. Schall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3D936-0134-4233-A7AE-DDA722B574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Ms. Schall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32E17-51F7-4393-B417-D7FDA74029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Ms. Schall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02439-6C79-41CB-A10F-782CAD294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Ms. Schall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2E324-3E10-4575-A8AA-96AEB31EAE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Ms. Schall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14AEA-1157-43F0-8F97-14CFE8FEFB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Ms. Schall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F52EA-0A90-421A-B047-358DC4AEE1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Ms. Schall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E60DD6-FB20-4CAE-85FE-1AB663576E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random/>
  </p:transition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9gnMiFcdEtFns8A6TOJzbkF;_ylu=X3oDMTBjb3ZrYjNkBHBvcwM0BHNlYwNzcg--/SIG=1h06mqhti/EXP=1162659292/**http:/images.search.yahoo.com/search/images/view?back=http://images.search.yahoo.com/search/images?p=printer&amp;ei=UTF-8&amp;fr=yfp-t-501&amp;x=wrt&amp;w=300&amp;h=300&amp;imgurl=inkjet-printer-reviews.com/inkjet-printer-reviews/canon-i9100-inkjet-printer-review.jpg&amp;rurl=http://www.professorsearch.com/search/printer&amp;size=13.6kB&amp;name=canon-i9100-inkjet-printer-review.jpg&amp;p=printer&amp;type=jpeg&amp;no=4&amp;tt=3,705,634&amp;oid=f994d54c38c24438&amp;ei=UTF-8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rds.yahoo.com/_ylt=A9iby4ZkPUpFhPIAEwSJzbkF;_ylu=X3oDMTBjdmNoOTVjBHBvcwMyBHNlYwNzcg--/SIG=1g77kp1os/EXP=1162579684/**http:/images.search.yahoo.com/search/images/view?back=http://images.search.yahoo.com/search/images?p=intel+cpu&amp;ei=UTF-8&amp;fr=yfp-t-501&amp;x=wrt&amp;w=220&amp;h=163&amp;imgurl=www.hardware.no/nyheter/images/intel_p4_cpu.jpg&amp;rurl=http://www.hardware.no/nyheter/mars03/intel_anti_overklokking.html&amp;size=6.4kB&amp;name=intel_p4_cpu.jpg&amp;p=intel+cpu&amp;type=jpeg&amp;no=2&amp;tt=254,236&amp;oid=b294fd652b8fcd82&amp;ei=UTF-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rds.yahoo.com/_ylt=A9iby4QPPkpFz28ByHuJzbkF;_ylu=X3oDMTBkdjU2cm9hBHBvcwMyMQRzZWMDc3I-/SIG=1i3tqig6t/EXP=1162579855/**http:/images.search.yahoo.com/search/images/view?back=http://images.search.yahoo.com/search/images?p=intel+cpu&amp;ei=UTF-8&amp;fr=yfp-t-501&amp;b=21&amp;w=643&amp;h=578&amp;imgurl=www.computer-place.com/computer-place/products/pictures/cpu-intel-p4-512.jpg&amp;rurl=http://www.computer-place.com/computer-place/products/pictures?C=N;O=D&amp;size=71.4kB&amp;name=cpu-intel-p4-512.jpg&amp;p=intel+cpu&amp;type=jpeg&amp;no=21&amp;tt=254,236&amp;oid=08413e44581fbf26&amp;ei=UTF-8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rds.yahoo.com/_ylt=A9G_Rq30c0tFKsoAu0GJzbkF;_ylu=X3oDMTBjMHZkMjZyBHBvcwMxBHNlYwNzcg--/SIG=1drsvi99q/EXP=1162659188/**http:/images.search.yahoo.com/search/images/view?back=http://images.search.yahoo.com/search/images?p=dvd&amp;ei=UTF-8&amp;fr=yfp-t-501&amp;x=wrt&amp;w=230&amp;h=183&amp;imgurl=www.cascadesports.org/DVD/dvd_big.jpg&amp;rurl=http://www.cascadesports.org/DVD&amp;size=6.3kB&amp;name=dvd_big.jpg&amp;p=dvd&amp;type=jpeg&amp;no=1&amp;tt=14,701,117&amp;oid=4cc4e9cc160e5440&amp;ei=UTF-8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rds.yahoo.com/_ylt=A0Je5mkYgktFHl4AkxCJzbkF;_ylu=X3oDMTBjb3ZrYjNkBHBvcwM0BHNlYwNzcg--/SIG=1gb363a14/EXP=1162662808/**http:/images.search.yahoo.com/search/images/view?back=http://images.search.yahoo.com/search/images?p=flaming+email&amp;ei=UTF-8&amp;fr=yfp-t-501&amp;x=wrt&amp;w=200&amp;h=295&amp;imgurl=www.inetstrategiesinc.com/2ezebook/images/flaming-email.jpg&amp;rurl=http://www.inetstrategiesinc.com/2ezebook/junkemail.html&amp;size=27.8kB&amp;name=flaming-email.jpg&amp;p=flaming+email&amp;type=jpeg&amp;no=4&amp;tt=295&amp;oid=ca06b0a6e9d22774&amp;ei=UTF-8" TargetMode="Externa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 rot="840520">
            <a:off x="609600" y="-57150"/>
            <a:ext cx="8531225" cy="5562600"/>
          </a:xfrm>
          <a:prstGeom prst="irregularSeal2">
            <a:avLst/>
          </a:prstGeom>
          <a:gradFill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ooper Black" pitchFamily="18" charset="0"/>
              </a:rPr>
              <a:t>Business Technology </a:t>
            </a:r>
            <a:r>
              <a:rPr lang="en-US" b="1" dirty="0" smtClean="0">
                <a:solidFill>
                  <a:schemeClr val="tx1"/>
                </a:solidFill>
                <a:latin typeface="Cooper Black" pitchFamily="18" charset="0"/>
              </a:rPr>
              <a:t>Applications</a:t>
            </a:r>
            <a:endParaRPr lang="en-US" b="1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4196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chemeClr val="bg1"/>
                </a:solidFill>
                <a:latin typeface="Broadway" pitchFamily="82" charset="0"/>
              </a:rPr>
              <a:t>Hardware and Software Components</a:t>
            </a:r>
            <a:endParaRPr lang="en-US" sz="4000" dirty="0">
              <a:solidFill>
                <a:schemeClr val="bg1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Ms. Schall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5400">
                <a:solidFill>
                  <a:schemeClr val="tx1"/>
                </a:solidFill>
              </a:rPr>
              <a:t> PDA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(Personal Digital Assistant)- is a palmtop specialized to store phone numbers, calendars, schedules, and personal information.</a:t>
            </a:r>
          </a:p>
          <a:p>
            <a:endParaRPr lang="en-US" sz="3600"/>
          </a:p>
          <a:p>
            <a:endParaRPr lang="en-US" sz="4000"/>
          </a:p>
        </p:txBody>
      </p:sp>
      <p:pic>
        <p:nvPicPr>
          <p:cNvPr id="115716" name="Picture 4" descr="03p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267200"/>
            <a:ext cx="2590800" cy="2286000"/>
          </a:xfrm>
          <a:prstGeom prst="rect">
            <a:avLst/>
          </a:prstGeom>
          <a:noFill/>
        </p:spPr>
      </p:pic>
      <p:pic>
        <p:nvPicPr>
          <p:cNvPr id="115717" name="Picture 5" descr="p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86200"/>
            <a:ext cx="45720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an output device?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Output devices make the processed information available for use.</a:t>
            </a:r>
          </a:p>
          <a:p>
            <a:r>
              <a:rPr lang="en-US"/>
              <a:t>Output can be presented in many forms.  Example:  printed report, presentation on the screen</a:t>
            </a:r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an output device?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Monitors</a:t>
            </a:r>
          </a:p>
          <a:p>
            <a:r>
              <a:rPr lang="en-US"/>
              <a:t>Printers</a:t>
            </a:r>
          </a:p>
          <a:p>
            <a:r>
              <a:rPr lang="en-US"/>
              <a:t>Speakers</a:t>
            </a:r>
          </a:p>
        </p:txBody>
      </p:sp>
      <p:pic>
        <p:nvPicPr>
          <p:cNvPr id="105477" name="Picture 5" descr="MCj043573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495800"/>
            <a:ext cx="1798638" cy="1947863"/>
          </a:xfrm>
          <a:prstGeom prst="rect">
            <a:avLst/>
          </a:prstGeom>
          <a:noFill/>
        </p:spPr>
      </p:pic>
      <p:pic>
        <p:nvPicPr>
          <p:cNvPr id="105478" name="Picture 6" descr="MCj042425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00200"/>
            <a:ext cx="1739900" cy="1778000"/>
          </a:xfrm>
          <a:prstGeom prst="rect">
            <a:avLst/>
          </a:prstGeom>
          <a:noFill/>
        </p:spPr>
      </p:pic>
      <p:pic>
        <p:nvPicPr>
          <p:cNvPr id="105479" name="Picture 7" descr="MCj041233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724400"/>
            <a:ext cx="1825625" cy="1352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5400">
                <a:solidFill>
                  <a:schemeClr val="tx1"/>
                </a:solidFill>
              </a:rPr>
              <a:t>Monitor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sz="4400">
                <a:solidFill>
                  <a:schemeClr val="bg1"/>
                </a:solidFill>
              </a:rPr>
              <a:t>a device that receives output from a computer and displays it visually.</a:t>
            </a:r>
          </a:p>
        </p:txBody>
      </p:sp>
      <p:pic>
        <p:nvPicPr>
          <p:cNvPr id="73733" name="Picture 5" descr="gateway_fpd2185w_21_inch_lcd_monito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810000"/>
            <a:ext cx="2743200" cy="2605088"/>
          </a:xfrm>
          <a:prstGeom prst="rect">
            <a:avLst/>
          </a:prstGeom>
          <a:noFill/>
        </p:spPr>
      </p:pic>
      <p:pic>
        <p:nvPicPr>
          <p:cNvPr id="73735" name="Picture 7" descr="SVGA%2520MONO%2520MONI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86200"/>
            <a:ext cx="2895600" cy="25860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6000">
                <a:solidFill>
                  <a:schemeClr val="tx1"/>
                </a:solidFill>
              </a:rPr>
              <a:t>Printer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>
                <a:solidFill>
                  <a:schemeClr val="bg1"/>
                </a:solidFill>
              </a:rPr>
              <a:t>computer output device that provide hard copy, a permanent record of a computer’s output.</a:t>
            </a:r>
          </a:p>
          <a:p>
            <a:endParaRPr lang="en-US" sz="4400"/>
          </a:p>
        </p:txBody>
      </p:sp>
      <p:pic>
        <p:nvPicPr>
          <p:cNvPr id="76805" name="Picture 5" descr="hp-laserjet-2300-laser-printer-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267200"/>
            <a:ext cx="2590800" cy="2324100"/>
          </a:xfrm>
          <a:prstGeom prst="rect">
            <a:avLst/>
          </a:prstGeom>
          <a:noFill/>
        </p:spPr>
      </p:pic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4648200" y="4648200"/>
            <a:ext cx="1676400" cy="1600200"/>
          </a:xfrm>
          <a:prstGeom prst="rightArrowCallout">
            <a:avLst>
              <a:gd name="adj1" fmla="val 25000"/>
              <a:gd name="adj2" fmla="val 25000"/>
              <a:gd name="adj3" fmla="val 17460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LASER</a:t>
            </a:r>
          </a:p>
          <a:p>
            <a:pPr algn="ctr"/>
            <a:r>
              <a:rPr lang="en-US"/>
              <a:t>PRINTER</a:t>
            </a:r>
          </a:p>
        </p:txBody>
      </p:sp>
      <p:pic>
        <p:nvPicPr>
          <p:cNvPr id="76808" name="Picture 8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19600"/>
            <a:ext cx="2209800" cy="2209800"/>
          </a:xfrm>
          <a:prstGeom prst="rect">
            <a:avLst/>
          </a:prstGeom>
          <a:noFill/>
        </p:spPr>
      </p:pic>
      <p:sp>
        <p:nvSpPr>
          <p:cNvPr id="76809" name="AutoShape 9"/>
          <p:cNvSpPr>
            <a:spLocks noChangeArrowheads="1"/>
          </p:cNvSpPr>
          <p:nvPr/>
        </p:nvSpPr>
        <p:spPr bwMode="auto">
          <a:xfrm>
            <a:off x="2667000" y="4648200"/>
            <a:ext cx="1447800" cy="1600200"/>
          </a:xfrm>
          <a:prstGeom prst="leftArrowCallout">
            <a:avLst>
              <a:gd name="adj1" fmla="val 27632"/>
              <a:gd name="adj2" fmla="val 27632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INKJET</a:t>
            </a:r>
          </a:p>
          <a:p>
            <a:pPr algn="ctr"/>
            <a:r>
              <a:rPr lang="en-US"/>
              <a:t>PRINTER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Processing Cycle</a:t>
            </a:r>
          </a:p>
        </p:txBody>
      </p:sp>
      <p:sp>
        <p:nvSpPr>
          <p:cNvPr id="106522" name="Rectangle 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Input</a:t>
            </a:r>
          </a:p>
          <a:p>
            <a:endParaRPr lang="en-US"/>
          </a:p>
          <a:p>
            <a:r>
              <a:rPr lang="en-US"/>
              <a:t>Process</a:t>
            </a:r>
          </a:p>
          <a:p>
            <a:endParaRPr lang="en-US"/>
          </a:p>
          <a:p>
            <a:r>
              <a:rPr lang="en-US"/>
              <a:t>Output</a:t>
            </a:r>
          </a:p>
          <a:p>
            <a:endParaRPr lang="en-US"/>
          </a:p>
          <a:p>
            <a:r>
              <a:rPr lang="en-US"/>
              <a:t>Store</a:t>
            </a:r>
          </a:p>
        </p:txBody>
      </p:sp>
      <p:pic>
        <p:nvPicPr>
          <p:cNvPr id="106524" name="Picture 28" descr="j04122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900363"/>
            <a:ext cx="3416300" cy="304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Ms. Schall</a:t>
            </a:r>
          </a:p>
        </p:txBody>
      </p:sp>
      <p:pic>
        <p:nvPicPr>
          <p:cNvPr id="51203" name="Picture 3" descr="binary_p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92125"/>
            <a:ext cx="8077200" cy="5873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Does a Computer Know What to Do?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must be given a detailed set of instructions that tell it exactly what to do.</a:t>
            </a:r>
          </a:p>
          <a:p>
            <a:r>
              <a:rPr lang="en-US" dirty="0"/>
              <a:t>These instructions are called computer programs or software.</a:t>
            </a:r>
          </a:p>
        </p:txBody>
      </p:sp>
      <p:pic>
        <p:nvPicPr>
          <p:cNvPr id="107524" name="Picture 4" descr="MCBD19854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419600"/>
            <a:ext cx="1358900" cy="1666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Software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Is a set of programming instructions used to accomplish a certain task.</a:t>
            </a:r>
          </a:p>
        </p:txBody>
      </p:sp>
      <p:pic>
        <p:nvPicPr>
          <p:cNvPr id="32775" name="Picture 7" descr="68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94551">
            <a:off x="685800" y="3657600"/>
            <a:ext cx="2743200" cy="2743200"/>
          </a:xfrm>
          <a:prstGeom prst="rect">
            <a:avLst/>
          </a:prstGeom>
          <a:noFill/>
        </p:spPr>
      </p:pic>
      <p:pic>
        <p:nvPicPr>
          <p:cNvPr id="32777" name="Picture 9" descr="04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86200"/>
            <a:ext cx="1905000" cy="1905000"/>
          </a:xfrm>
          <a:prstGeom prst="rect">
            <a:avLst/>
          </a:prstGeom>
          <a:noFill/>
        </p:spPr>
      </p:pic>
      <p:pic>
        <p:nvPicPr>
          <p:cNvPr id="32779" name="Picture 11" descr="76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1774">
            <a:off x="6172200" y="3657600"/>
            <a:ext cx="2667000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of Software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/>
              <a:t>System Software</a:t>
            </a:r>
            <a:r>
              <a:rPr lang="en-US" sz="2800"/>
              <a:t> – consists of programs to control the operations of computer equipment.  Instructions in the </a:t>
            </a:r>
            <a:r>
              <a:rPr lang="en-US" sz="2800" b="1">
                <a:solidFill>
                  <a:srgbClr val="FF0000"/>
                </a:solidFill>
              </a:rPr>
              <a:t>Operating System</a:t>
            </a:r>
            <a:r>
              <a:rPr lang="en-US" sz="2800"/>
              <a:t> tell the computer how to perform the functions of loading, storing and executing an application program and how to transfer data.</a:t>
            </a:r>
          </a:p>
          <a:p>
            <a:endParaRPr lang="en-US" sz="2800"/>
          </a:p>
          <a:p>
            <a:r>
              <a:rPr lang="en-US" sz="2800" b="1"/>
              <a:t>Application Software – </a:t>
            </a:r>
            <a:r>
              <a:rPr lang="en-US" sz="2800"/>
              <a:t>programs that tell a computer how to produce information.  </a:t>
            </a: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j04122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800600"/>
            <a:ext cx="1968500" cy="1755775"/>
          </a:xfrm>
          <a:prstGeom prst="rect">
            <a:avLst/>
          </a:prstGeom>
          <a:noFill/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/>
            </a:r>
            <a:br>
              <a:rPr lang="en-US" sz="4000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What is a Computer?</a:t>
            </a:r>
            <a:r>
              <a:rPr lang="en-US" sz="4000">
                <a:solidFill>
                  <a:schemeClr val="tx1"/>
                </a:solidFill>
              </a:rPr>
              <a:t/>
            </a:r>
            <a:br>
              <a:rPr lang="en-US" sz="4000">
                <a:solidFill>
                  <a:schemeClr val="tx1"/>
                </a:solidFill>
              </a:rPr>
            </a:b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An electronic device</a:t>
            </a:r>
          </a:p>
          <a:p>
            <a:r>
              <a:rPr lang="en-US" sz="3600">
                <a:solidFill>
                  <a:schemeClr val="bg1"/>
                </a:solidFill>
              </a:rPr>
              <a:t>Operates under the control of instructions stored in its memory</a:t>
            </a:r>
          </a:p>
          <a:p>
            <a:pPr>
              <a:buFontTx/>
              <a:buNone/>
            </a:pPr>
            <a:endParaRPr lang="en-US" sz="360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Ms. Schall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Handles common tasks of using a computer, including starting the computer, starting a program, printing a document, and storing a file.</a:t>
            </a:r>
          </a:p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operating system takes your commands and translates them into language that the hardware can understand.</a:t>
            </a:r>
          </a:p>
          <a:p>
            <a:pPr>
              <a:buFontTx/>
              <a:buNone/>
            </a:pP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All computers require an operating system to work.</a:t>
            </a:r>
          </a:p>
          <a:p>
            <a:r>
              <a:rPr lang="en-US" sz="3600">
                <a:solidFill>
                  <a:schemeClr val="bg1"/>
                </a:solidFill>
              </a:rPr>
              <a:t>New computers come with an operating system.</a:t>
            </a:r>
          </a:p>
          <a:p>
            <a:r>
              <a:rPr lang="en-US" sz="3600">
                <a:solidFill>
                  <a:schemeClr val="bg1"/>
                </a:solidFill>
              </a:rPr>
              <a:t>The most common </a:t>
            </a:r>
          </a:p>
          <a:p>
            <a:pPr>
              <a:buFontTx/>
              <a:buNone/>
            </a:pPr>
            <a:r>
              <a:rPr lang="en-US" sz="3600">
                <a:solidFill>
                  <a:schemeClr val="bg1"/>
                </a:solidFill>
              </a:rPr>
              <a:t>	operating system </a:t>
            </a:r>
          </a:p>
          <a:p>
            <a:pPr>
              <a:buFontTx/>
              <a:buNone/>
            </a:pPr>
            <a:r>
              <a:rPr lang="en-US" sz="3600">
                <a:solidFill>
                  <a:schemeClr val="bg1"/>
                </a:solidFill>
              </a:rPr>
              <a:t>	is Microsoft Windows.</a:t>
            </a:r>
          </a:p>
          <a:p>
            <a:endParaRPr lang="en-US" sz="3600"/>
          </a:p>
        </p:txBody>
      </p:sp>
      <p:pic>
        <p:nvPicPr>
          <p:cNvPr id="39941" name="Picture 5" descr="ita-Microsoft_Windows-XP-Pro-OEM-H250-W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15681">
            <a:off x="5715000" y="3048000"/>
            <a:ext cx="3151188" cy="3352800"/>
          </a:xfrm>
          <a:prstGeom prst="rect">
            <a:avLst/>
          </a:prstGeom>
          <a:noFill/>
        </p:spPr>
      </p:pic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1905000" y="5257800"/>
            <a:ext cx="3581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Commonly used Application software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Word processing software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b="1">
                <a:solidFill>
                  <a:schemeClr val="accent2"/>
                </a:solidFill>
              </a:rPr>
              <a:t>Microsoft Word</a:t>
            </a:r>
          </a:p>
          <a:p>
            <a:pPr>
              <a:lnSpc>
                <a:spcPct val="90000"/>
              </a:lnSpc>
            </a:pPr>
            <a:r>
              <a:rPr lang="en-US"/>
              <a:t>Electronic spreadsheet software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008000"/>
                </a:solidFill>
              </a:rPr>
              <a:t>Microsoft Excel</a:t>
            </a:r>
          </a:p>
          <a:p>
            <a:pPr>
              <a:lnSpc>
                <a:spcPct val="90000"/>
              </a:lnSpc>
            </a:pPr>
            <a:r>
              <a:rPr lang="en-US"/>
              <a:t>Database software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A50021"/>
                </a:solidFill>
              </a:rPr>
              <a:t>Microsoft Access</a:t>
            </a:r>
          </a:p>
          <a:p>
            <a:pPr>
              <a:lnSpc>
                <a:spcPct val="90000"/>
              </a:lnSpc>
            </a:pPr>
            <a:r>
              <a:rPr lang="en-US"/>
              <a:t>Presentation graphics software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FF3300"/>
                </a:solidFill>
              </a:rPr>
              <a:t>Microsoft PowerPoint</a:t>
            </a:r>
          </a:p>
        </p:txBody>
      </p:sp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Ms. Schall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Hardware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Consists of the physical components that make up a computer.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30729" name="Picture 9" descr="MPj040950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191000" cy="4572000"/>
          </a:xfrm>
          <a:prstGeom prst="rect">
            <a:avLst/>
          </a:prstGeom>
          <a:noFill/>
        </p:spPr>
      </p:pic>
      <p:grpSp>
        <p:nvGrpSpPr>
          <p:cNvPr id="30739" name="Group 19"/>
          <p:cNvGrpSpPr>
            <a:grpSpLocks/>
          </p:cNvGrpSpPr>
          <p:nvPr/>
        </p:nvGrpSpPr>
        <p:grpSpPr bwMode="auto">
          <a:xfrm>
            <a:off x="1828800" y="4724400"/>
            <a:ext cx="3352800" cy="1281113"/>
            <a:chOff x="1152" y="2976"/>
            <a:chExt cx="2112" cy="807"/>
          </a:xfrm>
        </p:grpSpPr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 flipV="1">
              <a:off x="2352" y="2976"/>
              <a:ext cx="912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1152" y="3552"/>
              <a:ext cx="120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Tower</a:t>
              </a:r>
            </a:p>
          </p:txBody>
        </p:sp>
      </p:grpSp>
      <p:grpSp>
        <p:nvGrpSpPr>
          <p:cNvPr id="30738" name="Group 18"/>
          <p:cNvGrpSpPr>
            <a:grpSpLocks/>
          </p:cNvGrpSpPr>
          <p:nvPr/>
        </p:nvGrpSpPr>
        <p:grpSpPr bwMode="auto">
          <a:xfrm>
            <a:off x="6248400" y="1676400"/>
            <a:ext cx="1447800" cy="1447800"/>
            <a:chOff x="3936" y="1056"/>
            <a:chExt cx="912" cy="912"/>
          </a:xfrm>
        </p:grpSpPr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4416" y="1104"/>
              <a:ext cx="0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3936" y="1056"/>
              <a:ext cx="912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Monitor</a:t>
              </a:r>
            </a:p>
          </p:txBody>
        </p:sp>
      </p:grpSp>
      <p:grpSp>
        <p:nvGrpSpPr>
          <p:cNvPr id="30740" name="Group 20"/>
          <p:cNvGrpSpPr>
            <a:grpSpLocks/>
          </p:cNvGrpSpPr>
          <p:nvPr/>
        </p:nvGrpSpPr>
        <p:grpSpPr bwMode="auto">
          <a:xfrm>
            <a:off x="5181600" y="5410200"/>
            <a:ext cx="1447800" cy="1214438"/>
            <a:chOff x="3264" y="3408"/>
            <a:chExt cx="912" cy="765"/>
          </a:xfrm>
        </p:grpSpPr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 flipV="1">
              <a:off x="3792" y="3408"/>
              <a:ext cx="384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3264" y="3936"/>
              <a:ext cx="912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Keyboard</a:t>
              </a:r>
            </a:p>
          </p:txBody>
        </p:sp>
      </p:grpSp>
      <p:grpSp>
        <p:nvGrpSpPr>
          <p:cNvPr id="30741" name="Group 21"/>
          <p:cNvGrpSpPr>
            <a:grpSpLocks/>
          </p:cNvGrpSpPr>
          <p:nvPr/>
        </p:nvGrpSpPr>
        <p:grpSpPr bwMode="auto">
          <a:xfrm>
            <a:off x="7848600" y="5715000"/>
            <a:ext cx="1295400" cy="976313"/>
            <a:chOff x="4944" y="3600"/>
            <a:chExt cx="816" cy="615"/>
          </a:xfrm>
        </p:grpSpPr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 flipH="1" flipV="1">
              <a:off x="5328" y="3600"/>
              <a:ext cx="48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4944" y="3984"/>
              <a:ext cx="816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Mouse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Examples of Hardware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CPU</a:t>
            </a:r>
          </a:p>
          <a:p>
            <a:r>
              <a:rPr lang="en-US" sz="3600">
                <a:solidFill>
                  <a:schemeClr val="bg1"/>
                </a:solidFill>
              </a:rPr>
              <a:t>Monitor</a:t>
            </a:r>
          </a:p>
          <a:p>
            <a:r>
              <a:rPr lang="en-US" sz="3600">
                <a:solidFill>
                  <a:schemeClr val="bg1"/>
                </a:solidFill>
              </a:rPr>
              <a:t>Keyboard</a:t>
            </a:r>
          </a:p>
          <a:p>
            <a:r>
              <a:rPr lang="en-US" sz="3600">
                <a:solidFill>
                  <a:schemeClr val="bg1"/>
                </a:solidFill>
              </a:rPr>
              <a:t>Mouse</a:t>
            </a:r>
          </a:p>
          <a:p>
            <a:r>
              <a:rPr lang="en-US" sz="3600">
                <a:solidFill>
                  <a:schemeClr val="bg1"/>
                </a:solidFill>
              </a:rPr>
              <a:t>Speakers</a:t>
            </a:r>
          </a:p>
          <a:p>
            <a:r>
              <a:rPr lang="en-US" sz="3600">
                <a:solidFill>
                  <a:schemeClr val="bg1"/>
                </a:solidFill>
              </a:rPr>
              <a:t>Digital camera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Printer</a:t>
            </a:r>
          </a:p>
          <a:p>
            <a:r>
              <a:rPr lang="en-US" sz="3600">
                <a:solidFill>
                  <a:schemeClr val="bg1"/>
                </a:solidFill>
              </a:rPr>
              <a:t>Modem</a:t>
            </a:r>
          </a:p>
          <a:p>
            <a:r>
              <a:rPr lang="en-US" sz="3600">
                <a:solidFill>
                  <a:schemeClr val="bg1"/>
                </a:solidFill>
              </a:rPr>
              <a:t>CD/DVD Burner</a:t>
            </a:r>
          </a:p>
          <a:p>
            <a:r>
              <a:rPr lang="en-US" sz="3600">
                <a:solidFill>
                  <a:schemeClr val="bg1"/>
                </a:solidFill>
              </a:rPr>
              <a:t>Microphone</a:t>
            </a:r>
          </a:p>
          <a:p>
            <a:r>
              <a:rPr lang="en-US" sz="3600">
                <a:solidFill>
                  <a:schemeClr val="bg1"/>
                </a:solidFill>
              </a:rPr>
              <a:t>Scanners</a:t>
            </a:r>
            <a:endParaRPr lang="en-US" sz="3600"/>
          </a:p>
          <a:p>
            <a:endParaRPr lang="en-US" sz="36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Inside a Computer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CPU-Central Processing Unit-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“The Brain”</a:t>
            </a:r>
            <a:r>
              <a:rPr lang="en-US" sz="4000">
                <a:solidFill>
                  <a:schemeClr val="bg1"/>
                </a:solidFill>
              </a:rPr>
              <a:t> of the computer.</a:t>
            </a:r>
          </a:p>
          <a:p>
            <a:r>
              <a:rPr lang="en-US" sz="4000">
                <a:solidFill>
                  <a:schemeClr val="bg1"/>
                </a:solidFill>
              </a:rPr>
              <a:t>It determines the speed and power of your computer.</a:t>
            </a:r>
          </a:p>
        </p:txBody>
      </p:sp>
      <p:pic>
        <p:nvPicPr>
          <p:cNvPr id="43013" name="Picture 5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1673">
            <a:off x="5562600" y="4322763"/>
            <a:ext cx="3124200" cy="2306637"/>
          </a:xfrm>
          <a:prstGeom prst="rect">
            <a:avLst/>
          </a:prstGeom>
          <a:noFill/>
        </p:spPr>
      </p:pic>
      <p:pic>
        <p:nvPicPr>
          <p:cNvPr id="43015" name="Picture 7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80332">
            <a:off x="638175" y="4302125"/>
            <a:ext cx="2590800" cy="2314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Binary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>
                <a:solidFill>
                  <a:schemeClr val="bg1"/>
                </a:solidFill>
              </a:rPr>
              <a:t>The CPU processes data and handles instructions using the binary system.</a:t>
            </a:r>
          </a:p>
          <a:p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Binary</a:t>
            </a:r>
            <a:r>
              <a:rPr lang="en-US" sz="4400">
                <a:solidFill>
                  <a:schemeClr val="bg1"/>
                </a:solidFill>
              </a:rPr>
              <a:t>- uses two digits : 0  for off and 1 for on.</a:t>
            </a:r>
          </a:p>
          <a:p>
            <a:pPr>
              <a:buFontTx/>
              <a:buNone/>
            </a:pPr>
            <a:endParaRPr lang="en-US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6600"/>
              <a:t>Bit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4800">
              <a:solidFill>
                <a:schemeClr val="bg1"/>
              </a:solidFill>
            </a:endParaRPr>
          </a:p>
          <a:p>
            <a:r>
              <a:rPr lang="en-US" sz="4800">
                <a:solidFill>
                  <a:schemeClr val="bg1"/>
                </a:solidFill>
              </a:rPr>
              <a:t>The smallest unit of data</a:t>
            </a:r>
          </a:p>
          <a:p>
            <a:r>
              <a:rPr lang="en-US" sz="4800">
                <a:solidFill>
                  <a:schemeClr val="bg1"/>
                </a:solidFill>
              </a:rPr>
              <a:t>A vast number of on and off switches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Byte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105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 represent data, such as a letter, the computer groups together bits.</a:t>
            </a:r>
          </a:p>
          <a:p>
            <a:r>
              <a:rPr lang="en-US" dirty="0">
                <a:solidFill>
                  <a:schemeClr val="bg1"/>
                </a:solidFill>
              </a:rPr>
              <a:t>A group of 8 bits is called a byte.</a:t>
            </a:r>
          </a:p>
          <a:p>
            <a:r>
              <a:rPr lang="en-US" dirty="0">
                <a:solidFill>
                  <a:schemeClr val="bg1"/>
                </a:solidFill>
              </a:rPr>
              <a:t>The 8 bits can be arranged into 256 combinations.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50181" name="Picture 5" descr="bytes 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495800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Memory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105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Memory is another determining factor in speed and performance.</a:t>
            </a:r>
          </a:p>
          <a:p>
            <a:r>
              <a:rPr lang="en-US" dirty="0">
                <a:solidFill>
                  <a:schemeClr val="bg1"/>
                </a:solidFill>
              </a:rPr>
              <a:t>The more memory, the faster the computer (and the more expensive).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53256" name="Picture 8" descr="mem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191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/>
            </a:r>
            <a:br>
              <a:rPr lang="en-US" sz="4000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What is a Computer?</a:t>
            </a:r>
            <a:r>
              <a:rPr lang="en-US" sz="4000">
                <a:solidFill>
                  <a:schemeClr val="tx1"/>
                </a:solidFill>
              </a:rPr>
              <a:t/>
            </a:r>
            <a:br>
              <a:rPr lang="en-US" sz="4000">
                <a:solidFill>
                  <a:schemeClr val="tx1"/>
                </a:solidFill>
              </a:rPr>
            </a:b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Can accept data (input)</a:t>
            </a:r>
          </a:p>
          <a:p>
            <a:r>
              <a:rPr lang="en-US" sz="3600">
                <a:solidFill>
                  <a:schemeClr val="bg1"/>
                </a:solidFill>
              </a:rPr>
              <a:t>Can manipulate data (process)</a:t>
            </a:r>
          </a:p>
          <a:p>
            <a:r>
              <a:rPr lang="en-US" sz="3600">
                <a:solidFill>
                  <a:schemeClr val="bg1"/>
                </a:solidFill>
              </a:rPr>
              <a:t>Can produce information (output)</a:t>
            </a:r>
          </a:p>
          <a:p>
            <a:r>
              <a:rPr lang="en-US" sz="3600">
                <a:solidFill>
                  <a:schemeClr val="bg1"/>
                </a:solidFill>
              </a:rPr>
              <a:t>Stores results for future use</a:t>
            </a:r>
          </a:p>
        </p:txBody>
      </p:sp>
      <p:pic>
        <p:nvPicPr>
          <p:cNvPr id="100356" name="Picture 4" descr="j04122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800600"/>
            <a:ext cx="1968500" cy="1755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How Memory Works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The processor stores basic instructions, but it cannot store programs or data.</a:t>
            </a:r>
          </a:p>
          <a:p>
            <a:r>
              <a:rPr lang="en-US" sz="3600">
                <a:solidFill>
                  <a:schemeClr val="bg1"/>
                </a:solidFill>
              </a:rPr>
              <a:t>To store this information, the computer’s memory, is called </a:t>
            </a: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RAM</a:t>
            </a:r>
            <a:r>
              <a:rPr lang="en-US" sz="3600">
                <a:solidFill>
                  <a:schemeClr val="bg1"/>
                </a:solidFill>
              </a:rPr>
              <a:t>.</a:t>
            </a:r>
          </a:p>
          <a:p>
            <a:r>
              <a:rPr lang="en-US" sz="3600">
                <a:solidFill>
                  <a:schemeClr val="bg1"/>
                </a:solidFill>
              </a:rPr>
              <a:t>Computer has two types of memory: ROM and RAM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Ms. Schall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6000"/>
              <a:t>ROM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676400"/>
            <a:ext cx="5638800" cy="5562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ROM-Read Only Memory-</a:t>
            </a:r>
            <a:r>
              <a:rPr lang="en-US">
                <a:solidFill>
                  <a:schemeClr val="bg1"/>
                </a:solidFill>
              </a:rPr>
              <a:t>It is permanent storage, and can not be changed.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Contains data and instructions that have been burned in.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ROM contain instructions for starting a computer, checking for hardware devices, and starting the operating system.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38776">
            <a:off x="430213" y="2168525"/>
            <a:ext cx="3048000" cy="3016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Ms. Schall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5400"/>
              <a:t>RAM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Random Access Memory</a:t>
            </a:r>
          </a:p>
          <a:p>
            <a:r>
              <a:rPr lang="en-US">
                <a:solidFill>
                  <a:schemeClr val="bg1"/>
                </a:solidFill>
              </a:rPr>
              <a:t>Instructions and data that are stored temporarily in </a:t>
            </a:r>
            <a:r>
              <a:rPr lang="en-US" sz="3600">
                <a:solidFill>
                  <a:srgbClr val="FF0000"/>
                </a:solidFill>
              </a:rPr>
              <a:t>RAM</a:t>
            </a:r>
            <a:r>
              <a:rPr lang="en-US">
                <a:solidFill>
                  <a:schemeClr val="bg1"/>
                </a:solidFill>
              </a:rPr>
              <a:t>.</a:t>
            </a:r>
          </a:p>
          <a:p>
            <a:r>
              <a:rPr lang="en-US">
                <a:solidFill>
                  <a:schemeClr val="bg1"/>
                </a:solidFill>
              </a:rPr>
              <a:t>If you lose power all the data will be lost.</a:t>
            </a:r>
          </a:p>
        </p:txBody>
      </p:sp>
      <p:pic>
        <p:nvPicPr>
          <p:cNvPr id="58374" name="Picture 6" descr="ram-mem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47838"/>
            <a:ext cx="4038600" cy="37861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Storage Devices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Used to store instructions and data when they are not being used in memory.</a:t>
            </a:r>
          </a:p>
        </p:txBody>
      </p:sp>
      <p:pic>
        <p:nvPicPr>
          <p:cNvPr id="116742" name="Picture 6" descr="MCj043385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19600"/>
            <a:ext cx="1828800" cy="1828800"/>
          </a:xfrm>
          <a:prstGeom prst="rect">
            <a:avLst/>
          </a:prstGeom>
          <a:noFill/>
        </p:spPr>
      </p:pic>
      <p:pic>
        <p:nvPicPr>
          <p:cNvPr id="116743" name="Picture 7" descr="MCj039843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1722438" cy="1839913"/>
          </a:xfrm>
          <a:prstGeom prst="rect">
            <a:avLst/>
          </a:prstGeom>
          <a:noFill/>
        </p:spPr>
      </p:pic>
      <p:pic>
        <p:nvPicPr>
          <p:cNvPr id="116744" name="Picture 8" descr="MCj042607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0"/>
            <a:ext cx="1565275" cy="1822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Ms. Schall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6000">
                <a:solidFill>
                  <a:schemeClr val="tx1"/>
                </a:solidFill>
              </a:rPr>
              <a:t>Hard drive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a magnetic storage device inside your computer system for permanent storage.</a:t>
            </a:r>
          </a:p>
          <a:p>
            <a:endParaRPr lang="en-US" sz="4000"/>
          </a:p>
        </p:txBody>
      </p:sp>
      <p:sp>
        <p:nvSpPr>
          <p:cNvPr id="7987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79877" name="Picture 5" descr="harddr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050" y="1600200"/>
            <a:ext cx="4451350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Hard Drives Vary 3 Ways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Capacity (size)- measured in megabytes or gigabytes. </a:t>
            </a:r>
          </a:p>
          <a:p>
            <a:pPr lvl="1"/>
            <a:r>
              <a:rPr lang="en-US" sz="3600">
                <a:solidFill>
                  <a:schemeClr val="bg1"/>
                </a:solidFill>
              </a:rPr>
              <a:t>One megabyte would be equal to 1 to 1 1\2 floppy disks.</a:t>
            </a:r>
          </a:p>
          <a:p>
            <a:r>
              <a:rPr lang="en-US" sz="4000">
                <a:solidFill>
                  <a:schemeClr val="bg1"/>
                </a:solidFill>
              </a:rPr>
              <a:t>Speed</a:t>
            </a:r>
          </a:p>
          <a:p>
            <a:r>
              <a:rPr lang="en-US" sz="4000">
                <a:solidFill>
                  <a:schemeClr val="bg1"/>
                </a:solidFill>
              </a:rPr>
              <a:t>Drive standard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6000">
                <a:solidFill>
                  <a:schemeClr val="tx1"/>
                </a:solidFill>
              </a:rPr>
              <a:t>CD-RW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>
                <a:solidFill>
                  <a:schemeClr val="bg1"/>
                </a:solidFill>
              </a:rPr>
              <a:t>compact disk method of data storage with capacity to record, be erased, and then reuse.</a:t>
            </a:r>
          </a:p>
          <a:p>
            <a:pPr>
              <a:buFontTx/>
              <a:buNone/>
            </a:pPr>
            <a:endParaRPr lang="en-US" sz="5400"/>
          </a:p>
          <a:p>
            <a:endParaRPr lang="en-US"/>
          </a:p>
        </p:txBody>
      </p:sp>
      <p:pic>
        <p:nvPicPr>
          <p:cNvPr id="71685" name="Picture 5" descr="Go to full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962400"/>
            <a:ext cx="2590800" cy="2590800"/>
          </a:xfrm>
          <a:prstGeom prst="rect">
            <a:avLst/>
          </a:prstGeom>
          <a:noFill/>
        </p:spPr>
      </p:pic>
      <p:pic>
        <p:nvPicPr>
          <p:cNvPr id="71687" name="Picture 7" descr="compact%2520disc%2520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724400"/>
            <a:ext cx="2447925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6000">
                <a:solidFill>
                  <a:schemeClr val="tx1"/>
                </a:solidFill>
              </a:rPr>
              <a:t>DVD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a high-capacity optical storage medium that includes both recording and playback.</a:t>
            </a:r>
          </a:p>
          <a:p>
            <a:endParaRPr lang="en-US" sz="4000"/>
          </a:p>
        </p:txBody>
      </p:sp>
      <p:pic>
        <p:nvPicPr>
          <p:cNvPr id="75781" name="Picture 5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657600"/>
            <a:ext cx="3886200" cy="30781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Ms. Schall</a:t>
            </a:r>
          </a:p>
        </p:txBody>
      </p:sp>
      <p:pic>
        <p:nvPicPr>
          <p:cNvPr id="72707" name="Picture 3" descr="IntroductionToNetwork"/>
          <p:cNvPicPr>
            <a:picLocks noChangeAspect="1" noChangeArrowheads="1"/>
          </p:cNvPicPr>
          <p:nvPr/>
        </p:nvPicPr>
        <p:blipFill>
          <a:blip r:embed="rId2" cstate="print"/>
          <a:srcRect l="14018" t="8000" r="4672" b="40889"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  <p:pic>
        <p:nvPicPr>
          <p:cNvPr id="72708" name="Picture 4" descr="ne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Ms. Schall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480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sz="4800">
                <a:solidFill>
                  <a:schemeClr val="bg1"/>
                </a:solidFill>
              </a:rPr>
              <a:t>a system of computers interconnect so they can share data and programs.</a:t>
            </a:r>
          </a:p>
        </p:txBody>
      </p:sp>
      <p:pic>
        <p:nvPicPr>
          <p:cNvPr id="70661" name="Picture 5" descr="net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8077200" cy="2638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j04122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800600"/>
            <a:ext cx="1968500" cy="1755775"/>
          </a:xfrm>
          <a:prstGeom prst="rect">
            <a:avLst/>
          </a:prstGeom>
          <a:noFill/>
        </p:spPr>
      </p:pic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/>
            </a:r>
            <a:br>
              <a:rPr lang="en-US" sz="4000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What is a Computer?</a:t>
            </a:r>
            <a:r>
              <a:rPr lang="en-US" sz="4000">
                <a:solidFill>
                  <a:schemeClr val="tx1"/>
                </a:solidFill>
              </a:rPr>
              <a:t/>
            </a:r>
            <a:br>
              <a:rPr lang="en-US" sz="4000">
                <a:solidFill>
                  <a:schemeClr val="tx1"/>
                </a:solidFill>
              </a:rPr>
            </a:b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A collection of devices that function together as a system</a:t>
            </a:r>
          </a:p>
          <a:p>
            <a:pPr>
              <a:buFontTx/>
              <a:buNone/>
            </a:pPr>
            <a:endParaRPr lang="en-US" sz="360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Inside a Computer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Motherboard</a:t>
            </a:r>
            <a:r>
              <a:rPr lang="en-US" sz="3600" dirty="0">
                <a:solidFill>
                  <a:schemeClr val="bg1"/>
                </a:solidFill>
              </a:rPr>
              <a:t>- is </a:t>
            </a:r>
            <a:r>
              <a:rPr lang="en-US" sz="4000" dirty="0">
                <a:solidFill>
                  <a:schemeClr val="bg1"/>
                </a:solidFill>
              </a:rPr>
              <a:t>the main circuit board that moves data between components. </a:t>
            </a:r>
          </a:p>
          <a:p>
            <a:pPr marL="609600" indent="-609600"/>
            <a:r>
              <a:rPr lang="en-US" sz="4000" dirty="0">
                <a:solidFill>
                  <a:schemeClr val="bg1"/>
                </a:solidFill>
              </a:rPr>
              <a:t>All the devices inside a computer are connected to the motherboard.</a:t>
            </a:r>
          </a:p>
          <a:p>
            <a:pPr marL="609600" indent="-609600"/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Ms. Schall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40968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40965" name="Picture 5" descr="mother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Expansion Slots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allows you to add other devices such as a Video Card to the motherboard.</a:t>
            </a:r>
          </a:p>
          <a:p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59397" name="Picture 5" descr="motherboard"/>
          <p:cNvPicPr>
            <a:picLocks noChangeAspect="1" noChangeArrowheads="1"/>
          </p:cNvPicPr>
          <p:nvPr/>
        </p:nvPicPr>
        <p:blipFill>
          <a:blip r:embed="rId2" cstate="print"/>
          <a:srcRect r="34082" b="3999"/>
          <a:stretch>
            <a:fillRect/>
          </a:stretch>
        </p:blipFill>
        <p:spPr bwMode="auto">
          <a:xfrm>
            <a:off x="4191000" y="3276600"/>
            <a:ext cx="3352800" cy="3200400"/>
          </a:xfrm>
          <a:prstGeom prst="rect">
            <a:avLst/>
          </a:prstGeom>
          <a:noFill/>
        </p:spPr>
      </p:pic>
      <p:sp>
        <p:nvSpPr>
          <p:cNvPr id="59399" name="Line 7"/>
          <p:cNvSpPr>
            <a:spLocks noChangeShapeType="1"/>
          </p:cNvSpPr>
          <p:nvPr/>
        </p:nvSpPr>
        <p:spPr bwMode="auto">
          <a:xfrm flipH="1">
            <a:off x="6705600" y="3276600"/>
            <a:ext cx="12954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7391400" y="3200400"/>
            <a:ext cx="1752600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Expansion Slots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4000"/>
              <a:t>Cards added to Expansion Slots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/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Video </a:t>
            </a:r>
            <a:r>
              <a:rPr 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Card-</a:t>
            </a:r>
            <a:r>
              <a:rPr lang="en-US" sz="3600">
                <a:solidFill>
                  <a:schemeClr val="bg1"/>
                </a:solidFill>
              </a:rPr>
              <a:t>an expansion that allows a user to capture video images and sounds.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Modem Card-</a:t>
            </a:r>
            <a:r>
              <a:rPr lang="en-US" sz="3600"/>
              <a:t> </a:t>
            </a:r>
            <a:r>
              <a:rPr lang="en-US" sz="3600">
                <a:solidFill>
                  <a:schemeClr val="bg1"/>
                </a:solidFill>
              </a:rPr>
              <a:t>modems are used to communicate via the telephone with other computers through the Internet.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construction-signs-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15472">
            <a:off x="5791200" y="3581400"/>
            <a:ext cx="2895600" cy="2667000"/>
          </a:xfrm>
          <a:prstGeom prst="rect">
            <a:avLst/>
          </a:prstGeom>
          <a:noFill/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5400"/>
              <a:t>Bus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Main communication path on the motherboard made of tiny wires</a:t>
            </a:r>
          </a:p>
          <a:p>
            <a:pPr>
              <a:lnSpc>
                <a:spcPct val="90000"/>
              </a:lnSpc>
            </a:pPr>
            <a:r>
              <a:rPr lang="en-US" sz="3600">
                <a:solidFill>
                  <a:schemeClr val="bg1"/>
                </a:solidFill>
              </a:rPr>
              <a:t>The size of the Bus is important because it affects the performance of a computer.</a:t>
            </a:r>
          </a:p>
          <a:p>
            <a:pPr>
              <a:lnSpc>
                <a:spcPct val="90000"/>
              </a:lnSpc>
            </a:pPr>
            <a:r>
              <a:rPr lang="en-US" sz="3600">
                <a:solidFill>
                  <a:schemeClr val="bg1"/>
                </a:solidFill>
              </a:rPr>
              <a:t>The Bus size is measured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>
                <a:solidFill>
                  <a:schemeClr val="bg1"/>
                </a:solidFill>
              </a:rPr>
              <a:t>in bits-16-bits, 32 bits,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>
                <a:solidFill>
                  <a:schemeClr val="bg1"/>
                </a:solidFill>
              </a:rPr>
              <a:t>64-bits.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Computer Speed and MHz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dirty="0">
                <a:solidFill>
                  <a:schemeClr val="bg1"/>
                </a:solidFill>
              </a:rPr>
              <a:t>	A. The clock speed of a computer is measured in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megahertz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 sz="3600" dirty="0">
                <a:solidFill>
                  <a:schemeClr val="bg1"/>
                </a:solidFill>
              </a:rPr>
              <a:t>	B. A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Hertz</a:t>
            </a:r>
            <a:r>
              <a:rPr lang="en-US" sz="3600" dirty="0">
                <a:solidFill>
                  <a:schemeClr val="bg1"/>
                </a:solidFill>
              </a:rPr>
              <a:t> is a single up and down movement of an electromagnetic wave.</a:t>
            </a:r>
          </a:p>
          <a:p>
            <a:pPr>
              <a:buFontTx/>
              <a:buNone/>
            </a:pPr>
            <a:r>
              <a:rPr lang="en-US" sz="3600" dirty="0">
                <a:solidFill>
                  <a:schemeClr val="bg1"/>
                </a:solidFill>
              </a:rPr>
              <a:t>	C. </a:t>
            </a:r>
            <a:r>
              <a:rPr lang="en-US" sz="3600" dirty="0" smtClean="0">
                <a:solidFill>
                  <a:schemeClr val="bg1"/>
                </a:solidFill>
              </a:rPr>
              <a:t>mega - millions </a:t>
            </a:r>
            <a:r>
              <a:rPr lang="en-US" sz="3600" dirty="0">
                <a:solidFill>
                  <a:schemeClr val="bg1"/>
                </a:solidFill>
              </a:rPr>
              <a:t>of oscillating waves per second.</a:t>
            </a:r>
          </a:p>
          <a:p>
            <a:pPr>
              <a:buFontTx/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6000">
                <a:solidFill>
                  <a:schemeClr val="tx1"/>
                </a:solidFill>
              </a:rPr>
              <a:t>Switch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a standard telephone network in which each location has a number that is used to connect to the system.</a:t>
            </a:r>
          </a:p>
        </p:txBody>
      </p:sp>
      <p:pic>
        <p:nvPicPr>
          <p:cNvPr id="10248" name="Picture 8" descr="network_swi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360738"/>
            <a:ext cx="3533775" cy="33448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4800">
                <a:solidFill>
                  <a:schemeClr val="tx1"/>
                </a:solidFill>
              </a:rPr>
              <a:t>E-Commerce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z="4800">
                <a:solidFill>
                  <a:schemeClr val="bg1"/>
                </a:solidFill>
              </a:rPr>
              <a:t>business conducted on the Internet</a:t>
            </a:r>
          </a:p>
        </p:txBody>
      </p:sp>
      <p:pic>
        <p:nvPicPr>
          <p:cNvPr id="47108" name="Picture 4" descr="ecomme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100" y="2819400"/>
            <a:ext cx="3259138" cy="3581400"/>
          </a:xfrm>
          <a:prstGeom prst="rect">
            <a:avLst/>
          </a:prstGeom>
          <a:noFill/>
        </p:spPr>
      </p:pic>
      <p:pic>
        <p:nvPicPr>
          <p:cNvPr id="47110" name="Picture 6" descr="ecommerc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47303">
            <a:off x="838200" y="3556000"/>
            <a:ext cx="3581400" cy="238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6000">
                <a:solidFill>
                  <a:schemeClr val="tx1"/>
                </a:solidFill>
              </a:rPr>
              <a:t>Hacking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>
                <a:solidFill>
                  <a:schemeClr val="bg1"/>
                </a:solidFill>
              </a:rPr>
              <a:t>data that can be stolen, erased, or modified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4800">
                <a:solidFill>
                  <a:schemeClr val="tx1"/>
                </a:solidFill>
              </a:rPr>
              <a:t>Copyright Laws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software manufactures protect their product by copyrighting.  Register the originality of a written or artist effort through the U.S. Copyright Office.</a:t>
            </a:r>
          </a:p>
          <a:p>
            <a:pPr marL="609600" indent="-609600"/>
            <a:endParaRPr lang="en-US" sz="40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What is a computer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A computer is a tool you can use for a variety of tasks including creating documents, storing information, playing games, learning a new skill, and connecting to the Internet.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38200" y="5334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 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Software Licensing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>
                <a:solidFill>
                  <a:schemeClr val="bg1"/>
                </a:solidFill>
              </a:rPr>
              <a:t>specifies on how many people can use the software and the number of computers on which the software may be installed</a:t>
            </a:r>
          </a:p>
          <a:p>
            <a:pPr>
              <a:buFontTx/>
              <a:buNone/>
            </a:pPr>
            <a:endParaRPr lang="en-US" sz="72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hall</a:t>
            </a:r>
            <a:endParaRPr lang="en-US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5400">
                <a:solidFill>
                  <a:schemeClr val="tx1"/>
                </a:solidFill>
              </a:rPr>
              <a:t>Flaming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the act of posting insulting or abusive attacks on others through Internet connections.</a:t>
            </a:r>
          </a:p>
          <a:p>
            <a:pPr>
              <a:buNone/>
            </a:pPr>
            <a:endParaRPr lang="en-US" sz="4000" dirty="0"/>
          </a:p>
          <a:p>
            <a:endParaRPr lang="en-US" sz="2400" dirty="0"/>
          </a:p>
        </p:txBody>
      </p:sp>
      <p:pic>
        <p:nvPicPr>
          <p:cNvPr id="67589" name="Picture 5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4287838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Ms. Schall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5400">
                <a:solidFill>
                  <a:schemeClr val="tx1"/>
                </a:solidFill>
              </a:rPr>
              <a:t>Spamming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The posting or sending of irrelevant and unwanted messages over the Internet.</a:t>
            </a:r>
          </a:p>
          <a:p>
            <a:pPr marL="609600" indent="-609600"/>
            <a:endParaRPr lang="en-US" sz="40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6000">
                <a:solidFill>
                  <a:schemeClr val="tx1"/>
                </a:solidFill>
              </a:rPr>
              <a:t> Netiquette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4400">
                <a:solidFill>
                  <a:schemeClr val="bg1"/>
                </a:solidFill>
              </a:rPr>
              <a:t>Using proper manners when using an online service or the Internet</a:t>
            </a:r>
          </a:p>
        </p:txBody>
      </p:sp>
      <p:pic>
        <p:nvPicPr>
          <p:cNvPr id="23560" name="Picture 8" descr="netiqu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276600"/>
            <a:ext cx="3810000" cy="2600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Ms. Schall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Netiquette Tips for E-Mail</a:t>
            </a:r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sz="3600">
                <a:solidFill>
                  <a:srgbClr val="FF0000"/>
                </a:solidFill>
              </a:rPr>
              <a:t>When forwarding an e-mail be careful not to violate the sender’s privacy when forwarding an e-mail.</a:t>
            </a:r>
          </a:p>
          <a:p>
            <a:r>
              <a:rPr lang="en-US" sz="3600">
                <a:solidFill>
                  <a:srgbClr val="FF0000"/>
                </a:solidFill>
              </a:rPr>
              <a:t>Always cite materials that you gather from the internet.  It is important to give other people credit for their work.</a:t>
            </a:r>
          </a:p>
          <a:p>
            <a:r>
              <a:rPr lang="en-US" sz="3600">
                <a:solidFill>
                  <a:srgbClr val="FF0000"/>
                </a:solidFill>
              </a:rPr>
              <a:t>Cool off before answering an e-mail from someone who has upset you.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Resist attacking the author of a posting.  It is considered “Flaming”</a:t>
            </a:r>
          </a:p>
          <a:p>
            <a:r>
              <a:rPr lang="en-US" sz="3600" dirty="0">
                <a:solidFill>
                  <a:srgbClr val="FF0000"/>
                </a:solidFill>
              </a:rPr>
              <a:t>When you use capital letters, it is considered YELLING OR SHOUTING!!</a:t>
            </a:r>
          </a:p>
          <a:p>
            <a:r>
              <a:rPr lang="en-US" sz="3600" dirty="0">
                <a:solidFill>
                  <a:srgbClr val="FF0000"/>
                </a:solidFill>
              </a:rPr>
              <a:t>Keep your messages short.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Just like in a letter, include a greeting and closing with your name.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Fill in the subject line of an e-mail.</a:t>
            </a:r>
          </a:p>
          <a:p>
            <a:pPr>
              <a:buFontTx/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What is an input device?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Any hardware component that allows you to enter data, programs, command and user responses into a computer.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What is an input device?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r>
              <a:rPr lang="en-US"/>
              <a:t>Keyboard</a:t>
            </a:r>
          </a:p>
          <a:p>
            <a:r>
              <a:rPr lang="en-US"/>
              <a:t>Mouse</a:t>
            </a:r>
          </a:p>
          <a:p>
            <a:r>
              <a:rPr lang="en-US"/>
              <a:t>Scanner </a:t>
            </a:r>
          </a:p>
          <a:p>
            <a:r>
              <a:rPr lang="en-US"/>
              <a:t>Digital camera</a:t>
            </a:r>
          </a:p>
          <a:p>
            <a:r>
              <a:rPr lang="en-US"/>
              <a:t>Microphone</a:t>
            </a:r>
          </a:p>
        </p:txBody>
      </p:sp>
      <p:pic>
        <p:nvPicPr>
          <p:cNvPr id="104453" name="Picture 5" descr="MCj043387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362200"/>
            <a:ext cx="1371600" cy="1371600"/>
          </a:xfrm>
          <a:prstGeom prst="rect">
            <a:avLst/>
          </a:prstGeom>
          <a:noFill/>
        </p:spPr>
      </p:pic>
      <p:pic>
        <p:nvPicPr>
          <p:cNvPr id="104454" name="Picture 6" descr="MCj039723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029200"/>
            <a:ext cx="1295400" cy="1130300"/>
          </a:xfrm>
          <a:prstGeom prst="rect">
            <a:avLst/>
          </a:prstGeom>
          <a:noFill/>
        </p:spPr>
      </p:pic>
      <p:pic>
        <p:nvPicPr>
          <p:cNvPr id="104452" name="Picture 4" descr="MCj043579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029200"/>
            <a:ext cx="1600200" cy="1595438"/>
          </a:xfrm>
          <a:prstGeom prst="rect">
            <a:avLst/>
          </a:prstGeom>
          <a:noFill/>
        </p:spPr>
      </p:pic>
      <p:pic>
        <p:nvPicPr>
          <p:cNvPr id="104457" name="Picture 9" descr="MCj042980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676400"/>
            <a:ext cx="1143000" cy="1090613"/>
          </a:xfrm>
          <a:prstGeom prst="rect">
            <a:avLst/>
          </a:prstGeom>
          <a:noFill/>
        </p:spPr>
      </p:pic>
      <p:pic>
        <p:nvPicPr>
          <p:cNvPr id="104458" name="Picture 10" descr="MCj043387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5052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5400">
                <a:solidFill>
                  <a:schemeClr val="tx1"/>
                </a:solidFill>
              </a:rPr>
              <a:t>Scanners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</a:rPr>
              <a:t>an optical input device used to convert text and images into computer readable form.</a:t>
            </a:r>
          </a:p>
          <a:p>
            <a:endParaRPr lang="en-US" sz="4000"/>
          </a:p>
        </p:txBody>
      </p:sp>
      <p:pic>
        <p:nvPicPr>
          <p:cNvPr id="69637" name="Picture 5" descr="scanner_calibratio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0"/>
            <a:ext cx="2647950" cy="2362200"/>
          </a:xfrm>
          <a:prstGeom prst="rect">
            <a:avLst/>
          </a:prstGeom>
          <a:noFill/>
        </p:spPr>
      </p:pic>
      <p:pic>
        <p:nvPicPr>
          <p:cNvPr id="69639" name="Picture 7" descr="Sc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886200"/>
            <a:ext cx="2643188" cy="2476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Digital Camera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An input device that can instantly view and print pictures that you take without using film.</a:t>
            </a:r>
          </a:p>
          <a:p>
            <a:r>
              <a:rPr lang="en-US" sz="4000">
                <a:solidFill>
                  <a:schemeClr val="bg1"/>
                </a:solidFill>
              </a:rPr>
              <a:t>Pictures are stored in the camera’s memory or on a memory card.</a:t>
            </a:r>
          </a:p>
        </p:txBody>
      </p:sp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2863</TotalTime>
  <Words>1264</Words>
  <Application>Microsoft Office PowerPoint</Application>
  <PresentationFormat>On-screen Show (4:3)</PresentationFormat>
  <Paragraphs>203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Default Design</vt:lpstr>
      <vt:lpstr>Business Technology Applications</vt:lpstr>
      <vt:lpstr> What is a Computer? </vt:lpstr>
      <vt:lpstr> What is a Computer? </vt:lpstr>
      <vt:lpstr> What is a Computer? </vt:lpstr>
      <vt:lpstr>What is a computer</vt:lpstr>
      <vt:lpstr>What is an input device?</vt:lpstr>
      <vt:lpstr>What is an input device?</vt:lpstr>
      <vt:lpstr>Scanners</vt:lpstr>
      <vt:lpstr>Digital Camera</vt:lpstr>
      <vt:lpstr> PDA</vt:lpstr>
      <vt:lpstr>What is an output device?</vt:lpstr>
      <vt:lpstr>What is an output device?</vt:lpstr>
      <vt:lpstr>Monitor</vt:lpstr>
      <vt:lpstr>Printer</vt:lpstr>
      <vt:lpstr>Information Processing Cycle</vt:lpstr>
      <vt:lpstr>PowerPoint Presentation</vt:lpstr>
      <vt:lpstr>How Does a Computer Know What to Do?</vt:lpstr>
      <vt:lpstr>Software</vt:lpstr>
      <vt:lpstr>Categories of Software</vt:lpstr>
      <vt:lpstr>Operating System</vt:lpstr>
      <vt:lpstr>PowerPoint Presentation</vt:lpstr>
      <vt:lpstr>Commonly used Application software</vt:lpstr>
      <vt:lpstr>Hardware</vt:lpstr>
      <vt:lpstr>Examples of Hardware</vt:lpstr>
      <vt:lpstr>Inside a Computer</vt:lpstr>
      <vt:lpstr>Binary</vt:lpstr>
      <vt:lpstr>Bit</vt:lpstr>
      <vt:lpstr>Byte</vt:lpstr>
      <vt:lpstr>Memory</vt:lpstr>
      <vt:lpstr>How Memory Works</vt:lpstr>
      <vt:lpstr>ROM</vt:lpstr>
      <vt:lpstr>RAM</vt:lpstr>
      <vt:lpstr>Storage Devices</vt:lpstr>
      <vt:lpstr>Hard drive</vt:lpstr>
      <vt:lpstr>Hard Drives Vary 3 Ways</vt:lpstr>
      <vt:lpstr>CD-RW</vt:lpstr>
      <vt:lpstr>DVD</vt:lpstr>
      <vt:lpstr>PowerPoint Presentation</vt:lpstr>
      <vt:lpstr>Network</vt:lpstr>
      <vt:lpstr>Inside a Computer</vt:lpstr>
      <vt:lpstr>PowerPoint Presentation</vt:lpstr>
      <vt:lpstr>Expansion Slots</vt:lpstr>
      <vt:lpstr>Cards added to Expansion Slots</vt:lpstr>
      <vt:lpstr>Bus</vt:lpstr>
      <vt:lpstr>Computer Speed and MHz</vt:lpstr>
      <vt:lpstr>Switch</vt:lpstr>
      <vt:lpstr>E-Commerce</vt:lpstr>
      <vt:lpstr>Hacking</vt:lpstr>
      <vt:lpstr>Copyright Laws</vt:lpstr>
      <vt:lpstr>Software Licensing</vt:lpstr>
      <vt:lpstr>Flaming</vt:lpstr>
      <vt:lpstr>Spamming</vt:lpstr>
      <vt:lpstr> Netiquette</vt:lpstr>
      <vt:lpstr>Netiquette Tips for E-Mail</vt:lpstr>
      <vt:lpstr>PowerPoint Presentation</vt:lpstr>
    </vt:vector>
  </TitlesOfParts>
  <Company>CCBOE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BTE</dc:title>
  <dc:creator>halmaroa.oh</dc:creator>
  <cp:lastModifiedBy>Audrey Fain</cp:lastModifiedBy>
  <cp:revision>80</cp:revision>
  <dcterms:created xsi:type="dcterms:W3CDTF">2005-09-02T16:08:20Z</dcterms:created>
  <dcterms:modified xsi:type="dcterms:W3CDTF">2015-08-05T15:32:49Z</dcterms:modified>
</cp:coreProperties>
</file>