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424" r:id="rId2"/>
    <p:sldId id="417" r:id="rId3"/>
    <p:sldId id="421" r:id="rId4"/>
    <p:sldId id="422" r:id="rId5"/>
    <p:sldId id="423" r:id="rId6"/>
    <p:sldId id="353" r:id="rId7"/>
    <p:sldId id="357" r:id="rId8"/>
    <p:sldId id="358" r:id="rId9"/>
    <p:sldId id="359" r:id="rId10"/>
    <p:sldId id="360" r:id="rId11"/>
    <p:sldId id="361" r:id="rId12"/>
    <p:sldId id="362" r:id="rId13"/>
    <p:sldId id="363" r:id="rId14"/>
    <p:sldId id="365" r:id="rId15"/>
    <p:sldId id="373" r:id="rId16"/>
    <p:sldId id="416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  <a:srgbClr val="FF3399"/>
    <a:srgbClr val="FF0066"/>
    <a:srgbClr val="ECCA22"/>
    <a:srgbClr val="E3DF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96" autoAdjust="0"/>
    <p:restoredTop sz="93204" autoAdjust="0"/>
  </p:normalViewPr>
  <p:slideViewPr>
    <p:cSldViewPr>
      <p:cViewPr varScale="1">
        <p:scale>
          <a:sx n="105" d="100"/>
          <a:sy n="105" d="100"/>
        </p:scale>
        <p:origin x="126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A70078E2-D521-4E26-8389-F7180A544D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036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8/18/2015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8/18/2015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8/18/2015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8/18/2015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8/18/2015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8/18/2015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8/18/2015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18" Type="http://schemas.openxmlformats.org/officeDocument/2006/relationships/slide" Target="../slides/slide4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jpe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20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438%20Resources.ppt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8/18/2015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pic>
        <p:nvPicPr>
          <p:cNvPr id="7" name="Picture 26" descr="Life Background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27" descr="lsback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038600" y="6324600"/>
            <a:ext cx="300038" cy="304800"/>
          </a:xfrm>
          <a:prstGeom prst="rect">
            <a:avLst/>
          </a:prstGeom>
          <a:noFill/>
        </p:spPr>
      </p:pic>
      <p:pic>
        <p:nvPicPr>
          <p:cNvPr id="9" name="Picture 28" descr="lschapter resources">
            <a:hlinkClick r:id="rId15" action="ppaction://hlinkpres?slideindex=1&amp;slidetitle="/>
          </p:cNvPr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666875" y="6326188"/>
            <a:ext cx="1685925" cy="303212"/>
          </a:xfrm>
          <a:prstGeom prst="rect">
            <a:avLst/>
          </a:prstGeom>
          <a:noFill/>
        </p:spPr>
      </p:pic>
      <p:pic>
        <p:nvPicPr>
          <p:cNvPr id="10" name="Picture 29" descr="lshelp button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57200" y="6276975"/>
            <a:ext cx="457200" cy="457200"/>
          </a:xfrm>
          <a:prstGeom prst="rect">
            <a:avLst/>
          </a:prstGeom>
          <a:noFill/>
        </p:spPr>
      </p:pic>
      <p:pic>
        <p:nvPicPr>
          <p:cNvPr id="11" name="Picture 30" descr="lshome">
            <a:hlinkClick r:id="rId18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419600" y="6329363"/>
            <a:ext cx="304800" cy="300037"/>
          </a:xfrm>
          <a:prstGeom prst="rect">
            <a:avLst/>
          </a:prstGeom>
          <a:noFill/>
        </p:spPr>
      </p:pic>
      <p:pic>
        <p:nvPicPr>
          <p:cNvPr id="12" name="Picture 31" descr="lsnext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800600" y="6327775"/>
            <a:ext cx="304800" cy="301625"/>
          </a:xfrm>
          <a:prstGeom prst="rect">
            <a:avLst/>
          </a:prstGeom>
          <a:noFill/>
        </p:spPr>
      </p:pic>
      <p:pic>
        <p:nvPicPr>
          <p:cNvPr id="15" name="Picture 32" descr="lsend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8201025" y="6288088"/>
            <a:ext cx="501650" cy="446087"/>
          </a:xfrm>
          <a:prstGeom prst="rect">
            <a:avLst/>
          </a:prstGeom>
          <a:noFill/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ACOS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Relate major tissues and organs of the skeletal, circulatory, reproductive, muscular, respiratory, nervous, and digestive systems to their functions.</a:t>
            </a:r>
          </a:p>
          <a:p>
            <a:pPr lvl="0"/>
            <a:r>
              <a:rPr lang="en-US" dirty="0"/>
              <a:t>Arranging in order the organizational levels of the human body from the cell through organ systems</a:t>
            </a:r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177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 Box 2"/>
          <p:cNvSpPr txBox="1">
            <a:spLocks noChangeArrowheads="1"/>
          </p:cNvSpPr>
          <p:nvPr/>
        </p:nvSpPr>
        <p:spPr bwMode="auto">
          <a:xfrm>
            <a:off x="661416" y="838200"/>
            <a:ext cx="8001000" cy="14219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b="1" i="1" dirty="0" smtClean="0"/>
              <a:t>The cerebrum is the </a:t>
            </a:r>
            <a:r>
              <a:rPr lang="en-US" b="1" i="1" dirty="0"/>
              <a:t>place </a:t>
            </a:r>
            <a:r>
              <a:rPr lang="en-US" b="1" i="1" dirty="0" smtClean="0"/>
              <a:t>where thinking takes place and is </a:t>
            </a:r>
            <a:r>
              <a:rPr lang="en-US" b="1" i="1" dirty="0"/>
              <a:t>the largest part of the brain. </a:t>
            </a:r>
          </a:p>
        </p:txBody>
      </p:sp>
      <p:sp>
        <p:nvSpPr>
          <p:cNvPr id="129031" name="Text Box 7"/>
          <p:cNvSpPr txBox="1">
            <a:spLocks noChangeArrowheads="1"/>
          </p:cNvSpPr>
          <p:nvPr/>
        </p:nvSpPr>
        <p:spPr bwMode="auto">
          <a:xfrm>
            <a:off x="536448" y="2509618"/>
            <a:ext cx="3581400" cy="36379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dirty="0" smtClean="0">
                <a:solidFill>
                  <a:srgbClr val="FF0000"/>
                </a:solidFill>
              </a:rPr>
              <a:t>The cerebrum is also where </a:t>
            </a:r>
            <a:r>
              <a:rPr lang="en-US" dirty="0">
                <a:solidFill>
                  <a:srgbClr val="FF0000"/>
                </a:solidFill>
              </a:rPr>
              <a:t>impulses from the senses are interpreted, memory is stored, and movements are controlled. </a:t>
            </a:r>
          </a:p>
        </p:txBody>
      </p:sp>
      <p:pic>
        <p:nvPicPr>
          <p:cNvPr id="129033" name="Picture 9" descr="im12-areas of br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509618"/>
            <a:ext cx="4724400" cy="32434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29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6" grpId="0"/>
      <p:bldP spid="1290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533400" y="1219200"/>
            <a:ext cx="8001000" cy="16189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dirty="0" smtClean="0"/>
              <a:t> </a:t>
            </a:r>
            <a:r>
              <a:rPr lang="en-US" b="1" i="1" dirty="0" smtClean="0"/>
              <a:t>The cerebellum is where stimuli </a:t>
            </a:r>
            <a:r>
              <a:rPr lang="en-US" b="1" i="1" dirty="0"/>
              <a:t>from the </a:t>
            </a:r>
            <a:r>
              <a:rPr lang="en-US" b="1" i="1" dirty="0" smtClean="0"/>
              <a:t>eyes, ears, and </a:t>
            </a:r>
            <a:r>
              <a:rPr lang="en-US" b="1" i="1" dirty="0"/>
              <a:t>muscles </a:t>
            </a:r>
            <a:r>
              <a:rPr lang="en-US" b="1" i="1" dirty="0" smtClean="0"/>
              <a:t>are interpreted.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  <a:tabLst>
                <a:tab pos="228600" algn="l"/>
                <a:tab pos="1943100" algn="l"/>
              </a:tabLst>
            </a:pPr>
            <a:endParaRPr lang="en-US" b="1" dirty="0"/>
          </a:p>
        </p:txBody>
      </p:sp>
      <p:pic>
        <p:nvPicPr>
          <p:cNvPr id="130060" name="Picture 12" descr="im12-areas of br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362200"/>
            <a:ext cx="4953000" cy="3400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80" name="Picture 8" descr="im12-areas of br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676400"/>
            <a:ext cx="4953000" cy="3400425"/>
          </a:xfrm>
          <a:prstGeom prst="rect">
            <a:avLst/>
          </a:prstGeom>
          <a:noFill/>
        </p:spPr>
      </p:pic>
      <p:sp>
        <p:nvSpPr>
          <p:cNvPr id="131074" name="Text Box 2"/>
          <p:cNvSpPr txBox="1">
            <a:spLocks noChangeArrowheads="1"/>
          </p:cNvSpPr>
          <p:nvPr/>
        </p:nvSpPr>
        <p:spPr bwMode="auto">
          <a:xfrm>
            <a:off x="533400" y="1219200"/>
            <a:ext cx="3352800" cy="47212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>
                <a:solidFill>
                  <a:srgbClr val="FF0000"/>
                </a:solidFill>
              </a:rPr>
              <a:t>cerebellum is able to coordinate voluntary muscle movements, </a:t>
            </a:r>
            <a:r>
              <a:rPr lang="en-US" dirty="0" smtClean="0">
                <a:solidFill>
                  <a:srgbClr val="FF0000"/>
                </a:solidFill>
              </a:rPr>
              <a:t>maintain muscle </a:t>
            </a:r>
            <a:r>
              <a:rPr lang="en-US" dirty="0">
                <a:solidFill>
                  <a:srgbClr val="FF0000"/>
                </a:solidFill>
              </a:rPr>
              <a:t>tone, and help maintain balance. 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</a:pP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2" name="Text Box 6"/>
          <p:cNvSpPr txBox="1">
            <a:spLocks noChangeArrowheads="1"/>
          </p:cNvSpPr>
          <p:nvPr/>
        </p:nvSpPr>
        <p:spPr bwMode="auto">
          <a:xfrm>
            <a:off x="533400" y="1371601"/>
            <a:ext cx="3276600" cy="40811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b="1" i="1" dirty="0"/>
              <a:t>The brain stem is </a:t>
            </a:r>
            <a:r>
              <a:rPr lang="en-US" b="1" i="1" dirty="0" smtClean="0"/>
              <a:t>at the base of the brain and controls involuntary actions such as heartbeat, breathing, and blood pressure. </a:t>
            </a:r>
            <a:endParaRPr lang="en-US" b="1" i="1" dirty="0"/>
          </a:p>
        </p:txBody>
      </p:sp>
      <p:pic>
        <p:nvPicPr>
          <p:cNvPr id="132105" name="Picture 9" descr="im12-areas of br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057400"/>
            <a:ext cx="4953000" cy="3400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2"/>
          <p:cNvSpPr txBox="1">
            <a:spLocks noChangeArrowheads="1"/>
          </p:cNvSpPr>
          <p:nvPr/>
        </p:nvSpPr>
        <p:spPr bwMode="auto">
          <a:xfrm>
            <a:off x="533400" y="1219200"/>
            <a:ext cx="7315200" cy="18651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dirty="0">
                <a:solidFill>
                  <a:srgbClr val="FF0000"/>
                </a:solidFill>
              </a:rPr>
              <a:t>Your spinal cord is made up of </a:t>
            </a:r>
            <a:r>
              <a:rPr lang="en-US" dirty="0" smtClean="0">
                <a:solidFill>
                  <a:srgbClr val="FF0000"/>
                </a:solidFill>
              </a:rPr>
              <a:t>a bundle </a:t>
            </a:r>
            <a:r>
              <a:rPr lang="en-US" dirty="0">
                <a:solidFill>
                  <a:srgbClr val="FF0000"/>
                </a:solidFill>
              </a:rPr>
              <a:t>of neurons that carry impulses from all parts of the body to the brain and from the brain to all parts of your body.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6" name="Picture 7" descr="im19-vertebrae sru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048000"/>
            <a:ext cx="4800600" cy="2951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8" name="Text Box 12"/>
          <p:cNvSpPr txBox="1">
            <a:spLocks noChangeArrowheads="1"/>
          </p:cNvSpPr>
          <p:nvPr/>
        </p:nvSpPr>
        <p:spPr bwMode="auto">
          <a:xfrm>
            <a:off x="533400" y="1219200"/>
            <a:ext cx="7620000" cy="20621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dirty="0"/>
              <a:t>A </a:t>
            </a:r>
            <a:r>
              <a:rPr lang="en-US" b="1" i="1" dirty="0"/>
              <a:t>reflex</a:t>
            </a:r>
            <a:r>
              <a:rPr lang="en-US" dirty="0"/>
              <a:t> is an involuntary, automatic response to a stimulus. </a:t>
            </a:r>
            <a:endParaRPr lang="en-US" dirty="0" smtClean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dirty="0">
                <a:solidFill>
                  <a:srgbClr val="FF0000"/>
                </a:solidFill>
              </a:rPr>
              <a:t>Reflex responses are controlled in your spinal cord, not in your brain. </a:t>
            </a:r>
          </a:p>
        </p:txBody>
      </p:sp>
      <p:pic>
        <p:nvPicPr>
          <p:cNvPr id="142352" name="Picture 16" descr="im26-refle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323343"/>
            <a:ext cx="4533900" cy="3385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42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erve cell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rain-labeled-diagra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4800600" y="457200"/>
            <a:ext cx="38587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000000"/>
                </a:solidFill>
              </a:rPr>
              <a:t>Brain Drawing</a:t>
            </a:r>
            <a:endParaRPr lang="en-US" sz="4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75960"/>
          </a:xfrm>
        </p:spPr>
        <p:txBody>
          <a:bodyPr/>
          <a:lstStyle/>
          <a:p>
            <a:r>
              <a:rPr lang="en-US" b="1" i="1" dirty="0"/>
              <a:t>Homeostasis is the regulation of steady, life-maintaining conditions inside an organism, despite changes in its environment. </a:t>
            </a:r>
            <a:endParaRPr lang="en-US" b="1" i="1" dirty="0" smtClean="0"/>
          </a:p>
          <a:p>
            <a:r>
              <a:rPr lang="en-US" b="1" i="1" dirty="0"/>
              <a:t>Stimulus is any internal or external change that brings about a response. </a:t>
            </a:r>
          </a:p>
          <a:p>
            <a:r>
              <a:rPr lang="en-US" dirty="0">
                <a:solidFill>
                  <a:srgbClr val="FF0000"/>
                </a:solidFill>
              </a:rPr>
              <a:t>Your nervous system is one of several control systems used by your body to maintain homeostasis.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9" y="3962400"/>
            <a:ext cx="2936371" cy="265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602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928360"/>
          </a:xfrm>
        </p:spPr>
        <p:txBody>
          <a:bodyPr/>
          <a:lstStyle/>
          <a:p>
            <a:r>
              <a:rPr lang="en-US" dirty="0" smtClean="0"/>
              <a:t>The nervous system is made up of the brain, spinal cord, and nerves.</a:t>
            </a:r>
          </a:p>
          <a:p>
            <a:r>
              <a:rPr lang="en-US" dirty="0">
                <a:solidFill>
                  <a:srgbClr val="FF0000"/>
                </a:solidFill>
              </a:rPr>
              <a:t>Neurons are nerve cells which are the basic functioning units of the nervous system.</a:t>
            </a:r>
          </a:p>
          <a:p>
            <a:endParaRPr 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84330" name="cmFlash514" r:id="rId2" imgW="5664240" imgH="3429000"/>
        </mc:Choice>
        <mc:Fallback>
          <p:control name="cmFlash514" r:id="rId2" imgW="5664240" imgH="3429000">
            <p:pic>
              <p:nvPicPr>
                <p:cNvPr id="2" name="cmFlash51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1600200" y="2438400"/>
                  <a:ext cx="5664200" cy="3429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085359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52160"/>
          </a:xfrm>
        </p:spPr>
        <p:txBody>
          <a:bodyPr/>
          <a:lstStyle/>
          <a:p>
            <a:r>
              <a:rPr lang="en-US" b="1" i="1" dirty="0"/>
              <a:t>Dendrites receive impulses from other </a:t>
            </a:r>
            <a:r>
              <a:rPr lang="en-US" b="1" i="1" dirty="0" smtClean="0"/>
              <a:t>neurons and sends </a:t>
            </a:r>
            <a:r>
              <a:rPr lang="en-US" b="1" i="1" dirty="0"/>
              <a:t>them to the cell body.</a:t>
            </a:r>
          </a:p>
          <a:p>
            <a:r>
              <a:rPr lang="en-US" b="1" i="1" dirty="0"/>
              <a:t> Axons  carry impulses away from the cell </a:t>
            </a:r>
            <a:r>
              <a:rPr lang="en-US" b="1" i="1" dirty="0" smtClean="0"/>
              <a:t>body.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85354" name="ShockwaveFlash1" r:id="rId2" imgW="5969160" imgH="4038480"/>
        </mc:Choice>
        <mc:Fallback>
          <p:control name="ShockwaveFlash1" r:id="rId2" imgW="5969160" imgH="4038480">
            <p:pic>
              <p:nvPicPr>
                <p:cNvPr id="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2209800" y="2438400"/>
                  <a:ext cx="5969000" cy="403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662583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533400" y="1295400"/>
            <a:ext cx="7239000" cy="40318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b="1" i="1" dirty="0"/>
              <a:t>Sensory neurons receive information and send impulses to the brain or spinal cord. </a:t>
            </a:r>
            <a:endParaRPr lang="en-US" b="1" i="1" dirty="0" smtClean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b="1" i="1" dirty="0" smtClean="0"/>
              <a:t>Motor neurons then carry impulses from the brain or spinal cord to muscles or glands throughout your body.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</a:pPr>
            <a:endParaRPr lang="en-US" dirty="0">
              <a:solidFill>
                <a:srgbClr val="FF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 Box 2"/>
          <p:cNvSpPr txBox="1">
            <a:spLocks noChangeArrowheads="1"/>
          </p:cNvSpPr>
          <p:nvPr/>
        </p:nvSpPr>
        <p:spPr bwMode="auto">
          <a:xfrm>
            <a:off x="533400" y="1412875"/>
            <a:ext cx="4876800" cy="14219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b="1" i="1" dirty="0"/>
              <a:t>The central nervous system is made up of the brain and spinal cord. </a:t>
            </a:r>
          </a:p>
        </p:txBody>
      </p:sp>
      <p:sp>
        <p:nvSpPr>
          <p:cNvPr id="125959" name="Text Box 7"/>
          <p:cNvSpPr txBox="1">
            <a:spLocks noChangeArrowheads="1"/>
          </p:cNvSpPr>
          <p:nvPr/>
        </p:nvSpPr>
        <p:spPr bwMode="auto">
          <a:xfrm>
            <a:off x="533400" y="3276600"/>
            <a:ext cx="4876800" cy="18651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b="1" i="1" dirty="0"/>
              <a:t>The peripheral nervous system is made up of all the nerves outside the CNS. </a:t>
            </a:r>
          </a:p>
        </p:txBody>
      </p:sp>
      <p:pic>
        <p:nvPicPr>
          <p:cNvPr id="125964" name="Picture 12" descr="im10-central nervous syst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371600"/>
            <a:ext cx="299085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25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25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/>
      <p:bldP spid="1259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2"/>
          <p:cNvSpPr txBox="1">
            <a:spLocks noChangeArrowheads="1"/>
          </p:cNvSpPr>
          <p:nvPr/>
        </p:nvSpPr>
        <p:spPr bwMode="auto">
          <a:xfrm>
            <a:off x="533400" y="1495425"/>
            <a:ext cx="8001000" cy="9787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dirty="0">
                <a:solidFill>
                  <a:srgbClr val="FF0000"/>
                </a:solidFill>
              </a:rPr>
              <a:t>The brain coordinates all of your body activities.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26982" name="Text Box 6"/>
          <p:cNvSpPr txBox="1">
            <a:spLocks noChangeArrowheads="1"/>
          </p:cNvSpPr>
          <p:nvPr/>
        </p:nvSpPr>
        <p:spPr bwMode="auto">
          <a:xfrm>
            <a:off x="533400" y="2714625"/>
            <a:ext cx="3352800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dirty="0"/>
              <a:t>The brain is made up of approximately 100 billion neurons.</a:t>
            </a:r>
            <a:r>
              <a:rPr lang="en-US" b="1" dirty="0"/>
              <a:t> </a:t>
            </a:r>
          </a:p>
        </p:txBody>
      </p:sp>
      <p:pic>
        <p:nvPicPr>
          <p:cNvPr id="8" name="Picture 9" descr="im12-areas of br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514600"/>
            <a:ext cx="4953000" cy="3400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6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2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8" grpId="0"/>
      <p:bldP spid="1269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9" name="Picture 9" descr="im12-areas of br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352675"/>
            <a:ext cx="4953000" cy="3400425"/>
          </a:xfrm>
          <a:prstGeom prst="rect">
            <a:avLst/>
          </a:prstGeom>
          <a:noFill/>
        </p:spPr>
      </p:pic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533400" y="1219200"/>
            <a:ext cx="8077200" cy="24560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dirty="0">
                <a:solidFill>
                  <a:srgbClr val="FF0000"/>
                </a:solidFill>
              </a:rPr>
              <a:t>The brain is divided into three major </a:t>
            </a:r>
            <a:r>
              <a:rPr lang="en-US" dirty="0" smtClean="0">
                <a:solidFill>
                  <a:srgbClr val="FF0000"/>
                </a:solidFill>
              </a:rPr>
              <a:t>parts: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+mj-lt"/>
              <a:buAutoNum type="arabicPeriod"/>
              <a:tabLst>
                <a:tab pos="228600" algn="l"/>
                <a:tab pos="1943100" algn="l"/>
              </a:tabLst>
            </a:pPr>
            <a:r>
              <a:rPr lang="en-US" dirty="0" smtClean="0">
                <a:solidFill>
                  <a:srgbClr val="FF0000"/>
                </a:solidFill>
              </a:rPr>
              <a:t>brain stem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+mj-lt"/>
              <a:buAutoNum type="arabicPeriod"/>
              <a:tabLst>
                <a:tab pos="228600" algn="l"/>
                <a:tab pos="1943100" algn="l"/>
              </a:tabLst>
            </a:pPr>
            <a:r>
              <a:rPr lang="en-US" dirty="0" smtClean="0">
                <a:solidFill>
                  <a:srgbClr val="FF0000"/>
                </a:solidFill>
              </a:rPr>
              <a:t> cerebellum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+mj-lt"/>
              <a:buAutoNum type="arabicPeriod"/>
              <a:tabLst>
                <a:tab pos="228600" algn="l"/>
                <a:tab pos="1943100" algn="l"/>
              </a:tabLst>
            </a:pPr>
            <a:r>
              <a:rPr lang="en-US" dirty="0" smtClean="0">
                <a:solidFill>
                  <a:srgbClr val="FF0000"/>
                </a:solidFill>
              </a:rPr>
              <a:t>cerebrum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8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3011</TotalTime>
  <Words>405</Words>
  <Application>Microsoft Office PowerPoint</Application>
  <PresentationFormat>On-screen Show (4:3)</PresentationFormat>
  <Paragraphs>30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Apex</vt:lpstr>
      <vt:lpstr>ACOS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Horizons Companies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Cherie Hatton</dc:creator>
  <cp:lastModifiedBy>OCSSource</cp:lastModifiedBy>
  <cp:revision>398</cp:revision>
  <dcterms:created xsi:type="dcterms:W3CDTF">2004-01-14T15:26:19Z</dcterms:created>
  <dcterms:modified xsi:type="dcterms:W3CDTF">2015-08-18T14:37:40Z</dcterms:modified>
</cp:coreProperties>
</file>