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7EA9B-076C-41B4-9C12-21659D759FE6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A82CD-87C2-4FE9-BCEB-5751F4902F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A82CD-87C2-4FE9-BCEB-5751F4902FD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D9DC-7F48-4EA8-A6BF-9E0F5F1DD998}" type="datetimeFigureOut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FAD71-699E-4449-81EF-E52959A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371600"/>
            <a:ext cx="8991600" cy="169862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Saraland High School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Diploma  Requirement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Presentation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Career/Technical 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the requirements of the </a:t>
            </a:r>
            <a:r>
              <a:rPr lang="en-US" b="1" dirty="0" smtClean="0"/>
              <a:t>Alabama High School Diploma (</a:t>
            </a:r>
            <a:r>
              <a:rPr lang="en-US" b="1" dirty="0" smtClean="0"/>
              <a:t>R</a:t>
            </a:r>
            <a:r>
              <a:rPr lang="en-US" b="1" dirty="0" smtClean="0"/>
              <a:t>egular Diploma)</a:t>
            </a: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b="1" i="1" dirty="0" smtClean="0"/>
              <a:t>Plus</a:t>
            </a:r>
          </a:p>
          <a:p>
            <a:pPr>
              <a:buNone/>
            </a:pPr>
            <a:endParaRPr lang="en-US" sz="900" b="1" i="1" dirty="0" smtClean="0"/>
          </a:p>
          <a:p>
            <a:r>
              <a:rPr lang="en-US" dirty="0" smtClean="0"/>
              <a:t>3 credits from Career/Technical Courses in a sequenced cluster </a:t>
            </a: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dirty="0" smtClean="0"/>
              <a:t>Clusters at Saraland High School include:</a:t>
            </a:r>
          </a:p>
          <a:p>
            <a:pPr algn="ctr">
              <a:buNone/>
            </a:pPr>
            <a:r>
              <a:rPr lang="en-US" sz="2800" dirty="0" smtClean="0"/>
              <a:t>Business Information Technology</a:t>
            </a:r>
          </a:p>
          <a:p>
            <a:pPr algn="ctr">
              <a:buNone/>
            </a:pPr>
            <a:r>
              <a:rPr lang="en-US" sz="2800" dirty="0" smtClean="0"/>
              <a:t>or </a:t>
            </a:r>
          </a:p>
          <a:p>
            <a:pPr algn="ctr">
              <a:buNone/>
            </a:pPr>
            <a:r>
              <a:rPr lang="en-US" sz="2800" dirty="0" smtClean="0"/>
              <a:t>Family Studies and Community Services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Alabama Occupational Diploma </a:t>
            </a:r>
            <a:br>
              <a:rPr lang="en-US" dirty="0" smtClean="0"/>
            </a:br>
            <a:r>
              <a:rPr lang="en-US" sz="4000" dirty="0" smtClean="0"/>
              <a:t>Course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Course Credits</a:t>
            </a:r>
          </a:p>
          <a:p>
            <a:r>
              <a:rPr lang="en-US" dirty="0" smtClean="0"/>
              <a:t>4 credits English</a:t>
            </a:r>
          </a:p>
          <a:p>
            <a:r>
              <a:rPr lang="en-US" dirty="0" smtClean="0"/>
              <a:t>4 credits math</a:t>
            </a:r>
          </a:p>
          <a:p>
            <a:r>
              <a:rPr lang="en-US" dirty="0" smtClean="0"/>
              <a:t>4 credits science</a:t>
            </a:r>
          </a:p>
          <a:p>
            <a:r>
              <a:rPr lang="en-US" dirty="0" smtClean="0"/>
              <a:t>4 credits social studies</a:t>
            </a:r>
          </a:p>
          <a:p>
            <a:r>
              <a:rPr lang="en-US" dirty="0" smtClean="0"/>
              <a:t>2 credits Career technical Education</a:t>
            </a:r>
          </a:p>
          <a:p>
            <a:r>
              <a:rPr lang="en-US" dirty="0" smtClean="0"/>
              <a:t>1 credit Workforce Essentials or Transition Elective</a:t>
            </a:r>
          </a:p>
          <a:p>
            <a:r>
              <a:rPr lang="en-US" dirty="0" smtClean="0"/>
              <a:t>½ credit health</a:t>
            </a:r>
          </a:p>
          <a:p>
            <a:r>
              <a:rPr lang="en-US" dirty="0" smtClean="0"/>
              <a:t>1 credit physical education</a:t>
            </a:r>
          </a:p>
          <a:p>
            <a:r>
              <a:rPr lang="en-US" dirty="0" smtClean="0"/>
              <a:t>½ credit Computer Competency</a:t>
            </a:r>
          </a:p>
          <a:p>
            <a:r>
              <a:rPr lang="en-US" dirty="0" smtClean="0"/>
              <a:t>½ fine arts elective</a:t>
            </a:r>
          </a:p>
          <a:p>
            <a:r>
              <a:rPr lang="en-US" dirty="0" smtClean="0"/>
              <a:t>1 ½ credit electives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24 minimum credits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9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to 10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– 6 credits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4400" dirty="0" smtClean="0"/>
              <a:t>10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to 11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– 12 Credits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4400" dirty="0" smtClean="0"/>
              <a:t>11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to 12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– 18 Credits plus passing at least 3 out of 5 subtest of the Alabama High School Graduation Exam 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Alabama High School Graduation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391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Mathematics </a:t>
            </a:r>
            <a:r>
              <a:rPr lang="en-US" sz="1800" dirty="0" smtClean="0"/>
              <a:t>(</a:t>
            </a:r>
            <a:r>
              <a:rPr lang="en-US" sz="2400" dirty="0" smtClean="0"/>
              <a:t>may take early after successful completion of Algebra I)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3600" dirty="0" smtClean="0"/>
              <a:t>Biology </a:t>
            </a:r>
            <a:r>
              <a:rPr lang="en-US" sz="2400" dirty="0" smtClean="0"/>
              <a:t>(may take early after successful completion of Biology)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3600" dirty="0" smtClean="0"/>
              <a:t>Language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3600" dirty="0" smtClean="0"/>
              <a:t>Reading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3600" dirty="0" smtClean="0"/>
              <a:t>Social Studies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3600" i="1" dirty="0" smtClean="0"/>
              <a:t>    Students will take the ALHSGE in the Spring of their 10</a:t>
            </a:r>
            <a:r>
              <a:rPr lang="en-US" sz="3600" i="1" baseline="30000" dirty="0" smtClean="0"/>
              <a:t>th</a:t>
            </a:r>
            <a:r>
              <a:rPr lang="en-US" sz="3600" i="1" dirty="0" smtClean="0"/>
              <a:t> grade year</a:t>
            </a:r>
            <a:r>
              <a:rPr lang="en-US" sz="3600" dirty="0" smtClean="0"/>
              <a:t> </a:t>
            </a:r>
            <a:r>
              <a:rPr lang="en-US" sz="3000" i="1" dirty="0" smtClean="0"/>
              <a:t>(for </a:t>
            </a:r>
          </a:p>
          <a:p>
            <a:pPr>
              <a:buNone/>
            </a:pPr>
            <a:r>
              <a:rPr lang="en-US" sz="3000" i="1" dirty="0" smtClean="0"/>
              <a:t>    exceptions see above).  </a:t>
            </a:r>
            <a:endParaRPr lang="en-US" sz="3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Diploma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Alabama High School Diploma</a:t>
            </a:r>
          </a:p>
          <a:p>
            <a:pPr>
              <a:buNone/>
            </a:pPr>
            <a:r>
              <a:rPr lang="en-US" b="1" dirty="0" smtClean="0"/>
              <a:t>	Endorsements:</a:t>
            </a:r>
          </a:p>
          <a:p>
            <a:pPr lvl="1"/>
            <a:r>
              <a:rPr lang="en-US" b="1" dirty="0" smtClean="0"/>
              <a:t>Advanced Academic Endorsement </a:t>
            </a:r>
            <a:r>
              <a:rPr lang="en-US" dirty="0" smtClean="0"/>
              <a:t>(First Choice)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Advanced Honors Endorsement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Advanced Career/Technical Endorsement I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Advanced Career/Technical Endorsement II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Career/Technical Endorsement </a:t>
            </a:r>
          </a:p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r>
              <a:rPr lang="en-US" dirty="0" smtClean="0"/>
              <a:t>*No Endorsement is the Regular Diploma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b="1" dirty="0" smtClean="0"/>
              <a:t>Alabama Occupational Diploma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Alabama High School Diploma </a:t>
            </a:r>
            <a:br>
              <a:rPr lang="en-US" dirty="0" smtClean="0"/>
            </a:br>
            <a:r>
              <a:rPr lang="en-US" sz="3100" dirty="0" smtClean="0"/>
              <a:t>No Endorsement (Regular Diploma)</a:t>
            </a: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77240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4 Math Credits </a:t>
            </a:r>
            <a:r>
              <a:rPr lang="en-US" sz="2800" dirty="0" smtClean="0"/>
              <a:t>- </a:t>
            </a:r>
            <a:r>
              <a:rPr lang="en-US" sz="2000" dirty="0" smtClean="0"/>
              <a:t>must include Algebra and Geometry (can take as Algebra 1A/1B and Geometry 1A/1B) </a:t>
            </a:r>
          </a:p>
          <a:p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4 Science Credits</a:t>
            </a:r>
            <a:r>
              <a:rPr lang="en-US" sz="2800" dirty="0" smtClean="0"/>
              <a:t> - </a:t>
            </a:r>
            <a:r>
              <a:rPr lang="en-US" sz="2000" dirty="0" smtClean="0"/>
              <a:t>must include Biology and Physical Science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4 Social Studies Credits </a:t>
            </a:r>
            <a:r>
              <a:rPr lang="en-US" sz="2800" dirty="0" smtClean="0"/>
              <a:t>– </a:t>
            </a:r>
            <a:r>
              <a:rPr lang="en-US" sz="2000" dirty="0" smtClean="0"/>
              <a:t>must include World History, US History I, US History II, and  Government/Economics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4 English Credits </a:t>
            </a:r>
            <a:r>
              <a:rPr lang="en-US" sz="2800" dirty="0" smtClean="0"/>
              <a:t>– </a:t>
            </a:r>
            <a:r>
              <a:rPr lang="en-US" sz="2000" dirty="0" smtClean="0"/>
              <a:t>must include English 9, English 10, </a:t>
            </a:r>
          </a:p>
          <a:p>
            <a:r>
              <a:rPr lang="en-US" sz="2000" dirty="0" smtClean="0"/>
              <a:t>English 11 and English 12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 minimum of 8 Elective Credits </a:t>
            </a:r>
            <a:r>
              <a:rPr lang="en-US" sz="2800" dirty="0" smtClean="0"/>
              <a:t>– </a:t>
            </a:r>
            <a:r>
              <a:rPr lang="en-US" sz="2000" dirty="0" smtClean="0"/>
              <a:t>must include 1 credit in PE, ½ credit in Health, ½ credit in Fine Art and ½ credit in Computer 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Students must earn a minimum of 24 Credits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Advanced Academic Endorsement</a:t>
            </a:r>
            <a:br>
              <a:rPr lang="en-US" dirty="0" smtClean="0"/>
            </a:br>
            <a:r>
              <a:rPr lang="en-US" sz="3600" dirty="0" smtClean="0"/>
              <a:t>(First Choice Diploma)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4 Math Credits </a:t>
            </a:r>
            <a:r>
              <a:rPr lang="en-US" sz="3000" dirty="0" smtClean="0"/>
              <a:t>- </a:t>
            </a:r>
            <a:r>
              <a:rPr lang="en-US" sz="2200" dirty="0" smtClean="0"/>
              <a:t>must include Algebra I, Geometry &amp; Algebra II/ Trigonometry (must pass Algebra I and Geometry I as a year-long course)</a:t>
            </a:r>
          </a:p>
          <a:p>
            <a:r>
              <a:rPr lang="en-US" sz="2800" b="1" dirty="0" smtClean="0"/>
              <a:t>4 Science Credits </a:t>
            </a:r>
            <a:r>
              <a:rPr lang="en-US" sz="2800" dirty="0" smtClean="0"/>
              <a:t>- </a:t>
            </a:r>
            <a:r>
              <a:rPr lang="en-US" sz="2000" dirty="0" smtClean="0"/>
              <a:t>must include Biology and a Physical Science</a:t>
            </a:r>
          </a:p>
          <a:p>
            <a:r>
              <a:rPr lang="en-US" sz="2800" b="1" dirty="0" smtClean="0"/>
              <a:t>4 Social Studies Credits </a:t>
            </a:r>
            <a:r>
              <a:rPr lang="en-US" sz="2800" dirty="0" smtClean="0"/>
              <a:t>– </a:t>
            </a:r>
            <a:r>
              <a:rPr lang="en-US" sz="2000" dirty="0" smtClean="0"/>
              <a:t>must include World History, US History I, US History II, and  Government/Economics</a:t>
            </a:r>
          </a:p>
          <a:p>
            <a:r>
              <a:rPr lang="en-US" sz="2800" b="1" dirty="0" smtClean="0"/>
              <a:t>4 English Credits </a:t>
            </a:r>
            <a:r>
              <a:rPr lang="en-US" sz="2800" dirty="0" smtClean="0"/>
              <a:t>– </a:t>
            </a:r>
            <a:r>
              <a:rPr lang="en-US" sz="2000" dirty="0" smtClean="0"/>
              <a:t>must include English 9, English 10, English 11 and English 12</a:t>
            </a:r>
          </a:p>
          <a:p>
            <a:r>
              <a:rPr lang="en-US" sz="2800" b="1" dirty="0" smtClean="0"/>
              <a:t>2 World Language Credits </a:t>
            </a:r>
            <a:r>
              <a:rPr lang="en-US" sz="2800" dirty="0" smtClean="0"/>
              <a:t>- </a:t>
            </a:r>
            <a:r>
              <a:rPr lang="en-US" sz="2000" dirty="0" smtClean="0"/>
              <a:t>must be the same language</a:t>
            </a:r>
          </a:p>
          <a:p>
            <a:r>
              <a:rPr lang="en-US" sz="2800" b="1" dirty="0" smtClean="0"/>
              <a:t>A minimum of 12 Elective Credits</a:t>
            </a:r>
            <a:r>
              <a:rPr lang="en-US" sz="4000" b="1" dirty="0" smtClean="0"/>
              <a:t> </a:t>
            </a:r>
            <a:r>
              <a:rPr lang="en-US" sz="4000" dirty="0" smtClean="0"/>
              <a:t>– </a:t>
            </a:r>
            <a:r>
              <a:rPr lang="en-US" sz="2000" dirty="0" smtClean="0"/>
              <a:t>must include 1 credit in PE, ½ credit in Health, ½ credit in Fine Art and ½ credit in Computer </a:t>
            </a:r>
          </a:p>
          <a:p>
            <a:r>
              <a:rPr lang="en-US" sz="2800" b="1" dirty="0" smtClean="0"/>
              <a:t>Students must earn a minimum of 28 Credits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4038600" cy="66294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500" b="1" dirty="0" smtClean="0"/>
              <a:t>Advanced Endorsement</a:t>
            </a:r>
          </a:p>
          <a:p>
            <a:pPr algn="ctr">
              <a:buNone/>
            </a:pPr>
            <a:endParaRPr lang="en-US" sz="1500" b="1" dirty="0" smtClean="0"/>
          </a:p>
          <a:p>
            <a:r>
              <a:rPr lang="en-US" sz="3200" b="1" dirty="0" smtClean="0"/>
              <a:t>4 Math Credits </a:t>
            </a:r>
            <a:r>
              <a:rPr lang="en-US" sz="3200" dirty="0" smtClean="0"/>
              <a:t>- must include Algebra I, Geometry </a:t>
            </a:r>
            <a:r>
              <a:rPr lang="en-US" sz="3200" dirty="0" smtClean="0">
                <a:solidFill>
                  <a:srgbClr val="FF0000"/>
                </a:solidFill>
              </a:rPr>
              <a:t>&amp; Algebra II/ Trigonometry (must pass Algebra I and Geometry I as a year-long course)</a:t>
            </a:r>
          </a:p>
          <a:p>
            <a:r>
              <a:rPr lang="en-US" sz="3200" b="1" dirty="0" smtClean="0"/>
              <a:t>4 Science Credits </a:t>
            </a:r>
            <a:r>
              <a:rPr lang="en-US" sz="3200" dirty="0" smtClean="0"/>
              <a:t>- must include Biology and a Physical Science</a:t>
            </a:r>
          </a:p>
          <a:p>
            <a:r>
              <a:rPr lang="en-US" sz="3200" b="1" dirty="0" smtClean="0"/>
              <a:t>4 Social Studies Credits </a:t>
            </a:r>
            <a:r>
              <a:rPr lang="en-US" sz="3200" dirty="0" smtClean="0"/>
              <a:t>– must include World History, US History I, US History II, and  Government/Economics</a:t>
            </a:r>
          </a:p>
          <a:p>
            <a:r>
              <a:rPr lang="en-US" sz="3200" b="1" dirty="0" smtClean="0"/>
              <a:t>4 English Credits </a:t>
            </a:r>
            <a:r>
              <a:rPr lang="en-US" sz="3200" dirty="0" smtClean="0"/>
              <a:t>– must include English 9, English 10, English 11 and English 12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2 World Language Credits </a:t>
            </a:r>
            <a:r>
              <a:rPr lang="en-US" sz="3200" dirty="0" smtClean="0">
                <a:solidFill>
                  <a:srgbClr val="FF0000"/>
                </a:solidFill>
              </a:rPr>
              <a:t>- must be the same language</a:t>
            </a:r>
          </a:p>
          <a:p>
            <a:r>
              <a:rPr lang="en-US" sz="3200" b="1" dirty="0" smtClean="0"/>
              <a:t>A minimum of </a:t>
            </a:r>
            <a:r>
              <a:rPr lang="en-US" sz="3200" b="1" dirty="0" smtClean="0">
                <a:solidFill>
                  <a:srgbClr val="FF0000"/>
                </a:solidFill>
              </a:rPr>
              <a:t>12</a:t>
            </a:r>
            <a:r>
              <a:rPr lang="en-US" sz="3200" b="1" dirty="0" smtClean="0"/>
              <a:t> Elective Credits </a:t>
            </a:r>
            <a:r>
              <a:rPr lang="en-US" sz="3200" dirty="0" smtClean="0"/>
              <a:t>– must include 1 credit in PE, ½ credit in Health, ½ credit in Fine Art and ½ credit in Computer </a:t>
            </a:r>
          </a:p>
          <a:p>
            <a:r>
              <a:rPr lang="en-US" sz="3200" b="1" dirty="0" smtClean="0"/>
              <a:t>Students must earn a minimum of </a:t>
            </a:r>
            <a:r>
              <a:rPr lang="en-US" sz="3200" b="1" dirty="0" smtClean="0">
                <a:solidFill>
                  <a:srgbClr val="FF0000"/>
                </a:solidFill>
              </a:rPr>
              <a:t>28 Credits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553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500" b="1" dirty="0" smtClean="0"/>
              <a:t>No Endorsement </a:t>
            </a:r>
          </a:p>
          <a:p>
            <a:pPr algn="ctr">
              <a:buNone/>
            </a:pPr>
            <a:endParaRPr lang="en-US" sz="1300" b="1" dirty="0" smtClean="0"/>
          </a:p>
          <a:p>
            <a:r>
              <a:rPr lang="en-US" sz="3200" b="1" dirty="0" smtClean="0"/>
              <a:t>4 Math Credits </a:t>
            </a:r>
            <a:r>
              <a:rPr lang="en-US" sz="3200" dirty="0" smtClean="0"/>
              <a:t>- must include Algebra and Geometry (can take as Algebra 1A/1B and Geometry 1A/1B)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b="1" dirty="0" smtClean="0"/>
              <a:t>4 Science Credits</a:t>
            </a:r>
            <a:r>
              <a:rPr lang="en-US" sz="3200" dirty="0" smtClean="0"/>
              <a:t> - must include Biology and Physical Science</a:t>
            </a:r>
          </a:p>
          <a:p>
            <a:r>
              <a:rPr lang="en-US" sz="3200" b="1" dirty="0" smtClean="0"/>
              <a:t>4 Social Studies Credits </a:t>
            </a:r>
            <a:r>
              <a:rPr lang="en-US" sz="3200" dirty="0" smtClean="0"/>
              <a:t>– must include World History, US History I, US History II, and  Government/Economics</a:t>
            </a:r>
          </a:p>
          <a:p>
            <a:r>
              <a:rPr lang="en-US" sz="3200" b="1" dirty="0" smtClean="0"/>
              <a:t>4 English Credits </a:t>
            </a:r>
            <a:r>
              <a:rPr lang="en-US" sz="3200" dirty="0" smtClean="0"/>
              <a:t>– must include English 9, English 10, English 11 and English 12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b="1" dirty="0" smtClean="0"/>
              <a:t>A minimum of 8 Elective Credits </a:t>
            </a:r>
            <a:r>
              <a:rPr lang="en-US" sz="3200" dirty="0" smtClean="0"/>
              <a:t>– must include 1 credit in PE, ½ credit in Health, ½ credit in Fine Art and ½ credit in Computer </a:t>
            </a:r>
          </a:p>
          <a:p>
            <a:r>
              <a:rPr lang="en-US" sz="3200" b="1" dirty="0" smtClean="0"/>
              <a:t>Students must earn a minimum of 24 Credits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Advanced Honors Endorsement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4 Math Credits </a:t>
            </a:r>
            <a:r>
              <a:rPr lang="en-US" sz="2800" dirty="0" smtClean="0"/>
              <a:t>- </a:t>
            </a:r>
            <a:r>
              <a:rPr lang="en-US" sz="2000" dirty="0" smtClean="0"/>
              <a:t>must include Algebra I, Geometry,  Algebra II/ Trigonometry &amp; 1 other Pre-AP or AP Level Math (must pass Algebra I and Geometry I as a year-long course)</a:t>
            </a:r>
          </a:p>
          <a:p>
            <a:r>
              <a:rPr lang="en-US" sz="2800" b="1" dirty="0" smtClean="0"/>
              <a:t>4 Science Credits  </a:t>
            </a:r>
            <a:r>
              <a:rPr lang="en-US" sz="2800" dirty="0" smtClean="0"/>
              <a:t>- </a:t>
            </a:r>
            <a:r>
              <a:rPr lang="en-US" sz="2000" dirty="0" smtClean="0"/>
              <a:t>must include Pre-AP or AP level Biology and Chemistry plus 2 other Pre-AP or AP Sciences </a:t>
            </a:r>
          </a:p>
          <a:p>
            <a:r>
              <a:rPr lang="en-US" sz="2800" b="1" dirty="0" smtClean="0"/>
              <a:t>4 Social Studies Credits  - </a:t>
            </a:r>
            <a:r>
              <a:rPr lang="en-US" sz="2000" dirty="0" smtClean="0"/>
              <a:t>courses must be at the Pre-AP or AP level</a:t>
            </a:r>
          </a:p>
          <a:p>
            <a:r>
              <a:rPr lang="en-US" sz="2800" b="1" dirty="0" smtClean="0"/>
              <a:t>4 English Credits</a:t>
            </a:r>
            <a:r>
              <a:rPr lang="en-US" sz="2800" dirty="0" smtClean="0"/>
              <a:t> - </a:t>
            </a:r>
            <a:r>
              <a:rPr lang="en-US" sz="2000" dirty="0" smtClean="0"/>
              <a:t>courses must be at the Pre-AP or AP level</a:t>
            </a:r>
          </a:p>
          <a:p>
            <a:r>
              <a:rPr lang="en-US" sz="2800" b="1" dirty="0" smtClean="0"/>
              <a:t>2 World Language Credits </a:t>
            </a:r>
            <a:r>
              <a:rPr lang="en-US" sz="2800" dirty="0" smtClean="0"/>
              <a:t>- </a:t>
            </a:r>
            <a:r>
              <a:rPr lang="en-US" sz="2000" dirty="0" smtClean="0"/>
              <a:t>must be the same language</a:t>
            </a:r>
          </a:p>
          <a:p>
            <a:r>
              <a:rPr lang="en-US" sz="2800" b="1" dirty="0" smtClean="0"/>
              <a:t>A minimum of 12 Elective Credits</a:t>
            </a:r>
            <a:r>
              <a:rPr lang="en-US" sz="4000" b="1" dirty="0" smtClean="0"/>
              <a:t> </a:t>
            </a:r>
            <a:r>
              <a:rPr lang="en-US" sz="4000" dirty="0" smtClean="0"/>
              <a:t>– </a:t>
            </a:r>
            <a:r>
              <a:rPr lang="en-US" sz="2000" dirty="0" smtClean="0"/>
              <a:t>must include 1 credit in PE, ½ credit in Health, ½ credit in Fine Art and ½ credit in Computer </a:t>
            </a:r>
          </a:p>
          <a:p>
            <a:r>
              <a:rPr lang="en-US" sz="2800" b="1" dirty="0" smtClean="0"/>
              <a:t>Students must earn a minimum of 28 Credits</a:t>
            </a:r>
          </a:p>
          <a:p>
            <a:r>
              <a:rPr lang="en-US" sz="2800" dirty="0" smtClean="0"/>
              <a:t>Students must maintain a 3.2 GPA, have acceptable attendance, and an acceptable conduct record.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52400"/>
            <a:ext cx="4191000" cy="6553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4400" b="1" dirty="0" smtClean="0"/>
              <a:t>Advanced Honors Endorsement</a:t>
            </a:r>
          </a:p>
          <a:p>
            <a:pPr algn="ctr">
              <a:buNone/>
            </a:pPr>
            <a:endParaRPr lang="en-US" sz="1500" b="1" dirty="0" smtClean="0"/>
          </a:p>
          <a:p>
            <a:r>
              <a:rPr lang="en-US" sz="3300" b="1" dirty="0" smtClean="0"/>
              <a:t>4 Math Credits </a:t>
            </a:r>
            <a:r>
              <a:rPr lang="en-US" sz="3300" dirty="0" smtClean="0"/>
              <a:t>- must include Algebra I, Geometry,  Algebra II/ Trigonometry </a:t>
            </a:r>
            <a:r>
              <a:rPr lang="en-US" sz="3300" dirty="0" smtClean="0">
                <a:solidFill>
                  <a:srgbClr val="FF0000"/>
                </a:solidFill>
              </a:rPr>
              <a:t>&amp; 1 other Pre-AP or AP Level Math </a:t>
            </a:r>
            <a:r>
              <a:rPr lang="en-US" sz="3300" dirty="0" smtClean="0"/>
              <a:t>(must pass Algebra I and Geometry I as a year-long course)</a:t>
            </a:r>
          </a:p>
          <a:p>
            <a:r>
              <a:rPr lang="en-US" sz="3300" b="1" dirty="0" smtClean="0"/>
              <a:t>4 Science Credits  </a:t>
            </a:r>
            <a:r>
              <a:rPr lang="en-US" sz="3300" dirty="0" smtClean="0"/>
              <a:t>- must include </a:t>
            </a:r>
            <a:r>
              <a:rPr lang="en-US" sz="3300" dirty="0" smtClean="0">
                <a:solidFill>
                  <a:srgbClr val="FF0000"/>
                </a:solidFill>
              </a:rPr>
              <a:t>Pre-AP or AP level Biology and Chemistry plus 2 other Pre-AP or AP Sciences </a:t>
            </a:r>
          </a:p>
          <a:p>
            <a:r>
              <a:rPr lang="en-US" sz="3300" b="1" dirty="0" smtClean="0"/>
              <a:t>4 Social Studies Credits  - </a:t>
            </a:r>
            <a:r>
              <a:rPr lang="en-US" sz="3300" dirty="0" smtClean="0">
                <a:solidFill>
                  <a:srgbClr val="FF0000"/>
                </a:solidFill>
              </a:rPr>
              <a:t>courses must be at the Pre-AP or AP level</a:t>
            </a:r>
          </a:p>
          <a:p>
            <a:r>
              <a:rPr lang="en-US" sz="3300" b="1" dirty="0" smtClean="0"/>
              <a:t>4 English Credits</a:t>
            </a:r>
            <a:r>
              <a:rPr lang="en-US" sz="3300" dirty="0" smtClean="0"/>
              <a:t> - </a:t>
            </a:r>
            <a:r>
              <a:rPr lang="en-US" sz="3300" dirty="0" smtClean="0">
                <a:solidFill>
                  <a:srgbClr val="FF0000"/>
                </a:solidFill>
              </a:rPr>
              <a:t>courses must be at the Pre-AP or AP level</a:t>
            </a:r>
          </a:p>
          <a:p>
            <a:r>
              <a:rPr lang="en-US" sz="3300" b="1" dirty="0" smtClean="0"/>
              <a:t>2 World Language Credits </a:t>
            </a:r>
            <a:r>
              <a:rPr lang="en-US" sz="3300" dirty="0" smtClean="0"/>
              <a:t>- must be the same language</a:t>
            </a:r>
          </a:p>
          <a:p>
            <a:r>
              <a:rPr lang="en-US" sz="3300" b="1" dirty="0" smtClean="0"/>
              <a:t>A minimum of 12 Elective Credits </a:t>
            </a:r>
            <a:r>
              <a:rPr lang="en-US" sz="3300" dirty="0" smtClean="0"/>
              <a:t>– must include 1 credit in PE, ½ credit in Health, ½ credit in Fine Art and ½ credit in Computer </a:t>
            </a:r>
          </a:p>
          <a:p>
            <a:r>
              <a:rPr lang="en-US" sz="3300" b="1" dirty="0" smtClean="0"/>
              <a:t>Students must earn a minimum of 28 Credits</a:t>
            </a:r>
          </a:p>
          <a:p>
            <a:r>
              <a:rPr lang="en-US" sz="3300" dirty="0" smtClean="0">
                <a:solidFill>
                  <a:srgbClr val="FF0000"/>
                </a:solidFill>
              </a:rPr>
              <a:t>Students must maintain a 3.2 GPA, have acceptable attendance, and an acceptable conduct record.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553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4400" b="1" dirty="0" smtClean="0"/>
              <a:t>Advanced Endorsement</a:t>
            </a:r>
          </a:p>
          <a:p>
            <a:pPr algn="ctr">
              <a:buNone/>
            </a:pPr>
            <a:endParaRPr lang="en-US" sz="1400" b="1" dirty="0" smtClean="0"/>
          </a:p>
          <a:p>
            <a:r>
              <a:rPr lang="en-US" sz="3300" b="1" dirty="0" smtClean="0"/>
              <a:t>4 Math Credits </a:t>
            </a:r>
            <a:r>
              <a:rPr lang="en-US" sz="3300" dirty="0" smtClean="0"/>
              <a:t>- must include Algebra I, Geometry &amp; Algebra II/ Trigonometry (must pass Algebra I and Geometry I as a year-long course)</a:t>
            </a:r>
          </a:p>
          <a:p>
            <a:r>
              <a:rPr lang="en-US" sz="3300" b="1" dirty="0" smtClean="0"/>
              <a:t>4 Science Credits </a:t>
            </a:r>
            <a:r>
              <a:rPr lang="en-US" sz="3300" dirty="0" smtClean="0"/>
              <a:t>- must include Biology and a Physical Science</a:t>
            </a:r>
          </a:p>
          <a:p>
            <a:r>
              <a:rPr lang="en-US" sz="3300" b="1" dirty="0" smtClean="0"/>
              <a:t>4 Social Studies Credits </a:t>
            </a:r>
            <a:r>
              <a:rPr lang="en-US" sz="3300" dirty="0" smtClean="0"/>
              <a:t>– must include World History, US History I, US History II, and  Government/Economics</a:t>
            </a:r>
          </a:p>
          <a:p>
            <a:r>
              <a:rPr lang="en-US" sz="3300" b="1" dirty="0" smtClean="0"/>
              <a:t>4 English Credits </a:t>
            </a:r>
            <a:r>
              <a:rPr lang="en-US" sz="3300" dirty="0" smtClean="0"/>
              <a:t>– must include English 9, English 10, English 11 and English 12</a:t>
            </a:r>
          </a:p>
          <a:p>
            <a:r>
              <a:rPr lang="en-US" sz="3300" b="1" dirty="0" smtClean="0"/>
              <a:t>2 World Language Credits </a:t>
            </a:r>
            <a:r>
              <a:rPr lang="en-US" sz="3300" dirty="0" smtClean="0"/>
              <a:t>- must be the same language</a:t>
            </a:r>
          </a:p>
          <a:p>
            <a:r>
              <a:rPr lang="en-US" sz="3300" b="1" dirty="0" smtClean="0"/>
              <a:t>A minimum of 12 Elective Credits </a:t>
            </a:r>
            <a:r>
              <a:rPr lang="en-US" sz="3300" dirty="0" smtClean="0"/>
              <a:t>– must include 1 credit in PE, ½ credit in Health, ½ credit in Fine Art and ½ credit in Computer </a:t>
            </a:r>
          </a:p>
          <a:p>
            <a:r>
              <a:rPr lang="en-US" sz="3300" b="1" dirty="0" smtClean="0"/>
              <a:t>Students must earn a minimum of 28 Credits</a:t>
            </a:r>
            <a:endParaRPr lang="en-US" sz="3300" dirty="0" smtClean="0"/>
          </a:p>
          <a:p>
            <a:pPr>
              <a:buNone/>
            </a:pPr>
            <a:endParaRPr lang="en-US" sz="3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Career/Technical Endorsement I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All the requirements of the </a:t>
            </a:r>
            <a:r>
              <a:rPr lang="en-US" sz="12800" b="1" dirty="0" smtClean="0"/>
              <a:t>Advanced Academic Endorsement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12800" dirty="0" smtClean="0"/>
              <a:t>				</a:t>
            </a:r>
            <a:r>
              <a:rPr lang="en-US" sz="12800" b="1" i="1" dirty="0" smtClean="0"/>
              <a:t>Plus</a:t>
            </a:r>
          </a:p>
          <a:p>
            <a:pPr>
              <a:buNone/>
            </a:pPr>
            <a:r>
              <a:rPr lang="en-US" sz="6700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sz="11200" dirty="0" smtClean="0"/>
              <a:t>3 credits from Career/Technical Courses in a sequenced cluster </a:t>
            </a:r>
          </a:p>
          <a:p>
            <a:pPr>
              <a:buNone/>
            </a:pPr>
            <a:endParaRPr lang="en-US" sz="6700" dirty="0" smtClean="0"/>
          </a:p>
          <a:p>
            <a:pPr>
              <a:buNone/>
            </a:pPr>
            <a:endParaRPr lang="en-US" sz="6700" dirty="0" smtClean="0"/>
          </a:p>
          <a:p>
            <a:pPr>
              <a:buNone/>
            </a:pPr>
            <a:r>
              <a:rPr lang="en-US" sz="11200" dirty="0" smtClean="0"/>
              <a:t>Clusters at Saraland High School include:</a:t>
            </a:r>
          </a:p>
          <a:p>
            <a:pPr algn="ctr">
              <a:buNone/>
            </a:pPr>
            <a:r>
              <a:rPr lang="en-US" sz="9800" dirty="0" smtClean="0"/>
              <a:t>Business Information Technology</a:t>
            </a:r>
          </a:p>
          <a:p>
            <a:pPr algn="ctr">
              <a:buNone/>
            </a:pPr>
            <a:r>
              <a:rPr lang="en-US" sz="9800" dirty="0" smtClean="0"/>
              <a:t>or </a:t>
            </a:r>
          </a:p>
          <a:p>
            <a:pPr algn="ctr">
              <a:buNone/>
            </a:pPr>
            <a:r>
              <a:rPr lang="en-US" sz="9800" dirty="0" smtClean="0"/>
              <a:t>Family Studies and Community Services</a:t>
            </a:r>
          </a:p>
          <a:p>
            <a:pPr algn="ctr">
              <a:buNone/>
            </a:pPr>
            <a:endParaRPr lang="en-US" sz="9800" dirty="0" smtClean="0"/>
          </a:p>
          <a:p>
            <a:pPr algn="ctr">
              <a:buNone/>
            </a:pPr>
            <a:endParaRPr lang="en-US" sz="9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Advanced Career/Technical Endorsement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 the requirements of the </a:t>
            </a:r>
            <a:r>
              <a:rPr lang="en-US" sz="2800" b="1" dirty="0" smtClean="0"/>
              <a:t>Advanced Academic Endorsement</a:t>
            </a:r>
          </a:p>
          <a:p>
            <a:pPr>
              <a:buNone/>
            </a:pPr>
            <a:r>
              <a:rPr lang="en-US" sz="2800" dirty="0" smtClean="0"/>
              <a:t>				</a:t>
            </a:r>
            <a:r>
              <a:rPr lang="en-US" sz="2800" b="1" i="1" dirty="0" smtClean="0"/>
              <a:t>Except</a:t>
            </a:r>
          </a:p>
          <a:p>
            <a:r>
              <a:rPr lang="en-US" sz="2800" dirty="0" smtClean="0"/>
              <a:t>No World Language </a:t>
            </a:r>
            <a:r>
              <a:rPr lang="en-US" sz="2800" dirty="0" smtClean="0"/>
              <a:t>c</a:t>
            </a:r>
            <a:r>
              <a:rPr lang="en-US" sz="2800" dirty="0" smtClean="0"/>
              <a:t>redits are required</a:t>
            </a:r>
            <a:r>
              <a:rPr lang="en-US" sz="2800" dirty="0" smtClean="0"/>
              <a:t>					</a:t>
            </a:r>
            <a:r>
              <a:rPr lang="en-US" sz="2800" b="1" i="1" dirty="0" smtClean="0"/>
              <a:t>Plus</a:t>
            </a:r>
          </a:p>
          <a:p>
            <a:r>
              <a:rPr lang="en-US" sz="2800" dirty="0" smtClean="0"/>
              <a:t>3 </a:t>
            </a:r>
            <a:r>
              <a:rPr lang="en-US" sz="2800" dirty="0" smtClean="0"/>
              <a:t>credits from Career/Technical Courses in a sequenced cluster </a:t>
            </a:r>
            <a:endParaRPr lang="en-US" sz="2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800" dirty="0" smtClean="0"/>
              <a:t>Clusters at Saraland High School include:</a:t>
            </a:r>
          </a:p>
          <a:p>
            <a:pPr algn="ctr">
              <a:buNone/>
            </a:pPr>
            <a:r>
              <a:rPr lang="en-US" sz="2400" dirty="0" smtClean="0"/>
              <a:t>Business Information Technology</a:t>
            </a:r>
          </a:p>
          <a:p>
            <a:pPr algn="ctr">
              <a:buNone/>
            </a:pPr>
            <a:r>
              <a:rPr lang="en-US" sz="2400" dirty="0" smtClean="0"/>
              <a:t>or </a:t>
            </a:r>
          </a:p>
          <a:p>
            <a:pPr algn="ctr">
              <a:buNone/>
            </a:pPr>
            <a:r>
              <a:rPr lang="en-US" sz="2400" dirty="0" smtClean="0"/>
              <a:t>Family Studies and Community Services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1085</Words>
  <Application>Microsoft Office PowerPoint</Application>
  <PresentationFormat>On-screen Show (4:3)</PresentationFormat>
  <Paragraphs>164</Paragraphs>
  <Slides>13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Saraland High School</vt:lpstr>
      <vt:lpstr>Diploma Options</vt:lpstr>
      <vt:lpstr>Alabama High School Diploma  No Endorsement (Regular Diploma)</vt:lpstr>
      <vt:lpstr>Advanced Academic Endorsement (First Choice Diploma) </vt:lpstr>
      <vt:lpstr>Slide 5</vt:lpstr>
      <vt:lpstr>Advanced Honors Endorsement</vt:lpstr>
      <vt:lpstr>Slide 7</vt:lpstr>
      <vt:lpstr>Advanced Career/Technical Endorsement I </vt:lpstr>
      <vt:lpstr>Advanced Career/Technical Endorsement II </vt:lpstr>
      <vt:lpstr>Career/Technical Endorsement</vt:lpstr>
      <vt:lpstr>Alabama Occupational Diploma  Course Requirements</vt:lpstr>
      <vt:lpstr>Grade Promotion</vt:lpstr>
      <vt:lpstr>Alabama High School Graduation Exam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Saraland High School</dc:title>
  <dc:creator>Lenovo User</dc:creator>
  <cp:lastModifiedBy>Lenovo User</cp:lastModifiedBy>
  <cp:revision>84</cp:revision>
  <dcterms:created xsi:type="dcterms:W3CDTF">2010-01-19T16:56:34Z</dcterms:created>
  <dcterms:modified xsi:type="dcterms:W3CDTF">2011-01-26T16:48:06Z</dcterms:modified>
</cp:coreProperties>
</file>