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72" r:id="rId8"/>
    <p:sldId id="262" r:id="rId9"/>
    <p:sldId id="273" r:id="rId10"/>
    <p:sldId id="274" r:id="rId11"/>
    <p:sldId id="263" r:id="rId12"/>
    <p:sldId id="275" r:id="rId13"/>
    <p:sldId id="264" r:id="rId14"/>
    <p:sldId id="265" r:id="rId15"/>
    <p:sldId id="266" r:id="rId16"/>
    <p:sldId id="267" r:id="rId17"/>
    <p:sldId id="268" r:id="rId18"/>
    <p:sldId id="269" r:id="rId19"/>
    <p:sldId id="270" r:id="rId20"/>
    <p:sldId id="271"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709"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62"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1536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364" name="Rectangle 4"/>
          <p:cNvSpPr>
            <a:spLocks noGrp="1" noChangeArrowheads="1"/>
          </p:cNvSpPr>
          <p:nvPr>
            <p:ph type="dt" sz="quarter" idx="2"/>
          </p:nvPr>
        </p:nvSpPr>
        <p:spPr/>
        <p:txBody>
          <a:bodyPr/>
          <a:lstStyle>
            <a:lvl1pPr>
              <a:defRPr/>
            </a:lvl1pPr>
          </a:lstStyle>
          <a:p>
            <a:endParaRPr lang="en-US"/>
          </a:p>
        </p:txBody>
      </p:sp>
      <p:sp>
        <p:nvSpPr>
          <p:cNvPr id="15365" name="Rectangle 5"/>
          <p:cNvSpPr>
            <a:spLocks noGrp="1" noChangeArrowheads="1"/>
          </p:cNvSpPr>
          <p:nvPr>
            <p:ph type="ftr" sz="quarter" idx="3"/>
          </p:nvPr>
        </p:nvSpPr>
        <p:spPr/>
        <p:txBody>
          <a:bodyPr/>
          <a:lstStyle>
            <a:lvl1pPr>
              <a:defRPr/>
            </a:lvl1pPr>
          </a:lstStyle>
          <a:p>
            <a:endParaRPr lang="en-US"/>
          </a:p>
        </p:txBody>
      </p:sp>
      <p:sp>
        <p:nvSpPr>
          <p:cNvPr id="15366" name="Rectangle 6"/>
          <p:cNvSpPr>
            <a:spLocks noGrp="1" noChangeArrowheads="1"/>
          </p:cNvSpPr>
          <p:nvPr>
            <p:ph type="sldNum" sz="quarter" idx="4"/>
          </p:nvPr>
        </p:nvSpPr>
        <p:spPr/>
        <p:txBody>
          <a:bodyPr/>
          <a:lstStyle>
            <a:lvl1pPr>
              <a:defRPr/>
            </a:lvl1pPr>
          </a:lstStyle>
          <a:p>
            <a:fld id="{FFCE95B9-5897-4A40-B9FA-F007A120C42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30EE71-E8D3-45F5-8DB1-692286094A2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9AD29D-AAFE-4668-8F93-316368F1F55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63DDD1-0C5A-42C0-B73B-D8D9579BB81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36281C-9FE4-434D-BB52-45AA9E97134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C7BE57B-908C-4345-9BAC-2F6616EB73F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3055D3E-70E5-4DF2-AB82-33FACBB1B6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3E1536B-FE60-470A-87DF-7925F75083E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24902CD-0607-43E6-A2EE-6612D5880A0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73B5C2-9EEC-4A0C-9CDE-82E964EC48B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EDA893-1D57-4CDC-AF29-FB8642D6586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US"/>
          </a:p>
        </p:txBody>
      </p:sp>
      <p:sp>
        <p:nvSpPr>
          <p:cNvPr id="1434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E9CD8F12-41C1-4906-A2ED-2E67550B4B5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biography.com/people/andrew-carnegie-9238756/videos/andrew-carnegie-wealthy-wise-207916242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C:\Documents%20and%20Settings\twright\Local%20Settings\Temporary%20Internet%20Files\Content.IE5\5ZF9CCTV\MS910219429%5b1%5d.wav"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hyperlink" Target="http://www.biography.com/people/alexander-graham-bell-920549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history.com/topics/thomas-edison/video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Grp="1" noRot="1" noChangeArrowheads="1"/>
          </p:cNvSpPr>
          <p:nvPr>
            <p:ph type="ctrTitle"/>
          </p:nvPr>
        </p:nvSpPr>
        <p:spPr>
          <a:xfrm>
            <a:off x="685800" y="838200"/>
            <a:ext cx="7772400" cy="1371600"/>
          </a:xfrm>
        </p:spPr>
        <p:txBody>
          <a:bodyPr/>
          <a:lstStyle/>
          <a:p>
            <a:r>
              <a:rPr lang="en-US" dirty="0"/>
              <a:t>Chapter 19 </a:t>
            </a:r>
            <a:br>
              <a:rPr lang="en-US" dirty="0"/>
            </a:br>
            <a:r>
              <a:rPr lang="en-US" dirty="0"/>
              <a:t>The Growth of Industry</a:t>
            </a:r>
          </a:p>
        </p:txBody>
      </p:sp>
      <p:sp>
        <p:nvSpPr>
          <p:cNvPr id="2053" name="Rectangle 5"/>
          <p:cNvSpPr>
            <a:spLocks noGrp="1" noRot="1" noChangeArrowheads="1"/>
          </p:cNvSpPr>
          <p:nvPr>
            <p:ph type="subTitle" idx="1"/>
          </p:nvPr>
        </p:nvSpPr>
        <p:spPr>
          <a:xfrm>
            <a:off x="1371600" y="2209800"/>
            <a:ext cx="6400800" cy="685800"/>
          </a:xfrm>
        </p:spPr>
        <p:txBody>
          <a:bodyPr/>
          <a:lstStyle/>
          <a:p>
            <a:r>
              <a:rPr lang="en-US" dirty="0" smtClean="0"/>
              <a:t>1865-1914  </a:t>
            </a:r>
          </a:p>
          <a:p>
            <a:endParaRPr lang="en-US" dirty="0" smtClean="0"/>
          </a:p>
          <a:p>
            <a:endParaRPr lang="en-US" dirty="0" smtClean="0"/>
          </a:p>
          <a:p>
            <a:endParaRPr lang="en-US" dirty="0" smtClean="0"/>
          </a:p>
          <a:p>
            <a:endParaRPr lang="en-US" dirty="0"/>
          </a:p>
        </p:txBody>
      </p:sp>
      <p:pic>
        <p:nvPicPr>
          <p:cNvPr id="5124" name="Picture 4" descr="C:\Documents and Settings\twright\Local Settings\Temporary Internet Files\Content.IE5\F5C2NZHM\MP900422819[1].jpg"/>
          <p:cNvPicPr>
            <a:picLocks noChangeAspect="1" noChangeArrowheads="1"/>
          </p:cNvPicPr>
          <p:nvPr/>
        </p:nvPicPr>
        <p:blipFill>
          <a:blip r:embed="rId2" cstate="print"/>
          <a:srcRect/>
          <a:stretch>
            <a:fillRect/>
          </a:stretch>
        </p:blipFill>
        <p:spPr bwMode="auto">
          <a:xfrm>
            <a:off x="1981200" y="2743200"/>
            <a:ext cx="5334000" cy="3962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2053">
                                            <p:txEl>
                                              <p:pRg st="0" end="0"/>
                                            </p:txEl>
                                          </p:spTgt>
                                        </p:tgtEl>
                                        <p:attrNameLst>
                                          <p:attrName>style.visibility</p:attrName>
                                        </p:attrNameLst>
                                      </p:cBhvr>
                                      <p:to>
                                        <p:strVal val="visible"/>
                                      </p:to>
                                    </p:set>
                                    <p:anim calcmode="lin" valueType="num">
                                      <p:cBhvr additive="base">
                                        <p:cTn id="14" dur="500" fill="hold">
                                          <p:stCondLst>
                                            <p:cond delay="0"/>
                                          </p:stCondLst>
                                        </p:cTn>
                                        <p:tgtEl>
                                          <p:spTgt spid="205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stCondLst>
                                            <p:cond delay="0"/>
                                          </p:stCondLst>
                                        </p:cTn>
                                        <p:tgtEl>
                                          <p:spTgt spid="205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build="p" rev="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1"/>
            <a:ext cx="8510588" cy="1066800"/>
          </a:xfrm>
        </p:spPr>
        <p:txBody>
          <a:bodyPr/>
          <a:lstStyle/>
          <a:p>
            <a:r>
              <a:rPr lang="en-US" dirty="0" smtClean="0"/>
              <a:t>19.2 Cont….</a:t>
            </a:r>
            <a:endParaRPr lang="en-US" dirty="0"/>
          </a:p>
        </p:txBody>
      </p:sp>
      <p:sp>
        <p:nvSpPr>
          <p:cNvPr id="3" name="Content Placeholder 2"/>
          <p:cNvSpPr>
            <a:spLocks noGrp="1"/>
          </p:cNvSpPr>
          <p:nvPr>
            <p:ph idx="1"/>
          </p:nvPr>
        </p:nvSpPr>
        <p:spPr>
          <a:xfrm>
            <a:off x="301625" y="1066800"/>
            <a:ext cx="8540750" cy="5032375"/>
          </a:xfrm>
        </p:spPr>
        <p:txBody>
          <a:bodyPr/>
          <a:lstStyle/>
          <a:p>
            <a:r>
              <a:rPr lang="en-US" dirty="0" smtClean="0"/>
              <a:t>6.  Henry Ford came up with the idea of the assembly line.  On the assembly line, each worker performed an assigned task again and again at a certain stage in the production of the automobile .</a:t>
            </a:r>
          </a:p>
          <a:p>
            <a:endParaRPr lang="en-US" dirty="0"/>
          </a:p>
        </p:txBody>
      </p:sp>
      <p:pic>
        <p:nvPicPr>
          <p:cNvPr id="1026" name="Picture 2" descr="C:\Documents and Settings\twright\Local Settings\Temporary Internet Files\Content.IE5\PNSQAO6U\MP900400416[1].jpg"/>
          <p:cNvPicPr>
            <a:picLocks noChangeAspect="1" noChangeArrowheads="1"/>
          </p:cNvPicPr>
          <p:nvPr/>
        </p:nvPicPr>
        <p:blipFill>
          <a:blip r:embed="rId2" cstate="print"/>
          <a:srcRect/>
          <a:stretch>
            <a:fillRect/>
          </a:stretch>
        </p:blipFill>
        <p:spPr bwMode="auto">
          <a:xfrm>
            <a:off x="2590799" y="3505196"/>
            <a:ext cx="3850486" cy="335280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a:t>19.2  cont…..</a:t>
            </a:r>
          </a:p>
        </p:txBody>
      </p:sp>
      <p:sp>
        <p:nvSpPr>
          <p:cNvPr id="11267" name="Rectangle 3"/>
          <p:cNvSpPr>
            <a:spLocks noGrp="1" noRot="1" noChangeArrowheads="1"/>
          </p:cNvSpPr>
          <p:nvPr>
            <p:ph type="body" idx="1"/>
          </p:nvPr>
        </p:nvSpPr>
        <p:spPr/>
        <p:txBody>
          <a:bodyPr/>
          <a:lstStyle/>
          <a:p>
            <a:pPr>
              <a:lnSpc>
                <a:spcPct val="90000"/>
              </a:lnSpc>
            </a:pPr>
            <a:r>
              <a:rPr lang="en-US" sz="2800" dirty="0" smtClean="0"/>
              <a:t>7.  The assembly line allowed for the mass production of goods which decreased manufacturing costs, so products could be sold more cheaply.  </a:t>
            </a:r>
          </a:p>
          <a:p>
            <a:pPr>
              <a:lnSpc>
                <a:spcPct val="90000"/>
              </a:lnSpc>
              <a:buNone/>
            </a:pPr>
            <a:endParaRPr lang="en-US" sz="2800" dirty="0"/>
          </a:p>
        </p:txBody>
      </p:sp>
      <p:pic>
        <p:nvPicPr>
          <p:cNvPr id="4" name="Picture 3" descr="Model T 1.jpg"/>
          <p:cNvPicPr>
            <a:picLocks noChangeAspect="1"/>
          </p:cNvPicPr>
          <p:nvPr/>
        </p:nvPicPr>
        <p:blipFill>
          <a:blip r:embed="rId2" cstate="print"/>
          <a:stretch>
            <a:fillRect/>
          </a:stretch>
        </p:blipFill>
        <p:spPr>
          <a:xfrm>
            <a:off x="609600" y="3657600"/>
            <a:ext cx="3276600" cy="2743200"/>
          </a:xfrm>
          <a:prstGeom prst="rect">
            <a:avLst/>
          </a:prstGeom>
        </p:spPr>
      </p:pic>
      <p:pic>
        <p:nvPicPr>
          <p:cNvPr id="5" name="Picture 4" descr="model T 2.jpg"/>
          <p:cNvPicPr>
            <a:picLocks noChangeAspect="1"/>
          </p:cNvPicPr>
          <p:nvPr/>
        </p:nvPicPr>
        <p:blipFill>
          <a:blip r:embed="rId3" cstate="print"/>
          <a:stretch>
            <a:fillRect/>
          </a:stretch>
        </p:blipFill>
        <p:spPr>
          <a:xfrm>
            <a:off x="4625788" y="3657600"/>
            <a:ext cx="3451412" cy="2667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 Cont….</a:t>
            </a:r>
            <a:endParaRPr lang="en-US" dirty="0"/>
          </a:p>
        </p:txBody>
      </p:sp>
      <p:pic>
        <p:nvPicPr>
          <p:cNvPr id="4" name="Content Placeholder 3" descr="1911_ford_model_t_line_up_ad.jpg"/>
          <p:cNvPicPr>
            <a:picLocks noGrp="1" noChangeAspect="1"/>
          </p:cNvPicPr>
          <p:nvPr>
            <p:ph idx="1"/>
          </p:nvPr>
        </p:nvPicPr>
        <p:blipFill>
          <a:blip r:embed="rId2" cstate="print"/>
          <a:stretch>
            <a:fillRect/>
          </a:stretch>
        </p:blipFill>
        <p:spPr>
          <a:xfrm>
            <a:off x="914400" y="1600200"/>
            <a:ext cx="7238999" cy="5257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a:t>19.3  An Age of Business</a:t>
            </a:r>
          </a:p>
        </p:txBody>
      </p:sp>
      <p:sp>
        <p:nvSpPr>
          <p:cNvPr id="12291" name="Rectangle 3"/>
          <p:cNvSpPr>
            <a:spLocks noGrp="1" noRot="1" noChangeArrowheads="1"/>
          </p:cNvSpPr>
          <p:nvPr>
            <p:ph type="body" idx="1"/>
          </p:nvPr>
        </p:nvSpPr>
        <p:spPr/>
        <p:txBody>
          <a:bodyPr/>
          <a:lstStyle/>
          <a:p>
            <a:r>
              <a:rPr lang="en-US" dirty="0"/>
              <a:t>1.  Edwin L. Drake drilled a well in Titusville Pennsylvania and struck oil.  This lead to the creation of a multimillion dollar petroleum industry.</a:t>
            </a:r>
          </a:p>
          <a:p>
            <a:pPr>
              <a:buNone/>
            </a:pPr>
            <a:endParaRPr lang="en-US" dirty="0"/>
          </a:p>
        </p:txBody>
      </p:sp>
      <p:pic>
        <p:nvPicPr>
          <p:cNvPr id="1026" name="Picture 2" descr="C:\Documents and Settings\twright\Local Settings\Temporary Internet Files\Content.IE5\P8VD2J6I\MC900318856[1].wmf"/>
          <p:cNvPicPr>
            <a:picLocks noChangeAspect="1" noChangeArrowheads="1"/>
          </p:cNvPicPr>
          <p:nvPr/>
        </p:nvPicPr>
        <p:blipFill>
          <a:blip r:embed="rId2" cstate="print"/>
          <a:srcRect/>
          <a:stretch>
            <a:fillRect/>
          </a:stretch>
        </p:blipFill>
        <p:spPr bwMode="auto">
          <a:xfrm>
            <a:off x="914400" y="3886200"/>
            <a:ext cx="2362200" cy="2362200"/>
          </a:xfrm>
          <a:prstGeom prst="rect">
            <a:avLst/>
          </a:prstGeom>
          <a:noFill/>
        </p:spPr>
      </p:pic>
      <p:pic>
        <p:nvPicPr>
          <p:cNvPr id="1030" name="Picture 6" descr="C:\Documents and Settings\twright\Local Settings\Temporary Internet Files\Content.IE5\CIAW1Z2H\MC900231376[1].wmf"/>
          <p:cNvPicPr>
            <a:picLocks noChangeAspect="1" noChangeArrowheads="1"/>
          </p:cNvPicPr>
          <p:nvPr/>
        </p:nvPicPr>
        <p:blipFill>
          <a:blip r:embed="rId3" cstate="print"/>
          <a:srcRect/>
          <a:stretch>
            <a:fillRect/>
          </a:stretch>
        </p:blipFill>
        <p:spPr bwMode="auto">
          <a:xfrm>
            <a:off x="4343400" y="3886200"/>
            <a:ext cx="3276600" cy="2286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301625" y="228601"/>
            <a:ext cx="8510588" cy="990600"/>
          </a:xfrm>
        </p:spPr>
        <p:txBody>
          <a:bodyPr/>
          <a:lstStyle/>
          <a:p>
            <a:r>
              <a:rPr lang="en-US" dirty="0"/>
              <a:t>19.3  cont.</a:t>
            </a:r>
          </a:p>
        </p:txBody>
      </p:sp>
      <p:sp>
        <p:nvSpPr>
          <p:cNvPr id="17411" name="Rectangle 3"/>
          <p:cNvSpPr>
            <a:spLocks noGrp="1" noRot="1" noChangeArrowheads="1"/>
          </p:cNvSpPr>
          <p:nvPr>
            <p:ph type="body" idx="1"/>
          </p:nvPr>
        </p:nvSpPr>
        <p:spPr/>
        <p:txBody>
          <a:bodyPr/>
          <a:lstStyle/>
          <a:p>
            <a:pPr>
              <a:buNone/>
            </a:pPr>
            <a:r>
              <a:rPr lang="en-US" dirty="0" smtClean="0">
                <a:solidFill>
                  <a:srgbClr val="FFFF00"/>
                </a:solidFill>
              </a:rPr>
              <a:t> ▪</a:t>
            </a:r>
            <a:r>
              <a:rPr lang="en-US" dirty="0" smtClean="0"/>
              <a:t>2.  A corporation is a company that sells shares, or stock, of its business to the public to raise money.  </a:t>
            </a:r>
          </a:p>
          <a:p>
            <a:r>
              <a:rPr lang="en-US" dirty="0" smtClean="0"/>
              <a:t>3.  A shareholder is a person who owns stock or shares in a company.</a:t>
            </a:r>
          </a:p>
          <a:p>
            <a:r>
              <a:rPr lang="en-US" dirty="0" smtClean="0"/>
              <a:t>4.  A trust is a  group of companies that are managed by the same board of directors.</a:t>
            </a:r>
          </a:p>
          <a:p>
            <a:pPr>
              <a:buNone/>
            </a:pPr>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dirty="0"/>
              <a:t>19.3  cont…..</a:t>
            </a:r>
          </a:p>
        </p:txBody>
      </p:sp>
      <p:sp>
        <p:nvSpPr>
          <p:cNvPr id="18435" name="Rectangle 3"/>
          <p:cNvSpPr>
            <a:spLocks noGrp="1" noRot="1" noChangeArrowheads="1"/>
          </p:cNvSpPr>
          <p:nvPr>
            <p:ph type="body" idx="1"/>
          </p:nvPr>
        </p:nvSpPr>
        <p:spPr/>
        <p:txBody>
          <a:bodyPr/>
          <a:lstStyle/>
          <a:p>
            <a:pPr>
              <a:lnSpc>
                <a:spcPct val="90000"/>
              </a:lnSpc>
            </a:pPr>
            <a:r>
              <a:rPr lang="en-US" sz="2800" dirty="0" smtClean="0"/>
              <a:t>5  A monopoly is when an industry is under the total control of one producer.</a:t>
            </a:r>
          </a:p>
          <a:p>
            <a:pPr>
              <a:lnSpc>
                <a:spcPct val="90000"/>
              </a:lnSpc>
            </a:pPr>
            <a:endParaRPr lang="en-US" sz="2800" dirty="0" smtClean="0"/>
          </a:p>
          <a:p>
            <a:pPr>
              <a:lnSpc>
                <a:spcPct val="90000"/>
              </a:lnSpc>
            </a:pPr>
            <a:r>
              <a:rPr lang="en-US" sz="2800" dirty="0" smtClean="0"/>
              <a:t>6  The leading figure in the early years of the steel industry was Andrew Carnegie.</a:t>
            </a:r>
          </a:p>
          <a:p>
            <a:pPr>
              <a:lnSpc>
                <a:spcPct val="90000"/>
              </a:lnSpc>
            </a:pPr>
            <a:r>
              <a:rPr lang="en-US" sz="2800" u="sng" dirty="0" smtClean="0">
                <a:hlinkClick r:id="rId2"/>
              </a:rPr>
              <a:t>http://www.biography.com/people/andrew-carnegie-9238756/videos/andrew-carnegie-wealthy-wise-2079162422</a:t>
            </a:r>
            <a:endParaRPr lang="en-US" sz="2800" dirty="0" smtClean="0"/>
          </a:p>
          <a:p>
            <a:pPr>
              <a:lnSpc>
                <a:spcPct val="90000"/>
              </a:lnSpc>
            </a:pPr>
            <a:endParaRPr lang="en-US" sz="2800" dirty="0" smtClean="0"/>
          </a:p>
          <a:p>
            <a:pPr>
              <a:lnSpc>
                <a:spcPct val="90000"/>
              </a:lnSpc>
            </a:pPr>
            <a:r>
              <a:rPr lang="en-US" sz="2800" dirty="0" smtClean="0"/>
              <a:t>7.  Philanthropy is the use of money to benefit the community.</a:t>
            </a:r>
          </a:p>
          <a:p>
            <a:pPr>
              <a:lnSpc>
                <a:spcPct val="90000"/>
              </a:lnSpc>
            </a:pPr>
            <a:endParaRPr lang="en-US" sz="2800" dirty="0"/>
          </a:p>
          <a:p>
            <a:pPr>
              <a:lnSpc>
                <a:spcPct val="90000"/>
              </a:lnSpc>
            </a:pPr>
            <a:endParaRPr lang="en-US" sz="2800" dirty="0"/>
          </a:p>
          <a:p>
            <a:pPr>
              <a:lnSpc>
                <a:spcPct val="90000"/>
              </a:lnSpc>
              <a:buFont typeface="Wingdings" pitchFamily="2" charset="2"/>
              <a:buNone/>
            </a:pPr>
            <a:endParaRPr lang="en-US" sz="2800" dirty="0"/>
          </a:p>
          <a:p>
            <a:pPr>
              <a:lnSpc>
                <a:spcPct val="90000"/>
              </a:lnSpc>
            </a:pPr>
            <a:endParaRPr lang="en-US" sz="2800" dirty="0"/>
          </a:p>
          <a:p>
            <a:pPr>
              <a:lnSpc>
                <a:spcPct val="90000"/>
              </a:lnSpc>
            </a:pP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en-US"/>
              <a:t>19.3  cont…..</a:t>
            </a:r>
          </a:p>
        </p:txBody>
      </p:sp>
      <p:sp>
        <p:nvSpPr>
          <p:cNvPr id="20483" name="Rectangle 3"/>
          <p:cNvSpPr>
            <a:spLocks noGrp="1" noRot="1" noChangeArrowheads="1"/>
          </p:cNvSpPr>
          <p:nvPr>
            <p:ph type="body" idx="1"/>
          </p:nvPr>
        </p:nvSpPr>
        <p:spPr/>
        <p:txBody>
          <a:bodyPr/>
          <a:lstStyle/>
          <a:p>
            <a:r>
              <a:rPr lang="en-US" dirty="0" smtClean="0"/>
              <a:t>8.  Carnegie donated $350 million to various organizations.  He built Carnegie Hall in New York City and more than 2000 libraries around the world.</a:t>
            </a:r>
          </a:p>
          <a:p>
            <a:endParaRPr lang="en-US" dirty="0" smtClean="0"/>
          </a:p>
          <a:p>
            <a:r>
              <a:rPr lang="en-US" dirty="0" smtClean="0"/>
              <a:t>9.  A merger is the combining of companies into a corporation.</a:t>
            </a:r>
          </a:p>
          <a:p>
            <a:endParaRPr lang="en-US" dirty="0" smtClean="0"/>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r>
              <a:rPr lang="en-US"/>
              <a:t>19.4  Industrial Workers</a:t>
            </a:r>
          </a:p>
        </p:txBody>
      </p:sp>
      <p:sp>
        <p:nvSpPr>
          <p:cNvPr id="21507" name="Rectangle 3"/>
          <p:cNvSpPr>
            <a:spLocks noGrp="1" noRot="1" noChangeArrowheads="1"/>
          </p:cNvSpPr>
          <p:nvPr>
            <p:ph type="body" idx="1"/>
          </p:nvPr>
        </p:nvSpPr>
        <p:spPr>
          <a:xfrm>
            <a:off x="304800" y="1143000"/>
            <a:ext cx="8540750" cy="4956175"/>
          </a:xfrm>
        </p:spPr>
        <p:txBody>
          <a:bodyPr/>
          <a:lstStyle/>
          <a:p>
            <a:pPr>
              <a:lnSpc>
                <a:spcPct val="90000"/>
              </a:lnSpc>
            </a:pPr>
            <a:r>
              <a:rPr lang="en-US" dirty="0"/>
              <a:t>1. Garment workers toiled in crowded urban factories called sweatshops.</a:t>
            </a:r>
          </a:p>
          <a:p>
            <a:pPr>
              <a:lnSpc>
                <a:spcPct val="90000"/>
              </a:lnSpc>
            </a:pPr>
            <a:endParaRPr lang="en-US" dirty="0"/>
          </a:p>
          <a:p>
            <a:pPr>
              <a:lnSpc>
                <a:spcPct val="90000"/>
              </a:lnSpc>
              <a:buNone/>
            </a:pPr>
            <a:endParaRPr lang="en-US" dirty="0" smtClean="0"/>
          </a:p>
          <a:p>
            <a:pPr>
              <a:lnSpc>
                <a:spcPct val="90000"/>
              </a:lnSpc>
            </a:pPr>
            <a:endParaRPr lang="en-US" dirty="0" smtClean="0"/>
          </a:p>
          <a:p>
            <a:pPr>
              <a:lnSpc>
                <a:spcPct val="90000"/>
              </a:lnSpc>
            </a:pPr>
            <a:endParaRPr lang="en-US" dirty="0" smtClean="0"/>
          </a:p>
          <a:p>
            <a:pPr>
              <a:lnSpc>
                <a:spcPct val="90000"/>
              </a:lnSpc>
            </a:pPr>
            <a:r>
              <a:rPr lang="en-US" dirty="0" smtClean="0"/>
              <a:t>2</a:t>
            </a:r>
            <a:r>
              <a:rPr lang="en-US" dirty="0"/>
              <a:t>.  “Stand firm,” he Yelled. “ Let every man stand shoulder to shoulder and we will win this fight.  We must have our rights.  Strike while the iron is hot….”  This quote came from someone who participated in the Chicago Haymarket Riot in 1886. </a:t>
            </a:r>
          </a:p>
        </p:txBody>
      </p:sp>
      <p:pic>
        <p:nvPicPr>
          <p:cNvPr id="4" name="Picture 3" descr="Sweatshop-1890.jpg"/>
          <p:cNvPicPr>
            <a:picLocks noChangeAspect="1"/>
          </p:cNvPicPr>
          <p:nvPr/>
        </p:nvPicPr>
        <p:blipFill>
          <a:blip r:embed="rId2" cstate="print"/>
          <a:stretch>
            <a:fillRect/>
          </a:stretch>
        </p:blipFill>
        <p:spPr>
          <a:xfrm>
            <a:off x="2286000" y="2057400"/>
            <a:ext cx="3810000" cy="2209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US"/>
              <a:t>19.4  cont…..</a:t>
            </a:r>
          </a:p>
        </p:txBody>
      </p:sp>
      <p:sp>
        <p:nvSpPr>
          <p:cNvPr id="22531" name="Rectangle 3"/>
          <p:cNvSpPr>
            <a:spLocks noGrp="1" noRot="1" noChangeArrowheads="1"/>
          </p:cNvSpPr>
          <p:nvPr>
            <p:ph type="body" idx="1"/>
          </p:nvPr>
        </p:nvSpPr>
        <p:spPr>
          <a:xfrm>
            <a:off x="301625" y="1219200"/>
            <a:ext cx="8540750" cy="5638800"/>
          </a:xfrm>
        </p:spPr>
        <p:txBody>
          <a:bodyPr/>
          <a:lstStyle/>
          <a:p>
            <a:r>
              <a:rPr lang="en-US" sz="2400" dirty="0"/>
              <a:t>3.  </a:t>
            </a:r>
            <a:r>
              <a:rPr lang="en-US" sz="2400" dirty="0" smtClean="0"/>
              <a:t>In the1900s, </a:t>
            </a:r>
            <a:r>
              <a:rPr lang="en-US" sz="2400" dirty="0"/>
              <a:t>thousands of children under 16 years of age worked in factories.  Many states passed child labor laws.  These laws stated that children working in factories had to be at least 12 years of age and should not work more than 10 hours a day. </a:t>
            </a:r>
            <a:r>
              <a:rPr lang="en-US" sz="2400" dirty="0" smtClean="0"/>
              <a:t>(Below-January 1911-Young boys separating coal-Pittston Pennsylvania)</a:t>
            </a:r>
          </a:p>
          <a:p>
            <a:pPr>
              <a:buNone/>
            </a:pPr>
            <a:r>
              <a:rPr lang="en-US" dirty="0" smtClean="0"/>
              <a:t>                                  </a:t>
            </a:r>
          </a:p>
          <a:p>
            <a:pPr>
              <a:buNone/>
            </a:pPr>
            <a:r>
              <a:rPr lang="en-US" dirty="0" smtClean="0"/>
              <a:t>                                    </a:t>
            </a:r>
          </a:p>
          <a:p>
            <a:pPr>
              <a:buNone/>
            </a:pPr>
            <a:r>
              <a:rPr lang="en-US" dirty="0" smtClean="0"/>
              <a:t>                                    </a:t>
            </a:r>
            <a:endParaRPr lang="en-US" dirty="0"/>
          </a:p>
        </p:txBody>
      </p:sp>
      <p:pic>
        <p:nvPicPr>
          <p:cNvPr id="6" name="Picture 5" descr="Child Labor.jpg"/>
          <p:cNvPicPr>
            <a:picLocks noChangeAspect="1"/>
          </p:cNvPicPr>
          <p:nvPr/>
        </p:nvPicPr>
        <p:blipFill>
          <a:blip r:embed="rId2" cstate="print"/>
          <a:stretch>
            <a:fillRect/>
          </a:stretch>
        </p:blipFill>
        <p:spPr>
          <a:xfrm>
            <a:off x="1981200" y="3505200"/>
            <a:ext cx="4724400" cy="315212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en-US"/>
              <a:t>19.4  cont…</a:t>
            </a:r>
          </a:p>
        </p:txBody>
      </p:sp>
      <p:sp>
        <p:nvSpPr>
          <p:cNvPr id="23555" name="Rectangle 3"/>
          <p:cNvSpPr>
            <a:spLocks noGrp="1" noRot="1" noChangeArrowheads="1"/>
          </p:cNvSpPr>
          <p:nvPr>
            <p:ph type="body" idx="1"/>
          </p:nvPr>
        </p:nvSpPr>
        <p:spPr/>
        <p:txBody>
          <a:bodyPr/>
          <a:lstStyle/>
          <a:p>
            <a:r>
              <a:rPr lang="en-US"/>
              <a:t>4. Trade Unions – represented workers in certain crafts or trades.</a:t>
            </a:r>
          </a:p>
          <a:p>
            <a:endParaRPr lang="en-US"/>
          </a:p>
          <a:p>
            <a:r>
              <a:rPr lang="en-US"/>
              <a:t>5.  In 1866 a group of national trade unions formed a federation that became known as the American Federation of Labor.  (AFL)  This union was led by Samuel Gompers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en-US"/>
              <a:t>19.1  Railroads Lead the Way</a:t>
            </a:r>
          </a:p>
        </p:txBody>
      </p:sp>
      <p:sp>
        <p:nvSpPr>
          <p:cNvPr id="5123" name="Rectangle 3"/>
          <p:cNvSpPr>
            <a:spLocks noGrp="1" noRot="1" noChangeArrowheads="1"/>
          </p:cNvSpPr>
          <p:nvPr>
            <p:ph type="body" idx="1"/>
          </p:nvPr>
        </p:nvSpPr>
        <p:spPr/>
        <p:txBody>
          <a:bodyPr/>
          <a:lstStyle/>
          <a:p>
            <a:r>
              <a:rPr lang="en-US" dirty="0"/>
              <a:t>1.  Railroads became the driving force behind America’s economic growth.</a:t>
            </a:r>
          </a:p>
          <a:p>
            <a:endParaRPr lang="en-US" dirty="0"/>
          </a:p>
          <a:p>
            <a:r>
              <a:rPr lang="en-US" dirty="0"/>
              <a:t>2.  Consolidation – the practice of combining separate companies in an industry. </a:t>
            </a:r>
            <a:endParaRPr lang="en-US" dirty="0" smtClean="0"/>
          </a:p>
          <a:p>
            <a:endParaRPr lang="en-US" dirty="0"/>
          </a:p>
          <a:p>
            <a:endParaRPr lang="en-US" dirty="0"/>
          </a:p>
          <a:p>
            <a:endParaRPr lang="en-US" dirty="0"/>
          </a:p>
        </p:txBody>
      </p:sp>
      <p:pic>
        <p:nvPicPr>
          <p:cNvPr id="4" name="MS910219429[1].wav">
            <a:hlinkClick r:id="" action="ppaction://media"/>
          </p:cNvPr>
          <p:cNvPicPr>
            <a:picLocks noRot="1" noChangeAspect="1"/>
          </p:cNvPicPr>
          <p:nvPr>
            <a:audioFile r:link="rId1"/>
          </p:nvPr>
        </p:nvPicPr>
        <p:blipFill>
          <a:blip r:embed="rId3" cstate="print"/>
          <a:stretch>
            <a:fillRect/>
          </a:stretch>
        </p:blipFill>
        <p:spPr>
          <a:xfrm>
            <a:off x="7772400" y="2438400"/>
            <a:ext cx="304800" cy="304800"/>
          </a:xfrm>
          <a:prstGeom prst="rect">
            <a:avLst/>
          </a:prstGeom>
        </p:spPr>
      </p:pic>
      <p:pic>
        <p:nvPicPr>
          <p:cNvPr id="2050" name="Picture 2" descr="C:\Documents and Settings\twright\Local Settings\Temporary Internet Files\Content.IE5\NJ6YJT83\MP900444282[1].jpg"/>
          <p:cNvPicPr>
            <a:picLocks noChangeAspect="1" noChangeArrowheads="1"/>
          </p:cNvPicPr>
          <p:nvPr/>
        </p:nvPicPr>
        <p:blipFill>
          <a:blip r:embed="rId4" cstate="print"/>
          <a:srcRect/>
          <a:stretch>
            <a:fillRect/>
          </a:stretch>
        </p:blipFill>
        <p:spPr bwMode="auto">
          <a:xfrm>
            <a:off x="3505200" y="4419600"/>
            <a:ext cx="2640330" cy="24384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3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en-US"/>
              <a:t>19.4  cont….</a:t>
            </a:r>
          </a:p>
        </p:txBody>
      </p:sp>
      <p:sp>
        <p:nvSpPr>
          <p:cNvPr id="24579" name="Rectangle 3"/>
          <p:cNvSpPr>
            <a:spLocks noGrp="1" noRot="1" noChangeArrowheads="1"/>
          </p:cNvSpPr>
          <p:nvPr>
            <p:ph type="body" idx="1"/>
          </p:nvPr>
        </p:nvSpPr>
        <p:spPr/>
        <p:txBody>
          <a:bodyPr/>
          <a:lstStyle/>
          <a:p>
            <a:r>
              <a:rPr lang="en-US"/>
              <a:t>6.  Strikebreakers – people who were hired to replace striking workers.</a:t>
            </a:r>
          </a:p>
          <a:p>
            <a:endParaRPr lang="en-US"/>
          </a:p>
          <a:p>
            <a:r>
              <a:rPr lang="en-US"/>
              <a:t>7.  Attorney General Richard Olney granted an injunction, or court order, to stop the union from “obstructing the railways and holding up the mail.” This was known as the Pullman Strike.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301625" y="-381000"/>
            <a:ext cx="8510588" cy="1935163"/>
          </a:xfrm>
        </p:spPr>
        <p:txBody>
          <a:bodyPr/>
          <a:lstStyle/>
          <a:p>
            <a:r>
              <a:rPr lang="en-US" dirty="0"/>
              <a:t>19.1  cont……</a:t>
            </a:r>
          </a:p>
        </p:txBody>
      </p:sp>
      <p:sp>
        <p:nvSpPr>
          <p:cNvPr id="6147" name="Rectangle 3"/>
          <p:cNvSpPr>
            <a:spLocks noGrp="1" noRot="1" noChangeArrowheads="1"/>
          </p:cNvSpPr>
          <p:nvPr>
            <p:ph type="body" idx="1"/>
          </p:nvPr>
        </p:nvSpPr>
        <p:spPr>
          <a:xfrm>
            <a:off x="304800" y="990600"/>
            <a:ext cx="8540750" cy="5108575"/>
          </a:xfrm>
        </p:spPr>
        <p:txBody>
          <a:bodyPr/>
          <a:lstStyle/>
          <a:p>
            <a:pPr>
              <a:lnSpc>
                <a:spcPct val="90000"/>
              </a:lnSpc>
            </a:pPr>
            <a:r>
              <a:rPr lang="en-US" sz="2800" dirty="0"/>
              <a:t>3.  Railroad barons lived in an age when few laws regulated business.  They played an important role in building the nations transportation system.  </a:t>
            </a:r>
          </a:p>
          <a:p>
            <a:pPr>
              <a:lnSpc>
                <a:spcPct val="90000"/>
              </a:lnSpc>
            </a:pPr>
            <a:endParaRPr lang="en-US" sz="2800" dirty="0"/>
          </a:p>
          <a:p>
            <a:pPr>
              <a:lnSpc>
                <a:spcPct val="90000"/>
              </a:lnSpc>
            </a:pPr>
            <a:r>
              <a:rPr lang="en-US" sz="2800" dirty="0"/>
              <a:t>4.  Railroads carried raw materials such as iron ore, coal, and timber to factories.  They also carried manufactured goods from factories to markets and transported produce from farming areas to the cities. </a:t>
            </a:r>
            <a:r>
              <a:rPr lang="en-US" sz="2800" dirty="0" smtClean="0"/>
              <a:t>    </a:t>
            </a:r>
            <a:endParaRPr lang="en-US" sz="2800" dirty="0"/>
          </a:p>
        </p:txBody>
      </p:sp>
      <p:pic>
        <p:nvPicPr>
          <p:cNvPr id="5" name="Picture 4" descr="Steam Engine.jpg"/>
          <p:cNvPicPr>
            <a:picLocks noChangeAspect="1"/>
          </p:cNvPicPr>
          <p:nvPr/>
        </p:nvPicPr>
        <p:blipFill>
          <a:blip r:embed="rId2" cstate="print"/>
          <a:stretch>
            <a:fillRect/>
          </a:stretch>
        </p:blipFill>
        <p:spPr>
          <a:xfrm>
            <a:off x="3886200" y="4267200"/>
            <a:ext cx="4330700" cy="2362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r>
              <a:rPr lang="en-US"/>
              <a:t>19.1  cont…..</a:t>
            </a:r>
          </a:p>
        </p:txBody>
      </p:sp>
      <p:sp>
        <p:nvSpPr>
          <p:cNvPr id="7171" name="Rectangle 3"/>
          <p:cNvSpPr>
            <a:spLocks noGrp="1" noRot="1" noChangeArrowheads="1"/>
          </p:cNvSpPr>
          <p:nvPr>
            <p:ph type="body" idx="1"/>
          </p:nvPr>
        </p:nvSpPr>
        <p:spPr/>
        <p:txBody>
          <a:bodyPr/>
          <a:lstStyle/>
          <a:p>
            <a:pPr>
              <a:lnSpc>
                <a:spcPct val="90000"/>
              </a:lnSpc>
            </a:pPr>
            <a:r>
              <a:rPr lang="en-US" dirty="0"/>
              <a:t>5.  During the 1880s, almost all railroad companies adopted a standard gauge of 4 feet 8.5 inches.  </a:t>
            </a:r>
          </a:p>
          <a:p>
            <a:pPr>
              <a:lnSpc>
                <a:spcPct val="90000"/>
              </a:lnSpc>
            </a:pPr>
            <a:endParaRPr lang="en-US" dirty="0"/>
          </a:p>
          <a:p>
            <a:pPr>
              <a:lnSpc>
                <a:spcPct val="90000"/>
              </a:lnSpc>
            </a:pPr>
            <a:endParaRPr lang="en-US" dirty="0"/>
          </a:p>
          <a:p>
            <a:pPr>
              <a:lnSpc>
                <a:spcPct val="90000"/>
              </a:lnSpc>
            </a:pPr>
            <a:r>
              <a:rPr lang="en-US" dirty="0" smtClean="0"/>
              <a:t>6.  George Westinghouse devised air brakes that improved the system for stopping trains.  </a:t>
            </a:r>
          </a:p>
          <a:p>
            <a:pPr>
              <a:lnSpc>
                <a:spcPct val="90000"/>
              </a:lnSpc>
            </a:pPr>
            <a:r>
              <a:rPr lang="en-US" dirty="0" smtClean="0"/>
              <a:t>7</a:t>
            </a:r>
            <a:r>
              <a:rPr lang="en-US" dirty="0"/>
              <a:t>.  George Pullman developed the Pullman sleeping car.  </a:t>
            </a:r>
          </a:p>
        </p:txBody>
      </p:sp>
      <p:pic>
        <p:nvPicPr>
          <p:cNvPr id="3074" name="Picture 2" descr="C:\Documents and Settings\twright\Local Settings\Temporary Internet Files\Content.IE5\PNSQAO6U\MP900289335[1].jpg"/>
          <p:cNvPicPr>
            <a:picLocks noChangeAspect="1" noChangeArrowheads="1"/>
          </p:cNvPicPr>
          <p:nvPr/>
        </p:nvPicPr>
        <p:blipFill>
          <a:blip r:embed="rId2" cstate="print"/>
          <a:srcRect/>
          <a:stretch>
            <a:fillRect/>
          </a:stretch>
        </p:blipFill>
        <p:spPr bwMode="auto">
          <a:xfrm>
            <a:off x="4038600" y="2667000"/>
            <a:ext cx="3657600" cy="1524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r>
              <a:rPr lang="en-US"/>
              <a:t>19.1  cont…..</a:t>
            </a:r>
          </a:p>
        </p:txBody>
      </p:sp>
      <p:sp>
        <p:nvSpPr>
          <p:cNvPr id="8195" name="Rectangle 3"/>
          <p:cNvSpPr>
            <a:spLocks noGrp="1" noRot="1" noChangeArrowheads="1"/>
          </p:cNvSpPr>
          <p:nvPr>
            <p:ph type="body" idx="1"/>
          </p:nvPr>
        </p:nvSpPr>
        <p:spPr/>
        <p:txBody>
          <a:bodyPr/>
          <a:lstStyle/>
          <a:p>
            <a:r>
              <a:rPr lang="en-US" dirty="0"/>
              <a:t>8.  Large railroads offered secret discounts called rebates to </a:t>
            </a:r>
            <a:r>
              <a:rPr lang="en-US" dirty="0" smtClean="0"/>
              <a:t>their </a:t>
            </a:r>
            <a:r>
              <a:rPr lang="en-US" dirty="0"/>
              <a:t>biggest customers.  </a:t>
            </a:r>
            <a:endParaRPr lang="en-US" dirty="0" smtClean="0"/>
          </a:p>
          <a:p>
            <a:endParaRPr lang="en-US" dirty="0" smtClean="0"/>
          </a:p>
          <a:p>
            <a:endParaRPr lang="en-US" dirty="0" smtClean="0"/>
          </a:p>
          <a:p>
            <a:endParaRPr lang="en-US" dirty="0"/>
          </a:p>
        </p:txBody>
      </p:sp>
      <p:pic>
        <p:nvPicPr>
          <p:cNvPr id="4098" name="Picture 2" descr="C:\Documents and Settings\twright\Local Settings\Temporary Internet Files\Content.IE5\LFOM94HJ\MP900341964[1].jpg"/>
          <p:cNvPicPr>
            <a:picLocks noChangeAspect="1" noChangeArrowheads="1"/>
          </p:cNvPicPr>
          <p:nvPr/>
        </p:nvPicPr>
        <p:blipFill>
          <a:blip r:embed="rId3" cstate="print"/>
          <a:srcRect/>
          <a:stretch>
            <a:fillRect/>
          </a:stretch>
        </p:blipFill>
        <p:spPr bwMode="auto">
          <a:xfrm>
            <a:off x="2438400" y="3200400"/>
            <a:ext cx="4191000" cy="3048000"/>
          </a:xfrm>
          <a:prstGeom prst="rect">
            <a:avLst/>
          </a:prstGeom>
          <a:noFill/>
        </p:spPr>
      </p:pic>
      <p:pic>
        <p:nvPicPr>
          <p:cNvPr id="5" name="MS900074728[1].wav">
            <a:hlinkClick r:id="" action="ppaction://media"/>
          </p:cNvPr>
          <p:cNvPicPr>
            <a:picLocks noRot="1" noChangeAspect="1"/>
          </p:cNvPicPr>
          <p:nvPr>
            <a:wavAudioFile r:embed="rId1" name="MS900074728[1].wav"/>
          </p:nvPr>
        </p:nvPicPr>
        <p:blipFill>
          <a:blip r:embed="rId4" cstate="print"/>
          <a:stretch>
            <a:fillRect/>
          </a:stretch>
        </p:blipFill>
        <p:spPr>
          <a:xfrm>
            <a:off x="2971800" y="3581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r>
              <a:rPr lang="en-US"/>
              <a:t>19.2  Inventions</a:t>
            </a:r>
          </a:p>
        </p:txBody>
      </p:sp>
      <p:sp>
        <p:nvSpPr>
          <p:cNvPr id="9219" name="Rectangle 3"/>
          <p:cNvSpPr>
            <a:spLocks noGrp="1" noRot="1" noChangeArrowheads="1"/>
          </p:cNvSpPr>
          <p:nvPr>
            <p:ph type="body" idx="1"/>
          </p:nvPr>
        </p:nvSpPr>
        <p:spPr>
          <a:xfrm>
            <a:off x="228600" y="1600200"/>
            <a:ext cx="8540750" cy="5108575"/>
          </a:xfrm>
        </p:spPr>
        <p:txBody>
          <a:bodyPr/>
          <a:lstStyle/>
          <a:p>
            <a:r>
              <a:rPr lang="en-US" dirty="0"/>
              <a:t>1.  Samuel Morse introduced the telegraph in 1844</a:t>
            </a:r>
            <a:r>
              <a:rPr lang="en-US" dirty="0" smtClean="0"/>
              <a:t>.    </a:t>
            </a:r>
            <a:endParaRPr lang="en-US" dirty="0"/>
          </a:p>
          <a:p>
            <a:endParaRPr lang="en-US" dirty="0"/>
          </a:p>
          <a:p>
            <a:endParaRPr lang="en-US" dirty="0"/>
          </a:p>
          <a:p>
            <a:endParaRPr lang="en-US" dirty="0" smtClean="0"/>
          </a:p>
          <a:p>
            <a:endParaRPr lang="en-US" dirty="0" smtClean="0"/>
          </a:p>
        </p:txBody>
      </p:sp>
      <p:pic>
        <p:nvPicPr>
          <p:cNvPr id="4" name="Picture 3" descr="MC900233485.WMF"/>
          <p:cNvPicPr>
            <a:picLocks noChangeAspect="1"/>
          </p:cNvPicPr>
          <p:nvPr/>
        </p:nvPicPr>
        <p:blipFill>
          <a:blip r:embed="rId3" cstate="print"/>
          <a:stretch>
            <a:fillRect/>
          </a:stretch>
        </p:blipFill>
        <p:spPr>
          <a:xfrm>
            <a:off x="990600" y="2743200"/>
            <a:ext cx="7162800" cy="3657600"/>
          </a:xfrm>
          <a:prstGeom prst="rect">
            <a:avLst/>
          </a:prstGeom>
        </p:spPr>
      </p:pic>
      <p:pic>
        <p:nvPicPr>
          <p:cNvPr id="5" name="MS900069600[1].wav">
            <a:hlinkClick r:id="" action="ppaction://media"/>
          </p:cNvPr>
          <p:cNvPicPr>
            <a:picLocks noRot="1" noChangeAspect="1"/>
          </p:cNvPicPr>
          <p:nvPr>
            <a:wavAudioFile r:embed="rId1" name="MS900069600[1].wav"/>
          </p:nvPr>
        </p:nvPicPr>
        <p:blipFill>
          <a:blip r:embed="rId4" cstate="print"/>
          <a:stretch>
            <a:fillRect/>
          </a:stretch>
        </p:blipFill>
        <p:spPr>
          <a:xfrm>
            <a:off x="2590800" y="22860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 Cont……</a:t>
            </a:r>
            <a:endParaRPr lang="en-US" dirty="0"/>
          </a:p>
        </p:txBody>
      </p:sp>
      <p:sp>
        <p:nvSpPr>
          <p:cNvPr id="3" name="Content Placeholder 2"/>
          <p:cNvSpPr>
            <a:spLocks noGrp="1"/>
          </p:cNvSpPr>
          <p:nvPr>
            <p:ph idx="1"/>
          </p:nvPr>
        </p:nvSpPr>
        <p:spPr/>
        <p:txBody>
          <a:bodyPr/>
          <a:lstStyle/>
          <a:p>
            <a:r>
              <a:rPr lang="en-US" dirty="0" smtClean="0"/>
              <a:t>2.  In 1866 Cyrus Field managed to lay a telegraph cable across the Atlantic Ocean.</a:t>
            </a:r>
          </a:p>
          <a:p>
            <a:r>
              <a:rPr lang="en-US" dirty="0" smtClean="0"/>
              <a:t>3.  Alexander Graham Bell invented the telephone in 1876.  </a:t>
            </a:r>
          </a:p>
          <a:p>
            <a:pPr>
              <a:buNone/>
            </a:pPr>
            <a:r>
              <a:rPr lang="en-US" dirty="0" smtClean="0"/>
              <a:t> </a:t>
            </a:r>
            <a:r>
              <a:rPr lang="en-US" dirty="0" smtClean="0">
                <a:hlinkClick r:id="rId2"/>
              </a:rPr>
              <a:t>http://www.biography.com/people/alexander-graham-bell-9205497</a:t>
            </a: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301625" y="-304800"/>
            <a:ext cx="8510588" cy="1858963"/>
          </a:xfrm>
        </p:spPr>
        <p:txBody>
          <a:bodyPr/>
          <a:lstStyle/>
          <a:p>
            <a:r>
              <a:rPr lang="en-US" dirty="0"/>
              <a:t>19.2  cont…..</a:t>
            </a:r>
          </a:p>
        </p:txBody>
      </p:sp>
      <p:sp>
        <p:nvSpPr>
          <p:cNvPr id="10243" name="Rectangle 3"/>
          <p:cNvSpPr>
            <a:spLocks noGrp="1" noRot="1" noChangeArrowheads="1"/>
          </p:cNvSpPr>
          <p:nvPr>
            <p:ph type="body" idx="1"/>
          </p:nvPr>
        </p:nvSpPr>
        <p:spPr>
          <a:xfrm>
            <a:off x="301625" y="990600"/>
            <a:ext cx="8540750" cy="5108575"/>
          </a:xfrm>
        </p:spPr>
        <p:txBody>
          <a:bodyPr/>
          <a:lstStyle/>
          <a:p>
            <a:r>
              <a:rPr lang="en-US" dirty="0"/>
              <a:t>4.  Thomas Edison built the first central electric power plant in 1882 in New York </a:t>
            </a:r>
            <a:r>
              <a:rPr lang="en-US" dirty="0" smtClean="0"/>
              <a:t>City. </a:t>
            </a:r>
            <a:r>
              <a:rPr lang="en-US" dirty="0" smtClean="0">
                <a:hlinkClick r:id="rId2"/>
              </a:rPr>
              <a:t>http://www.history.com/topics/thomas-edison/videos#thomas-edison</a:t>
            </a:r>
            <a:endParaRPr lang="en-US" dirty="0"/>
          </a:p>
          <a:p>
            <a:endParaRPr lang="en-US" dirty="0"/>
          </a:p>
          <a:p>
            <a:pPr>
              <a:buNone/>
            </a:pPr>
            <a:endParaRPr lang="en-US" dirty="0" smtClean="0"/>
          </a:p>
        </p:txBody>
      </p:sp>
      <p:pic>
        <p:nvPicPr>
          <p:cNvPr id="4" name="Picture 3" descr="Thomas-Edison-9284349-1-402.jpg"/>
          <p:cNvPicPr>
            <a:picLocks noChangeAspect="1"/>
          </p:cNvPicPr>
          <p:nvPr/>
        </p:nvPicPr>
        <p:blipFill>
          <a:blip r:embed="rId3" cstate="print"/>
          <a:stretch>
            <a:fillRect/>
          </a:stretch>
        </p:blipFill>
        <p:spPr>
          <a:xfrm>
            <a:off x="2209800" y="3124200"/>
            <a:ext cx="4419600" cy="3352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 Cont……</a:t>
            </a:r>
            <a:endParaRPr lang="en-US" dirty="0"/>
          </a:p>
        </p:txBody>
      </p:sp>
      <p:sp>
        <p:nvSpPr>
          <p:cNvPr id="3" name="Content Placeholder 2"/>
          <p:cNvSpPr>
            <a:spLocks noGrp="1"/>
          </p:cNvSpPr>
          <p:nvPr>
            <p:ph idx="1"/>
          </p:nvPr>
        </p:nvSpPr>
        <p:spPr>
          <a:xfrm>
            <a:off x="228600" y="1676400"/>
            <a:ext cx="8540750" cy="4422775"/>
          </a:xfrm>
        </p:spPr>
        <p:txBody>
          <a:bodyPr/>
          <a:lstStyle/>
          <a:p>
            <a:r>
              <a:rPr lang="en-US" dirty="0" smtClean="0"/>
              <a:t>5.  Jan E. </a:t>
            </a:r>
            <a:r>
              <a:rPr lang="en-US" dirty="0" err="1" smtClean="0"/>
              <a:t>Matzeliger</a:t>
            </a:r>
            <a:r>
              <a:rPr lang="en-US" dirty="0" smtClean="0"/>
              <a:t> , an African American inventor, developed a shoe-making machine that performed many steps previously done by hand.  </a:t>
            </a:r>
            <a:endParaRPr lang="en-US" dirty="0" smtClean="0"/>
          </a:p>
          <a:p>
            <a:pPr>
              <a:buNone/>
            </a:pPr>
            <a:r>
              <a:rPr lang="en-US" dirty="0" smtClean="0"/>
              <a:t> </a:t>
            </a:r>
            <a:r>
              <a:rPr lang="en-US" dirty="0" smtClean="0"/>
              <a:t>                                    </a:t>
            </a:r>
            <a:endParaRPr lang="en-US" dirty="0" smtClean="0"/>
          </a:p>
          <a:p>
            <a:pPr marL="0" indent="0">
              <a:buNone/>
            </a:pPr>
            <a:endParaRPr lang="en-US" dirty="0" smtClean="0"/>
          </a:p>
          <a:p>
            <a:pPr>
              <a:buNone/>
            </a:pPr>
            <a:endParaRPr lang="en-US" dirty="0"/>
          </a:p>
        </p:txBody>
      </p:sp>
      <p:pic>
        <p:nvPicPr>
          <p:cNvPr id="4" name="Picture 3" descr="Jan E Matzeliger.gif"/>
          <p:cNvPicPr>
            <a:picLocks noChangeAspect="1"/>
          </p:cNvPicPr>
          <p:nvPr/>
        </p:nvPicPr>
        <p:blipFill>
          <a:blip r:embed="rId2" cstate="print"/>
          <a:stretch>
            <a:fillRect/>
          </a:stretch>
        </p:blipFill>
        <p:spPr>
          <a:xfrm>
            <a:off x="2209800" y="3200400"/>
            <a:ext cx="2514600" cy="3440430"/>
          </a:xfrm>
          <a:prstGeom prst="rect">
            <a:avLst/>
          </a:prstGeom>
        </p:spPr>
      </p:pic>
      <p:pic>
        <p:nvPicPr>
          <p:cNvPr id="5" name="Picture 4" descr="Shoe Makine Machine.png"/>
          <p:cNvPicPr>
            <a:picLocks noChangeAspect="1"/>
          </p:cNvPicPr>
          <p:nvPr/>
        </p:nvPicPr>
        <p:blipFill>
          <a:blip r:embed="rId3" cstate="print"/>
          <a:stretch>
            <a:fillRect/>
          </a:stretch>
        </p:blipFill>
        <p:spPr>
          <a:xfrm>
            <a:off x="5562600" y="3244934"/>
            <a:ext cx="1676400" cy="344161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Clouds</Template>
  <TotalTime>2083</TotalTime>
  <Words>765</Words>
  <Application>Microsoft Office PowerPoint</Application>
  <PresentationFormat>On-screen Show (4:3)</PresentationFormat>
  <Paragraphs>81</Paragraphs>
  <Slides>20</Slides>
  <Notes>0</Notes>
  <HiddenSlides>0</HiddenSlides>
  <MMClips>3</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Clouds</vt:lpstr>
      <vt:lpstr>Chapter 19  The Growth of Industry</vt:lpstr>
      <vt:lpstr>19.1  Railroads Lead the Way</vt:lpstr>
      <vt:lpstr>19.1  cont……</vt:lpstr>
      <vt:lpstr>19.1  cont…..</vt:lpstr>
      <vt:lpstr>19.1  cont…..</vt:lpstr>
      <vt:lpstr>19.2  Inventions</vt:lpstr>
      <vt:lpstr>19.2 Cont……</vt:lpstr>
      <vt:lpstr>19.2  cont…..</vt:lpstr>
      <vt:lpstr>19.2 Cont……</vt:lpstr>
      <vt:lpstr>19.2 Cont….</vt:lpstr>
      <vt:lpstr>19.2  cont…..</vt:lpstr>
      <vt:lpstr>19.2 Cont….</vt:lpstr>
      <vt:lpstr>19.3  An Age of Business</vt:lpstr>
      <vt:lpstr>19.3  cont.</vt:lpstr>
      <vt:lpstr>19.3  cont…..</vt:lpstr>
      <vt:lpstr>19.3  cont…..</vt:lpstr>
      <vt:lpstr>19.4  Industrial Workers</vt:lpstr>
      <vt:lpstr>19.4  cont…..</vt:lpstr>
      <vt:lpstr>19.4  cont…</vt:lpstr>
      <vt:lpstr>19.4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  The Growth of Industry</dc:title>
  <dc:creator>Thomas Wright</dc:creator>
  <cp:lastModifiedBy>Lenovo User</cp:lastModifiedBy>
  <cp:revision>30</cp:revision>
  <dcterms:created xsi:type="dcterms:W3CDTF">2008-09-06T21:24:12Z</dcterms:created>
  <dcterms:modified xsi:type="dcterms:W3CDTF">2013-08-12T13:56:53Z</dcterms:modified>
</cp:coreProperties>
</file>