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89" r:id="rId4"/>
    <p:sldId id="259" r:id="rId5"/>
    <p:sldId id="261" r:id="rId6"/>
    <p:sldId id="275" r:id="rId7"/>
    <p:sldId id="290" r:id="rId8"/>
    <p:sldId id="263" r:id="rId9"/>
    <p:sldId id="264" r:id="rId10"/>
    <p:sldId id="265" r:id="rId11"/>
    <p:sldId id="266" r:id="rId12"/>
    <p:sldId id="276" r:id="rId13"/>
    <p:sldId id="291" r:id="rId14"/>
    <p:sldId id="268" r:id="rId15"/>
    <p:sldId id="269" r:id="rId16"/>
    <p:sldId id="292" r:id="rId17"/>
    <p:sldId id="271" r:id="rId18"/>
    <p:sldId id="272" r:id="rId19"/>
    <p:sldId id="273" r:id="rId20"/>
    <p:sldId id="277" r:id="rId21"/>
    <p:sldId id="274" r:id="rId22"/>
    <p:sldId id="293" r:id="rId23"/>
    <p:sldId id="283" r:id="rId24"/>
    <p:sldId id="280" r:id="rId25"/>
    <p:sldId id="286" r:id="rId26"/>
    <p:sldId id="282" r:id="rId27"/>
    <p:sldId id="284" r:id="rId28"/>
    <p:sldId id="279" r:id="rId29"/>
    <p:sldId id="285" r:id="rId30"/>
    <p:sldId id="281" r:id="rId31"/>
    <p:sldId id="287" r:id="rId32"/>
    <p:sldId id="288"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9933"/>
    <a:srgbClr val="006600"/>
    <a:srgbClr val="663300"/>
    <a:srgbClr val="996633"/>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396" y="18"/>
      </p:cViewPr>
      <p:guideLst>
        <p:guide orient="horz" pos="2160"/>
        <p:guide pos="2880"/>
      </p:guideLst>
    </p:cSldViewPr>
  </p:slideViewPr>
  <p:notesTextViewPr>
    <p:cViewPr>
      <p:scale>
        <a:sx n="1" d="1"/>
        <a:sy n="1" d="1"/>
      </p:scale>
      <p:origin x="0" y="0"/>
    </p:cViewPr>
  </p:notesTextViewPr>
  <p:sorterViewPr>
    <p:cViewPr>
      <p:scale>
        <a:sx n="80" d="100"/>
        <a:sy n="80" d="100"/>
      </p:scale>
      <p:origin x="0" y="123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EC1873-C909-4F41-930F-D1541729EF12}" type="datetimeFigureOut">
              <a:rPr lang="en-US" smtClean="0"/>
              <a:pPr/>
              <a:t>8/22/2016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F07BEC-12AE-4119-8B97-AD930EB6781F}" type="slidenum">
              <a:rPr lang="en-US" smtClean="0"/>
              <a:pPr/>
              <a:t>‹#›</a:t>
            </a:fld>
            <a:endParaRPr lang="en-US"/>
          </a:p>
        </p:txBody>
      </p:sp>
    </p:spTree>
    <p:extLst>
      <p:ext uri="{BB962C8B-B14F-4D97-AF65-F5344CB8AC3E}">
        <p14:creationId xmlns:p14="http://schemas.microsoft.com/office/powerpoint/2010/main" xmlns="" val="192106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895600" y="1120775"/>
            <a:ext cx="5638800" cy="1470025"/>
          </a:xfrm>
        </p:spPr>
        <p:txBody>
          <a:bodyPr/>
          <a:lstStyle>
            <a:lvl1pPr>
              <a:defRPr sz="5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895600" y="2590800"/>
            <a:ext cx="5638800" cy="1752600"/>
          </a:xfrm>
        </p:spPr>
        <p:txBody>
          <a:bodyPr/>
          <a:lstStyle>
            <a:lvl1pPr marL="0" indent="0" algn="ctr">
              <a:buFontTx/>
              <a:buNone/>
              <a:defRPr i="1"/>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8EDF94C5-DAC0-4E27-9A08-0311B2996D6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C4E184-6A55-4313-A5C0-8B9531EC0670}" type="slidenum">
              <a:rPr lang="en-US"/>
              <a:pPr/>
              <a:t>‹#›</a:t>
            </a:fld>
            <a:endParaRPr lang="en-US"/>
          </a:p>
        </p:txBody>
      </p:sp>
    </p:spTree>
    <p:extLst>
      <p:ext uri="{BB962C8B-B14F-4D97-AF65-F5344CB8AC3E}">
        <p14:creationId xmlns:p14="http://schemas.microsoft.com/office/powerpoint/2010/main" xmlns="" val="44924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C83872-C6FC-48CF-ACAC-CD3D904A5823}" type="slidenum">
              <a:rPr lang="en-US"/>
              <a:pPr/>
              <a:t>‹#›</a:t>
            </a:fld>
            <a:endParaRPr lang="en-US"/>
          </a:p>
        </p:txBody>
      </p:sp>
    </p:spTree>
    <p:extLst>
      <p:ext uri="{BB962C8B-B14F-4D97-AF65-F5344CB8AC3E}">
        <p14:creationId xmlns:p14="http://schemas.microsoft.com/office/powerpoint/2010/main" xmlns="" val="971551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E4E77A9D-55C8-425D-A7FA-23D52C34BC5F}" type="slidenum">
              <a:rPr lang="en-US"/>
              <a:pPr/>
              <a:t>‹#›</a:t>
            </a:fld>
            <a:endParaRPr lang="en-US"/>
          </a:p>
        </p:txBody>
      </p:sp>
    </p:spTree>
    <p:extLst>
      <p:ext uri="{BB962C8B-B14F-4D97-AF65-F5344CB8AC3E}">
        <p14:creationId xmlns:p14="http://schemas.microsoft.com/office/powerpoint/2010/main" xmlns="" val="363496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C7CEE2-4979-4889-92C6-7BA6A099F64D}" type="slidenum">
              <a:rPr lang="en-US"/>
              <a:pPr/>
              <a:t>‹#›</a:t>
            </a:fld>
            <a:endParaRPr lang="en-US"/>
          </a:p>
        </p:txBody>
      </p:sp>
    </p:spTree>
    <p:extLst>
      <p:ext uri="{BB962C8B-B14F-4D97-AF65-F5344CB8AC3E}">
        <p14:creationId xmlns:p14="http://schemas.microsoft.com/office/powerpoint/2010/main" xmlns="" val="872339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9BF5B6-164E-4077-82A7-E062648B5AE5}" type="slidenum">
              <a:rPr lang="en-US"/>
              <a:pPr/>
              <a:t>‹#›</a:t>
            </a:fld>
            <a:endParaRPr lang="en-US"/>
          </a:p>
        </p:txBody>
      </p:sp>
    </p:spTree>
    <p:extLst>
      <p:ext uri="{BB962C8B-B14F-4D97-AF65-F5344CB8AC3E}">
        <p14:creationId xmlns:p14="http://schemas.microsoft.com/office/powerpoint/2010/main" xmlns="" val="164068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BBB719-9DAF-4313-8617-12742117EB11}" type="slidenum">
              <a:rPr lang="en-US"/>
              <a:pPr/>
              <a:t>‹#›</a:t>
            </a:fld>
            <a:endParaRPr lang="en-US"/>
          </a:p>
        </p:txBody>
      </p:sp>
    </p:spTree>
    <p:extLst>
      <p:ext uri="{BB962C8B-B14F-4D97-AF65-F5344CB8AC3E}">
        <p14:creationId xmlns:p14="http://schemas.microsoft.com/office/powerpoint/2010/main" xmlns="" val="156250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9F08B62-7CE2-49DA-A450-D387B5402123}" type="slidenum">
              <a:rPr lang="en-US"/>
              <a:pPr/>
              <a:t>‹#›</a:t>
            </a:fld>
            <a:endParaRPr lang="en-US"/>
          </a:p>
        </p:txBody>
      </p:sp>
    </p:spTree>
    <p:extLst>
      <p:ext uri="{BB962C8B-B14F-4D97-AF65-F5344CB8AC3E}">
        <p14:creationId xmlns:p14="http://schemas.microsoft.com/office/powerpoint/2010/main" xmlns="" val="3651773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00A1666-1B0D-4356-B10E-8B16B340F804}" type="slidenum">
              <a:rPr lang="en-US"/>
              <a:pPr/>
              <a:t>‹#›</a:t>
            </a:fld>
            <a:endParaRPr lang="en-US"/>
          </a:p>
        </p:txBody>
      </p:sp>
    </p:spTree>
    <p:extLst>
      <p:ext uri="{BB962C8B-B14F-4D97-AF65-F5344CB8AC3E}">
        <p14:creationId xmlns:p14="http://schemas.microsoft.com/office/powerpoint/2010/main" xmlns="" val="1968031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5BBACC9-13F5-403A-8AAE-B4B8E000D1FA}" type="slidenum">
              <a:rPr lang="en-US"/>
              <a:pPr/>
              <a:t>‹#›</a:t>
            </a:fld>
            <a:endParaRPr lang="en-US"/>
          </a:p>
        </p:txBody>
      </p:sp>
    </p:spTree>
    <p:extLst>
      <p:ext uri="{BB962C8B-B14F-4D97-AF65-F5344CB8AC3E}">
        <p14:creationId xmlns:p14="http://schemas.microsoft.com/office/powerpoint/2010/main" xmlns="" val="2627511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781534-A934-4502-8D51-F2AABC71C224}" type="slidenum">
              <a:rPr lang="en-US"/>
              <a:pPr/>
              <a:t>‹#›</a:t>
            </a:fld>
            <a:endParaRPr lang="en-US"/>
          </a:p>
        </p:txBody>
      </p:sp>
    </p:spTree>
    <p:extLst>
      <p:ext uri="{BB962C8B-B14F-4D97-AF65-F5344CB8AC3E}">
        <p14:creationId xmlns:p14="http://schemas.microsoft.com/office/powerpoint/2010/main" xmlns="" val="4136135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D7ECD8-BE59-4F05-BC89-BD7AC1FE164E}" type="slidenum">
              <a:rPr lang="en-US"/>
              <a:pPr/>
              <a:t>‹#›</a:t>
            </a:fld>
            <a:endParaRPr lang="en-US"/>
          </a:p>
        </p:txBody>
      </p:sp>
    </p:spTree>
    <p:extLst>
      <p:ext uri="{BB962C8B-B14F-4D97-AF65-F5344CB8AC3E}">
        <p14:creationId xmlns:p14="http://schemas.microsoft.com/office/powerpoint/2010/main" xmlns="" val="3313236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15DEB4D-B04D-4240-BCD1-43742F85343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www.teacherspayteachers.com/Store/Teachers-Unleashed"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95600" y="1425575"/>
            <a:ext cx="5943600" cy="1470025"/>
          </a:xfrm>
          <a:effectLst/>
        </p:spPr>
        <p:txBody>
          <a:bodyPr/>
          <a:lstStyle/>
          <a:p>
            <a:r>
              <a:rPr lang="en-US" sz="8000" b="1" i="0" dirty="0" smtClean="0">
                <a:ln w="18000">
                  <a:solidFill>
                    <a:srgbClr val="996633"/>
                  </a:solidFill>
                  <a:prstDash val="solid"/>
                  <a:miter lim="800000"/>
                </a:ln>
                <a:effectLst>
                  <a:outerShdw blurRad="25500" dist="23000" dir="7020000" algn="tl">
                    <a:srgbClr val="000000">
                      <a:alpha val="50000"/>
                    </a:srgbClr>
                  </a:outerShdw>
                </a:effectLst>
                <a:latin typeface="Calibri" pitchFamily="34" charset="0"/>
                <a:cs typeface="Calibri" pitchFamily="34" charset="0"/>
              </a:rPr>
              <a:t>Sneaky</a:t>
            </a:r>
            <a:br>
              <a:rPr lang="en-US" sz="8000" b="1" i="0" dirty="0" smtClean="0">
                <a:ln w="18000">
                  <a:solidFill>
                    <a:srgbClr val="996633"/>
                  </a:solidFill>
                  <a:prstDash val="solid"/>
                  <a:miter lim="800000"/>
                </a:ln>
                <a:effectLst>
                  <a:outerShdw blurRad="25500" dist="23000" dir="7020000" algn="tl">
                    <a:srgbClr val="000000">
                      <a:alpha val="50000"/>
                    </a:srgbClr>
                  </a:outerShdw>
                </a:effectLst>
                <a:latin typeface="Calibri" pitchFamily="34" charset="0"/>
                <a:cs typeface="Calibri" pitchFamily="34" charset="0"/>
              </a:rPr>
            </a:br>
            <a:r>
              <a:rPr lang="en-US" sz="8000" b="1" i="0" dirty="0" smtClean="0">
                <a:ln w="18000">
                  <a:solidFill>
                    <a:srgbClr val="996633"/>
                  </a:solidFill>
                  <a:prstDash val="solid"/>
                  <a:miter lim="800000"/>
                </a:ln>
                <a:effectLst>
                  <a:outerShdw blurRad="25500" dist="23000" dir="7020000" algn="tl">
                    <a:srgbClr val="000000">
                      <a:alpha val="50000"/>
                    </a:srgbClr>
                  </a:outerShdw>
                </a:effectLst>
                <a:latin typeface="Calibri" pitchFamily="34" charset="0"/>
                <a:cs typeface="Calibri" pitchFamily="34" charset="0"/>
              </a:rPr>
              <a:t>Commas </a:t>
            </a:r>
            <a:br>
              <a:rPr lang="en-US" sz="8000" b="1" i="0" dirty="0" smtClean="0">
                <a:ln w="18000">
                  <a:solidFill>
                    <a:srgbClr val="996633"/>
                  </a:solidFill>
                  <a:prstDash val="solid"/>
                  <a:miter lim="800000"/>
                </a:ln>
                <a:effectLst>
                  <a:outerShdw blurRad="25500" dist="23000" dir="7020000" algn="tl">
                    <a:srgbClr val="000000">
                      <a:alpha val="50000"/>
                    </a:srgbClr>
                  </a:outerShdw>
                </a:effectLst>
                <a:latin typeface="Calibri" pitchFamily="34" charset="0"/>
                <a:cs typeface="Calibri" pitchFamily="34" charset="0"/>
              </a:rPr>
            </a:br>
            <a:r>
              <a:rPr lang="en-US" sz="8000" b="1" i="0" dirty="0" smtClean="0">
                <a:ln w="18000">
                  <a:solidFill>
                    <a:srgbClr val="996633"/>
                  </a:solidFill>
                  <a:prstDash val="solid"/>
                  <a:miter lim="800000"/>
                </a:ln>
                <a:effectLst>
                  <a:outerShdw blurRad="25500" dist="23000" dir="7020000" algn="tl">
                    <a:srgbClr val="000000">
                      <a:alpha val="50000"/>
                    </a:srgbClr>
                  </a:outerShdw>
                </a:effectLst>
                <a:latin typeface="Calibri" pitchFamily="34" charset="0"/>
                <a:cs typeface="Calibri" pitchFamily="34" charset="0"/>
              </a:rPr>
              <a:t>in a Series</a:t>
            </a:r>
            <a:endParaRPr lang="en-US" sz="8000" b="1" i="0" dirty="0">
              <a:ln w="18000">
                <a:solidFill>
                  <a:srgbClr val="996633"/>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2051" name="Rectangle 3"/>
          <p:cNvSpPr>
            <a:spLocks noGrp="1" noChangeArrowheads="1"/>
          </p:cNvSpPr>
          <p:nvPr>
            <p:ph type="subTitle" idx="1"/>
          </p:nvPr>
        </p:nvSpPr>
        <p:spPr>
          <a:xfrm>
            <a:off x="1828800" y="5562600"/>
            <a:ext cx="5638800" cy="1752600"/>
          </a:xfrm>
          <a:effectLst/>
        </p:spPr>
        <p:txBody>
          <a:bodyPr/>
          <a:lstStyle/>
          <a:p>
            <a:r>
              <a:rPr lang="en-US"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Created by</a:t>
            </a:r>
          </a:p>
          <a:p>
            <a:r>
              <a:rPr lang="en-US"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TEACHERS UNLEASHED</a:t>
            </a:r>
            <a:endParaRPr lang="en-US"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4" name="Rectangle 2"/>
          <p:cNvSpPr txBox="1">
            <a:spLocks noChangeArrowheads="1"/>
          </p:cNvSpPr>
          <p:nvPr/>
        </p:nvSpPr>
        <p:spPr bwMode="auto">
          <a:xfrm>
            <a:off x="2895600" y="1447800"/>
            <a:ext cx="5943600" cy="1470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0" cap="none" spc="0" normalizeH="0" baseline="0" noProof="0" smtClean="0">
                <a:ln w="18000">
                  <a:solidFill>
                    <a:srgbClr val="663300"/>
                  </a:solidFill>
                  <a:prstDash val="solid"/>
                  <a:miter lim="800000"/>
                </a:ln>
                <a:solidFill>
                  <a:schemeClr val="bg1"/>
                </a:solidFill>
                <a:effectLst>
                  <a:outerShdw blurRad="25500" dist="23000" dir="7020000" algn="tl">
                    <a:srgbClr val="000000">
                      <a:alpha val="50000"/>
                    </a:srgbClr>
                  </a:outerShdw>
                </a:effectLst>
                <a:uLnTx/>
                <a:uFillTx/>
                <a:latin typeface="Calibri" pitchFamily="34" charset="0"/>
                <a:ea typeface="+mj-ea"/>
                <a:cs typeface="Calibri" pitchFamily="34" charset="0"/>
              </a:rPr>
              <a:t>Sneaky</a:t>
            </a:r>
            <a:br>
              <a:rPr kumimoji="0" lang="en-US" sz="8000" b="1" i="0" u="none" strike="noStrike" kern="0" cap="none" spc="0" normalizeH="0" baseline="0" noProof="0" smtClean="0">
                <a:ln w="18000">
                  <a:solidFill>
                    <a:srgbClr val="663300"/>
                  </a:solidFill>
                  <a:prstDash val="solid"/>
                  <a:miter lim="800000"/>
                </a:ln>
                <a:solidFill>
                  <a:schemeClr val="bg1"/>
                </a:solidFill>
                <a:effectLst>
                  <a:outerShdw blurRad="25500" dist="23000" dir="7020000" algn="tl">
                    <a:srgbClr val="000000">
                      <a:alpha val="50000"/>
                    </a:srgbClr>
                  </a:outerShdw>
                </a:effectLst>
                <a:uLnTx/>
                <a:uFillTx/>
                <a:latin typeface="Calibri" pitchFamily="34" charset="0"/>
                <a:ea typeface="+mj-ea"/>
                <a:cs typeface="Calibri" pitchFamily="34" charset="0"/>
              </a:rPr>
            </a:br>
            <a:r>
              <a:rPr kumimoji="0" lang="en-US" sz="8000" b="1" i="0" u="none" strike="noStrike" kern="0" cap="none" spc="0" normalizeH="0" baseline="0" noProof="0" smtClean="0">
                <a:ln w="18000">
                  <a:solidFill>
                    <a:srgbClr val="663300"/>
                  </a:solidFill>
                  <a:prstDash val="solid"/>
                  <a:miter lim="800000"/>
                </a:ln>
                <a:solidFill>
                  <a:schemeClr val="bg1"/>
                </a:solidFill>
                <a:effectLst>
                  <a:outerShdw blurRad="25500" dist="23000" dir="7020000" algn="tl">
                    <a:srgbClr val="000000">
                      <a:alpha val="50000"/>
                    </a:srgbClr>
                  </a:outerShdw>
                </a:effectLst>
                <a:uLnTx/>
                <a:uFillTx/>
                <a:latin typeface="Calibri" pitchFamily="34" charset="0"/>
                <a:ea typeface="+mj-ea"/>
                <a:cs typeface="Calibri" pitchFamily="34" charset="0"/>
              </a:rPr>
              <a:t>Commas </a:t>
            </a:r>
            <a:br>
              <a:rPr kumimoji="0" lang="en-US" sz="8000" b="1" i="0" u="none" strike="noStrike" kern="0" cap="none" spc="0" normalizeH="0" baseline="0" noProof="0" smtClean="0">
                <a:ln w="18000">
                  <a:solidFill>
                    <a:srgbClr val="663300"/>
                  </a:solidFill>
                  <a:prstDash val="solid"/>
                  <a:miter lim="800000"/>
                </a:ln>
                <a:solidFill>
                  <a:schemeClr val="bg1"/>
                </a:solidFill>
                <a:effectLst>
                  <a:outerShdw blurRad="25500" dist="23000" dir="7020000" algn="tl">
                    <a:srgbClr val="000000">
                      <a:alpha val="50000"/>
                    </a:srgbClr>
                  </a:outerShdw>
                </a:effectLst>
                <a:uLnTx/>
                <a:uFillTx/>
                <a:latin typeface="Calibri" pitchFamily="34" charset="0"/>
                <a:ea typeface="+mj-ea"/>
                <a:cs typeface="Calibri" pitchFamily="34" charset="0"/>
              </a:rPr>
            </a:br>
            <a:r>
              <a:rPr kumimoji="0" lang="en-US" sz="8000" b="1" i="0" u="none" strike="noStrike" kern="0" cap="none" spc="0" normalizeH="0" baseline="0" noProof="0" smtClean="0">
                <a:ln w="18000">
                  <a:solidFill>
                    <a:srgbClr val="663300"/>
                  </a:solidFill>
                  <a:prstDash val="solid"/>
                  <a:miter lim="800000"/>
                </a:ln>
                <a:solidFill>
                  <a:schemeClr val="bg1"/>
                </a:solidFill>
                <a:effectLst>
                  <a:outerShdw blurRad="25500" dist="23000" dir="7020000" algn="tl">
                    <a:srgbClr val="000000">
                      <a:alpha val="50000"/>
                    </a:srgbClr>
                  </a:outerShdw>
                </a:effectLst>
                <a:uLnTx/>
                <a:uFillTx/>
                <a:latin typeface="Calibri" pitchFamily="34" charset="0"/>
                <a:ea typeface="+mj-ea"/>
                <a:cs typeface="Calibri" pitchFamily="34" charset="0"/>
              </a:rPr>
              <a:t>in a Series</a:t>
            </a:r>
            <a:endParaRPr kumimoji="0" lang="en-US" sz="8000" b="1" i="0" u="none" strike="noStrike" kern="0" cap="none" spc="0" normalizeH="0" baseline="0" noProof="0" dirty="0">
              <a:ln w="18000">
                <a:solidFill>
                  <a:srgbClr val="663300"/>
                </a:solidFill>
                <a:prstDash val="solid"/>
                <a:miter lim="800000"/>
              </a:ln>
              <a:solidFill>
                <a:schemeClr val="bg1"/>
              </a:solidFill>
              <a:effectLst>
                <a:outerShdw blurRad="25500" dist="23000" dir="7020000" algn="tl">
                  <a:srgbClr val="000000">
                    <a:alpha val="50000"/>
                  </a:srgbClr>
                </a:outerShdw>
              </a:effectLst>
              <a:uLnTx/>
              <a:uFillTx/>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weasel_hideout_t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9246"/>
          </a:xfrm>
          <a:prstGeom prst="rect">
            <a:avLst/>
          </a:prstGeom>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Rectangle 2"/>
          <p:cNvSpPr txBox="1">
            <a:spLocks noChangeArrowheads="1"/>
          </p:cNvSpPr>
          <p:nvPr/>
        </p:nvSpPr>
        <p:spPr bwMode="auto">
          <a:xfrm>
            <a:off x="-104633" y="1"/>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6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Add the commas</a:t>
            </a:r>
            <a:endParaRPr lang="en-US" sz="6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4" name="Rectangle 2"/>
          <p:cNvSpPr txBox="1">
            <a:spLocks noChangeArrowheads="1"/>
          </p:cNvSpPr>
          <p:nvPr/>
        </p:nvSpPr>
        <p:spPr bwMode="auto">
          <a:xfrm>
            <a:off x="0" y="990600"/>
            <a:ext cx="90678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When I went to the zoo, I saw monkeys lions giraffes elephants.</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6" name="Rectangle 2"/>
          <p:cNvSpPr txBox="1">
            <a:spLocks noChangeArrowheads="1"/>
          </p:cNvSpPr>
          <p:nvPr/>
        </p:nvSpPr>
        <p:spPr bwMode="auto">
          <a:xfrm>
            <a:off x="-28433" y="990600"/>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When I went to the zoo, I saw monkeys</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lions</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giraffes</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and</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elephants.</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7" name="Vertical Scroll 6"/>
          <p:cNvSpPr/>
          <p:nvPr/>
        </p:nvSpPr>
        <p:spPr>
          <a:xfrm>
            <a:off x="6781800" y="2819400"/>
            <a:ext cx="2133600" cy="2362200"/>
          </a:xfrm>
          <a:prstGeom prst="verticalScroll">
            <a:avLst/>
          </a:prstGeom>
          <a:solidFill>
            <a:srgbClr val="FFCC99"/>
          </a:solidFill>
          <a:ln>
            <a:solidFill>
              <a:schemeClr val="tx1"/>
            </a:solidFill>
          </a:ln>
          <a:effectLst>
            <a:outerShdw blurRad="50800" dist="38100" dir="8100000" algn="tr" rotWithShape="0">
              <a:prstClr val="black">
                <a:alpha val="40000"/>
              </a:prst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Don’t forget to add the conjunction </a:t>
            </a:r>
            <a:r>
              <a:rPr lang="en-US" sz="2000" b="1"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and</a:t>
            </a:r>
            <a:r>
              <a:rPr lang="en-US"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to the last animal </a:t>
            </a:r>
            <a:r>
              <a:rPr lang="en-US" b="1" dirty="0">
                <a:solidFill>
                  <a:schemeClr val="tx1"/>
                </a:solidFill>
                <a:effectLst>
                  <a:outerShdw blurRad="38100" dist="38100" dir="2700000" algn="tl">
                    <a:srgbClr val="000000">
                      <a:alpha val="43137"/>
                    </a:srgbClr>
                  </a:outerShdw>
                </a:effectLst>
                <a:latin typeface="Calibri" pitchFamily="34" charset="0"/>
                <a:cs typeface="Calibri" pitchFamily="34" charset="0"/>
              </a:rPr>
              <a:t>o</a:t>
            </a:r>
            <a:r>
              <a:rPr lang="en-US"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n your list!</a:t>
            </a:r>
            <a:endParaRPr lang="en-US"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82440" y="2590800"/>
            <a:ext cx="2660333" cy="3800475"/>
          </a:xfrm>
          <a:prstGeom prst="rect">
            <a:avLst/>
          </a:prstGeom>
        </p:spPr>
      </p:pic>
    </p:spTree>
    <p:extLst>
      <p:ext uri="{BB962C8B-B14F-4D97-AF65-F5344CB8AC3E}">
        <p14:creationId xmlns:p14="http://schemas.microsoft.com/office/powerpoint/2010/main" xmlns="" val="320881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weasel_hideout_t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9246"/>
          </a:xfrm>
          <a:prstGeom prst="rect">
            <a:avLst/>
          </a:prstGeom>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Rectangle 2"/>
          <p:cNvSpPr txBox="1">
            <a:spLocks noChangeArrowheads="1"/>
          </p:cNvSpPr>
          <p:nvPr/>
        </p:nvSpPr>
        <p:spPr bwMode="auto">
          <a:xfrm>
            <a:off x="-104633" y="1"/>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6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Add the commas</a:t>
            </a:r>
            <a:endParaRPr lang="en-US" sz="6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4" name="Rectangle 2"/>
          <p:cNvSpPr txBox="1">
            <a:spLocks noChangeArrowheads="1"/>
          </p:cNvSpPr>
          <p:nvPr/>
        </p:nvSpPr>
        <p:spPr bwMode="auto">
          <a:xfrm>
            <a:off x="76200" y="990600"/>
            <a:ext cx="90678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“Tonight our specials are chicken steak hamburgers,” said the waitress.</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6" name="Rectangle 2"/>
          <p:cNvSpPr txBox="1">
            <a:spLocks noChangeArrowheads="1"/>
          </p:cNvSpPr>
          <p:nvPr/>
        </p:nvSpPr>
        <p:spPr bwMode="auto">
          <a:xfrm>
            <a:off x="0" y="990600"/>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“Tonight our specials are chicken</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 </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steak</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and</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hamburgers,” said the waitress.</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7" name="Vertical Scroll 6"/>
          <p:cNvSpPr/>
          <p:nvPr/>
        </p:nvSpPr>
        <p:spPr>
          <a:xfrm>
            <a:off x="6781800" y="2819400"/>
            <a:ext cx="2133600" cy="2362200"/>
          </a:xfrm>
          <a:prstGeom prst="verticalScroll">
            <a:avLst/>
          </a:prstGeom>
          <a:solidFill>
            <a:srgbClr val="FFCC99"/>
          </a:solidFill>
          <a:ln>
            <a:solidFill>
              <a:schemeClr val="tx1"/>
            </a:solidFill>
          </a:ln>
          <a:effectLst>
            <a:outerShdw blurRad="50800" dist="38100" dir="8100000" algn="tr" rotWithShape="0">
              <a:prstClr val="black">
                <a:alpha val="40000"/>
              </a:prst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Don’t forget to add the conjunction </a:t>
            </a:r>
            <a:r>
              <a:rPr lang="en-US" b="1"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and</a:t>
            </a:r>
            <a:r>
              <a:rPr lang="en-US"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to the last food </a:t>
            </a:r>
            <a:r>
              <a:rPr lang="en-US" b="1" dirty="0">
                <a:solidFill>
                  <a:schemeClr val="tx1"/>
                </a:solidFill>
                <a:effectLst>
                  <a:outerShdw blurRad="38100" dist="38100" dir="2700000" algn="tl">
                    <a:srgbClr val="000000">
                      <a:alpha val="43137"/>
                    </a:srgbClr>
                  </a:outerShdw>
                </a:effectLst>
                <a:latin typeface="Calibri" pitchFamily="34" charset="0"/>
                <a:cs typeface="Calibri" pitchFamily="34" charset="0"/>
              </a:rPr>
              <a:t>o</a:t>
            </a:r>
            <a:r>
              <a:rPr lang="en-US"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n your list!</a:t>
            </a:r>
            <a:endParaRPr lang="en-US"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40917" y="2590799"/>
            <a:ext cx="2662167" cy="3993251"/>
          </a:xfrm>
          <a:prstGeom prst="rect">
            <a:avLst/>
          </a:prstGeom>
        </p:spPr>
      </p:pic>
    </p:spTree>
    <p:extLst>
      <p:ext uri="{BB962C8B-B14F-4D97-AF65-F5344CB8AC3E}">
        <p14:creationId xmlns:p14="http://schemas.microsoft.com/office/powerpoint/2010/main" xmlns="" val="324308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weasel_hideout_t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9246"/>
          </a:xfrm>
          <a:prstGeom prst="rect">
            <a:avLst/>
          </a:prstGeom>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Rectangle 2"/>
          <p:cNvSpPr txBox="1">
            <a:spLocks noChangeArrowheads="1"/>
          </p:cNvSpPr>
          <p:nvPr/>
        </p:nvSpPr>
        <p:spPr bwMode="auto">
          <a:xfrm>
            <a:off x="-104633" y="1"/>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6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Add the commas</a:t>
            </a:r>
            <a:endParaRPr lang="en-US" sz="6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4" name="Rectangle 2"/>
          <p:cNvSpPr txBox="1">
            <a:spLocks noChangeArrowheads="1"/>
          </p:cNvSpPr>
          <p:nvPr/>
        </p:nvSpPr>
        <p:spPr bwMode="auto">
          <a:xfrm>
            <a:off x="76201" y="1295400"/>
            <a:ext cx="90678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Sally could not decide whether she wanted an apple juice box sandwich.</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7" name="Vertical Scroll 6"/>
          <p:cNvSpPr/>
          <p:nvPr/>
        </p:nvSpPr>
        <p:spPr>
          <a:xfrm>
            <a:off x="6781800" y="2819400"/>
            <a:ext cx="2133600" cy="2362200"/>
          </a:xfrm>
          <a:prstGeom prst="verticalScroll">
            <a:avLst/>
          </a:prstGeom>
          <a:solidFill>
            <a:srgbClr val="FFCC99"/>
          </a:solidFill>
          <a:ln>
            <a:solidFill>
              <a:schemeClr val="tx1"/>
            </a:solidFill>
          </a:ln>
          <a:effectLst>
            <a:outerShdw blurRad="50800" dist="38100" dir="8100000" algn="tr" rotWithShape="0">
              <a:prstClr val="black">
                <a:alpha val="40000"/>
              </a:prst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Don’t forget to add the conjunction </a:t>
            </a:r>
            <a:r>
              <a:rPr lang="en-US" b="1"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or</a:t>
            </a:r>
            <a:r>
              <a:rPr lang="en-US"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to the last food </a:t>
            </a:r>
            <a:r>
              <a:rPr lang="en-US" b="1" dirty="0">
                <a:solidFill>
                  <a:schemeClr val="tx1"/>
                </a:solidFill>
                <a:effectLst>
                  <a:outerShdw blurRad="38100" dist="38100" dir="2700000" algn="tl">
                    <a:srgbClr val="000000">
                      <a:alpha val="43137"/>
                    </a:srgbClr>
                  </a:outerShdw>
                </a:effectLst>
                <a:latin typeface="Calibri" pitchFamily="34" charset="0"/>
                <a:cs typeface="Calibri" pitchFamily="34" charset="0"/>
              </a:rPr>
              <a:t>o</a:t>
            </a:r>
            <a:r>
              <a:rPr lang="en-US"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n your list!</a:t>
            </a:r>
            <a:endParaRPr lang="en-US"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p:cNvPicPr>
            <a:picLocks noChangeAspect="1"/>
          </p:cNvPicPr>
          <p:nvPr/>
        </p:nvPicPr>
        <p:blipFill>
          <a:blip r:embed="rId3" cstate="print"/>
          <a:stretch>
            <a:fillRect/>
          </a:stretch>
        </p:blipFill>
        <p:spPr>
          <a:xfrm>
            <a:off x="3317117" y="3517022"/>
            <a:ext cx="2474083" cy="2350378"/>
          </a:xfrm>
          <a:prstGeom prst="rect">
            <a:avLst/>
          </a:prstGeom>
        </p:spPr>
      </p:pic>
      <p:sp>
        <p:nvSpPr>
          <p:cNvPr id="8" name="Rectangle 2"/>
          <p:cNvSpPr txBox="1">
            <a:spLocks noChangeArrowheads="1"/>
          </p:cNvSpPr>
          <p:nvPr/>
        </p:nvSpPr>
        <p:spPr bwMode="auto">
          <a:xfrm>
            <a:off x="1" y="1295400"/>
            <a:ext cx="91440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Sally could not decide whether she wanted an apple</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juice box</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or</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sandwich.</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Tree>
    <p:extLst>
      <p:ext uri="{BB962C8B-B14F-4D97-AF65-F5344CB8AC3E}">
        <p14:creationId xmlns:p14="http://schemas.microsoft.com/office/powerpoint/2010/main" xmlns="" val="324308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990600" y="533400"/>
            <a:ext cx="5638800" cy="4953000"/>
          </a:xfrm>
          <a:prstGeom prst="wedgeRoundRectCallout">
            <a:avLst>
              <a:gd name="adj1" fmla="val 63679"/>
              <a:gd name="adj2" fmla="val 1332"/>
              <a:gd name="adj3" fmla="val 16667"/>
            </a:avLst>
          </a:prstGeom>
          <a:solidFill>
            <a:schemeClr val="bg1"/>
          </a:solidFill>
          <a:ln>
            <a:solidFill>
              <a:srgbClr val="6633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Wow! Very impressive. You seem to have gotten that down, so now let’s move on to some harder stuff.  Next, we’ll look at lists with </a:t>
            </a:r>
            <a:r>
              <a:rPr lang="en-US" sz="3600" b="1"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phrases</a:t>
            </a:r>
            <a:r>
              <a:rPr lang="en-US" sz="32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instead of just words.  Phrases are a group of words, which make sense, but are not a complete sentence. Let me show you!  </a:t>
            </a:r>
            <a:endParaRPr lang="en-US" sz="32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633" y="1"/>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6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 series of phrases</a:t>
            </a:r>
            <a:endParaRPr lang="en-US" sz="6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8" name="Rectangle 2"/>
          <p:cNvSpPr txBox="1">
            <a:spLocks noChangeArrowheads="1"/>
          </p:cNvSpPr>
          <p:nvPr/>
        </p:nvSpPr>
        <p:spPr bwMode="auto">
          <a:xfrm>
            <a:off x="-3412" y="1295400"/>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I really like to </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play games</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watch movies</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and </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take naps</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13" name="Down Arrow 12"/>
          <p:cNvSpPr/>
          <p:nvPr/>
        </p:nvSpPr>
        <p:spPr>
          <a:xfrm>
            <a:off x="5562600" y="990601"/>
            <a:ext cx="333375" cy="533400"/>
          </a:xfrm>
          <a:prstGeom prst="downArrow">
            <a:avLst/>
          </a:prstGeom>
          <a:solidFill>
            <a:schemeClr val="tx1"/>
          </a:solidFill>
          <a:ln>
            <a:solidFill>
              <a:srgbClr val="996633"/>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3352801" y="1752601"/>
            <a:ext cx="304800" cy="228600"/>
          </a:xfrm>
          <a:prstGeom prst="downArrow">
            <a:avLst/>
          </a:prstGeom>
          <a:solidFill>
            <a:srgbClr val="996633"/>
          </a:solidFill>
          <a:ln>
            <a:solidFill>
              <a:schemeClr val="tx1"/>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8742528" y="990601"/>
            <a:ext cx="333375" cy="533400"/>
          </a:xfrm>
          <a:prstGeom prst="downArrow">
            <a:avLst/>
          </a:prstGeom>
          <a:solidFill>
            <a:schemeClr val="tx1"/>
          </a:solidFill>
          <a:ln>
            <a:solidFill>
              <a:srgbClr val="996633"/>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19424" y="2819400"/>
            <a:ext cx="2909888" cy="3581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1" name="Rounded Rectangular Callout 10"/>
          <p:cNvSpPr/>
          <p:nvPr/>
        </p:nvSpPr>
        <p:spPr>
          <a:xfrm>
            <a:off x="5562600" y="2552700"/>
            <a:ext cx="3352800" cy="3505200"/>
          </a:xfrm>
          <a:prstGeom prst="wedgeRoundRectCallout">
            <a:avLst>
              <a:gd name="adj1" fmla="val -81023"/>
              <a:gd name="adj2" fmla="val 1129"/>
              <a:gd name="adj3" fmla="val 16667"/>
            </a:avLst>
          </a:prstGeom>
          <a:solidFill>
            <a:schemeClr val="bg1"/>
          </a:solidFill>
          <a:ln>
            <a:solidFill>
              <a:srgbClr val="6633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I’ve made the phrases green to help you. See how they aren’t just one word?  I have to put commas between them to separate them.</a:t>
            </a:r>
            <a:endParaRPr lang="en-US" sz="28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5" name="Rounded Rectangular Callout 14"/>
          <p:cNvSpPr/>
          <p:nvPr/>
        </p:nvSpPr>
        <p:spPr>
          <a:xfrm>
            <a:off x="5562600" y="2590800"/>
            <a:ext cx="3352800" cy="2971800"/>
          </a:xfrm>
          <a:prstGeom prst="wedgeRoundRectCallout">
            <a:avLst>
              <a:gd name="adj1" fmla="val -82200"/>
              <a:gd name="adj2" fmla="val 8748"/>
              <a:gd name="adj3" fmla="val 16667"/>
            </a:avLst>
          </a:prstGeom>
          <a:solidFill>
            <a:schemeClr val="bg1"/>
          </a:solidFill>
          <a:ln>
            <a:solidFill>
              <a:srgbClr val="6633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Before my last phrase, take naps, I have to put the word ‘</a:t>
            </a:r>
            <a:r>
              <a:rPr lang="en-US" sz="3200" b="1"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and</a:t>
            </a:r>
            <a:r>
              <a:rPr lang="en-US" sz="2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to show that it is the last phrase on my list.</a:t>
            </a:r>
            <a:endParaRPr lang="en-US" sz="28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xmlns="" val="168632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0" grpId="0" animBg="1"/>
      <p:bldP spid="11" grpId="0" animBg="1"/>
      <p:bldP spid="11" grpId="1" animBg="1"/>
      <p:bldP spid="15" grpId="0" animBg="1"/>
      <p:bldP spid="1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634" y="-9524"/>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6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 series of phrases</a:t>
            </a:r>
            <a:endParaRPr lang="en-US" sz="6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8" name="Rectangle 2"/>
          <p:cNvSpPr txBox="1">
            <a:spLocks noChangeArrowheads="1"/>
          </p:cNvSpPr>
          <p:nvPr/>
        </p:nvSpPr>
        <p:spPr bwMode="auto">
          <a:xfrm>
            <a:off x="-3412" y="1295400"/>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Sneaking around</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doing pranks</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and </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making jokes </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is what I do on the weekend.</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13" name="Down Arrow 12"/>
          <p:cNvSpPr/>
          <p:nvPr/>
        </p:nvSpPr>
        <p:spPr>
          <a:xfrm>
            <a:off x="4267200" y="905516"/>
            <a:ext cx="333375" cy="533400"/>
          </a:xfrm>
          <a:prstGeom prst="downArrow">
            <a:avLst/>
          </a:prstGeom>
          <a:solidFill>
            <a:schemeClr val="tx1"/>
          </a:solidFill>
          <a:ln>
            <a:solidFill>
              <a:srgbClr val="996633"/>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7848600" y="762000"/>
            <a:ext cx="333375" cy="506107"/>
          </a:xfrm>
          <a:prstGeom prst="downArrow">
            <a:avLst/>
          </a:prstGeom>
          <a:solidFill>
            <a:srgbClr val="996633"/>
          </a:solidFill>
          <a:ln>
            <a:solidFill>
              <a:schemeClr val="tx1"/>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7239000" y="942977"/>
            <a:ext cx="333375" cy="533400"/>
          </a:xfrm>
          <a:prstGeom prst="downArrow">
            <a:avLst/>
          </a:prstGeom>
          <a:solidFill>
            <a:schemeClr val="tx1"/>
          </a:solidFill>
          <a:ln>
            <a:solidFill>
              <a:srgbClr val="996633"/>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49291" y="2571750"/>
            <a:ext cx="3038067" cy="3952875"/>
          </a:xfrm>
          <a:prstGeom prst="rect">
            <a:avLst/>
          </a:prstGeom>
        </p:spPr>
      </p:pic>
      <p:sp>
        <p:nvSpPr>
          <p:cNvPr id="11" name="Rounded Rectangular Callout 10"/>
          <p:cNvSpPr/>
          <p:nvPr/>
        </p:nvSpPr>
        <p:spPr>
          <a:xfrm>
            <a:off x="5715000" y="2552700"/>
            <a:ext cx="3352800" cy="3009900"/>
          </a:xfrm>
          <a:prstGeom prst="wedgeRoundRectCallout">
            <a:avLst>
              <a:gd name="adj1" fmla="val -63551"/>
              <a:gd name="adj2" fmla="val 1816"/>
              <a:gd name="adj3" fmla="val 16667"/>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Again, I made the phrases green to help you. See how I put a comma at the end of each phrase, except the last one!</a:t>
            </a:r>
            <a:endParaRPr lang="en-US" sz="28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5" name="Rounded Rectangular Callout 14"/>
          <p:cNvSpPr/>
          <p:nvPr/>
        </p:nvSpPr>
        <p:spPr>
          <a:xfrm>
            <a:off x="5638800" y="2590800"/>
            <a:ext cx="3352800" cy="2971800"/>
          </a:xfrm>
          <a:prstGeom prst="wedgeRoundRectCallout">
            <a:avLst>
              <a:gd name="adj1" fmla="val -62336"/>
              <a:gd name="adj2" fmla="val 137"/>
              <a:gd name="adj3" fmla="val 16667"/>
            </a:avLst>
          </a:prstGeom>
          <a:solidFill>
            <a:schemeClr val="bg1"/>
          </a:solidFill>
          <a:ln>
            <a:solidFill>
              <a:srgbClr val="6633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Before my last phrase, making jokes, I made sure to put the word </a:t>
            </a:r>
            <a:r>
              <a:rPr lang="en-US" sz="3200" b="1"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and</a:t>
            </a:r>
            <a:r>
              <a:rPr lang="en-US" sz="2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so people know my list is done!</a:t>
            </a:r>
            <a:endParaRPr lang="en-US" sz="28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xmlns="" val="239309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0" grpId="0" animBg="1"/>
      <p:bldP spid="11" grpId="0" animBg="1"/>
      <p:bldP spid="11" grpId="1"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990600" y="1371600"/>
            <a:ext cx="5638800" cy="3962400"/>
          </a:xfrm>
          <a:prstGeom prst="wedgeRoundRectCallout">
            <a:avLst>
              <a:gd name="adj1" fmla="val 60848"/>
              <a:gd name="adj2" fmla="val 240"/>
              <a:gd name="adj3" fmla="val 16667"/>
            </a:avLst>
          </a:prstGeom>
          <a:solidFill>
            <a:schemeClr val="bg1"/>
          </a:solidFill>
          <a:ln>
            <a:solidFill>
              <a:srgbClr val="6633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Your turn again! See if you can put the missing commas in these sentences. Remember, you are looking for phrases this time, not just words.  I do like to be sneaky, so be careful!</a:t>
            </a:r>
            <a:endParaRPr lang="en-US" sz="32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weasel_hideout_t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9246"/>
          </a:xfrm>
          <a:prstGeom prst="rect">
            <a:avLst/>
          </a:prstGeom>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Rectangle 2"/>
          <p:cNvSpPr txBox="1">
            <a:spLocks noChangeArrowheads="1"/>
          </p:cNvSpPr>
          <p:nvPr/>
        </p:nvSpPr>
        <p:spPr bwMode="auto">
          <a:xfrm>
            <a:off x="-104633" y="1"/>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6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Add the commas</a:t>
            </a:r>
            <a:endParaRPr lang="en-US" sz="6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4" name="Rectangle 2"/>
          <p:cNvSpPr txBox="1">
            <a:spLocks noChangeArrowheads="1"/>
          </p:cNvSpPr>
          <p:nvPr/>
        </p:nvSpPr>
        <p:spPr bwMode="auto">
          <a:xfrm>
            <a:off x="0" y="1066800"/>
            <a:ext cx="90678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This weekend, I plan to ride the waves eat some gnarly soft tacos rap with my dudes.</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7" name="Vertical Scroll 6"/>
          <p:cNvSpPr/>
          <p:nvPr/>
        </p:nvSpPr>
        <p:spPr>
          <a:xfrm>
            <a:off x="6781800" y="2819400"/>
            <a:ext cx="2133600" cy="2362200"/>
          </a:xfrm>
          <a:prstGeom prst="verticalScroll">
            <a:avLst/>
          </a:prstGeom>
          <a:solidFill>
            <a:srgbClr val="FFCC99"/>
          </a:solidFill>
          <a:ln>
            <a:solidFill>
              <a:schemeClr val="tx1"/>
            </a:solidFill>
          </a:ln>
          <a:effectLst>
            <a:outerShdw blurRad="50800" dist="38100" dir="8100000" algn="tr" rotWithShape="0">
              <a:prstClr val="black">
                <a:alpha val="40000"/>
              </a:prst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Don’t forget to add the conjunction </a:t>
            </a:r>
            <a:r>
              <a:rPr lang="en-US" sz="2000" b="1"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and</a:t>
            </a:r>
            <a:r>
              <a:rPr lang="en-US"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to the last phrase on your list!</a:t>
            </a:r>
            <a:endParaRPr lang="en-US"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8" name="Picture 7"/>
          <p:cNvPicPr>
            <a:picLocks noChangeAspect="1"/>
          </p:cNvPicPr>
          <p:nvPr/>
        </p:nvPicPr>
        <p:blipFill>
          <a:blip r:embed="rId3" cstate="print"/>
          <a:stretch>
            <a:fillRect/>
          </a:stretch>
        </p:blipFill>
        <p:spPr>
          <a:xfrm>
            <a:off x="3124200" y="3160871"/>
            <a:ext cx="3323160" cy="3323160"/>
          </a:xfrm>
          <a:prstGeom prst="rect">
            <a:avLst/>
          </a:prstGeom>
        </p:spPr>
      </p:pic>
      <p:sp>
        <p:nvSpPr>
          <p:cNvPr id="9" name="Rectangle 2"/>
          <p:cNvSpPr txBox="1">
            <a:spLocks noChangeArrowheads="1"/>
          </p:cNvSpPr>
          <p:nvPr/>
        </p:nvSpPr>
        <p:spPr bwMode="auto">
          <a:xfrm>
            <a:off x="0" y="1371600"/>
            <a:ext cx="91724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This weekend, I plan to ride the waves</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a:t>
            </a:r>
          </a:p>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eat some gnarly soft tacos</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and</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rap with my dudes.</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Tree>
    <p:extLst>
      <p:ext uri="{BB962C8B-B14F-4D97-AF65-F5344CB8AC3E}">
        <p14:creationId xmlns:p14="http://schemas.microsoft.com/office/powerpoint/2010/main" xmlns="" val="320881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weasel_hideout_t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9246"/>
          </a:xfrm>
          <a:prstGeom prst="rect">
            <a:avLst/>
          </a:prstGeom>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Rectangle 2"/>
          <p:cNvSpPr txBox="1">
            <a:spLocks noChangeArrowheads="1"/>
          </p:cNvSpPr>
          <p:nvPr/>
        </p:nvSpPr>
        <p:spPr bwMode="auto">
          <a:xfrm>
            <a:off x="-104633" y="1"/>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6000" b="1" i="0" dirty="0" smtClean="0">
                <a:ln w="28575">
                  <a:solidFill>
                    <a:srgbClr val="996633"/>
                  </a:solidFill>
                  <a:prstDash val="solid"/>
                </a:ln>
                <a:solidFill>
                  <a:schemeClr val="accent3"/>
                </a:solidFill>
                <a:effectLst>
                  <a:outerShdw blurRad="50000" dist="50800" dir="7500000" algn="tl">
                    <a:srgbClr val="000000">
                      <a:shade val="5000"/>
                      <a:alpha val="35000"/>
                    </a:srgbClr>
                  </a:outerShdw>
                </a:effectLst>
                <a:latin typeface="Calibri" pitchFamily="34" charset="0"/>
                <a:cs typeface="Calibri" pitchFamily="34" charset="0"/>
              </a:rPr>
              <a:t>Add the commas</a:t>
            </a:r>
            <a:endParaRPr lang="en-US" sz="6000" b="1" i="0" dirty="0">
              <a:ln w="28575">
                <a:solidFill>
                  <a:srgbClr val="996633"/>
                </a:solidFill>
                <a:prstDash val="solid"/>
              </a:ln>
              <a:solidFill>
                <a:schemeClr val="accent3"/>
              </a:solidFill>
              <a:effectLst>
                <a:outerShdw blurRad="50000" dist="50800" dir="7500000" algn="tl">
                  <a:srgbClr val="000000">
                    <a:shade val="5000"/>
                    <a:alpha val="35000"/>
                  </a:srgbClr>
                </a:outerShdw>
              </a:effectLst>
              <a:latin typeface="Calibri" pitchFamily="34" charset="0"/>
              <a:cs typeface="Calibri" pitchFamily="34" charset="0"/>
            </a:endParaRPr>
          </a:p>
        </p:txBody>
      </p:sp>
      <p:sp>
        <p:nvSpPr>
          <p:cNvPr id="7" name="Vertical Scroll 6"/>
          <p:cNvSpPr/>
          <p:nvPr/>
        </p:nvSpPr>
        <p:spPr>
          <a:xfrm>
            <a:off x="6781800" y="2819400"/>
            <a:ext cx="2133600" cy="2362200"/>
          </a:xfrm>
          <a:prstGeom prst="verticalScroll">
            <a:avLst/>
          </a:prstGeom>
          <a:solidFill>
            <a:srgbClr val="FFCC99"/>
          </a:solidFill>
          <a:ln>
            <a:solidFill>
              <a:schemeClr val="tx1"/>
            </a:solidFill>
          </a:ln>
          <a:effectLst>
            <a:outerShdw blurRad="50800" dist="38100" dir="8100000" algn="tr" rotWithShape="0">
              <a:prstClr val="black">
                <a:alpha val="40000"/>
              </a:prst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Don’t forget to add the conjunction </a:t>
            </a:r>
            <a:r>
              <a:rPr lang="en-US" b="1"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and</a:t>
            </a:r>
            <a:r>
              <a:rPr lang="en-US"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to the last phrase on your list!</a:t>
            </a:r>
            <a:endParaRPr lang="en-US"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8" name="Picture 7"/>
          <p:cNvPicPr>
            <a:picLocks noChangeAspect="1"/>
          </p:cNvPicPr>
          <p:nvPr/>
        </p:nvPicPr>
        <p:blipFill>
          <a:blip r:embed="rId3" cstate="print"/>
          <a:stretch>
            <a:fillRect/>
          </a:stretch>
        </p:blipFill>
        <p:spPr>
          <a:xfrm>
            <a:off x="3537221" y="3160871"/>
            <a:ext cx="2497117" cy="3323160"/>
          </a:xfrm>
          <a:prstGeom prst="rect">
            <a:avLst/>
          </a:prstGeom>
        </p:spPr>
      </p:pic>
      <p:sp>
        <p:nvSpPr>
          <p:cNvPr id="6" name="Rectangle 2"/>
          <p:cNvSpPr txBox="1">
            <a:spLocks noChangeArrowheads="1"/>
          </p:cNvSpPr>
          <p:nvPr/>
        </p:nvSpPr>
        <p:spPr bwMode="auto">
          <a:xfrm>
            <a:off x="0" y="1447800"/>
            <a:ext cx="91724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To find my treasure you will need to go over the hill</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through the woods</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 and </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under the bridge.</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10" name="Rectangle 2"/>
          <p:cNvSpPr txBox="1">
            <a:spLocks noChangeArrowheads="1"/>
          </p:cNvSpPr>
          <p:nvPr/>
        </p:nvSpPr>
        <p:spPr bwMode="auto">
          <a:xfrm>
            <a:off x="76200" y="1447800"/>
            <a:ext cx="90678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To find my treasure you will need to go over the hill through the woods under the bridge .</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Tree>
    <p:extLst>
      <p:ext uri="{BB962C8B-B14F-4D97-AF65-F5344CB8AC3E}">
        <p14:creationId xmlns:p14="http://schemas.microsoft.com/office/powerpoint/2010/main" xmlns="" val="320881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6" presetClass="entr" presetSubtype="0" fill="hold" grpId="1"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6"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weasel_hideout_t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9246"/>
          </a:xfrm>
          <a:prstGeom prst="rect">
            <a:avLst/>
          </a:prstGeom>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Rectangle 2"/>
          <p:cNvSpPr txBox="1">
            <a:spLocks noChangeArrowheads="1"/>
          </p:cNvSpPr>
          <p:nvPr/>
        </p:nvSpPr>
        <p:spPr bwMode="auto">
          <a:xfrm>
            <a:off x="-104633" y="1"/>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6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Add the commas</a:t>
            </a:r>
            <a:endParaRPr lang="en-US" sz="6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4" name="Rectangle 2"/>
          <p:cNvSpPr txBox="1">
            <a:spLocks noChangeArrowheads="1"/>
          </p:cNvSpPr>
          <p:nvPr/>
        </p:nvSpPr>
        <p:spPr bwMode="auto">
          <a:xfrm>
            <a:off x="76201" y="1447800"/>
            <a:ext cx="90678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Police canines enjoy their job of sniffing out evidence capturing criminals obeying their master.</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7" name="Vertical Scroll 6"/>
          <p:cNvSpPr/>
          <p:nvPr/>
        </p:nvSpPr>
        <p:spPr>
          <a:xfrm>
            <a:off x="6781800" y="2819400"/>
            <a:ext cx="2133600" cy="2362200"/>
          </a:xfrm>
          <a:prstGeom prst="verticalScroll">
            <a:avLst/>
          </a:prstGeom>
          <a:solidFill>
            <a:srgbClr val="FFCC99"/>
          </a:solidFill>
          <a:ln>
            <a:solidFill>
              <a:schemeClr val="tx1"/>
            </a:solidFill>
          </a:ln>
          <a:effectLst>
            <a:outerShdw blurRad="50800" dist="38100" dir="8100000" algn="tr" rotWithShape="0">
              <a:prstClr val="black">
                <a:alpha val="40000"/>
              </a:prst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Don’t forget to add the conjunction </a:t>
            </a:r>
            <a:r>
              <a:rPr lang="en-US" sz="2000" b="1"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and </a:t>
            </a:r>
            <a:r>
              <a:rPr lang="en-US"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to the last phrase on your list!</a:t>
            </a:r>
            <a:endParaRPr lang="en-US"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8" name="Picture 7"/>
          <p:cNvPicPr>
            <a:picLocks noChangeAspect="1"/>
          </p:cNvPicPr>
          <p:nvPr/>
        </p:nvPicPr>
        <p:blipFill>
          <a:blip r:embed="rId3" cstate="print"/>
          <a:stretch>
            <a:fillRect/>
          </a:stretch>
        </p:blipFill>
        <p:spPr>
          <a:xfrm>
            <a:off x="3124200" y="3414639"/>
            <a:ext cx="3092179" cy="2986161"/>
          </a:xfrm>
          <a:prstGeom prst="rect">
            <a:avLst/>
          </a:prstGeom>
        </p:spPr>
      </p:pic>
      <p:sp>
        <p:nvSpPr>
          <p:cNvPr id="6" name="Rectangle 2"/>
          <p:cNvSpPr txBox="1">
            <a:spLocks noChangeArrowheads="1"/>
          </p:cNvSpPr>
          <p:nvPr/>
        </p:nvSpPr>
        <p:spPr bwMode="auto">
          <a:xfrm>
            <a:off x="0" y="1447800"/>
            <a:ext cx="91724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Police canines enjoy their job of sniffing out evidence</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 </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capturing criminals</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 and </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obeying their master.</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Tree>
    <p:extLst>
      <p:ext uri="{BB962C8B-B14F-4D97-AF65-F5344CB8AC3E}">
        <p14:creationId xmlns:p14="http://schemas.microsoft.com/office/powerpoint/2010/main" xmlns="" val="320881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533400" y="457200"/>
            <a:ext cx="5943600" cy="4267200"/>
          </a:xfrm>
          <a:prstGeom prst="wedgeRoundRectCallout">
            <a:avLst>
              <a:gd name="adj1" fmla="val 62060"/>
              <a:gd name="adj2" fmla="val 13211"/>
              <a:gd name="adj3" fmla="val 16667"/>
            </a:avLst>
          </a:prstGeom>
          <a:solidFill>
            <a:schemeClr val="bg1"/>
          </a:solidFill>
          <a:ln>
            <a:solidFill>
              <a:srgbClr val="6633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Well, hello there! My name is Wesley Weasel, and I am the forest’s utmost authority on using commas in a series.  I have come today to teach you this very important grammar form.</a:t>
            </a:r>
            <a:endParaRPr lang="en-US" sz="36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9" name="Rounded Rectangular Callout 8"/>
          <p:cNvSpPr/>
          <p:nvPr/>
        </p:nvSpPr>
        <p:spPr>
          <a:xfrm>
            <a:off x="533400" y="533400"/>
            <a:ext cx="5943600" cy="4267200"/>
          </a:xfrm>
          <a:prstGeom prst="wedgeRoundRectCallout">
            <a:avLst>
              <a:gd name="adj1" fmla="val 62060"/>
              <a:gd name="adj2" fmla="val 13211"/>
              <a:gd name="adj3" fmla="val 16667"/>
            </a:avLst>
          </a:prstGeom>
          <a:solidFill>
            <a:schemeClr val="bg1"/>
          </a:solidFill>
          <a:ln>
            <a:solidFill>
              <a:srgbClr val="6633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6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What is a </a:t>
            </a:r>
            <a:r>
              <a:rPr lang="en-US" sz="4400" b="1"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series</a:t>
            </a:r>
            <a:r>
              <a:rPr lang="en-US" sz="36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you ask?  Well…it is quite easy really.  A series is when you have three or more words or phrases in a sentence that you need to separate. Let me show you.</a:t>
            </a:r>
            <a:endParaRPr lang="en-US" sz="36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weasel_hideout_t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9246"/>
          </a:xfrm>
          <a:prstGeom prst="rect">
            <a:avLst/>
          </a:prstGeom>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Rectangle 2"/>
          <p:cNvSpPr txBox="1">
            <a:spLocks noChangeArrowheads="1"/>
          </p:cNvSpPr>
          <p:nvPr/>
        </p:nvSpPr>
        <p:spPr bwMode="auto">
          <a:xfrm>
            <a:off x="-104633" y="1"/>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6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Add the commas</a:t>
            </a:r>
            <a:endParaRPr lang="en-US" sz="6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4" name="Rectangle 2"/>
          <p:cNvSpPr txBox="1">
            <a:spLocks noChangeArrowheads="1"/>
          </p:cNvSpPr>
          <p:nvPr/>
        </p:nvSpPr>
        <p:spPr bwMode="auto">
          <a:xfrm>
            <a:off x="76200" y="1676400"/>
            <a:ext cx="90678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Harold could not decide whether he liked to buy hot lunch or bring lunch from home.</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7" name="Vertical Scroll 6"/>
          <p:cNvSpPr/>
          <p:nvPr/>
        </p:nvSpPr>
        <p:spPr>
          <a:xfrm>
            <a:off x="6781800" y="2514600"/>
            <a:ext cx="2133600" cy="2819400"/>
          </a:xfrm>
          <a:prstGeom prst="verticalScroll">
            <a:avLst/>
          </a:prstGeom>
          <a:solidFill>
            <a:srgbClr val="FFCC99"/>
          </a:solidFill>
          <a:ln>
            <a:solidFill>
              <a:schemeClr val="tx1"/>
            </a:solidFill>
          </a:ln>
          <a:effectLst>
            <a:outerShdw blurRad="50800" dist="38100" dir="8100000" algn="tr" rotWithShape="0">
              <a:prstClr val="black">
                <a:alpha val="40000"/>
              </a:prst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Don’t get tricked.  This sentence only contains two choices: buying hot lunch or bringing lunch from home!</a:t>
            </a:r>
            <a:endParaRPr lang="en-US"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8" name="Picture 7"/>
          <p:cNvPicPr>
            <a:picLocks noChangeAspect="1"/>
          </p:cNvPicPr>
          <p:nvPr/>
        </p:nvPicPr>
        <p:blipFill>
          <a:blip r:embed="rId3" cstate="print"/>
          <a:stretch>
            <a:fillRect/>
          </a:stretch>
        </p:blipFill>
        <p:spPr>
          <a:xfrm>
            <a:off x="3124200" y="3781283"/>
            <a:ext cx="3092179" cy="2252873"/>
          </a:xfrm>
          <a:prstGeom prst="rect">
            <a:avLst/>
          </a:prstGeom>
        </p:spPr>
      </p:pic>
      <p:sp>
        <p:nvSpPr>
          <p:cNvPr id="6" name="Rectangle 2"/>
          <p:cNvSpPr txBox="1">
            <a:spLocks noChangeArrowheads="1"/>
          </p:cNvSpPr>
          <p:nvPr/>
        </p:nvSpPr>
        <p:spPr bwMode="auto">
          <a:xfrm>
            <a:off x="0" y="1676400"/>
            <a:ext cx="91724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Harold could not decide whether he liked to buy hot lunch or bring lunch from home.</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Tree>
    <p:extLst>
      <p:ext uri="{BB962C8B-B14F-4D97-AF65-F5344CB8AC3E}">
        <p14:creationId xmlns:p14="http://schemas.microsoft.com/office/powerpoint/2010/main" xmlns="" val="320881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weasel_hideout_t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9246"/>
          </a:xfrm>
          <a:prstGeom prst="rect">
            <a:avLst/>
          </a:prstGeom>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Rectangle 2"/>
          <p:cNvSpPr txBox="1">
            <a:spLocks noChangeArrowheads="1"/>
          </p:cNvSpPr>
          <p:nvPr/>
        </p:nvSpPr>
        <p:spPr bwMode="auto">
          <a:xfrm>
            <a:off x="-104633" y="1"/>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6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Add the commas</a:t>
            </a:r>
            <a:endParaRPr lang="en-US" sz="6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4" name="Rectangle 2"/>
          <p:cNvSpPr txBox="1">
            <a:spLocks noChangeArrowheads="1"/>
          </p:cNvSpPr>
          <p:nvPr/>
        </p:nvSpPr>
        <p:spPr bwMode="auto">
          <a:xfrm>
            <a:off x="76201" y="1295400"/>
            <a:ext cx="90678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The bear could not be found in the woods his den by the river.</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7" name="Vertical Scroll 6"/>
          <p:cNvSpPr/>
          <p:nvPr/>
        </p:nvSpPr>
        <p:spPr>
          <a:xfrm>
            <a:off x="6781800" y="2819400"/>
            <a:ext cx="2133600" cy="2362200"/>
          </a:xfrm>
          <a:prstGeom prst="verticalScroll">
            <a:avLst/>
          </a:prstGeom>
          <a:solidFill>
            <a:srgbClr val="FFCC99"/>
          </a:solidFill>
          <a:ln>
            <a:solidFill>
              <a:schemeClr val="tx1"/>
            </a:solidFill>
          </a:ln>
          <a:effectLst>
            <a:outerShdw blurRad="50800" dist="38100" dir="8100000" algn="tr" rotWithShape="0">
              <a:prstClr val="black">
                <a:alpha val="40000"/>
              </a:prst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Don’t forget to add the conjunction </a:t>
            </a:r>
            <a:r>
              <a:rPr lang="en-US" sz="2000" b="1"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or</a:t>
            </a:r>
            <a:r>
              <a:rPr lang="en-US"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to the last phrase on your list!</a:t>
            </a:r>
            <a:endParaRPr lang="en-US"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8" name="Picture 7"/>
          <p:cNvPicPr>
            <a:picLocks noChangeAspect="1"/>
          </p:cNvPicPr>
          <p:nvPr/>
        </p:nvPicPr>
        <p:blipFill>
          <a:blip r:embed="rId3" cstate="print"/>
          <a:stretch>
            <a:fillRect/>
          </a:stretch>
        </p:blipFill>
        <p:spPr>
          <a:xfrm>
            <a:off x="3124200" y="3794535"/>
            <a:ext cx="3092179" cy="2226368"/>
          </a:xfrm>
          <a:prstGeom prst="rect">
            <a:avLst/>
          </a:prstGeom>
        </p:spPr>
      </p:pic>
      <p:sp>
        <p:nvSpPr>
          <p:cNvPr id="6" name="Rectangle 2"/>
          <p:cNvSpPr txBox="1">
            <a:spLocks noChangeArrowheads="1"/>
          </p:cNvSpPr>
          <p:nvPr/>
        </p:nvSpPr>
        <p:spPr bwMode="auto">
          <a:xfrm>
            <a:off x="0" y="1295400"/>
            <a:ext cx="91724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The bear could not be found in the woods</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his den</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 or </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by the river.</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Tree>
    <p:extLst>
      <p:ext uri="{BB962C8B-B14F-4D97-AF65-F5344CB8AC3E}">
        <p14:creationId xmlns:p14="http://schemas.microsoft.com/office/powerpoint/2010/main" xmlns="" val="320881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457200" y="1524000"/>
            <a:ext cx="6172200" cy="3962400"/>
          </a:xfrm>
          <a:prstGeom prst="wedgeRoundRectCallout">
            <a:avLst>
              <a:gd name="adj1" fmla="val 63195"/>
              <a:gd name="adj2" fmla="val 2365"/>
              <a:gd name="adj3" fmla="val 16667"/>
            </a:avLst>
          </a:prstGeom>
          <a:solidFill>
            <a:schemeClr val="bg1"/>
          </a:solidFill>
          <a:ln>
            <a:solidFill>
              <a:srgbClr val="6633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Great job, friends!  I am so proud that you could not be tricked by my sneaky weasel-</a:t>
            </a:r>
            <a:r>
              <a:rPr lang="en-US" sz="3200" b="1" dirty="0" err="1" smtClean="0">
                <a:solidFill>
                  <a:schemeClr val="tx1"/>
                </a:solidFill>
                <a:effectLst>
                  <a:outerShdw blurRad="38100" dist="38100" dir="2700000" algn="tl">
                    <a:srgbClr val="000000">
                      <a:alpha val="43137"/>
                    </a:srgbClr>
                  </a:outerShdw>
                </a:effectLst>
                <a:latin typeface="Calibri" pitchFamily="34" charset="0"/>
                <a:cs typeface="Calibri" pitchFamily="34" charset="0"/>
              </a:rPr>
              <a:t>ness</a:t>
            </a:r>
            <a:r>
              <a:rPr lang="en-US" sz="32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a:t>
            </a:r>
          </a:p>
          <a:p>
            <a:pPr algn="ctr"/>
            <a:r>
              <a:rPr lang="en-US" sz="32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I’ve got a few final questions for you, so I can be sure you’ve mastered my tricky comma concept.  Are you ready?</a:t>
            </a:r>
            <a:endParaRPr lang="en-US" sz="32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weasel_hideout_t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9246"/>
          </a:xfrm>
          <a:prstGeom prst="rect">
            <a:avLst/>
          </a:prstGeom>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Rectangle 2"/>
          <p:cNvSpPr txBox="1">
            <a:spLocks noChangeArrowheads="1"/>
          </p:cNvSpPr>
          <p:nvPr/>
        </p:nvSpPr>
        <p:spPr bwMode="auto">
          <a:xfrm>
            <a:off x="-104633" y="152400"/>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What is the correct way to punctuate the underlined items in this sentence?</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4" name="Rectangle 2"/>
          <p:cNvSpPr txBox="1">
            <a:spLocks noChangeArrowheads="1"/>
          </p:cNvSpPr>
          <p:nvPr/>
        </p:nvSpPr>
        <p:spPr bwMode="auto">
          <a:xfrm>
            <a:off x="152400" y="3124200"/>
            <a:ext cx="89916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pPr algn="l"/>
            <a:r>
              <a:rPr lang="en-US" sz="32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My favorite foods are </a:t>
            </a:r>
            <a:r>
              <a:rPr lang="en-US" sz="3200" b="1" i="0" u="sng"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sushi peanut butter and jelly sandwiches and smoothies</a:t>
            </a:r>
            <a:r>
              <a:rPr lang="en-US" sz="2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t>
            </a:r>
            <a:endParaRPr lang="en-US" sz="16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a:p>
            <a:pPr algn="l"/>
            <a:r>
              <a:rPr lang="en-US" sz="14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a:t>
            </a:r>
            <a:endParaRPr lang="en-US" sz="12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a:p>
            <a:pPr marL="2571750" lvl="4" indent="-742950" algn="l">
              <a:buAutoNum type="alphaLcPeriod"/>
            </a:pPr>
            <a:r>
              <a:rPr lang="en-US" sz="24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sushi, peanut butter, and jelly sandwiches, and smoothies.</a:t>
            </a:r>
          </a:p>
          <a:p>
            <a:pPr marL="2571750" lvl="4" indent="-742950" algn="l">
              <a:buAutoNum type="alphaLcPeriod"/>
            </a:pPr>
            <a:r>
              <a:rPr lang="en-US" sz="24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sushi, peanut butter and jelly, sandwiches, and smoothies.</a:t>
            </a:r>
          </a:p>
          <a:p>
            <a:pPr marL="2571750" lvl="4" indent="-742950" algn="l">
              <a:buAutoNum type="alphaLcPeriod"/>
            </a:pPr>
            <a:r>
              <a:rPr lang="en-US" sz="24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sushi, peanut butter and jelly sandwiches, and smoothies.</a:t>
            </a:r>
          </a:p>
          <a:p>
            <a:pPr marL="2571750" lvl="4" indent="-742950" algn="l">
              <a:buAutoNum type="alphaLcPeriod"/>
            </a:pPr>
            <a:r>
              <a:rPr lang="en-US" sz="24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sushi peanut butter, and jelly, sandwiches, and smoothies.</a:t>
            </a:r>
            <a:endParaRPr lang="en-US" sz="28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pic>
        <p:nvPicPr>
          <p:cNvPr id="8" name="Picture 7"/>
          <p:cNvPicPr>
            <a:picLocks noChangeAspect="1"/>
          </p:cNvPicPr>
          <p:nvPr/>
        </p:nvPicPr>
        <p:blipFill>
          <a:blip r:embed="rId3" cstate="print"/>
          <a:stretch>
            <a:fillRect/>
          </a:stretch>
        </p:blipFill>
        <p:spPr>
          <a:xfrm>
            <a:off x="3733800" y="5791200"/>
            <a:ext cx="2109612" cy="1320014"/>
          </a:xfrm>
          <a:prstGeom prst="rect">
            <a:avLst/>
          </a:prstGeom>
        </p:spPr>
      </p:pic>
    </p:spTree>
    <p:extLst>
      <p:ext uri="{BB962C8B-B14F-4D97-AF65-F5344CB8AC3E}">
        <p14:creationId xmlns:p14="http://schemas.microsoft.com/office/powerpoint/2010/main" xmlns="" val="320881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4" end="4"/>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weasel_hideout_t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9246"/>
          </a:xfrm>
          <a:prstGeom prst="rect">
            <a:avLst/>
          </a:prstGeom>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Rectangle 2"/>
          <p:cNvSpPr txBox="1">
            <a:spLocks noChangeArrowheads="1"/>
          </p:cNvSpPr>
          <p:nvPr/>
        </p:nvSpPr>
        <p:spPr bwMode="auto">
          <a:xfrm>
            <a:off x="-104633" y="152400"/>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What is the correct way to write the missing part of the sentence?</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4" name="Rectangle 2"/>
          <p:cNvSpPr txBox="1">
            <a:spLocks noChangeArrowheads="1"/>
          </p:cNvSpPr>
          <p:nvPr/>
        </p:nvSpPr>
        <p:spPr bwMode="auto">
          <a:xfrm>
            <a:off x="609600" y="2971800"/>
            <a:ext cx="82296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pPr algn="l"/>
            <a:r>
              <a:rPr lang="en-US" sz="36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Charlie couldn’t decide whether he wanted ___________</a:t>
            </a:r>
          </a:p>
          <a:p>
            <a:pPr algn="l"/>
            <a:endParaRPr lang="en-US" sz="1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a:p>
            <a:pPr marL="1200150" lvl="1" indent="-742950" algn="l">
              <a:buAutoNum type="alphaLcPeriod"/>
            </a:pPr>
            <a:r>
              <a:rPr lang="en-US" sz="32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 bike, a skateboard, or a scooter.</a:t>
            </a:r>
          </a:p>
          <a:p>
            <a:pPr marL="1200150" lvl="1" indent="-742950" algn="l">
              <a:buAutoNum type="alphaLcPeriod"/>
            </a:pPr>
            <a:r>
              <a:rPr lang="en-US" sz="32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 bike, a skateboard or a scooter.</a:t>
            </a:r>
          </a:p>
          <a:p>
            <a:pPr marL="1200150" lvl="1" indent="-742950" algn="l">
              <a:buAutoNum type="alphaLcPeriod"/>
            </a:pPr>
            <a:r>
              <a:rPr lang="en-US" sz="32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 bike a skateboard or, a scooter.</a:t>
            </a:r>
          </a:p>
          <a:p>
            <a:pPr marL="1200150" lvl="1" indent="-742950" algn="l">
              <a:buAutoNum type="alphaLcPeriod"/>
            </a:pPr>
            <a:r>
              <a:rPr lang="en-US" sz="32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 bike a skateboard or a scooter.</a:t>
            </a:r>
          </a:p>
          <a:p>
            <a:pPr marL="742950" indent="-742950" algn="l">
              <a:buAutoNum type="alphaLcPeriod"/>
            </a:pPr>
            <a:endParaRPr lang="en-US" sz="32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pic>
        <p:nvPicPr>
          <p:cNvPr id="8" name="Picture 7"/>
          <p:cNvPicPr>
            <a:picLocks noChangeAspect="1"/>
          </p:cNvPicPr>
          <p:nvPr/>
        </p:nvPicPr>
        <p:blipFill>
          <a:blip r:embed="rId3" cstate="print"/>
          <a:stretch>
            <a:fillRect/>
          </a:stretch>
        </p:blipFill>
        <p:spPr>
          <a:xfrm>
            <a:off x="3733800" y="4854593"/>
            <a:ext cx="2286000" cy="1952898"/>
          </a:xfrm>
          <a:prstGeom prst="rect">
            <a:avLst/>
          </a:prstGeom>
        </p:spPr>
      </p:pic>
    </p:spTree>
    <p:extLst>
      <p:ext uri="{BB962C8B-B14F-4D97-AF65-F5344CB8AC3E}">
        <p14:creationId xmlns:p14="http://schemas.microsoft.com/office/powerpoint/2010/main" xmlns="" val="320881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2" end="2"/>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weasel_hideout_t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9246"/>
          </a:xfrm>
          <a:prstGeom prst="rect">
            <a:avLst/>
          </a:prstGeom>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Rectangle 2"/>
          <p:cNvSpPr txBox="1">
            <a:spLocks noChangeArrowheads="1"/>
          </p:cNvSpPr>
          <p:nvPr/>
        </p:nvSpPr>
        <p:spPr bwMode="auto">
          <a:xfrm>
            <a:off x="-104633" y="0"/>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Which sentence is written correctly?</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4" name="Rectangle 2"/>
          <p:cNvSpPr txBox="1">
            <a:spLocks noChangeArrowheads="1"/>
          </p:cNvSpPr>
          <p:nvPr/>
        </p:nvSpPr>
        <p:spPr bwMode="auto">
          <a:xfrm>
            <a:off x="381000" y="2743200"/>
            <a:ext cx="85344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pPr marL="971550" lvl="1" indent="-514350" algn="l">
              <a:buAutoNum type="alphaLcPeriod"/>
            </a:pPr>
            <a:r>
              <a:rPr lang="en-US" sz="32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Kyle, Kennedy, Sarah, and Hailey are best friends.</a:t>
            </a:r>
            <a:endParaRPr lang="en-US" sz="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a:p>
            <a:pPr marL="971550" lvl="1" indent="-514350" algn="l"/>
            <a:r>
              <a:rPr lang="en-US" sz="32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b.	Kyle Kennedy Sarah and Hailey are best friends.</a:t>
            </a:r>
            <a:endParaRPr lang="en-US" sz="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a:p>
            <a:pPr marL="971550" lvl="1" indent="-514350" algn="l"/>
            <a:r>
              <a:rPr lang="en-US" sz="32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c.	Kyle, Kennedy, Sarah, and, Hailey are best friends.</a:t>
            </a:r>
            <a:endParaRPr lang="en-US" sz="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a:p>
            <a:pPr marL="971550" lvl="1" indent="-514350" algn="l"/>
            <a:r>
              <a:rPr lang="en-US" sz="32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d.	Kyle, Kennedy, Sarah and Hailey are best friends.</a:t>
            </a:r>
          </a:p>
          <a:p>
            <a:pPr algn="l"/>
            <a:endParaRPr lang="en-US" sz="1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a:p>
            <a:pPr algn="l"/>
            <a:r>
              <a:rPr lang="en-US" sz="14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a:t>
            </a:r>
            <a:endParaRPr lang="en-US" sz="12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pic>
        <p:nvPicPr>
          <p:cNvPr id="8" name="Picture 7"/>
          <p:cNvPicPr>
            <a:picLocks noChangeAspect="1"/>
          </p:cNvPicPr>
          <p:nvPr/>
        </p:nvPicPr>
        <p:blipFill>
          <a:blip r:embed="rId3" cstate="print"/>
          <a:stretch>
            <a:fillRect/>
          </a:stretch>
        </p:blipFill>
        <p:spPr>
          <a:xfrm>
            <a:off x="3962400" y="4648200"/>
            <a:ext cx="2167771" cy="2167771"/>
          </a:xfrm>
          <a:prstGeom prst="rect">
            <a:avLst/>
          </a:prstGeom>
        </p:spPr>
      </p:pic>
    </p:spTree>
    <p:extLst>
      <p:ext uri="{BB962C8B-B14F-4D97-AF65-F5344CB8AC3E}">
        <p14:creationId xmlns:p14="http://schemas.microsoft.com/office/powerpoint/2010/main" xmlns="" val="320881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weasel_hideout_t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9246"/>
          </a:xfrm>
          <a:prstGeom prst="rect">
            <a:avLst/>
          </a:prstGeom>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Rectangle 2"/>
          <p:cNvSpPr txBox="1">
            <a:spLocks noChangeArrowheads="1"/>
          </p:cNvSpPr>
          <p:nvPr/>
        </p:nvSpPr>
        <p:spPr bwMode="auto">
          <a:xfrm>
            <a:off x="-104633" y="152400"/>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What is the correct way to punctuate the underlined items in this sentence?</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4" name="Rectangle 2"/>
          <p:cNvSpPr txBox="1">
            <a:spLocks noChangeArrowheads="1"/>
          </p:cNvSpPr>
          <p:nvPr/>
        </p:nvSpPr>
        <p:spPr bwMode="auto">
          <a:xfrm>
            <a:off x="533400" y="3124200"/>
            <a:ext cx="81534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pPr algn="l"/>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Please don’t use </a:t>
            </a:r>
            <a:r>
              <a:rPr lang="en-US" sz="4000" b="1" i="0" u="sng"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 pen or a crayon</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to do your work</a:t>
            </a:r>
            <a:r>
              <a:rPr lang="en-US" sz="36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t>
            </a:r>
          </a:p>
          <a:p>
            <a:pPr algn="l"/>
            <a:r>
              <a:rPr lang="en-US" sz="24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a:t>
            </a:r>
            <a:endParaRPr lang="en-US" sz="12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a:p>
            <a:pPr marL="2571750" lvl="4" indent="-742950" algn="l">
              <a:buAutoNum type="alphaLcPeriod"/>
            </a:pPr>
            <a:r>
              <a:rPr lang="en-US" sz="32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 pen, or a crayon,</a:t>
            </a:r>
          </a:p>
          <a:p>
            <a:pPr marL="2571750" lvl="4" indent="-742950" algn="l">
              <a:buAutoNum type="alphaLcPeriod"/>
            </a:pPr>
            <a:r>
              <a:rPr lang="en-US" sz="32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 pen, or a crayon</a:t>
            </a:r>
          </a:p>
          <a:p>
            <a:pPr marL="2571750" lvl="4" indent="-742950" algn="l">
              <a:buAutoNum type="alphaLcPeriod"/>
            </a:pPr>
            <a:r>
              <a:rPr lang="en-US" sz="32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 pen or a crayon</a:t>
            </a:r>
          </a:p>
          <a:p>
            <a:pPr marL="2571750" lvl="4" indent="-742950" algn="l">
              <a:buAutoNum type="alphaLcPeriod"/>
            </a:pPr>
            <a:r>
              <a:rPr lang="en-US" sz="32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 pen, or, a crayon</a:t>
            </a:r>
          </a:p>
          <a:p>
            <a:pPr marL="742950" indent="-742950" algn="l">
              <a:buAutoNum type="alphaLcPeriod"/>
            </a:pPr>
            <a:endParaRPr lang="en-US" sz="36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pic>
        <p:nvPicPr>
          <p:cNvPr id="8" name="Picture 7"/>
          <p:cNvPicPr>
            <a:picLocks noChangeAspect="1"/>
          </p:cNvPicPr>
          <p:nvPr/>
        </p:nvPicPr>
        <p:blipFill>
          <a:blip r:embed="rId3" cstate="print"/>
          <a:stretch>
            <a:fillRect/>
          </a:stretch>
        </p:blipFill>
        <p:spPr>
          <a:xfrm>
            <a:off x="3821994" y="5253013"/>
            <a:ext cx="2109612" cy="1604987"/>
          </a:xfrm>
          <a:prstGeom prst="rect">
            <a:avLst/>
          </a:prstGeom>
        </p:spPr>
      </p:pic>
    </p:spTree>
    <p:extLst>
      <p:ext uri="{BB962C8B-B14F-4D97-AF65-F5344CB8AC3E}">
        <p14:creationId xmlns:p14="http://schemas.microsoft.com/office/powerpoint/2010/main" xmlns="" val="320881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4" end="4"/>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weasel_hideout_t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9246"/>
          </a:xfrm>
          <a:prstGeom prst="rect">
            <a:avLst/>
          </a:prstGeom>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Rectangle 2"/>
          <p:cNvSpPr txBox="1">
            <a:spLocks noChangeArrowheads="1"/>
          </p:cNvSpPr>
          <p:nvPr/>
        </p:nvSpPr>
        <p:spPr bwMode="auto">
          <a:xfrm>
            <a:off x="-104633" y="152400"/>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What is the correct way to punctuate the underlined items in this sentence?</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4" name="Rectangle 2"/>
          <p:cNvSpPr txBox="1">
            <a:spLocks noChangeArrowheads="1"/>
          </p:cNvSpPr>
          <p:nvPr/>
        </p:nvSpPr>
        <p:spPr bwMode="auto">
          <a:xfrm>
            <a:off x="152400" y="2514600"/>
            <a:ext cx="89916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pPr algn="l"/>
            <a:r>
              <a:rPr lang="en-US" sz="32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Is your favorite subject </a:t>
            </a:r>
            <a:r>
              <a:rPr lang="en-US" sz="3200" b="1" i="0" u="sng"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reading writing or spelling</a:t>
            </a:r>
            <a:r>
              <a:rPr lang="en-US" sz="32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t>
            </a:r>
          </a:p>
          <a:p>
            <a:pPr algn="l"/>
            <a:endParaRPr lang="en-US" sz="1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a:p>
            <a:pPr algn="l"/>
            <a:r>
              <a:rPr lang="en-US" sz="14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a:t>
            </a:r>
            <a:endParaRPr lang="en-US" sz="12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a:p>
            <a:pPr marL="2571750" lvl="4" indent="-742950" algn="l">
              <a:buAutoNum type="alphaLcPeriod"/>
            </a:pPr>
            <a:r>
              <a:rPr lang="en-US" sz="2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reading writing or spelling?</a:t>
            </a:r>
          </a:p>
          <a:p>
            <a:pPr marL="2571750" lvl="4" indent="-742950" algn="l">
              <a:buAutoNum type="alphaLcPeriod"/>
            </a:pPr>
            <a:r>
              <a:rPr lang="en-US" sz="2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reading, writing, or, spelling?</a:t>
            </a:r>
          </a:p>
          <a:p>
            <a:pPr marL="2571750" lvl="4" indent="-742950" algn="l">
              <a:buAutoNum type="alphaLcPeriod"/>
            </a:pPr>
            <a:r>
              <a:rPr lang="en-US" sz="2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reading , writing or spelling?</a:t>
            </a:r>
          </a:p>
          <a:p>
            <a:pPr marL="2571750" lvl="4" indent="-742950" algn="l">
              <a:buAutoNum type="alphaLcPeriod"/>
            </a:pPr>
            <a:r>
              <a:rPr lang="en-US" sz="2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reading, writing, or spelling?</a:t>
            </a:r>
            <a:endParaRPr lang="en-US" sz="32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pic>
        <p:nvPicPr>
          <p:cNvPr id="8" name="Picture 7"/>
          <p:cNvPicPr>
            <a:picLocks noChangeAspect="1"/>
          </p:cNvPicPr>
          <p:nvPr/>
        </p:nvPicPr>
        <p:blipFill>
          <a:blip r:embed="rId3" cstate="print"/>
          <a:stretch>
            <a:fillRect/>
          </a:stretch>
        </p:blipFill>
        <p:spPr>
          <a:xfrm>
            <a:off x="3727032" y="4724400"/>
            <a:ext cx="2285999" cy="1981200"/>
          </a:xfrm>
          <a:prstGeom prst="rect">
            <a:avLst/>
          </a:prstGeom>
        </p:spPr>
      </p:pic>
    </p:spTree>
    <p:extLst>
      <p:ext uri="{BB962C8B-B14F-4D97-AF65-F5344CB8AC3E}">
        <p14:creationId xmlns:p14="http://schemas.microsoft.com/office/powerpoint/2010/main" xmlns="" val="320881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6" end="6"/>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weasel_hideout_t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9246"/>
          </a:xfrm>
          <a:prstGeom prst="rect">
            <a:avLst/>
          </a:prstGeom>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Rectangle 2"/>
          <p:cNvSpPr txBox="1">
            <a:spLocks noChangeArrowheads="1"/>
          </p:cNvSpPr>
          <p:nvPr/>
        </p:nvSpPr>
        <p:spPr bwMode="auto">
          <a:xfrm>
            <a:off x="-104633" y="152400"/>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What is the correct way to write the missing part of the sentence?</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4" name="Rectangle 2"/>
          <p:cNvSpPr txBox="1">
            <a:spLocks noChangeArrowheads="1"/>
          </p:cNvSpPr>
          <p:nvPr/>
        </p:nvSpPr>
        <p:spPr bwMode="auto">
          <a:xfrm>
            <a:off x="152400" y="2971800"/>
            <a:ext cx="89916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pPr algn="l"/>
            <a:r>
              <a:rPr lang="en-US" sz="36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__________ sounds like just what we need to relax.</a:t>
            </a:r>
          </a:p>
          <a:p>
            <a:pPr marL="1657350" lvl="2" indent="-742950" algn="l">
              <a:buAutoNum type="alphaLcPeriod"/>
            </a:pPr>
            <a:r>
              <a:rPr lang="en-US" sz="24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Sleeping in a tent, hiking the trails, and, sitting by the fire</a:t>
            </a:r>
          </a:p>
          <a:p>
            <a:pPr marL="1657350" lvl="2" indent="-742950" algn="l">
              <a:buAutoNum type="alphaLcPeriod"/>
            </a:pPr>
            <a:r>
              <a:rPr lang="en-US" sz="24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Sleeping in a tent, hiking the trails, and sitting by the fire </a:t>
            </a:r>
          </a:p>
          <a:p>
            <a:pPr marL="1657350" lvl="2" indent="-742950" algn="l">
              <a:buAutoNum type="alphaLcPeriod"/>
            </a:pPr>
            <a:r>
              <a:rPr lang="en-US" sz="24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Sleeping in a tent hiking the trails and sitting by the fire</a:t>
            </a:r>
          </a:p>
          <a:p>
            <a:pPr marL="1657350" lvl="2" indent="-742950" algn="l">
              <a:buAutoNum type="alphaLcPeriod"/>
            </a:pPr>
            <a:r>
              <a:rPr lang="en-US" sz="24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Sleeping, in a tent, hiking, the trails, and sitting, by the fire</a:t>
            </a:r>
          </a:p>
          <a:p>
            <a:pPr marL="742950" indent="-742950" algn="l"/>
            <a:endParaRPr lang="en-US" sz="28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pic>
        <p:nvPicPr>
          <p:cNvPr id="8" name="Picture 7"/>
          <p:cNvPicPr>
            <a:picLocks noChangeAspect="1"/>
          </p:cNvPicPr>
          <p:nvPr/>
        </p:nvPicPr>
        <p:blipFill>
          <a:blip r:embed="rId3" cstate="print"/>
          <a:stretch>
            <a:fillRect/>
          </a:stretch>
        </p:blipFill>
        <p:spPr>
          <a:xfrm>
            <a:off x="3900351" y="4854593"/>
            <a:ext cx="1952898" cy="1952898"/>
          </a:xfrm>
          <a:prstGeom prst="rect">
            <a:avLst/>
          </a:prstGeom>
        </p:spPr>
      </p:pic>
    </p:spTree>
    <p:extLst>
      <p:ext uri="{BB962C8B-B14F-4D97-AF65-F5344CB8AC3E}">
        <p14:creationId xmlns:p14="http://schemas.microsoft.com/office/powerpoint/2010/main" xmlns="" val="320881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2" end="2"/>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weasel_hideout_t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9246"/>
          </a:xfrm>
          <a:prstGeom prst="rect">
            <a:avLst/>
          </a:prstGeom>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Rectangle 2"/>
          <p:cNvSpPr txBox="1">
            <a:spLocks noChangeArrowheads="1"/>
          </p:cNvSpPr>
          <p:nvPr/>
        </p:nvSpPr>
        <p:spPr bwMode="auto">
          <a:xfrm>
            <a:off x="-104633" y="0"/>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Which sentence is written correctly?</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4" name="Rectangle 2"/>
          <p:cNvSpPr txBox="1">
            <a:spLocks noChangeArrowheads="1"/>
          </p:cNvSpPr>
          <p:nvPr/>
        </p:nvSpPr>
        <p:spPr bwMode="auto">
          <a:xfrm>
            <a:off x="228600" y="2667000"/>
            <a:ext cx="87630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pPr marL="971550" lvl="1" indent="-514350" algn="l">
              <a:buAutoNum type="alphaLcPeriod"/>
            </a:pPr>
            <a:r>
              <a:rPr lang="en-US" sz="2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Sofia is gifted in music.  She plays the clarinet, the guitar, the piano, and the trumpet.</a:t>
            </a:r>
          </a:p>
          <a:p>
            <a:pPr marL="971550" lvl="1" indent="-514350" algn="l"/>
            <a:endParaRPr lang="en-US" sz="105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a:p>
            <a:pPr marL="971550" lvl="1" indent="-514350" algn="l"/>
            <a:r>
              <a:rPr lang="en-US" sz="2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b.	Sofia is gifted in music.  She plays the clarinet the guitar the piano, and the trumpet.</a:t>
            </a:r>
          </a:p>
          <a:p>
            <a:pPr marL="971550" lvl="1" indent="-514350" algn="l"/>
            <a:endParaRPr lang="en-US" sz="105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a:p>
            <a:pPr marL="971550" lvl="1" indent="-514350" algn="l"/>
            <a:r>
              <a:rPr lang="en-US" sz="2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c.	Sofia is gifted in music.  She plays the clarinet, the guitar, the piano, and, the trumpet.</a:t>
            </a:r>
          </a:p>
          <a:p>
            <a:pPr marL="971550" lvl="1" indent="-514350" algn="l"/>
            <a:endParaRPr lang="en-US" sz="105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a:p>
            <a:pPr marL="971550" lvl="1" indent="-514350" algn="l"/>
            <a:r>
              <a:rPr lang="en-US" sz="2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d.	Sofia is gifted in music.  She plays the clarinet, the guitar, the piano and the trumpet.</a:t>
            </a:r>
          </a:p>
          <a:p>
            <a:pPr algn="l"/>
            <a:endParaRPr lang="en-US" sz="16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a:p>
            <a:pPr algn="l"/>
            <a:r>
              <a:rPr lang="en-US" sz="12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a:t>
            </a:r>
            <a:endParaRPr lang="en-US" sz="11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pic>
        <p:nvPicPr>
          <p:cNvPr id="8" name="Picture 7"/>
          <p:cNvPicPr>
            <a:picLocks noChangeAspect="1"/>
          </p:cNvPicPr>
          <p:nvPr/>
        </p:nvPicPr>
        <p:blipFill>
          <a:blip r:embed="rId3" cstate="print"/>
          <a:stretch>
            <a:fillRect/>
          </a:stretch>
        </p:blipFill>
        <p:spPr>
          <a:xfrm>
            <a:off x="4487943" y="4800600"/>
            <a:ext cx="922257" cy="2057400"/>
          </a:xfrm>
          <a:prstGeom prst="rect">
            <a:avLst/>
          </a:prstGeom>
        </p:spPr>
      </p:pic>
    </p:spTree>
    <p:extLst>
      <p:ext uri="{BB962C8B-B14F-4D97-AF65-F5344CB8AC3E}">
        <p14:creationId xmlns:p14="http://schemas.microsoft.com/office/powerpoint/2010/main" xmlns="" val="320881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685800" y="1066800"/>
            <a:ext cx="5943600" cy="4038600"/>
          </a:xfrm>
          <a:prstGeom prst="wedgeRoundRectCallout">
            <a:avLst>
              <a:gd name="adj1" fmla="val 63437"/>
              <a:gd name="adj2" fmla="val 714"/>
              <a:gd name="adj3" fmla="val 16667"/>
            </a:avLst>
          </a:prstGeom>
          <a:solidFill>
            <a:schemeClr val="bg1"/>
          </a:solidFill>
          <a:ln>
            <a:solidFill>
              <a:srgbClr val="6633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Commas are used to separate words in a list.  The list can be made up of nouns, verbs, or adjectives. It does not matter!  You add the comma in order to have a small pause while you are reading.  Here are a few examples.</a:t>
            </a:r>
            <a:endParaRPr lang="en-US" sz="32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weasel_hideout_t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9246"/>
          </a:xfrm>
          <a:prstGeom prst="rect">
            <a:avLst/>
          </a:prstGeom>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Rectangle 2"/>
          <p:cNvSpPr txBox="1">
            <a:spLocks noChangeArrowheads="1"/>
          </p:cNvSpPr>
          <p:nvPr/>
        </p:nvSpPr>
        <p:spPr bwMode="auto">
          <a:xfrm>
            <a:off x="-104633" y="152400"/>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What is the correct way to write the missing part of the sentence?</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4" name="Rectangle 2"/>
          <p:cNvSpPr txBox="1">
            <a:spLocks noChangeArrowheads="1"/>
          </p:cNvSpPr>
          <p:nvPr/>
        </p:nvSpPr>
        <p:spPr bwMode="auto">
          <a:xfrm>
            <a:off x="914400" y="2895600"/>
            <a:ext cx="82296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pPr algn="l"/>
            <a:r>
              <a:rPr lang="en-US" sz="36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Would you bring me ___________?</a:t>
            </a:r>
          </a:p>
          <a:p>
            <a:pPr algn="l"/>
            <a:endParaRPr lang="en-US" sz="1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a:p>
            <a:pPr marL="742950" indent="-742950" algn="l">
              <a:buAutoNum type="alphaLcPeriod"/>
            </a:pPr>
            <a:r>
              <a:rPr lang="en-US" sz="2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 box of </a:t>
            </a:r>
            <a:r>
              <a:rPr lang="en-US" sz="2800" b="1" i="0" dirty="0" err="1"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kleenex</a:t>
            </a:r>
            <a:r>
              <a:rPr lang="en-US" sz="2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some hot tea, and, an ice pack.</a:t>
            </a:r>
          </a:p>
          <a:p>
            <a:pPr marL="742950" indent="-742950" algn="l">
              <a:buAutoNum type="alphaLcPeriod"/>
            </a:pPr>
            <a:r>
              <a:rPr lang="en-US" sz="2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 box of </a:t>
            </a:r>
            <a:r>
              <a:rPr lang="en-US" sz="2800" b="1" i="0" dirty="0" err="1"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kleenex</a:t>
            </a:r>
            <a:r>
              <a:rPr lang="en-US" sz="2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some hot tea and an ice pack.</a:t>
            </a:r>
          </a:p>
          <a:p>
            <a:pPr marL="742950" indent="-742950" algn="l">
              <a:buAutoNum type="alphaLcPeriod"/>
            </a:pPr>
            <a:r>
              <a:rPr lang="en-US" sz="2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 box of </a:t>
            </a:r>
            <a:r>
              <a:rPr lang="en-US" sz="2800" b="1" i="0" dirty="0" err="1"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kleenex</a:t>
            </a:r>
            <a:r>
              <a:rPr lang="en-US" sz="2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some hot tea and an ice pack.</a:t>
            </a:r>
          </a:p>
          <a:p>
            <a:pPr marL="742950" indent="-742950" algn="l">
              <a:buAutoNum type="alphaLcPeriod"/>
            </a:pPr>
            <a:r>
              <a:rPr lang="en-US" sz="2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 box of </a:t>
            </a:r>
            <a:r>
              <a:rPr lang="en-US" sz="2800" b="1" i="0" dirty="0" err="1"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kleenex</a:t>
            </a:r>
            <a:r>
              <a:rPr lang="en-US" sz="2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some hot tea, and an ice pack.</a:t>
            </a:r>
          </a:p>
          <a:p>
            <a:pPr marL="742950" indent="-742950" algn="l">
              <a:buAutoNum type="alphaLcPeriod"/>
            </a:pPr>
            <a:endParaRPr lang="en-US" sz="32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pic>
        <p:nvPicPr>
          <p:cNvPr id="8" name="Picture 7"/>
          <p:cNvPicPr>
            <a:picLocks noChangeAspect="1"/>
          </p:cNvPicPr>
          <p:nvPr/>
        </p:nvPicPr>
        <p:blipFill>
          <a:blip r:embed="rId3" cstate="print"/>
          <a:stretch>
            <a:fillRect/>
          </a:stretch>
        </p:blipFill>
        <p:spPr>
          <a:xfrm>
            <a:off x="3821994" y="4854593"/>
            <a:ext cx="2109612" cy="1952898"/>
          </a:xfrm>
          <a:prstGeom prst="rect">
            <a:avLst/>
          </a:prstGeom>
        </p:spPr>
      </p:pic>
    </p:spTree>
    <p:extLst>
      <p:ext uri="{BB962C8B-B14F-4D97-AF65-F5344CB8AC3E}">
        <p14:creationId xmlns:p14="http://schemas.microsoft.com/office/powerpoint/2010/main" xmlns="" val="320881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5" end="5"/>
                                            </p:txEl>
                                          </p:spTgt>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762000" y="1524000"/>
            <a:ext cx="5410200" cy="3124200"/>
          </a:xfrm>
          <a:prstGeom prst="wedgeRoundRectCallout">
            <a:avLst>
              <a:gd name="adj1" fmla="val 63195"/>
              <a:gd name="adj2" fmla="val 2365"/>
              <a:gd name="adj3" fmla="val 16667"/>
            </a:avLst>
          </a:prstGeom>
          <a:solidFill>
            <a:schemeClr val="bg1"/>
          </a:solidFill>
          <a:ln>
            <a:solidFill>
              <a:srgbClr val="6633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You really cannot be tricked!  I’ve done my best to outsmart you, but you understand commas in a series.  Way to go, my weasel friends!</a:t>
            </a:r>
            <a:endParaRPr lang="en-US" sz="32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43000" y="5257800"/>
            <a:ext cx="70104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prst="coolSlant"/>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normalizeH="0" baseline="0" noProof="0" dirty="0" smtClean="0">
                <a:ln w="11430"/>
                <a:effectLst>
                  <a:outerShdw blurRad="50800" dist="39000" dir="5460000" algn="tl">
                    <a:srgbClr val="000000">
                      <a:alpha val="38000"/>
                    </a:srgbClr>
                  </a:outerShdw>
                </a:effectLst>
                <a:uLnTx/>
                <a:uFillTx/>
                <a:latin typeface="Calibri" pitchFamily="34" charset="0"/>
                <a:ea typeface="+mj-ea"/>
                <a:cs typeface="+mj-cs"/>
              </a:rPr>
              <a:t>For more of</a:t>
            </a:r>
            <a:r>
              <a:rPr kumimoji="0" lang="en-US" sz="3200" b="1" i="0" u="none" strike="noStrike" kern="0" normalizeH="0" noProof="0" dirty="0" smtClean="0">
                <a:ln w="11430"/>
                <a:effectLst>
                  <a:outerShdw blurRad="50800" dist="39000" dir="5460000" algn="tl">
                    <a:srgbClr val="000000">
                      <a:alpha val="38000"/>
                    </a:srgbClr>
                  </a:outerShdw>
                </a:effectLst>
                <a:uLnTx/>
                <a:uFillTx/>
                <a:latin typeface="Calibri" pitchFamily="34" charset="0"/>
                <a:ea typeface="+mj-ea"/>
                <a:cs typeface="+mj-cs"/>
              </a:rPr>
              <a:t> our products go to:</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kern="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mj-ea"/>
                <a:cs typeface="+mj-cs"/>
                <a:hlinkClick r:id="rId2"/>
              </a:rPr>
              <a:t>www.teacherspayteachers.com/Store/Teachers-Unleashed</a:t>
            </a:r>
            <a:endParaRPr lang="en-US" sz="1600" b="1" kern="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alibri" pitchFamily="34" charset="0"/>
              <a:ea typeface="+mj-ea"/>
              <a:cs typeface="+mj-cs"/>
            </a:endParaRPr>
          </a:p>
        </p:txBody>
      </p:sp>
      <p:sp>
        <p:nvSpPr>
          <p:cNvPr id="3" name="Rounded Rectangular Callout 2"/>
          <p:cNvSpPr/>
          <p:nvPr/>
        </p:nvSpPr>
        <p:spPr>
          <a:xfrm>
            <a:off x="685800" y="457200"/>
            <a:ext cx="5486400" cy="4572000"/>
          </a:xfrm>
          <a:prstGeom prst="wedgeRoundRectCallout">
            <a:avLst>
              <a:gd name="adj1" fmla="val 68468"/>
              <a:gd name="adj2" fmla="val 9397"/>
              <a:gd name="adj3" fmla="val 16667"/>
            </a:avLst>
          </a:prstGeom>
          <a:solidFill>
            <a:schemeClr val="bg1"/>
          </a:solidFill>
          <a:ln>
            <a:solidFill>
              <a:srgbClr val="6633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err="1" smtClean="0">
                <a:ln w="11430">
                  <a:solidFill>
                    <a:schemeClr val="tx1"/>
                  </a:solidFill>
                </a:ln>
                <a:gradFill flip="none" rotWithShape="1">
                  <a:gsLst>
                    <a:gs pos="0">
                      <a:schemeClr val="tx1"/>
                    </a:gs>
                    <a:gs pos="50000">
                      <a:srgbClr val="9CB86E"/>
                    </a:gs>
                    <a:gs pos="100000">
                      <a:srgbClr val="156B13"/>
                    </a:gs>
                  </a:gsLst>
                  <a:path path="rect">
                    <a:fillToRect l="50000" t="50000" r="50000" b="50000"/>
                  </a:path>
                  <a:tileRect/>
                </a:gradFill>
                <a:effectLst>
                  <a:outerShdw blurRad="50800" dist="39000" dir="5460000" algn="tl">
                    <a:srgbClr val="000000">
                      <a:alpha val="38000"/>
                    </a:srgbClr>
                  </a:outerShdw>
                </a:effectLst>
                <a:latin typeface="Calibri" pitchFamily="34" charset="0"/>
                <a:cs typeface="Calibri" pitchFamily="34" charset="0"/>
              </a:rPr>
              <a:t>Psssst</a:t>
            </a:r>
            <a:r>
              <a:rPr lang="en-US" sz="3200" b="1" dirty="0" smtClean="0">
                <a:ln w="11430">
                  <a:solidFill>
                    <a:schemeClr val="tx1"/>
                  </a:solidFill>
                </a:ln>
                <a:gradFill flip="none" rotWithShape="1">
                  <a:gsLst>
                    <a:gs pos="0">
                      <a:schemeClr val="tx1"/>
                    </a:gs>
                    <a:gs pos="50000">
                      <a:srgbClr val="9CB86E"/>
                    </a:gs>
                    <a:gs pos="100000">
                      <a:srgbClr val="156B13"/>
                    </a:gs>
                  </a:gsLst>
                  <a:path path="rect">
                    <a:fillToRect l="50000" t="50000" r="50000" b="50000"/>
                  </a:path>
                  <a:tileRect/>
                </a:gradFill>
                <a:effectLst>
                  <a:outerShdw blurRad="50800" dist="39000" dir="5460000" algn="tl">
                    <a:srgbClr val="000000">
                      <a:alpha val="38000"/>
                    </a:srgbClr>
                  </a:outerShdw>
                </a:effectLst>
                <a:latin typeface="Calibri" pitchFamily="34" charset="0"/>
                <a:cs typeface="Calibri" pitchFamily="34" charset="0"/>
              </a:rPr>
              <a:t>!  Over here…  </a:t>
            </a:r>
          </a:p>
          <a:p>
            <a:pPr algn="ctr"/>
            <a:r>
              <a:rPr lang="en-US" sz="3200" b="1" dirty="0" smtClean="0">
                <a:ln w="11430">
                  <a:solidFill>
                    <a:schemeClr val="tx1"/>
                  </a:solidFill>
                </a:ln>
                <a:gradFill flip="none" rotWithShape="1">
                  <a:gsLst>
                    <a:gs pos="0">
                      <a:schemeClr val="tx1"/>
                    </a:gs>
                    <a:gs pos="50000">
                      <a:srgbClr val="9CB86E"/>
                    </a:gs>
                    <a:gs pos="100000">
                      <a:srgbClr val="156B13"/>
                    </a:gs>
                  </a:gsLst>
                  <a:path path="rect">
                    <a:fillToRect l="50000" t="50000" r="50000" b="50000"/>
                  </a:path>
                  <a:tileRect/>
                </a:gradFill>
                <a:effectLst>
                  <a:outerShdw blurRad="50800" dist="39000" dir="5460000" algn="tl">
                    <a:srgbClr val="000000">
                      <a:alpha val="38000"/>
                    </a:srgbClr>
                  </a:outerShdw>
                </a:effectLst>
                <a:latin typeface="Calibri" pitchFamily="34" charset="0"/>
                <a:cs typeface="Calibri" pitchFamily="34" charset="0"/>
              </a:rPr>
              <a:t>Thanks for choosing </a:t>
            </a:r>
            <a:r>
              <a:rPr lang="en-US" sz="6600" b="1" dirty="0" smtClean="0">
                <a:ln w="11430">
                  <a:solidFill>
                    <a:schemeClr val="tx1"/>
                  </a:solidFill>
                </a:ln>
                <a:gradFill flip="none" rotWithShape="1">
                  <a:gsLst>
                    <a:gs pos="0">
                      <a:schemeClr val="tx1"/>
                    </a:gs>
                    <a:gs pos="50000">
                      <a:srgbClr val="9CB86E"/>
                    </a:gs>
                    <a:gs pos="100000">
                      <a:srgbClr val="156B13"/>
                    </a:gs>
                    <a:gs pos="100000">
                      <a:schemeClr val="bg1"/>
                    </a:gs>
                  </a:gsLst>
                  <a:path path="rect">
                    <a:fillToRect l="50000" t="50000" r="50000" b="50000"/>
                  </a:path>
                  <a:tileRect/>
                </a:gradFill>
                <a:effectLst>
                  <a:glow rad="63500">
                    <a:schemeClr val="accent4">
                      <a:satMod val="175000"/>
                      <a:alpha val="40000"/>
                    </a:schemeClr>
                  </a:glow>
                  <a:outerShdw blurRad="50800" dist="39000" dir="5460000" algn="tl">
                    <a:srgbClr val="000000">
                      <a:alpha val="38000"/>
                    </a:srgbClr>
                  </a:outerShdw>
                </a:effectLst>
                <a:latin typeface="Calibri" pitchFamily="34" charset="0"/>
                <a:cs typeface="Calibri" pitchFamily="34" charset="0"/>
              </a:rPr>
              <a:t>TEACHERS UNLEASHED</a:t>
            </a:r>
          </a:p>
          <a:p>
            <a:pPr algn="ctr"/>
            <a:r>
              <a:rPr lang="en-US" sz="3200" b="1" dirty="0" smtClean="0">
                <a:ln w="11430">
                  <a:solidFill>
                    <a:schemeClr val="tx1"/>
                  </a:solidFill>
                </a:ln>
                <a:gradFill flip="none" rotWithShape="1">
                  <a:gsLst>
                    <a:gs pos="0">
                      <a:schemeClr val="tx1"/>
                    </a:gs>
                    <a:gs pos="50000">
                      <a:srgbClr val="9CB86E"/>
                    </a:gs>
                    <a:gs pos="100000">
                      <a:srgbClr val="156B13"/>
                    </a:gs>
                  </a:gsLst>
                  <a:path path="rect">
                    <a:fillToRect l="50000" t="50000" r="50000" b="50000"/>
                  </a:path>
                  <a:tileRect/>
                </a:gradFill>
                <a:effectLst>
                  <a:outerShdw blurRad="50800" dist="39000" dir="5460000" algn="tl">
                    <a:srgbClr val="000000">
                      <a:alpha val="38000"/>
                    </a:srgbClr>
                  </a:outerShdw>
                </a:effectLst>
                <a:latin typeface="Calibri" pitchFamily="34" charset="0"/>
                <a:cs typeface="Calibri" pitchFamily="34" charset="0"/>
              </a:rPr>
              <a:t>to teach those sneaky students how to master commas in a series!</a:t>
            </a:r>
            <a:endParaRPr lang="en-US" sz="2800" b="1" dirty="0">
              <a:ln w="11430">
                <a:solidFill>
                  <a:schemeClr val="tx1"/>
                </a:solidFill>
              </a:ln>
              <a:gradFill flip="none" rotWithShape="1">
                <a:gsLst>
                  <a:gs pos="0">
                    <a:schemeClr val="tx1"/>
                  </a:gs>
                  <a:gs pos="50000">
                    <a:srgbClr val="9CB86E"/>
                  </a:gs>
                  <a:gs pos="100000">
                    <a:srgbClr val="156B13"/>
                  </a:gs>
                </a:gsLst>
                <a:path path="rect">
                  <a:fillToRect l="50000" t="50000" r="50000" b="50000"/>
                </a:path>
                <a:tileRect/>
              </a:gradFill>
              <a:effectLst>
                <a:outerShdw blurRad="50800" dist="39000" dir="5460000" algn="tl">
                  <a:srgbClr val="000000">
                    <a:alpha val="38000"/>
                  </a:srgbClr>
                </a:outerShdw>
              </a:effectLst>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633" y="1"/>
            <a:ext cx="9248633"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6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 series of words</a:t>
            </a:r>
            <a:endParaRPr lang="en-US" sz="6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71800" y="2225890"/>
            <a:ext cx="2543175" cy="3546260"/>
          </a:xfrm>
          <a:prstGeom prst="rect">
            <a:avLst/>
          </a:prstGeom>
        </p:spPr>
      </p:pic>
      <p:sp>
        <p:nvSpPr>
          <p:cNvPr id="11" name="Rounded Rectangular Callout 10"/>
          <p:cNvSpPr/>
          <p:nvPr/>
        </p:nvSpPr>
        <p:spPr>
          <a:xfrm>
            <a:off x="5638800" y="2514600"/>
            <a:ext cx="3352800" cy="2514600"/>
          </a:xfrm>
          <a:prstGeom prst="wedgeRoundRectCallout">
            <a:avLst>
              <a:gd name="adj1" fmla="val -67386"/>
              <a:gd name="adj2" fmla="val -13544"/>
              <a:gd name="adj3" fmla="val 16667"/>
            </a:avLst>
          </a:prstGeom>
          <a:solidFill>
            <a:schemeClr val="bg1"/>
          </a:solidFill>
          <a:ln>
            <a:solidFill>
              <a:srgbClr val="6633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Notice after every word used to describe weasels, there is a comma.  All except the last one!  </a:t>
            </a:r>
            <a:endParaRPr lang="en-US" sz="28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9" name="Down Arrow 8"/>
          <p:cNvSpPr/>
          <p:nvPr/>
        </p:nvSpPr>
        <p:spPr>
          <a:xfrm>
            <a:off x="5076825" y="1143000"/>
            <a:ext cx="333375" cy="533400"/>
          </a:xfrm>
          <a:prstGeom prst="downArrow">
            <a:avLst/>
          </a:prstGeom>
          <a:solidFill>
            <a:schemeClr val="tx1"/>
          </a:solidFill>
          <a:ln>
            <a:solidFill>
              <a:srgbClr val="996633"/>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219825" y="1143000"/>
            <a:ext cx="333375" cy="533400"/>
          </a:xfrm>
          <a:prstGeom prst="downArrow">
            <a:avLst/>
          </a:prstGeom>
          <a:solidFill>
            <a:schemeClr val="tx1"/>
          </a:solidFill>
          <a:ln>
            <a:solidFill>
              <a:srgbClr val="996633"/>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ular Callout 14"/>
          <p:cNvSpPr/>
          <p:nvPr/>
        </p:nvSpPr>
        <p:spPr>
          <a:xfrm>
            <a:off x="5638800" y="2438400"/>
            <a:ext cx="3352800" cy="3048000"/>
          </a:xfrm>
          <a:prstGeom prst="wedgeRoundRectCallout">
            <a:avLst>
              <a:gd name="adj1" fmla="val -67386"/>
              <a:gd name="adj2" fmla="val -18656"/>
              <a:gd name="adj3" fmla="val 16667"/>
            </a:avLst>
          </a:prstGeom>
          <a:solidFill>
            <a:schemeClr val="bg1"/>
          </a:solidFill>
          <a:ln>
            <a:solidFill>
              <a:srgbClr val="6633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Before the last word, is the conjunction </a:t>
            </a:r>
            <a:r>
              <a:rPr lang="en-US" sz="3200" b="1"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and</a:t>
            </a:r>
            <a:r>
              <a:rPr lang="en-US" sz="2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telling you it is the last word in the series. Let’s see another one!</a:t>
            </a:r>
            <a:endParaRPr lang="en-US" sz="28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6" name="Down Arrow 15"/>
          <p:cNvSpPr/>
          <p:nvPr/>
        </p:nvSpPr>
        <p:spPr>
          <a:xfrm>
            <a:off x="6829425" y="1143000"/>
            <a:ext cx="333375" cy="533400"/>
          </a:xfrm>
          <a:prstGeom prst="downArrow">
            <a:avLst/>
          </a:prstGeom>
          <a:solidFill>
            <a:srgbClr val="996633"/>
          </a:solidFill>
          <a:ln>
            <a:solidFill>
              <a:schemeClr val="tx1"/>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1447800"/>
            <a:ext cx="9144000" cy="707886"/>
          </a:xfrm>
          <a:prstGeom prst="rect">
            <a:avLst/>
          </a:prstGeom>
          <a:noFill/>
          <a:effectLst/>
        </p:spPr>
        <p:txBody>
          <a:bodyPr wrap="square" rtlCol="0">
            <a:spAutoFit/>
          </a:bodyPr>
          <a:lstStyle/>
          <a:p>
            <a:pPr algn="ctr"/>
            <a:r>
              <a:rPr lang="en-US" sz="4000" b="1" dirty="0" smtClean="0">
                <a:ln w="18000">
                  <a:solidFill>
                    <a:srgbClr val="663300"/>
                  </a:solidFill>
                  <a:prstDash val="solid"/>
                  <a:miter lim="800000"/>
                </a:ln>
                <a:solidFill>
                  <a:schemeClr val="bg1"/>
                </a:solidFill>
                <a:effectLst>
                  <a:outerShdw blurRad="25500" dist="23000" dir="7020000" algn="tl">
                    <a:srgbClr val="000000">
                      <a:alpha val="50000"/>
                    </a:srgbClr>
                  </a:outerShdw>
                </a:effectLst>
                <a:latin typeface="Calibri" pitchFamily="34" charset="0"/>
                <a:cs typeface="Calibri" pitchFamily="34" charset="0"/>
              </a:rPr>
              <a:t>Weasels are very </a:t>
            </a:r>
            <a:r>
              <a:rPr lang="en-US" sz="4000" b="1"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sweet</a:t>
            </a:r>
            <a:r>
              <a:rPr lang="en-US" sz="4000" b="1" dirty="0" smtClean="0">
                <a:ln w="18000">
                  <a:solidFill>
                    <a:srgbClr val="663300"/>
                  </a:solidFill>
                  <a:prstDash val="solid"/>
                  <a:miter lim="800000"/>
                </a:ln>
                <a:solidFill>
                  <a:schemeClr val="bg1"/>
                </a:solidFill>
                <a:effectLst>
                  <a:outerShdw blurRad="25500" dist="23000" dir="7020000" algn="tl">
                    <a:srgbClr val="000000">
                      <a:alpha val="50000"/>
                    </a:srgbClr>
                  </a:outerShdw>
                </a:effectLst>
                <a:latin typeface="Calibri" pitchFamily="34" charset="0"/>
                <a:cs typeface="Calibri" pitchFamily="34" charset="0"/>
              </a:rPr>
              <a:t>, </a:t>
            </a:r>
            <a:r>
              <a:rPr lang="en-US" sz="4000" b="1"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kind</a:t>
            </a:r>
            <a:r>
              <a:rPr lang="en-US" sz="4000" b="1" dirty="0" smtClean="0">
                <a:ln w="18000">
                  <a:solidFill>
                    <a:srgbClr val="663300"/>
                  </a:solidFill>
                  <a:prstDash val="solid"/>
                  <a:miter lim="800000"/>
                </a:ln>
                <a:solidFill>
                  <a:schemeClr val="bg1"/>
                </a:solidFill>
                <a:effectLst>
                  <a:outerShdw blurRad="25500" dist="23000" dir="7020000" algn="tl">
                    <a:srgbClr val="000000">
                      <a:alpha val="50000"/>
                    </a:srgbClr>
                  </a:outerShdw>
                </a:effectLst>
                <a:latin typeface="Calibri" pitchFamily="34" charset="0"/>
                <a:cs typeface="Calibri" pitchFamily="34" charset="0"/>
              </a:rPr>
              <a:t>, and </a:t>
            </a:r>
            <a:r>
              <a:rPr lang="en-US" sz="4000" b="1"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loving</a:t>
            </a:r>
            <a:r>
              <a:rPr lang="en-US" sz="4000" b="1" dirty="0" smtClean="0">
                <a:ln w="18000">
                  <a:solidFill>
                    <a:srgbClr val="663300"/>
                  </a:solidFill>
                  <a:prstDash val="solid"/>
                  <a:miter lim="800000"/>
                </a:ln>
                <a:solidFill>
                  <a:schemeClr val="bg1"/>
                </a:solidFill>
                <a:effectLst>
                  <a:outerShdw blurRad="25500" dist="23000" dir="7020000" algn="tl">
                    <a:srgbClr val="000000">
                      <a:alpha val="50000"/>
                    </a:srgbClr>
                  </a:outerShdw>
                </a:effectLst>
                <a:latin typeface="Calibri" pitchFamily="34" charset="0"/>
                <a:cs typeface="Calibri" pitchFamily="34" charset="0"/>
              </a:rPr>
              <a:t>.</a:t>
            </a:r>
            <a:endParaRPr lang="en-US" sz="4000" b="1" dirty="0">
              <a:ln w="18000">
                <a:solidFill>
                  <a:srgbClr val="663300"/>
                </a:solidFill>
                <a:prstDash val="solid"/>
                <a:miter lim="800000"/>
              </a:ln>
              <a:solidFill>
                <a:schemeClr val="bg1"/>
              </a:solidFill>
              <a:effectLst>
                <a:outerShdw blurRad="25500" dist="23000" dir="7020000" algn="tl">
                  <a:srgbClr val="000000">
                    <a:alpha val="50000"/>
                  </a:srgbClr>
                </a:outerShdw>
              </a:effectLst>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9" grpId="0" animBg="1"/>
      <p:bldP spid="13" grpId="0" animBg="1"/>
      <p:bldP spid="15" grpId="0" animBg="1"/>
      <p:bldP spid="15" grpId="1"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00488" y="2189972"/>
            <a:ext cx="2543025" cy="3973477"/>
          </a:xfrm>
          <a:prstGeom prst="rect">
            <a:avLst/>
          </a:prstGeom>
        </p:spPr>
      </p:pic>
      <p:sp>
        <p:nvSpPr>
          <p:cNvPr id="11" name="Rounded Rectangular Callout 10"/>
          <p:cNvSpPr/>
          <p:nvPr/>
        </p:nvSpPr>
        <p:spPr>
          <a:xfrm>
            <a:off x="5362574" y="2514600"/>
            <a:ext cx="3629025" cy="3406847"/>
          </a:xfrm>
          <a:prstGeom prst="wedgeRoundRectCallout">
            <a:avLst>
              <a:gd name="adj1" fmla="val -67386"/>
              <a:gd name="adj2" fmla="val -23232"/>
              <a:gd name="adj3" fmla="val 16667"/>
            </a:avLst>
          </a:prstGeom>
          <a:solidFill>
            <a:schemeClr val="bg1"/>
          </a:solidFill>
          <a:ln>
            <a:solidFill>
              <a:srgbClr val="6633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It’s the same as before.</a:t>
            </a:r>
          </a:p>
          <a:p>
            <a:pPr algn="ctr"/>
            <a:r>
              <a:rPr lang="en-US" sz="2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After every word used to describe what weasels like to do, there is a comma. Except the last one!</a:t>
            </a:r>
            <a:endParaRPr lang="en-US" sz="28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Rectangle 2"/>
          <p:cNvSpPr txBox="1">
            <a:spLocks noChangeArrowheads="1"/>
          </p:cNvSpPr>
          <p:nvPr/>
        </p:nvSpPr>
        <p:spPr bwMode="auto">
          <a:xfrm>
            <a:off x="-104633" y="1"/>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6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 series of words</a:t>
            </a:r>
            <a:endParaRPr lang="en-US" sz="6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9" name="Down Arrow 8"/>
          <p:cNvSpPr/>
          <p:nvPr/>
        </p:nvSpPr>
        <p:spPr>
          <a:xfrm>
            <a:off x="5153025" y="1085850"/>
            <a:ext cx="333375" cy="533400"/>
          </a:xfrm>
          <a:prstGeom prst="downArrow">
            <a:avLst/>
          </a:prstGeom>
          <a:solidFill>
            <a:schemeClr val="tx1"/>
          </a:solidFill>
          <a:ln>
            <a:solidFill>
              <a:srgbClr val="996633"/>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600825" y="1066800"/>
            <a:ext cx="333375" cy="533400"/>
          </a:xfrm>
          <a:prstGeom prst="downArrow">
            <a:avLst/>
          </a:prstGeom>
          <a:solidFill>
            <a:schemeClr val="tx1"/>
          </a:solidFill>
          <a:ln>
            <a:solidFill>
              <a:srgbClr val="996633"/>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ular Callout 14"/>
          <p:cNvSpPr/>
          <p:nvPr/>
        </p:nvSpPr>
        <p:spPr>
          <a:xfrm>
            <a:off x="5486400" y="2514600"/>
            <a:ext cx="3352800" cy="2636980"/>
          </a:xfrm>
          <a:prstGeom prst="wedgeRoundRectCallout">
            <a:avLst>
              <a:gd name="adj1" fmla="val -69014"/>
              <a:gd name="adj2" fmla="val -19283"/>
              <a:gd name="adj3" fmla="val 16667"/>
            </a:avLst>
          </a:prstGeom>
          <a:solidFill>
            <a:schemeClr val="bg1"/>
          </a:solidFill>
          <a:ln>
            <a:solidFill>
              <a:srgbClr val="6633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Remember…before the last word in the list, you need a conjunction like </a:t>
            </a:r>
            <a:r>
              <a:rPr lang="en-US" sz="3200" b="1"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and</a:t>
            </a:r>
            <a:r>
              <a:rPr lang="en-US" sz="2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or </a:t>
            </a:r>
            <a:r>
              <a:rPr lang="en-US" sz="3200" b="1"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or</a:t>
            </a:r>
            <a:r>
              <a:rPr lang="en-US" sz="2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a:t>
            </a:r>
            <a:endParaRPr lang="en-US" sz="28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6" name="Down Arrow 15"/>
          <p:cNvSpPr/>
          <p:nvPr/>
        </p:nvSpPr>
        <p:spPr>
          <a:xfrm>
            <a:off x="7134225" y="1066800"/>
            <a:ext cx="333375" cy="533400"/>
          </a:xfrm>
          <a:prstGeom prst="downArrow">
            <a:avLst/>
          </a:prstGeom>
          <a:solidFill>
            <a:srgbClr val="996633"/>
          </a:solidFill>
          <a:ln>
            <a:solidFill>
              <a:schemeClr val="tx1"/>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 y="1371600"/>
            <a:ext cx="8915400"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000" b="1" dirty="0" smtClean="0">
                <a:ln w="18000">
                  <a:solidFill>
                    <a:srgbClr val="663300"/>
                  </a:solidFill>
                  <a:prstDash val="solid"/>
                  <a:miter lim="800000"/>
                </a:ln>
                <a:solidFill>
                  <a:schemeClr val="bg1"/>
                </a:solidFill>
                <a:effectLst>
                  <a:outerShdw blurRad="25500" dist="23000" dir="7020000" algn="tl">
                    <a:srgbClr val="000000">
                      <a:alpha val="50000"/>
                    </a:srgbClr>
                  </a:outerShdw>
                </a:effectLst>
                <a:latin typeface="Calibri" pitchFamily="34" charset="0"/>
                <a:cs typeface="Calibri" pitchFamily="34" charset="0"/>
              </a:rPr>
              <a:t>Weasels like to </a:t>
            </a:r>
            <a:r>
              <a:rPr lang="en-US" sz="4000" b="1"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dance</a:t>
            </a:r>
            <a:r>
              <a:rPr lang="en-US" sz="4000" b="1" dirty="0" smtClean="0">
                <a:ln w="18000">
                  <a:solidFill>
                    <a:srgbClr val="663300"/>
                  </a:solidFill>
                  <a:prstDash val="solid"/>
                  <a:miter lim="800000"/>
                </a:ln>
                <a:solidFill>
                  <a:schemeClr val="bg1"/>
                </a:solidFill>
                <a:effectLst>
                  <a:outerShdw blurRad="25500" dist="23000" dir="7020000" algn="tl">
                    <a:srgbClr val="000000">
                      <a:alpha val="50000"/>
                    </a:srgbClr>
                  </a:outerShdw>
                </a:effectLst>
                <a:latin typeface="Calibri" pitchFamily="34" charset="0"/>
                <a:cs typeface="Calibri" pitchFamily="34" charset="0"/>
              </a:rPr>
              <a:t>, </a:t>
            </a:r>
            <a:r>
              <a:rPr lang="en-US" sz="4000" b="1"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climb</a:t>
            </a:r>
            <a:r>
              <a:rPr lang="en-US" sz="4000" b="1" dirty="0" smtClean="0">
                <a:ln w="18000">
                  <a:solidFill>
                    <a:srgbClr val="663300"/>
                  </a:solidFill>
                  <a:prstDash val="solid"/>
                  <a:miter lim="800000"/>
                </a:ln>
                <a:solidFill>
                  <a:schemeClr val="bg1"/>
                </a:solidFill>
                <a:effectLst>
                  <a:outerShdw blurRad="25500" dist="23000" dir="7020000" algn="tl">
                    <a:srgbClr val="000000">
                      <a:alpha val="50000"/>
                    </a:srgbClr>
                  </a:outerShdw>
                </a:effectLst>
                <a:latin typeface="Calibri" pitchFamily="34" charset="0"/>
                <a:cs typeface="Calibri" pitchFamily="34" charset="0"/>
              </a:rPr>
              <a:t>, and </a:t>
            </a:r>
            <a:r>
              <a:rPr lang="en-US" sz="4000" b="1"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eat</a:t>
            </a:r>
            <a:r>
              <a:rPr lang="en-US" sz="4000" b="1" dirty="0" smtClean="0">
                <a:ln w="18000">
                  <a:solidFill>
                    <a:srgbClr val="663300"/>
                  </a:solidFill>
                  <a:prstDash val="solid"/>
                  <a:miter lim="800000"/>
                </a:ln>
                <a:solidFill>
                  <a:schemeClr val="bg1"/>
                </a:solidFill>
                <a:effectLst>
                  <a:outerShdw blurRad="25500" dist="23000" dir="7020000" algn="tl">
                    <a:srgbClr val="000000">
                      <a:alpha val="50000"/>
                    </a:srgbClr>
                  </a:outerShdw>
                </a:effectLst>
                <a:latin typeface="Calibri" pitchFamily="34" charset="0"/>
                <a:cs typeface="Calibri" pitchFamily="34" charset="0"/>
              </a:rPr>
              <a:t>.</a:t>
            </a:r>
            <a:endParaRPr lang="en-US" sz="4000" b="1" dirty="0">
              <a:ln w="18000">
                <a:solidFill>
                  <a:srgbClr val="663300"/>
                </a:solidFill>
                <a:prstDash val="solid"/>
                <a:miter lim="800000"/>
              </a:ln>
              <a:solidFill>
                <a:schemeClr val="bg1"/>
              </a:solidFill>
              <a:effectLst>
                <a:outerShdw blurRad="25500" dist="23000" dir="7020000" algn="tl">
                  <a:srgbClr val="000000">
                    <a:alpha val="50000"/>
                  </a:srgbClr>
                </a:outerShdw>
              </a:effectLst>
              <a:latin typeface="Calibri" pitchFamily="34" charset="0"/>
              <a:cs typeface="Calibri" pitchFamily="34" charset="0"/>
            </a:endParaRPr>
          </a:p>
        </p:txBody>
      </p:sp>
    </p:spTree>
    <p:extLst>
      <p:ext uri="{BB962C8B-B14F-4D97-AF65-F5344CB8AC3E}">
        <p14:creationId xmlns:p14="http://schemas.microsoft.com/office/powerpoint/2010/main" xmlns="" val="228127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9" grpId="0" animBg="1"/>
      <p:bldP spid="13"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00488" y="2189972"/>
            <a:ext cx="2543025" cy="397347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1" name="Rounded Rectangular Callout 10"/>
          <p:cNvSpPr/>
          <p:nvPr/>
        </p:nvSpPr>
        <p:spPr>
          <a:xfrm>
            <a:off x="5362574" y="2514601"/>
            <a:ext cx="3629025" cy="2590799"/>
          </a:xfrm>
          <a:prstGeom prst="wedgeRoundRectCallout">
            <a:avLst>
              <a:gd name="adj1" fmla="val -67386"/>
              <a:gd name="adj2" fmla="val -23232"/>
              <a:gd name="adj3" fmla="val 16667"/>
            </a:avLst>
          </a:prstGeom>
          <a:solidFill>
            <a:schemeClr val="bg1"/>
          </a:solidFill>
          <a:ln>
            <a:solidFill>
              <a:srgbClr val="6633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Remember, if there are two words you do NOT need a comma before your conjunction.  </a:t>
            </a:r>
            <a:endParaRPr lang="en-US" sz="28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Rectangle 2"/>
          <p:cNvSpPr txBox="1">
            <a:spLocks noChangeArrowheads="1"/>
          </p:cNvSpPr>
          <p:nvPr/>
        </p:nvSpPr>
        <p:spPr bwMode="auto">
          <a:xfrm>
            <a:off x="-104633" y="1"/>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6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 series of words</a:t>
            </a:r>
            <a:endParaRPr lang="en-US" sz="6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9" name="Down Arrow 8"/>
          <p:cNvSpPr/>
          <p:nvPr/>
        </p:nvSpPr>
        <p:spPr>
          <a:xfrm>
            <a:off x="3886200" y="1066800"/>
            <a:ext cx="333375" cy="533400"/>
          </a:xfrm>
          <a:prstGeom prst="downArrow">
            <a:avLst/>
          </a:prstGeom>
          <a:solidFill>
            <a:schemeClr val="tx1"/>
          </a:solidFill>
          <a:ln>
            <a:solidFill>
              <a:srgbClr val="996633"/>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553200" y="1066800"/>
            <a:ext cx="333375" cy="533400"/>
          </a:xfrm>
          <a:prstGeom prst="downArrow">
            <a:avLst/>
          </a:prstGeom>
          <a:solidFill>
            <a:schemeClr val="tx1"/>
          </a:solidFill>
          <a:ln>
            <a:solidFill>
              <a:srgbClr val="996633"/>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 y="1447800"/>
            <a:ext cx="8991600"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000" b="1" dirty="0" smtClean="0">
                <a:ln w="18000">
                  <a:solidFill>
                    <a:srgbClr val="663300"/>
                  </a:solidFill>
                  <a:prstDash val="solid"/>
                  <a:miter lim="800000"/>
                </a:ln>
                <a:solidFill>
                  <a:schemeClr val="bg1"/>
                </a:solidFill>
                <a:effectLst>
                  <a:outerShdw blurRad="25500" dist="23000" dir="7020000" algn="tl">
                    <a:srgbClr val="000000">
                      <a:alpha val="50000"/>
                    </a:srgbClr>
                  </a:outerShdw>
                </a:effectLst>
                <a:latin typeface="Calibri" pitchFamily="34" charset="0"/>
                <a:cs typeface="Calibri" pitchFamily="34" charset="0"/>
              </a:rPr>
              <a:t>I like to </a:t>
            </a:r>
            <a:r>
              <a:rPr lang="en-US" sz="4000" b="1"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boogie</a:t>
            </a:r>
            <a:r>
              <a:rPr lang="en-US" sz="4000" b="1" dirty="0" smtClean="0">
                <a:ln w="18000">
                  <a:solidFill>
                    <a:srgbClr val="663300"/>
                  </a:solidFill>
                  <a:prstDash val="solid"/>
                  <a:miter lim="800000"/>
                </a:ln>
                <a:solidFill>
                  <a:schemeClr val="bg1"/>
                </a:solidFill>
                <a:effectLst>
                  <a:outerShdw blurRad="25500" dist="23000" dir="7020000" algn="tl">
                    <a:srgbClr val="000000">
                      <a:alpha val="50000"/>
                    </a:srgbClr>
                  </a:outerShdw>
                </a:effectLst>
                <a:latin typeface="Calibri" pitchFamily="34" charset="0"/>
                <a:cs typeface="Calibri" pitchFamily="34" charset="0"/>
              </a:rPr>
              <a:t> and </a:t>
            </a:r>
            <a:r>
              <a:rPr lang="en-US" sz="4000" b="1"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groove</a:t>
            </a:r>
            <a:r>
              <a:rPr lang="en-US" sz="4000" b="1" dirty="0" smtClean="0">
                <a:ln w="18000">
                  <a:solidFill>
                    <a:srgbClr val="663300"/>
                  </a:solidFill>
                  <a:prstDash val="solid"/>
                  <a:miter lim="800000"/>
                </a:ln>
                <a:solidFill>
                  <a:schemeClr val="bg1"/>
                </a:solidFill>
                <a:effectLst>
                  <a:outerShdw blurRad="25500" dist="23000" dir="7020000" algn="tl">
                    <a:srgbClr val="000000">
                      <a:alpha val="50000"/>
                    </a:srgbClr>
                  </a:outerShdw>
                </a:effectLst>
                <a:latin typeface="Calibri" pitchFamily="34" charset="0"/>
                <a:cs typeface="Calibri" pitchFamily="34" charset="0"/>
              </a:rPr>
              <a:t>.</a:t>
            </a:r>
            <a:endParaRPr lang="en-US" sz="4000" b="1" dirty="0">
              <a:ln w="18000">
                <a:solidFill>
                  <a:srgbClr val="663300"/>
                </a:solidFill>
                <a:prstDash val="solid"/>
                <a:miter lim="800000"/>
              </a:ln>
              <a:solidFill>
                <a:schemeClr val="bg1"/>
              </a:solidFill>
              <a:effectLst>
                <a:outerShdw blurRad="25500" dist="23000" dir="7020000" algn="tl">
                  <a:srgbClr val="000000">
                    <a:alpha val="50000"/>
                  </a:srgbClr>
                </a:outerShdw>
              </a:effectLst>
              <a:latin typeface="Calibri" pitchFamily="34" charset="0"/>
              <a:cs typeface="Calibri" pitchFamily="34" charset="0"/>
            </a:endParaRPr>
          </a:p>
        </p:txBody>
      </p:sp>
    </p:spTree>
    <p:extLst>
      <p:ext uri="{BB962C8B-B14F-4D97-AF65-F5344CB8AC3E}">
        <p14:creationId xmlns:p14="http://schemas.microsoft.com/office/powerpoint/2010/main" xmlns="" val="228127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990600" y="533400"/>
            <a:ext cx="5638800" cy="4953000"/>
          </a:xfrm>
          <a:prstGeom prst="wedgeRoundRectCallout">
            <a:avLst>
              <a:gd name="adj1" fmla="val 63679"/>
              <a:gd name="adj2" fmla="val 1332"/>
              <a:gd name="adj3" fmla="val 16667"/>
            </a:avLst>
          </a:prstGeom>
          <a:solidFill>
            <a:schemeClr val="bg1"/>
          </a:solidFill>
          <a:ln>
            <a:solidFill>
              <a:srgbClr val="6633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Okay, </a:t>
            </a:r>
            <a:r>
              <a:rPr lang="en-US" sz="3200" b="1" dirty="0">
                <a:solidFill>
                  <a:schemeClr val="tx1"/>
                </a:solidFill>
                <a:effectLst>
                  <a:outerShdw blurRad="38100" dist="38100" dir="2700000" algn="tl">
                    <a:srgbClr val="000000">
                      <a:alpha val="43137"/>
                    </a:srgbClr>
                  </a:outerShdw>
                </a:effectLst>
                <a:latin typeface="Calibri" pitchFamily="34" charset="0"/>
                <a:cs typeface="Calibri" pitchFamily="34" charset="0"/>
              </a:rPr>
              <a:t>h</a:t>
            </a:r>
            <a:r>
              <a:rPr lang="en-US" sz="32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ere’s what I need you to do.  I’ve got these sentences with lists of words, but they are missing their commas and conjunctions.  On your whiteboard, please rewrite the sentence, and put the commas and other words where they should be.  Good Luck!</a:t>
            </a:r>
            <a:endParaRPr lang="en-US" sz="32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weasel_hideout_t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9246"/>
          </a:xfrm>
          <a:prstGeom prst="rect">
            <a:avLst/>
          </a:prstGeom>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Rectangle 2"/>
          <p:cNvSpPr txBox="1">
            <a:spLocks noChangeArrowheads="1"/>
          </p:cNvSpPr>
          <p:nvPr/>
        </p:nvSpPr>
        <p:spPr bwMode="auto">
          <a:xfrm>
            <a:off x="-104633" y="1"/>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6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Add the commas</a:t>
            </a:r>
            <a:endParaRPr lang="en-US" sz="6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4" name="Rectangle 2"/>
          <p:cNvSpPr txBox="1">
            <a:spLocks noChangeArrowheads="1"/>
          </p:cNvSpPr>
          <p:nvPr/>
        </p:nvSpPr>
        <p:spPr bwMode="auto">
          <a:xfrm>
            <a:off x="76201" y="1295400"/>
            <a:ext cx="90678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We like to go swimming fishing camping in the summer.</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93232" y="2599652"/>
            <a:ext cx="3157537" cy="3553498"/>
          </a:xfrm>
          <a:prstGeom prst="rect">
            <a:avLst/>
          </a:prstGeom>
        </p:spPr>
      </p:pic>
      <p:sp>
        <p:nvSpPr>
          <p:cNvPr id="6" name="Rectangle 2"/>
          <p:cNvSpPr txBox="1">
            <a:spLocks noChangeArrowheads="1"/>
          </p:cNvSpPr>
          <p:nvPr/>
        </p:nvSpPr>
        <p:spPr bwMode="auto">
          <a:xfrm>
            <a:off x="0" y="1295400"/>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We like to go swimming</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fishing</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a:t>
            </a:r>
            <a:r>
              <a:rPr lang="en-US" sz="40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and</a:t>
            </a:r>
            <a:r>
              <a:rPr lang="en-US" sz="4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camping in the summer.</a:t>
            </a:r>
            <a:endParaRPr lang="en-US" sz="4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7" name="Vertical Scroll 6"/>
          <p:cNvSpPr/>
          <p:nvPr/>
        </p:nvSpPr>
        <p:spPr>
          <a:xfrm>
            <a:off x="6781800" y="2819400"/>
            <a:ext cx="2133600" cy="2362200"/>
          </a:xfrm>
          <a:prstGeom prst="verticalScroll">
            <a:avLst/>
          </a:prstGeom>
          <a:solidFill>
            <a:srgbClr val="FFCC99"/>
          </a:solidFill>
          <a:ln>
            <a:solidFill>
              <a:schemeClr val="tx1"/>
            </a:solidFill>
          </a:ln>
          <a:effectLst>
            <a:outerShdw blurRad="50800" dist="38100" dir="8100000" algn="tr" rotWithShape="0">
              <a:prstClr val="black">
                <a:alpha val="40000"/>
              </a:prst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Don’t forget to add the conjunction </a:t>
            </a:r>
            <a:r>
              <a:rPr lang="en-US" sz="2000" b="1"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and</a:t>
            </a:r>
            <a:r>
              <a:rPr lang="en-US"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to the last word in your list!</a:t>
            </a:r>
            <a:endParaRPr lang="en-US"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xmlns="" val="181392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weasel_hideout_t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0" y="0"/>
            <a:ext cx="9144000" cy="6859246"/>
          </a:xfrm>
          <a:prstGeom prst="rect">
            <a:avLst/>
          </a:prstGeom>
          <a:noFill/>
          <a:ln>
            <a:noFill/>
          </a:ln>
          <a:effectLst>
            <a:outerShdw blurRad="44450" dist="27940" dir="5400000" algn="ctr">
              <a:srgbClr val="000000">
                <a:alpha val="32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txBox="1">
            <a:spLocks noChangeArrowheads="1"/>
          </p:cNvSpPr>
          <p:nvPr/>
        </p:nvSpPr>
        <p:spPr bwMode="auto">
          <a:xfrm>
            <a:off x="-104633" y="1"/>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60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Add the commas</a:t>
            </a:r>
            <a:endParaRPr lang="en-US" sz="60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4" name="Rectangle 2"/>
          <p:cNvSpPr txBox="1">
            <a:spLocks noChangeArrowheads="1"/>
          </p:cNvSpPr>
          <p:nvPr/>
        </p:nvSpPr>
        <p:spPr bwMode="auto">
          <a:xfrm>
            <a:off x="76201" y="1295400"/>
            <a:ext cx="9067800"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3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Greg Carlos John Steve are all coming over to play basketball at my house.</a:t>
            </a:r>
            <a:endParaRPr lang="en-US" sz="38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6" name="Rectangle 2"/>
          <p:cNvSpPr txBox="1">
            <a:spLocks noChangeArrowheads="1"/>
          </p:cNvSpPr>
          <p:nvPr/>
        </p:nvSpPr>
        <p:spPr bwMode="auto">
          <a:xfrm>
            <a:off x="0" y="1295400"/>
            <a:ext cx="9248633" cy="9906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i="1">
                <a:solidFill>
                  <a:schemeClr val="bg1"/>
                </a:solidFill>
                <a:latin typeface="+mj-lt"/>
                <a:ea typeface="+mj-ea"/>
                <a:cs typeface="+mj-cs"/>
              </a:defRPr>
            </a:lvl1pPr>
            <a:lvl2pPr algn="ctr" rtl="0" eaLnBrk="1" fontAlgn="base" hangingPunct="1">
              <a:spcBef>
                <a:spcPct val="0"/>
              </a:spcBef>
              <a:spcAft>
                <a:spcPct val="0"/>
              </a:spcAft>
              <a:defRPr sz="4400" i="1">
                <a:solidFill>
                  <a:schemeClr val="bg1"/>
                </a:solidFill>
                <a:latin typeface="Impact" pitchFamily="34" charset="0"/>
              </a:defRPr>
            </a:lvl2pPr>
            <a:lvl3pPr algn="ctr" rtl="0" eaLnBrk="1" fontAlgn="base" hangingPunct="1">
              <a:spcBef>
                <a:spcPct val="0"/>
              </a:spcBef>
              <a:spcAft>
                <a:spcPct val="0"/>
              </a:spcAft>
              <a:defRPr sz="4400" i="1">
                <a:solidFill>
                  <a:schemeClr val="bg1"/>
                </a:solidFill>
                <a:latin typeface="Impact" pitchFamily="34" charset="0"/>
              </a:defRPr>
            </a:lvl3pPr>
            <a:lvl4pPr algn="ctr" rtl="0" eaLnBrk="1" fontAlgn="base" hangingPunct="1">
              <a:spcBef>
                <a:spcPct val="0"/>
              </a:spcBef>
              <a:spcAft>
                <a:spcPct val="0"/>
              </a:spcAft>
              <a:defRPr sz="4400" i="1">
                <a:solidFill>
                  <a:schemeClr val="bg1"/>
                </a:solidFill>
                <a:latin typeface="Impact" pitchFamily="34" charset="0"/>
              </a:defRPr>
            </a:lvl4pPr>
            <a:lvl5pPr algn="ctr" rtl="0" eaLnBrk="1" fontAlgn="base" hangingPunct="1">
              <a:spcBef>
                <a:spcPct val="0"/>
              </a:spcBef>
              <a:spcAft>
                <a:spcPct val="0"/>
              </a:spcAft>
              <a:defRPr sz="4400" i="1">
                <a:solidFill>
                  <a:schemeClr val="bg1"/>
                </a:solidFill>
                <a:latin typeface="Impact" pitchFamily="34" charset="0"/>
              </a:defRPr>
            </a:lvl5pPr>
            <a:lvl6pPr marL="457200" algn="ctr" rtl="0" eaLnBrk="1" fontAlgn="base" hangingPunct="1">
              <a:spcBef>
                <a:spcPct val="0"/>
              </a:spcBef>
              <a:spcAft>
                <a:spcPct val="0"/>
              </a:spcAft>
              <a:defRPr sz="4400" i="1">
                <a:solidFill>
                  <a:schemeClr val="bg1"/>
                </a:solidFill>
                <a:latin typeface="Impact" pitchFamily="34" charset="0"/>
              </a:defRPr>
            </a:lvl6pPr>
            <a:lvl7pPr marL="914400" algn="ctr" rtl="0" eaLnBrk="1" fontAlgn="base" hangingPunct="1">
              <a:spcBef>
                <a:spcPct val="0"/>
              </a:spcBef>
              <a:spcAft>
                <a:spcPct val="0"/>
              </a:spcAft>
              <a:defRPr sz="4400" i="1">
                <a:solidFill>
                  <a:schemeClr val="bg1"/>
                </a:solidFill>
                <a:latin typeface="Impact" pitchFamily="34" charset="0"/>
              </a:defRPr>
            </a:lvl7pPr>
            <a:lvl8pPr marL="1371600" algn="ctr" rtl="0" eaLnBrk="1" fontAlgn="base" hangingPunct="1">
              <a:spcBef>
                <a:spcPct val="0"/>
              </a:spcBef>
              <a:spcAft>
                <a:spcPct val="0"/>
              </a:spcAft>
              <a:defRPr sz="4400" i="1">
                <a:solidFill>
                  <a:schemeClr val="bg1"/>
                </a:solidFill>
                <a:latin typeface="Impact" pitchFamily="34" charset="0"/>
              </a:defRPr>
            </a:lvl8pPr>
            <a:lvl9pPr marL="1828800" algn="ctr" rtl="0" eaLnBrk="1" fontAlgn="base" hangingPunct="1">
              <a:spcBef>
                <a:spcPct val="0"/>
              </a:spcBef>
              <a:spcAft>
                <a:spcPct val="0"/>
              </a:spcAft>
              <a:defRPr sz="4400" i="1">
                <a:solidFill>
                  <a:schemeClr val="bg1"/>
                </a:solidFill>
                <a:latin typeface="Impact" pitchFamily="34" charset="0"/>
              </a:defRPr>
            </a:lvl9pPr>
          </a:lstStyle>
          <a:p>
            <a:r>
              <a:rPr lang="en-US" sz="3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Greg</a:t>
            </a:r>
            <a:r>
              <a:rPr lang="en-US" sz="38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a:t>
            </a:r>
            <a:r>
              <a:rPr lang="en-US" sz="3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Carlos</a:t>
            </a:r>
            <a:r>
              <a:rPr lang="en-US" sz="38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a:t>
            </a:r>
            <a:r>
              <a:rPr lang="en-US" sz="3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John</a:t>
            </a:r>
            <a:r>
              <a:rPr lang="en-US" sz="38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a:t>
            </a:r>
            <a:r>
              <a:rPr lang="en-US" sz="3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a:t>
            </a:r>
            <a:r>
              <a:rPr lang="en-US" sz="3800" b="1" i="0" dirty="0" smtClean="0">
                <a:ln w="18000">
                  <a:solidFill>
                    <a:srgbClr val="663300"/>
                  </a:solidFill>
                  <a:prstDash val="solid"/>
                  <a:miter lim="800000"/>
                </a:ln>
                <a:solidFill>
                  <a:srgbClr val="006600"/>
                </a:solidFill>
                <a:effectLst>
                  <a:outerShdw blurRad="25500" dist="23000" dir="7020000" algn="tl">
                    <a:srgbClr val="000000">
                      <a:alpha val="50000"/>
                    </a:srgbClr>
                  </a:outerShdw>
                </a:effectLst>
                <a:latin typeface="Calibri" pitchFamily="34" charset="0"/>
                <a:cs typeface="Calibri" pitchFamily="34" charset="0"/>
              </a:rPr>
              <a:t>and</a:t>
            </a:r>
            <a:r>
              <a:rPr lang="en-US" sz="3800" b="1" i="0" dirty="0" smtClean="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rPr>
              <a:t> Steve are all coming over to play basketball at my house.</a:t>
            </a:r>
            <a:endParaRPr lang="en-US" sz="3800" b="1" i="0" dirty="0">
              <a:ln w="18000">
                <a:solidFill>
                  <a:srgbClr val="663300"/>
                </a:solidFill>
                <a:prstDash val="solid"/>
                <a:miter lim="800000"/>
              </a:ln>
              <a:effectLst>
                <a:outerShdw blurRad="25500" dist="23000" dir="7020000" algn="tl">
                  <a:srgbClr val="000000">
                    <a:alpha val="50000"/>
                  </a:srgbClr>
                </a:outerShdw>
              </a:effectLst>
              <a:latin typeface="Calibri" pitchFamily="34" charset="0"/>
              <a:cs typeface="Calibri" pitchFamily="34" charset="0"/>
            </a:endParaRPr>
          </a:p>
        </p:txBody>
      </p:sp>
      <p:sp>
        <p:nvSpPr>
          <p:cNvPr id="7" name="Vertical Scroll 6"/>
          <p:cNvSpPr/>
          <p:nvPr/>
        </p:nvSpPr>
        <p:spPr>
          <a:xfrm>
            <a:off x="6629400" y="2743200"/>
            <a:ext cx="2133600" cy="2362200"/>
          </a:xfrm>
          <a:prstGeom prst="verticalScroll">
            <a:avLst/>
          </a:prstGeom>
          <a:solidFill>
            <a:srgbClr val="FFCC99"/>
          </a:solidFill>
          <a:ln>
            <a:solidFill>
              <a:schemeClr val="tx1"/>
            </a:solidFill>
          </a:ln>
          <a:effectLst>
            <a:outerShdw blurRad="50800" dist="38100" dir="8100000" algn="tr" rotWithShape="0">
              <a:prstClr val="black">
                <a:alpha val="40000"/>
              </a:prstClr>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Don’t forget to add the conjunction </a:t>
            </a:r>
            <a:r>
              <a:rPr lang="en-US" sz="2000" b="1" dirty="0" smtClean="0">
                <a:solidFill>
                  <a:srgbClr val="006600"/>
                </a:solidFill>
                <a:effectLst>
                  <a:outerShdw blurRad="38100" dist="38100" dir="2700000" algn="tl">
                    <a:srgbClr val="000000">
                      <a:alpha val="43137"/>
                    </a:srgbClr>
                  </a:outerShdw>
                </a:effectLst>
                <a:latin typeface="Calibri" pitchFamily="34" charset="0"/>
                <a:cs typeface="Calibri" pitchFamily="34" charset="0"/>
              </a:rPr>
              <a:t>and</a:t>
            </a:r>
            <a:r>
              <a:rPr lang="en-US"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to the last name in your list!</a:t>
            </a:r>
            <a:endParaRPr lang="en-US"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90800" y="2905125"/>
            <a:ext cx="3952875" cy="39528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xmlns="" val="168918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26"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theme/theme1.xml><?xml version="1.0" encoding="utf-8"?>
<a:theme xmlns:a="http://schemas.openxmlformats.org/drawingml/2006/main" name="weasel_hideou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weasel_hideout</Template>
  <TotalTime>615</TotalTime>
  <Words>1543</Words>
  <Application>Microsoft Office PowerPoint</Application>
  <PresentationFormat>On-screen Show (4:3)</PresentationFormat>
  <Paragraphs>138</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weasel_hideout</vt:lpstr>
      <vt:lpstr>Sneaky Commas  in a Series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Sneaky Commas  in a Series</dc:title>
  <dc:creator>Owner</dc:creator>
  <cp:lastModifiedBy>Lenovo User</cp:lastModifiedBy>
  <cp:revision>22</cp:revision>
  <dcterms:created xsi:type="dcterms:W3CDTF">2012-08-04T19:43:59Z</dcterms:created>
  <dcterms:modified xsi:type="dcterms:W3CDTF">2016-08-22T22:00:23Z</dcterms:modified>
</cp:coreProperties>
</file>