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7" r:id="rId2"/>
    <p:sldId id="268" r:id="rId3"/>
    <p:sldId id="269" r:id="rId4"/>
    <p:sldId id="270" r:id="rId5"/>
    <p:sldId id="271" r:id="rId6"/>
    <p:sldId id="256" r:id="rId7"/>
    <p:sldId id="257" r:id="rId8"/>
    <p:sldId id="262" r:id="rId9"/>
    <p:sldId id="258" r:id="rId10"/>
    <p:sldId id="259" r:id="rId11"/>
    <p:sldId id="263" r:id="rId12"/>
    <p:sldId id="260" r:id="rId13"/>
    <p:sldId id="261" r:id="rId14"/>
    <p:sldId id="26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7AE4E-47CA-4EE1-8AEF-53EC8495B658}" type="datetimeFigureOut">
              <a:rPr lang="en-US"/>
              <a:pPr>
                <a:defRPr/>
              </a:pPr>
              <a:t>8/19/2011</a:t>
            </a:fld>
            <a:endParaRPr lang="en-US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4B28B-57CA-466C-98E4-0AF73F7C8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FA328-0B62-44F4-999D-0396577FCFFB}" type="datetimeFigureOut">
              <a:rPr lang="en-US"/>
              <a:pPr>
                <a:defRPr/>
              </a:pPr>
              <a:t>8/19/2011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7FCEB-B51D-4690-87AA-9716DF35A6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8857D-5A10-42A7-A35C-73FC03522F94}" type="datetimeFigureOut">
              <a:rPr lang="en-US"/>
              <a:pPr>
                <a:defRPr/>
              </a:pPr>
              <a:t>8/19/2011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0D938-B27A-4C59-B075-376D60516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DE754-B142-426E-B4C8-42A720BDCE35}" type="datetimeFigureOut">
              <a:rPr lang="en-US"/>
              <a:pPr>
                <a:defRPr/>
              </a:pPr>
              <a:t>8/19/2011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2FD95-CC11-42E4-ABFC-C92E55D24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A3CE6-A1EB-43F1-B514-CD880788DE9A}" type="datetimeFigureOut">
              <a:rPr lang="en-US"/>
              <a:pPr>
                <a:defRPr/>
              </a:pPr>
              <a:t>8/19/2011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D406E-F6D4-489B-AD14-3BFFD9055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FA7AE-AA63-461D-A35B-4B746FA1A485}" type="datetimeFigureOut">
              <a:rPr lang="en-US"/>
              <a:pPr>
                <a:defRPr/>
              </a:pPr>
              <a:t>8/19/2011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93E3A-7EEA-45EE-81AB-20986002CA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0F7A3-C02F-4499-86E4-C5FD18FD6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4CB15-BC86-404E-84C7-95235F9C9CC2}" type="datetimeFigureOut">
              <a:rPr lang="en-US"/>
              <a:pPr>
                <a:defRPr/>
              </a:pPr>
              <a:t>8/19/2011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E336F-060A-453C-A9B5-3456F67402DD}" type="datetimeFigureOut">
              <a:rPr lang="en-US"/>
              <a:pPr>
                <a:defRPr/>
              </a:pPr>
              <a:t>8/19/2011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C204E-0A1C-4FA8-B98C-E921FC160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44069-8204-411D-AF17-33388E089D12}" type="datetimeFigureOut">
              <a:rPr lang="en-US"/>
              <a:pPr>
                <a:defRPr/>
              </a:pPr>
              <a:t>8/19/2011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8448C-1A3D-400B-8636-F52BB4177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80C21-C65E-4515-A2E0-4558CB0E8045}" type="datetimeFigureOut">
              <a:rPr lang="en-US"/>
              <a:pPr>
                <a:defRPr/>
              </a:pPr>
              <a:t>8/19/2011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05A31-2320-41FD-A69C-D4B32845DC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77786-D383-4C32-96C7-0CEB4E64A3E9}" type="datetimeFigureOut">
              <a:rPr lang="en-US"/>
              <a:pPr>
                <a:defRPr/>
              </a:pPr>
              <a:t>8/19/2011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378C9-DD6F-4484-B68D-E74507C82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E61147B-255C-44A6-AA3B-B70DD02F8988}" type="datetimeFigureOut">
              <a:rPr lang="en-US"/>
              <a:pPr>
                <a:defRPr/>
              </a:pPr>
              <a:t>8/19/2011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78B8C6E-37F5-47CB-8720-E7A4C598B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7" r:id="rId2"/>
    <p:sldLayoutId id="2147483769" r:id="rId3"/>
    <p:sldLayoutId id="2147483766" r:id="rId4"/>
    <p:sldLayoutId id="2147483770" r:id="rId5"/>
    <p:sldLayoutId id="2147483765" r:id="rId6"/>
    <p:sldLayoutId id="2147483764" r:id="rId7"/>
    <p:sldLayoutId id="2147483763" r:id="rId8"/>
    <p:sldLayoutId id="2147483762" r:id="rId9"/>
    <p:sldLayoutId id="2147483761" r:id="rId10"/>
    <p:sldLayoutId id="21474837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/>
          </p:cNvSpPr>
          <p:nvPr>
            <p:ph type="ctrTitle" idx="4294967295"/>
          </p:nvPr>
        </p:nvSpPr>
        <p:spPr bwMode="auto">
          <a:xfrm>
            <a:off x="685800" y="2130425"/>
            <a:ext cx="7772400" cy="1470025"/>
          </a:xfrm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smtClean="0">
                <a:ln>
                  <a:noFill/>
                </a:ln>
                <a:effectLst/>
              </a:rPr>
              <a:t>Fiction and Nonfiction</a:t>
            </a:r>
          </a:p>
        </p:txBody>
      </p:sp>
      <p:sp>
        <p:nvSpPr>
          <p:cNvPr id="13314" name="Rectangle 5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mtClean="0"/>
              <a:t>Advanced Language Arts-8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Porters of the Pullman Co. also were forced to purchase  their own uniforms, shoes, and even shoe polish.</a:t>
            </a:r>
          </a:p>
          <a:p>
            <a:pPr eaLnBrk="1" hangingPunct="1"/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Labor Begins to Organize Continued</a:t>
            </a:r>
            <a:endParaRPr/>
          </a:p>
        </p:txBody>
      </p:sp>
      <p:pic>
        <p:nvPicPr>
          <p:cNvPr id="22531" name="Picture 3" descr="20_I_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438400"/>
            <a:ext cx="5286375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ARU was formed in 1893 by Eugene V. Debbs (Also a key member of the Socialist Party.</a:t>
            </a:r>
          </a:p>
          <a:p>
            <a:pPr eaLnBrk="1" hangingPunct="1"/>
            <a:r>
              <a:rPr lang="en-US" smtClean="0"/>
              <a:t>During the late 1800’s the U.S. saw a significant economic recession which led to a reduction in travel and spending.</a:t>
            </a:r>
          </a:p>
          <a:p>
            <a:pPr eaLnBrk="1" hangingPunct="1"/>
            <a:r>
              <a:rPr lang="en-US" smtClean="0"/>
              <a:t>This hit the rail industry very hard and forced companies to lower wages and hours for their workers.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American Railway Union	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Before 1894, the Pullman Porters organized and asked that they be given better working conditions and wages.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When these demands were not met the U.S. saw it’s largest strike of the early industrial revolution.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President Cleveland was forced to send troops to push the porters to return to work!  The strike empowered the union and showed that labor was beginning to organize.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labor strike helped give birth to the “Brotherhood of the Sleeping Car Porter.”  A labor union developed to help the porter gain access to better wages and working conditions.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ARU Continued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“Brotherhood,” was named in 1925 and the Labor Movement was born.</a:t>
            </a:r>
          </a:p>
          <a:p>
            <a:pPr eaLnBrk="1" hangingPunct="1"/>
            <a:r>
              <a:rPr lang="en-US" smtClean="0"/>
              <a:t>It took the union almost 12 years to gain a victory in negotiating a contract with the Pullman Co.</a:t>
            </a:r>
          </a:p>
          <a:p>
            <a:pPr eaLnBrk="1" hangingPunct="1"/>
            <a:r>
              <a:rPr lang="en-US" smtClean="0"/>
              <a:t>Randolph was also a key member in national politics for his entire life.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A. Phillip Randolph 	</a:t>
            </a:r>
            <a:endParaRPr/>
          </a:p>
        </p:txBody>
      </p:sp>
      <p:pic>
        <p:nvPicPr>
          <p:cNvPr id="25603" name="Picture 3" descr="untitled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4038600"/>
            <a:ext cx="381000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Baker Heater League is a story about the lore and social culture associated with living as a porter on a Pullman Sleeping Car.</a:t>
            </a:r>
          </a:p>
          <a:p>
            <a:pPr eaLnBrk="1" hangingPunct="1"/>
            <a:r>
              <a:rPr lang="en-US" smtClean="0"/>
              <a:t>It is an illustration of their life in a society known as the “Baker Heater League”</a:t>
            </a:r>
          </a:p>
          <a:p>
            <a:pPr eaLnBrk="1" hangingPunct="1"/>
            <a:r>
              <a:rPr lang="en-US" smtClean="0"/>
              <a:t>This is a Historical Essay related to the life of porters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On to the Story	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 idx="4294967295"/>
          </p:nvPr>
        </p:nvSpPr>
        <p:spPr bwMode="auto"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ln>
                  <a:noFill/>
                </a:ln>
                <a:effectLst/>
              </a:rPr>
              <a:t>Elements of Fiction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z="2200" smtClean="0"/>
              <a:t>Fiction is prose writing that tells about characters and events from the author’s imagination. All works of fiction share certain basic elements.</a:t>
            </a:r>
          </a:p>
          <a:p>
            <a:pPr lvl="1" eaLnBrk="1" hangingPunct="1"/>
            <a:r>
              <a:rPr lang="en-US" sz="2000" u="sng" smtClean="0"/>
              <a:t>Setting</a:t>
            </a:r>
            <a:r>
              <a:rPr lang="en-US" sz="2000" smtClean="0"/>
              <a:t> is the time and place where the story takes place.</a:t>
            </a:r>
          </a:p>
          <a:p>
            <a:pPr lvl="1" eaLnBrk="1" hangingPunct="1"/>
            <a:r>
              <a:rPr lang="en-US" sz="2000" u="sng" smtClean="0"/>
              <a:t>Plot</a:t>
            </a:r>
            <a:r>
              <a:rPr lang="en-US" sz="2000" smtClean="0"/>
              <a:t> is the sequence of events that takes you through a story. The plot includes the conflict (problem) and the resolution (conclusion or outcome).</a:t>
            </a:r>
          </a:p>
          <a:p>
            <a:pPr lvl="1" eaLnBrk="1" hangingPunct="1"/>
            <a:r>
              <a:rPr lang="en-US" sz="2000" u="sng" smtClean="0"/>
              <a:t>Characters</a:t>
            </a:r>
            <a:r>
              <a:rPr lang="en-US" sz="2000" smtClean="0"/>
              <a:t> are people or animals that take part in the story’s actions</a:t>
            </a:r>
          </a:p>
          <a:p>
            <a:pPr lvl="1" eaLnBrk="1" hangingPunct="1"/>
            <a:r>
              <a:rPr lang="en-US" sz="2000" u="sng" smtClean="0"/>
              <a:t>Point of view</a:t>
            </a:r>
            <a:r>
              <a:rPr lang="en-US" sz="2000" smtClean="0"/>
              <a:t> is the perspective from which a story is told (first-person is the perspective of a character and third-person is the perspective of a narrator).</a:t>
            </a:r>
          </a:p>
          <a:p>
            <a:pPr lvl="1" eaLnBrk="1" hangingPunct="1"/>
            <a:r>
              <a:rPr lang="en-US" sz="2000" u="sng" smtClean="0"/>
              <a:t>Theme</a:t>
            </a:r>
            <a:r>
              <a:rPr lang="en-US" sz="2000" smtClean="0"/>
              <a:t> is a message about life that a story conveys to a reader.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 bwMode="auto"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ln>
                  <a:noFill/>
                </a:ln>
                <a:effectLst/>
              </a:rPr>
              <a:t>Types of Fiction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u="sng" smtClean="0"/>
              <a:t>Short stories</a:t>
            </a:r>
            <a:r>
              <a:rPr lang="en-US" smtClean="0"/>
              <a:t> – brief works of fiction made up of plot, character, setting, point of view, and theme. </a:t>
            </a:r>
          </a:p>
          <a:p>
            <a:pPr lvl="1" eaLnBrk="1" hangingPunct="1"/>
            <a:r>
              <a:rPr lang="en-US" smtClean="0"/>
              <a:t>Usually focus on one main plot and one main conflict. </a:t>
            </a:r>
          </a:p>
          <a:p>
            <a:pPr lvl="1" eaLnBrk="1" hangingPunct="1"/>
            <a:r>
              <a:rPr lang="en-US" smtClean="0"/>
              <a:t>Can usually be read in one sitting.</a:t>
            </a:r>
          </a:p>
          <a:p>
            <a:pPr eaLnBrk="1" hangingPunct="1"/>
            <a:r>
              <a:rPr lang="en-US" u="sng" smtClean="0"/>
              <a:t>Novels</a:t>
            </a:r>
            <a:r>
              <a:rPr lang="en-US" smtClean="0"/>
              <a:t> – longer works of fiction that contain the same elements as a short story.</a:t>
            </a:r>
          </a:p>
          <a:p>
            <a:pPr eaLnBrk="1" hangingPunct="1"/>
            <a:r>
              <a:rPr lang="en-US" u="sng" smtClean="0"/>
              <a:t>Novellas</a:t>
            </a:r>
            <a:r>
              <a:rPr lang="en-US" smtClean="0"/>
              <a:t> – works of fiction that are smaller than novels but longer than short stories.</a:t>
            </a:r>
          </a:p>
          <a:p>
            <a:pPr eaLnBrk="1" hangingPunct="1"/>
            <a:r>
              <a:rPr lang="en-US" u="sng" smtClean="0"/>
              <a:t>Historical fiction</a:t>
            </a:r>
            <a:r>
              <a:rPr lang="en-US" smtClean="0"/>
              <a:t> – literature that draws, in part, on real people and events to tell invented stories.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 idx="4294967295"/>
          </p:nvPr>
        </p:nvSpPr>
        <p:spPr bwMode="auto"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ln>
                  <a:noFill/>
                </a:ln>
                <a:effectLst/>
              </a:rPr>
              <a:t>Elements of Nonfiction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Nonfiction deals with real people, events, or ideas.</a:t>
            </a:r>
          </a:p>
          <a:p>
            <a:pPr eaLnBrk="1" hangingPunct="1"/>
            <a:r>
              <a:rPr lang="en-US" smtClean="0"/>
              <a:t>They are narrated from the point of view of the author, who is a real person.</a:t>
            </a:r>
          </a:p>
          <a:p>
            <a:pPr eaLnBrk="1" hangingPunct="1"/>
            <a:r>
              <a:rPr lang="en-US" smtClean="0"/>
              <a:t>Many things can affect the outcome of nonfiction writing</a:t>
            </a:r>
          </a:p>
          <a:p>
            <a:pPr lvl="1" eaLnBrk="1" hangingPunct="1"/>
            <a:r>
              <a:rPr lang="en-US" u="sng" smtClean="0"/>
              <a:t>Mood</a:t>
            </a:r>
            <a:r>
              <a:rPr lang="en-US" smtClean="0"/>
              <a:t> – the overall feeling that the work evokes in a reader.</a:t>
            </a:r>
          </a:p>
          <a:p>
            <a:pPr lvl="1" eaLnBrk="1" hangingPunct="1"/>
            <a:r>
              <a:rPr lang="en-US" u="sng" smtClean="0"/>
              <a:t>Author’s style</a:t>
            </a:r>
            <a:r>
              <a:rPr lang="en-US" smtClean="0"/>
              <a:t> – every feature of a writer’s use of language (rhythm, language and methods of organization).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 idx="4294967295"/>
          </p:nvPr>
        </p:nvSpPr>
        <p:spPr bwMode="auto"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smtClean="0">
                <a:ln>
                  <a:noFill/>
                </a:ln>
                <a:effectLst/>
              </a:rPr>
              <a:t>Purposes of Nonfiction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</a:t>
            </a:r>
            <a:r>
              <a:rPr lang="en-US" u="sng" smtClean="0"/>
              <a:t>persuade</a:t>
            </a:r>
          </a:p>
          <a:p>
            <a:pPr lvl="1" eaLnBrk="1" hangingPunct="1"/>
            <a:r>
              <a:rPr lang="en-US" smtClean="0"/>
              <a:t>Speeches and editorials</a:t>
            </a:r>
          </a:p>
          <a:p>
            <a:pPr eaLnBrk="1" hangingPunct="1"/>
            <a:r>
              <a:rPr lang="en-US" smtClean="0"/>
              <a:t>To </a:t>
            </a:r>
            <a:r>
              <a:rPr lang="en-US" u="sng" smtClean="0"/>
              <a:t>inform</a:t>
            </a:r>
          </a:p>
          <a:p>
            <a:pPr lvl="1" eaLnBrk="1" hangingPunct="1"/>
            <a:r>
              <a:rPr lang="en-US" smtClean="0"/>
              <a:t>Articles, reference books, historical essays and research papers present facts and information</a:t>
            </a:r>
          </a:p>
          <a:p>
            <a:pPr eaLnBrk="1" hangingPunct="1"/>
            <a:r>
              <a:rPr lang="en-US" smtClean="0"/>
              <a:t>To </a:t>
            </a:r>
            <a:r>
              <a:rPr lang="en-US" u="sng" smtClean="0"/>
              <a:t>entertain</a:t>
            </a:r>
          </a:p>
          <a:p>
            <a:pPr lvl="1" eaLnBrk="1" hangingPunct="1"/>
            <a:r>
              <a:rPr lang="en-US" smtClean="0"/>
              <a:t>Biographies, autobiographies, and travel narratives are often written for the enjoyment of the audience.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Contributions of the Pullman Car Co.</a:t>
            </a:r>
          </a:p>
          <a:p>
            <a:pPr eaLnBrk="1" hangingPunct="1">
              <a:defRPr/>
            </a:pPr>
            <a:r>
              <a:rPr lang="en-US" smtClean="0"/>
              <a:t>By Patricia C. McKissack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The Baker Heater League	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1867 – George Pullman decided to begin building super luxury train cars known as Pullman Cars and formed the Pullman Co. </a:t>
            </a:r>
          </a:p>
          <a:p>
            <a:pPr eaLnBrk="1" hangingPunct="1"/>
            <a:r>
              <a:rPr lang="en-US" smtClean="0"/>
              <a:t>Pullman also decided to begin supplying his cars with attendants known as Pullman Porters to provide the best in service to the customers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Origins	</a:t>
            </a:r>
            <a:endParaRPr/>
          </a:p>
        </p:txBody>
      </p:sp>
      <p:pic>
        <p:nvPicPr>
          <p:cNvPr id="19459" name="Picture 2" descr="http://www.bgsu.edu/departments/acs/1890s/pullman/port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657600"/>
            <a:ext cx="3000375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Engineer in Chicago decided to develop the Pullman Car out of his discomfort on a train from Buffalo to Chicago.</a:t>
            </a:r>
          </a:p>
          <a:p>
            <a:pPr eaLnBrk="1" hangingPunct="1"/>
            <a:r>
              <a:rPr lang="en-US" smtClean="0"/>
              <a:t>The car gained notoriety when it was chosen to be the carrier of President Lincoln’s body on his final trip to Springfield, Il.</a:t>
            </a:r>
          </a:p>
          <a:p>
            <a:pPr eaLnBrk="1" hangingPunct="1"/>
            <a:r>
              <a:rPr lang="en-US" smtClean="0"/>
              <a:t>Ironic, President Lincoln’s son Robert Todd Lincoln was named chairman of the company following Pullman’s death in 1897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George Pullman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George Pullman decided to utilize the vast amount of cheap post Civil-War era labor and employed almost exclusively, former slaves.  Pullman was the largest employer of African-Americans in the U.S. for nearly 80 Years.</a:t>
            </a:r>
          </a:p>
          <a:p>
            <a:pPr eaLnBrk="1" hangingPunct="1"/>
            <a:r>
              <a:rPr lang="en-US" smtClean="0"/>
              <a:t>The workers were paid very well.  However, they were treated poorly even by the standards of the day.  </a:t>
            </a:r>
          </a:p>
          <a:p>
            <a:pPr eaLnBrk="1" hangingPunct="1"/>
            <a:r>
              <a:rPr lang="en-US" smtClean="0"/>
              <a:t>Porters earned 810 dollars per year, commonly worked 20 hour shifts, and worked on average 400 hours per month.</a:t>
            </a:r>
          </a:p>
          <a:p>
            <a:pPr eaLnBrk="1" hangingPunct="1"/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Labor Begins to Organize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133</TotalTime>
  <Words>863</Words>
  <Application>Microsoft Office PowerPoint</Application>
  <PresentationFormat>On-screen Show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Paper</vt:lpstr>
      <vt:lpstr>Fiction and Nonfiction</vt:lpstr>
      <vt:lpstr>Elements of Fiction</vt:lpstr>
      <vt:lpstr>Types of Fiction</vt:lpstr>
      <vt:lpstr>Elements of Nonfiction</vt:lpstr>
      <vt:lpstr>Purposes of Nonfiction</vt:lpstr>
      <vt:lpstr>The Baker Heater League </vt:lpstr>
      <vt:lpstr>Origins </vt:lpstr>
      <vt:lpstr>George Pullman</vt:lpstr>
      <vt:lpstr>Labor Begins to Organize</vt:lpstr>
      <vt:lpstr>Labor Begins to Organize Continued</vt:lpstr>
      <vt:lpstr>American Railway Union </vt:lpstr>
      <vt:lpstr>ARU Continued</vt:lpstr>
      <vt:lpstr>A. Phillip Randolph  </vt:lpstr>
      <vt:lpstr>On to the Story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Baker Heater League</dc:title>
  <dc:creator>Jason Davis</dc:creator>
  <cp:lastModifiedBy>Lenovo User</cp:lastModifiedBy>
  <cp:revision>14</cp:revision>
  <dcterms:created xsi:type="dcterms:W3CDTF">2009-05-05T18:01:47Z</dcterms:created>
  <dcterms:modified xsi:type="dcterms:W3CDTF">2011-08-19T12:53:04Z</dcterms:modified>
</cp:coreProperties>
</file>