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4200" r:id="rId1"/>
  </p:sldMasterIdLst>
  <p:notesMasterIdLst>
    <p:notesMasterId r:id="rId50"/>
  </p:notesMasterIdLst>
  <p:sldIdLst>
    <p:sldId id="1521" r:id="rId2"/>
    <p:sldId id="1262" r:id="rId3"/>
    <p:sldId id="275" r:id="rId4"/>
    <p:sldId id="805" r:id="rId5"/>
    <p:sldId id="806" r:id="rId6"/>
    <p:sldId id="323" r:id="rId7"/>
    <p:sldId id="1807" r:id="rId8"/>
    <p:sldId id="1808" r:id="rId9"/>
    <p:sldId id="1806" r:id="rId10"/>
    <p:sldId id="1809" r:id="rId11"/>
    <p:sldId id="1810" r:id="rId12"/>
    <p:sldId id="1811" r:id="rId13"/>
    <p:sldId id="1812" r:id="rId14"/>
    <p:sldId id="1813" r:id="rId15"/>
    <p:sldId id="1814" r:id="rId16"/>
    <p:sldId id="1788" r:id="rId17"/>
    <p:sldId id="1789" r:id="rId18"/>
    <p:sldId id="1390" r:id="rId19"/>
    <p:sldId id="1798" r:id="rId20"/>
    <p:sldId id="1799" r:id="rId21"/>
    <p:sldId id="1815" r:id="rId22"/>
    <p:sldId id="1816" r:id="rId23"/>
    <p:sldId id="1790" r:id="rId24"/>
    <p:sldId id="1791" r:id="rId25"/>
    <p:sldId id="1391" r:id="rId26"/>
    <p:sldId id="1800" r:id="rId27"/>
    <p:sldId id="1801" r:id="rId28"/>
    <p:sldId id="1817" r:id="rId29"/>
    <p:sldId id="1818" r:id="rId30"/>
    <p:sldId id="1819" r:id="rId31"/>
    <p:sldId id="1820" r:id="rId32"/>
    <p:sldId id="1792" r:id="rId33"/>
    <p:sldId id="1793" r:id="rId34"/>
    <p:sldId id="1392" r:id="rId35"/>
    <p:sldId id="1802" r:id="rId36"/>
    <p:sldId id="1803" r:id="rId37"/>
    <p:sldId id="1821" r:id="rId38"/>
    <p:sldId id="1822" r:id="rId39"/>
    <p:sldId id="1823" r:id="rId40"/>
    <p:sldId id="1794" r:id="rId41"/>
    <p:sldId id="1795" r:id="rId42"/>
    <p:sldId id="1393" r:id="rId43"/>
    <p:sldId id="1804" r:id="rId44"/>
    <p:sldId id="1805" r:id="rId45"/>
    <p:sldId id="1824" r:id="rId46"/>
    <p:sldId id="1825" r:id="rId47"/>
    <p:sldId id="1796" r:id="rId48"/>
    <p:sldId id="1797" r:id="rId49"/>
  </p:sldIdLst>
  <p:sldSz cx="9144000" cy="6858000" type="screen4x3"/>
  <p:notesSz cx="6858000" cy="9144000"/>
  <p:embeddedFontLst>
    <p:embeddedFont>
      <p:font typeface="Comic Sans MS" panose="030F0702030302020204" pitchFamily="66" charset="0"/>
      <p:regular r:id="rId51"/>
      <p:bold r:id="rId52"/>
    </p:embeddedFont>
    <p:embeddedFont>
      <p:font typeface="Calibri" panose="020F0502020204030204" pitchFamily="34" charset="0"/>
      <p:regular r:id="rId53"/>
      <p:bold r:id="rId54"/>
      <p:italic r:id="rId55"/>
      <p:boldItalic r:id="rId56"/>
    </p:embeddedFont>
    <p:embeddedFont>
      <p:font typeface="Tahoma" panose="020B0604030504040204" pitchFamily="34" charset="0"/>
      <p:regular r:id="rId57"/>
      <p:bold r:id="rId58"/>
    </p:embeddedFont>
    <p:embeddedFont>
      <p:font typeface="Arial Black" panose="020B0A04020102020204" pitchFamily="34" charset="0"/>
      <p:bold r:id="rId59"/>
    </p:embeddedFont>
    <p:embeddedFont>
      <p:font typeface="Wingdings 2" panose="05020102010507070707" pitchFamily="18" charset="2"/>
      <p:regular r:id="rId60"/>
    </p:embeddedFont>
    <p:embeddedFont>
      <p:font typeface="Arial Narrow" panose="020B0606020202030204" pitchFamily="34" charset="0"/>
      <p:regular r:id="rId61"/>
      <p:bold r:id="rId62"/>
      <p:italic r:id="rId63"/>
      <p:boldItalic r:id="rId6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003399"/>
    <a:srgbClr val="333399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23" autoAdjust="0"/>
    <p:restoredTop sz="94660"/>
  </p:normalViewPr>
  <p:slideViewPr>
    <p:cSldViewPr>
      <p:cViewPr varScale="1">
        <p:scale>
          <a:sx n="67" d="100"/>
          <a:sy n="67" d="100"/>
        </p:scale>
        <p:origin x="3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font" Target="fonts/font5.fntdata"/><Relationship Id="rId63" Type="http://schemas.openxmlformats.org/officeDocument/2006/relationships/font" Target="fonts/font13.fntdata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3.fntdata"/><Relationship Id="rId58" Type="http://schemas.openxmlformats.org/officeDocument/2006/relationships/font" Target="fonts/font8.fntdata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7.fntdata"/><Relationship Id="rId61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2.fntdata"/><Relationship Id="rId60" Type="http://schemas.openxmlformats.org/officeDocument/2006/relationships/font" Target="fonts/font10.fntdata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6.fntdata"/><Relationship Id="rId64" Type="http://schemas.openxmlformats.org/officeDocument/2006/relationships/font" Target="fonts/font14.fntdata"/><Relationship Id="rId69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font" Target="fonts/font1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9.fntdata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font" Target="fonts/font4.fntdata"/><Relationship Id="rId62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75980-8B7C-4878-954F-6DF8DD819F9C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03765-CF69-4353-9088-18242748F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03765-CF69-4353-9088-18242748FB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03765-CF69-4353-9088-18242748FB7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03765-CF69-4353-9088-18242748FB7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03765-CF69-4353-9088-18242748FB7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03765-CF69-4353-9088-18242748FB7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03765-CF69-4353-9088-18242748FB7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03765-CF69-4353-9088-18242748FB7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03765-CF69-4353-9088-18242748FB7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03765-CF69-4353-9088-18242748FB7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03765-CF69-4353-9088-18242748FB7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03765-CF69-4353-9088-18242748FB7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03765-CF69-4353-9088-18242748FB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03765-CF69-4353-9088-18242748FB7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03765-CF69-4353-9088-18242748FB7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03765-CF69-4353-9088-18242748FB7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03765-CF69-4353-9088-18242748FB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03765-CF69-4353-9088-18242748FB7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03765-CF69-4353-9088-18242748FB7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03765-CF69-4353-9088-18242748FB7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03765-CF69-4353-9088-18242748FB7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03765-CF69-4353-9088-18242748FB7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fld id="{ED52C686-9C14-441A-9679-D146DCEC301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524C2075-AE88-4FA9-8129-5B85E0A38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C686-9C14-441A-9679-D146DCEC301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2075-AE88-4FA9-8129-5B85E0A38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C686-9C14-441A-9679-D146DCEC301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2075-AE88-4FA9-8129-5B85E0A380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C686-9C14-441A-9679-D146DCEC301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2075-AE88-4FA9-8129-5B85E0A38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C686-9C14-441A-9679-D146DCEC301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2075-AE88-4FA9-8129-5B85E0A38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C686-9C14-441A-9679-D146DCEC301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2075-AE88-4FA9-8129-5B85E0A38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C686-9C14-441A-9679-D146DCEC301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2075-AE88-4FA9-8129-5B85E0A38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C686-9C14-441A-9679-D146DCEC301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2075-AE88-4FA9-8129-5B85E0A38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C686-9C14-441A-9679-D146DCEC301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2075-AE88-4FA9-8129-5B85E0A38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C686-9C14-441A-9679-D146DCEC301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2075-AE88-4FA9-8129-5B85E0A380E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C686-9C14-441A-9679-D146DCEC301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2075-AE88-4FA9-8129-5B85E0A380EA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D52C686-9C14-441A-9679-D146DCEC301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24C2075-AE88-4FA9-8129-5B85E0A380E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696200" cy="3657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9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Spelling</a:t>
            </a:r>
            <a:r>
              <a:rPr lang="en-US" sz="89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89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Words</a:t>
            </a:r>
            <a:br>
              <a:rPr lang="en-US" sz="73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53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Homophones</a:t>
            </a:r>
            <a:br>
              <a:rPr lang="en-US" sz="6000" i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Prepositions</a:t>
            </a:r>
            <a:b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</a:b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Tahoma" pitchFamily="34" charset="0"/>
              </a:rPr>
              <a:t>Underline the preposition once and the object of the preposition twice.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Arial Narrow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876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My friend works at a college in Philadelphia.</a:t>
            </a:r>
          </a:p>
          <a:p>
            <a:pPr>
              <a:lnSpc>
                <a:spcPct val="110000"/>
              </a:lnSpc>
            </a:pP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My friend works </a:t>
            </a:r>
            <a:r>
              <a:rPr lang="en-US" sz="3600" i="1" u="sng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at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a </a:t>
            </a:r>
            <a:r>
              <a:rPr lang="en-US" sz="3600" i="1" u="dbl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college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3600" i="1" u="sng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in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3600" i="1" u="dbl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Philadelphia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The student council president dismissed the meeting before lunch.</a:t>
            </a:r>
          </a:p>
          <a:p>
            <a:pPr>
              <a:lnSpc>
                <a:spcPct val="110000"/>
              </a:lnSpc>
            </a:pP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The student council president dismissed the meeting </a:t>
            </a:r>
            <a:r>
              <a:rPr lang="en-US" sz="3600" i="1" u="sng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before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3600" i="1" u="dbl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lunch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10000"/>
              </a:lnSpc>
            </a:pPr>
            <a:endParaRPr lang="en-US" sz="3600" dirty="0">
              <a:solidFill>
                <a:schemeClr val="tx1">
                  <a:lumMod val="9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Prepositions</a:t>
            </a:r>
            <a:b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</a:b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Tahoma" pitchFamily="34" charset="0"/>
              </a:rPr>
              <a:t>Underline the preposition once and the object of the preposition twice.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Arial Narrow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876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Can you help me get through medical school?</a:t>
            </a:r>
          </a:p>
          <a:p>
            <a:pPr>
              <a:lnSpc>
                <a:spcPct val="110000"/>
              </a:lnSpc>
            </a:pP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Can you help me get </a:t>
            </a:r>
            <a:r>
              <a:rPr lang="en-US" sz="3600" i="1" u="sng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through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medical </a:t>
            </a:r>
            <a:r>
              <a:rPr lang="en-US" sz="3600" i="1" u="dbl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school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?</a:t>
            </a:r>
          </a:p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Liz felt discouraged about her progress in her career.</a:t>
            </a:r>
          </a:p>
          <a:p>
            <a:pPr>
              <a:lnSpc>
                <a:spcPct val="110000"/>
              </a:lnSpc>
            </a:pP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Liz felt discouraged </a:t>
            </a:r>
            <a:r>
              <a:rPr lang="en-US" sz="3600" i="1" u="sng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about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her </a:t>
            </a:r>
            <a:r>
              <a:rPr lang="en-US" sz="3600" i="1" u="dbl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progress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3600" i="1" u="sng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in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her </a:t>
            </a:r>
            <a:r>
              <a:rPr lang="en-US" sz="3600" i="1" u="dbl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career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Prepositions</a:t>
            </a:r>
            <a:b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</a:b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Tahoma" pitchFamily="34" charset="0"/>
              </a:rPr>
              <a:t>Underline the preposition once and the object of the preposition twice.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Arial Narrow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876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The medical profession was not ready for a female surgeon.</a:t>
            </a:r>
          </a:p>
          <a:p>
            <a:pPr>
              <a:lnSpc>
                <a:spcPct val="110000"/>
              </a:lnSpc>
            </a:pP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The medical profession was not ready </a:t>
            </a:r>
            <a:r>
              <a:rPr lang="en-US" sz="3600" i="1" u="sng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for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a female </a:t>
            </a:r>
            <a:r>
              <a:rPr lang="en-US" sz="3600" i="1" u="dbl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surgeon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Elizabeth slept briefly between classes.</a:t>
            </a:r>
          </a:p>
          <a:p>
            <a:pPr>
              <a:lnSpc>
                <a:spcPct val="110000"/>
              </a:lnSpc>
            </a:pP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Elizabeth slept briefly </a:t>
            </a:r>
            <a:r>
              <a:rPr lang="en-US" sz="3600" i="1" u="sng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between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3600" i="1" u="dbl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classes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Prepositions</a:t>
            </a:r>
            <a:b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</a:b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Tahoma" pitchFamily="34" charset="0"/>
              </a:rPr>
              <a:t>Underline the preposition once and the object of the preposition twice.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Arial Narrow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876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She worked as a student nurse in the maternity ward.</a:t>
            </a:r>
          </a:p>
          <a:p>
            <a:pPr>
              <a:lnSpc>
                <a:spcPct val="110000"/>
              </a:lnSpc>
            </a:pP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She worked </a:t>
            </a:r>
            <a:r>
              <a:rPr lang="en-US" sz="3600" i="1" u="sng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as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a student </a:t>
            </a:r>
            <a:r>
              <a:rPr lang="en-US" sz="3600" i="1" u="dbl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nurse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3600" i="1" u="sng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in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the maternity </a:t>
            </a:r>
            <a:r>
              <a:rPr lang="en-US" sz="3600" i="1" u="dbl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ward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Prepositions</a:t>
            </a:r>
            <a:b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Tahoma" pitchFamily="34" charset="0"/>
              </a:rPr>
              <a:t>Find the prepositional phrase in each sentence. Tell if it acts as an adjective or and adverb.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Arial Narrow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876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The nurse hurried toward the patient.</a:t>
            </a:r>
          </a:p>
          <a:p>
            <a:pPr>
              <a:lnSpc>
                <a:spcPct val="110000"/>
              </a:lnSpc>
            </a:pP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toward the patient – adverb</a:t>
            </a:r>
          </a:p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The narrators stood on the stage.</a:t>
            </a:r>
          </a:p>
          <a:p>
            <a:pPr>
              <a:lnSpc>
                <a:spcPct val="110000"/>
              </a:lnSpc>
            </a:pP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on the stage – adverb</a:t>
            </a:r>
          </a:p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The boy with the broken leg needed surgery.</a:t>
            </a:r>
          </a:p>
          <a:p>
            <a:pPr>
              <a:lnSpc>
                <a:spcPct val="110000"/>
              </a:lnSpc>
            </a:pP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with the broken leg - adjective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Prepositions</a:t>
            </a:r>
            <a:b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Tahoma" pitchFamily="34" charset="0"/>
              </a:rPr>
              <a:t>Find the prepositional phrase in each sentence. Tell if it acts as an adjective or and adverb.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Arial Narrow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876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Nurse Abby ran down the muddy street.</a:t>
            </a:r>
          </a:p>
          <a:p>
            <a:pPr>
              <a:lnSpc>
                <a:spcPct val="110000"/>
              </a:lnSpc>
            </a:pP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down the muddy street – adverb</a:t>
            </a:r>
          </a:p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Everyone in the auditorium applauded the dean’s speech.</a:t>
            </a:r>
          </a:p>
          <a:p>
            <a:pPr>
              <a:lnSpc>
                <a:spcPct val="110000"/>
              </a:lnSpc>
            </a:pP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in the auditorium - adjective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696200" cy="3657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9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Spelling</a:t>
            </a:r>
            <a:r>
              <a:rPr lang="en-US" sz="89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89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Words</a:t>
            </a:r>
            <a:br>
              <a:rPr lang="en-US" sz="73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53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Homophones</a:t>
            </a:r>
            <a:br>
              <a:rPr lang="en-US" sz="6000" i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28600"/>
          <a:ext cx="8458200" cy="624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484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heel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heal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symbol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cymbal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herd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heard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patients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patience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capitol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straight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strait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aisle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isle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stationery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stationary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sheer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shear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bread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bred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martial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4000" kern="1200" baseline="0" dirty="0" err="1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marshall</a:t>
                      </a:r>
                      <a:endParaRPr kumimoji="0" lang="en-US" sz="4000" kern="1200" baseline="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discreet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discrete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adolescents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adolescence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066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Tuesday</a:t>
            </a:r>
            <a:endParaRPr lang="en-US" sz="36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ahoma" pitchFamily="34" charset="0"/>
            </a:endParaRPr>
          </a:p>
        </p:txBody>
      </p:sp>
      <p:graphicFrame>
        <p:nvGraphicFramePr>
          <p:cNvPr id="10295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395111"/>
              </p:ext>
            </p:extLst>
          </p:nvPr>
        </p:nvGraphicFramePr>
        <p:xfrm>
          <a:off x="1447800" y="2514600"/>
          <a:ext cx="6096000" cy="304800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3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+mn-ea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2296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07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rPr>
              <a:t>Grammar</a:t>
            </a:r>
            <a:br>
              <a:rPr lang="en-US" sz="9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rPr>
            </a:br>
            <a:r>
              <a:rPr lang="en-US" sz="4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Prepositions</a:t>
            </a:r>
            <a:endParaRPr lang="en-US" sz="4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28600"/>
          <a:ext cx="8534400" cy="624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3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5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484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heel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heal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symbol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cymbal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herd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heard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patients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patience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capitol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straight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strait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aisle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isle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stationery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stationary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sheer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shear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bread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bred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martial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4000" kern="1200" baseline="0" dirty="0" err="1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marshall</a:t>
                      </a:r>
                      <a:endParaRPr kumimoji="0" lang="en-US" sz="4000" kern="1200" baseline="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discreet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discrete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adolescents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adolescence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6" name="Picture 16" descr="DAILY FIX-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04800"/>
            <a:ext cx="6656614" cy="960748"/>
          </a:xfrm>
          <a:prstGeom prst="rect">
            <a:avLst/>
          </a:prstGeom>
          <a:noFill/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sz="4000" dirty="0">
                <a:solidFill>
                  <a:schemeClr val="accent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the graduate’s glided down the isle in their robes</a:t>
            </a:r>
          </a:p>
          <a:p>
            <a:pPr marL="514350" indent="-514350"/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The graduates glided down the aisle in their robes.</a:t>
            </a:r>
          </a:p>
          <a:p>
            <a:pPr marL="514350" indent="-514350"/>
            <a:r>
              <a:rPr lang="en-US" sz="4000" dirty="0">
                <a:solidFill>
                  <a:schemeClr val="accent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the year was 1847 and no woman had gone to medical school</a:t>
            </a:r>
          </a:p>
          <a:p>
            <a:pPr marL="514350" indent="-514350"/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The year was 1847, and no woman had gone to medical school.</a:t>
            </a:r>
          </a:p>
          <a:p>
            <a:pPr marL="514350" indent="-514350"/>
            <a:endParaRPr lang="en-US" sz="3200" b="1" dirty="0">
              <a:solidFill>
                <a:srgbClr val="FF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AutoNum type="arabicPeriod"/>
            </a:pPr>
            <a:endParaRPr lang="en-US" sz="3200" b="1" dirty="0">
              <a:solidFill>
                <a:srgbClr val="FF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Prepositions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preposition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shows a relationship between a noun or pronoun and another word in the sentence.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prepositional phrase 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begins with a preposition and usually ends with a noun or pronoun</a:t>
            </a:r>
            <a:r>
              <a:rPr lang="en-US" sz="3200" i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The noun or pronoun in a prepositional phrase is called the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object of the preposition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Prepositions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76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Here are some prepositions:</a:t>
            </a:r>
          </a:p>
          <a:p>
            <a:pPr>
              <a:lnSpc>
                <a:spcPct val="110000"/>
              </a:lnSpc>
              <a:buNone/>
            </a:pPr>
            <a:endParaRPr lang="en-US" sz="3600" dirty="0">
              <a:solidFill>
                <a:schemeClr val="tx1">
                  <a:lumMod val="9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362200"/>
          <a:ext cx="8382000" cy="3657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a</a:t>
                      </a:r>
                      <a:r>
                        <a:rPr lang="en-US" sz="2400" b="0" dirty="0"/>
                        <a:t>bout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above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across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after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against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along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among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before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behind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below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beneath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beside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between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beyond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d</a:t>
                      </a:r>
                      <a:r>
                        <a:rPr lang="en-US" sz="2400" b="0" dirty="0"/>
                        <a:t>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during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except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from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inside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into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outside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p</a:t>
                      </a:r>
                      <a:r>
                        <a:rPr lang="en-US" sz="2400" b="0" dirty="0"/>
                        <a:t>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since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through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/>
                        <a:t>throughout</a:t>
                      </a:r>
                      <a:endParaRPr lang="en-US" sz="22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toward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under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underneath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u</a:t>
                      </a:r>
                      <a:r>
                        <a:rPr lang="en-US" sz="2400" b="0" dirty="0"/>
                        <a:t>ntil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upon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with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within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without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696200" cy="3657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9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Spelling</a:t>
            </a:r>
            <a:r>
              <a:rPr lang="en-US" sz="89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89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Words</a:t>
            </a:r>
            <a:br>
              <a:rPr lang="en-US" sz="73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53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Homophones</a:t>
            </a:r>
            <a:br>
              <a:rPr lang="en-US" sz="6000" i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28600"/>
          <a:ext cx="8534400" cy="624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484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heel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heal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symbol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cymbal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herd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heard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patients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patience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capitol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straight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strait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aisle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isle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stationery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stationary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sheer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shear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bread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bred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martial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4000" kern="1200" baseline="0" dirty="0" err="1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marshall</a:t>
                      </a:r>
                      <a:endParaRPr kumimoji="0" lang="en-US" sz="4000" kern="1200" baseline="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discreet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discrete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adolescents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adolescence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990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Wednesday</a:t>
            </a:r>
            <a:endParaRPr lang="en-US" sz="36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ahoma" pitchFamily="34" charset="0"/>
            </a:endParaRPr>
          </a:p>
        </p:txBody>
      </p:sp>
      <p:graphicFrame>
        <p:nvGraphicFramePr>
          <p:cNvPr id="10295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787587"/>
              </p:ext>
            </p:extLst>
          </p:nvPr>
        </p:nvGraphicFramePr>
        <p:xfrm>
          <a:off x="1447800" y="2438400"/>
          <a:ext cx="6096000" cy="335280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5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2296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07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rPr>
              <a:t>Grammar</a:t>
            </a:r>
            <a:br>
              <a:rPr lang="en-US" sz="9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rPr>
            </a:br>
            <a:r>
              <a:rPr lang="en-US" sz="4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Prepositions</a:t>
            </a:r>
            <a:endParaRPr lang="en-US" sz="4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6" name="Picture 16" descr="DAILY FIX-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04800"/>
            <a:ext cx="6656614" cy="960748"/>
          </a:xfrm>
          <a:prstGeom prst="rect">
            <a:avLst/>
          </a:prstGeom>
          <a:noFill/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sz="4000" dirty="0" err="1">
                <a:solidFill>
                  <a:schemeClr val="accent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dr</a:t>
            </a:r>
            <a:r>
              <a:rPr lang="en-US" sz="4000" dirty="0">
                <a:solidFill>
                  <a:schemeClr val="accent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solidFill>
                  <a:schemeClr val="accent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lin</a:t>
            </a:r>
            <a:r>
              <a:rPr lang="en-US" sz="4000" dirty="0">
                <a:solidFill>
                  <a:schemeClr val="accent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leaved the pills in the medicine cabinet</a:t>
            </a:r>
          </a:p>
          <a:p>
            <a:pPr marL="514350" indent="-514350"/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Dr. Lin left the pills in the medicine cabinet.</a:t>
            </a:r>
          </a:p>
          <a:p>
            <a:pPr marL="514350" indent="-514350"/>
            <a:r>
              <a:rPr lang="en-US" sz="4000" dirty="0">
                <a:solidFill>
                  <a:schemeClr val="accent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the nurse was tired but she tended to her patience</a:t>
            </a:r>
          </a:p>
          <a:p>
            <a:pPr marL="514350" indent="-514350"/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The nurse was tired, but she tended to her patients.</a:t>
            </a:r>
          </a:p>
          <a:p>
            <a:pPr marL="514350" indent="-514350"/>
            <a:endParaRPr lang="en-US" sz="3200" b="1" dirty="0">
              <a:solidFill>
                <a:srgbClr val="FF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AutoNum type="arabicPeriod"/>
            </a:pPr>
            <a:endParaRPr lang="en-US" sz="3200" b="1" dirty="0">
              <a:solidFill>
                <a:srgbClr val="FF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Prepositions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preposition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shows a relationship between a noun or pronoun and another word in the sentence.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prepositional phrase 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begins with a preposition and usually ends with a noun or pronoun</a:t>
            </a:r>
            <a:r>
              <a:rPr lang="en-US" sz="3200" i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The noun or pronoun in a prepositional phrase is called the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object of the preposition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Prepositions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76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Here are some prepositions:</a:t>
            </a:r>
          </a:p>
          <a:p>
            <a:pPr>
              <a:lnSpc>
                <a:spcPct val="110000"/>
              </a:lnSpc>
              <a:buNone/>
            </a:pPr>
            <a:endParaRPr lang="en-US" sz="3600" dirty="0">
              <a:solidFill>
                <a:schemeClr val="tx1">
                  <a:lumMod val="9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362200"/>
          <a:ext cx="8382000" cy="3657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a</a:t>
                      </a:r>
                      <a:r>
                        <a:rPr lang="en-US" sz="2400" b="0" dirty="0"/>
                        <a:t>bout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above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across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after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against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along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among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before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behind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below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beneath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beside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between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beyond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d</a:t>
                      </a:r>
                      <a:r>
                        <a:rPr lang="en-US" sz="2400" b="0" dirty="0"/>
                        <a:t>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during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except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from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inside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into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outside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p</a:t>
                      </a:r>
                      <a:r>
                        <a:rPr lang="en-US" sz="2400" b="0" dirty="0"/>
                        <a:t>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since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through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/>
                        <a:t>throughout</a:t>
                      </a:r>
                      <a:endParaRPr lang="en-US" sz="22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toward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under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underneath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u</a:t>
                      </a:r>
                      <a:r>
                        <a:rPr lang="en-US" sz="2400" b="0" dirty="0"/>
                        <a:t>ntil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upon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with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within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without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82000" cy="838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Monday</a:t>
            </a:r>
            <a:endParaRPr lang="en-US" sz="36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ahoma" pitchFamily="34" charset="0"/>
            </a:endParaRPr>
          </a:p>
        </p:txBody>
      </p:sp>
      <p:graphicFrame>
        <p:nvGraphicFramePr>
          <p:cNvPr id="10295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945847"/>
              </p:ext>
            </p:extLst>
          </p:nvPr>
        </p:nvGraphicFramePr>
        <p:xfrm>
          <a:off x="1600200" y="2667000"/>
          <a:ext cx="6096000" cy="304800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Prepositions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prepositional phrase </a:t>
            </a: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can modify a </a:t>
            </a:r>
            <a:r>
              <a:rPr lang="en-US" sz="3600" u="sng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noun</a:t>
            </a: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, a </a:t>
            </a:r>
            <a:r>
              <a:rPr lang="en-US" sz="3600" u="sng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pronoun</a:t>
            </a: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, or a </a:t>
            </a:r>
            <a:r>
              <a:rPr lang="en-US" sz="3600" u="sng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verb</a:t>
            </a: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As Noun Modifier: </a:t>
            </a:r>
            <a:r>
              <a:rPr lang="en-US" sz="3600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The doctor </a:t>
            </a:r>
            <a:r>
              <a:rPr lang="en-US" sz="3600" i="1" u="sng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with dark hair</a:t>
            </a:r>
            <a:r>
              <a:rPr lang="en-US" sz="3600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is Dr. Klein. </a:t>
            </a:r>
            <a:r>
              <a:rPr lang="en-US" sz="3600" i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(Prepositional phrase modifies noun </a:t>
            </a:r>
            <a:r>
              <a:rPr lang="en-US" sz="3600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doctor</a:t>
            </a:r>
            <a:r>
              <a:rPr lang="en-US" sz="3600" i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.)</a:t>
            </a:r>
          </a:p>
          <a:p>
            <a:pPr>
              <a:lnSpc>
                <a:spcPct val="110000"/>
              </a:lnSpc>
            </a:pPr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As Verb Modifier:  </a:t>
            </a:r>
            <a:r>
              <a:rPr lang="en-US" sz="3600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He walks </a:t>
            </a:r>
            <a:r>
              <a:rPr lang="en-US" sz="3600" i="1" u="sng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with a slight limp</a:t>
            </a:r>
            <a:r>
              <a:rPr lang="en-US" sz="3600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. </a:t>
            </a:r>
            <a:r>
              <a:rPr lang="en-US" sz="3600" i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(Prepositional phrase modifies verb </a:t>
            </a:r>
            <a:r>
              <a:rPr lang="en-US" sz="3600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walks</a:t>
            </a:r>
            <a:r>
              <a:rPr lang="en-US" sz="3600" i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.)</a:t>
            </a:r>
          </a:p>
          <a:p>
            <a:pPr>
              <a:lnSpc>
                <a:spcPct val="110000"/>
              </a:lnSpc>
              <a:buNone/>
            </a:pPr>
            <a:endParaRPr lang="en-US" sz="3200" dirty="0">
              <a:solidFill>
                <a:schemeClr val="tx1">
                  <a:lumMod val="95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110000"/>
              </a:lnSpc>
              <a:buNone/>
            </a:pPr>
            <a:endParaRPr lang="en-US" sz="3200" dirty="0">
              <a:solidFill>
                <a:schemeClr val="tx1">
                  <a:lumMod val="9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Prepositions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Review something you have written and add prepositional phrases that elaborate on nouns and verbs.</a:t>
            </a:r>
          </a:p>
          <a:p>
            <a:pPr>
              <a:lnSpc>
                <a:spcPct val="110000"/>
              </a:lnSpc>
              <a:buNone/>
            </a:pPr>
            <a:endParaRPr lang="en-US" sz="3200" dirty="0">
              <a:solidFill>
                <a:schemeClr val="tx1">
                  <a:lumMod val="95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110000"/>
              </a:lnSpc>
              <a:buNone/>
            </a:pPr>
            <a:endParaRPr lang="en-US" sz="3200" dirty="0">
              <a:solidFill>
                <a:schemeClr val="tx1">
                  <a:lumMod val="9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696200" cy="3657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9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Spelling</a:t>
            </a:r>
            <a:r>
              <a:rPr lang="en-US" sz="89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89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Words</a:t>
            </a:r>
            <a:br>
              <a:rPr lang="en-US" sz="73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53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Homophones</a:t>
            </a:r>
            <a:br>
              <a:rPr lang="en-US" sz="6000" i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28600"/>
          <a:ext cx="8458200" cy="624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484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heel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heal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symbol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cymbal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herd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heard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patients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patience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capitol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straight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strait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aisle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isle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stationery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stationary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sheer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shear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bread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bred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martial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4000" kern="1200" baseline="0" dirty="0" err="1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marshall</a:t>
                      </a:r>
                      <a:endParaRPr kumimoji="0" lang="en-US" sz="4000" kern="1200" baseline="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discreet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discrete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adolescents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adolescence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954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Thursday</a:t>
            </a:r>
            <a:endParaRPr lang="en-US" sz="36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ahoma" pitchFamily="34" charset="0"/>
            </a:endParaRPr>
          </a:p>
        </p:txBody>
      </p:sp>
      <p:graphicFrame>
        <p:nvGraphicFramePr>
          <p:cNvPr id="10295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727009"/>
              </p:ext>
            </p:extLst>
          </p:nvPr>
        </p:nvGraphicFramePr>
        <p:xfrm>
          <a:off x="1600200" y="2438400"/>
          <a:ext cx="6096000" cy="304800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omic Sans MS" pitchFamily="66" charset="0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2296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07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rPr>
              <a:t>Grammar</a:t>
            </a:r>
            <a:br>
              <a:rPr lang="en-US" sz="9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rPr>
            </a:br>
            <a:r>
              <a:rPr lang="en-US" sz="4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Prepositions</a:t>
            </a:r>
            <a:endParaRPr lang="en-US" sz="4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6" name="Picture 16" descr="DAILY FIX-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04800"/>
            <a:ext cx="6656614" cy="960748"/>
          </a:xfrm>
          <a:prstGeom prst="rect">
            <a:avLst/>
          </a:prstGeom>
          <a:noFill/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sz="4000" dirty="0">
                <a:solidFill>
                  <a:schemeClr val="accent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the stationary was embossed with the hospitals seal</a:t>
            </a:r>
          </a:p>
          <a:p>
            <a:pPr marL="514350" indent="-514350"/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The stationery was embossed with the hospital’s seal.</a:t>
            </a:r>
          </a:p>
          <a:p>
            <a:pPr marL="514350" indent="-514350"/>
            <a:r>
              <a:rPr lang="en-US" sz="4000" dirty="0">
                <a:solidFill>
                  <a:schemeClr val="accent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they </a:t>
            </a:r>
            <a:r>
              <a:rPr lang="en-US" sz="4000" dirty="0" err="1">
                <a:solidFill>
                  <a:schemeClr val="accent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did’nt</a:t>
            </a:r>
            <a:r>
              <a:rPr lang="en-US" sz="4000" dirty="0">
                <a:solidFill>
                  <a:schemeClr val="accent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know that the applicant is a woman</a:t>
            </a:r>
          </a:p>
          <a:p>
            <a:pPr marL="514350" indent="-514350"/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They didn’t know that the applicant is a woman.</a:t>
            </a:r>
          </a:p>
          <a:p>
            <a:pPr marL="514350" indent="-514350"/>
            <a:endParaRPr lang="en-US" sz="3200" b="1" dirty="0">
              <a:solidFill>
                <a:srgbClr val="FF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AutoNum type="arabicPeriod"/>
            </a:pPr>
            <a:endParaRPr lang="en-US" sz="3200" b="1" dirty="0">
              <a:solidFill>
                <a:srgbClr val="FF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Prepositions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preposition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shows a relationship between a noun or pronoun and another word in the sentence.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prepositional phrase 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begins with a preposition and usually ends with a noun or pronoun</a:t>
            </a:r>
            <a:r>
              <a:rPr lang="en-US" sz="3200" i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The noun or pronoun in a prepositional phrase is called the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object of the preposition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Prepositions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76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Here are some prepositions:</a:t>
            </a:r>
          </a:p>
          <a:p>
            <a:pPr>
              <a:lnSpc>
                <a:spcPct val="110000"/>
              </a:lnSpc>
              <a:buNone/>
            </a:pPr>
            <a:endParaRPr lang="en-US" sz="3600" dirty="0">
              <a:solidFill>
                <a:schemeClr val="tx1">
                  <a:lumMod val="9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362200"/>
          <a:ext cx="8382000" cy="3657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a</a:t>
                      </a:r>
                      <a:r>
                        <a:rPr lang="en-US" sz="2400" b="0" dirty="0"/>
                        <a:t>bout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above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across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after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against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along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among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before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behind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below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beneath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beside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between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beyond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d</a:t>
                      </a:r>
                      <a:r>
                        <a:rPr lang="en-US" sz="2400" b="0" dirty="0"/>
                        <a:t>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during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except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from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inside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into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outside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p</a:t>
                      </a:r>
                      <a:r>
                        <a:rPr lang="en-US" sz="2400" b="0" dirty="0"/>
                        <a:t>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since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through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/>
                        <a:t>throughout</a:t>
                      </a:r>
                      <a:endParaRPr lang="en-US" sz="22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toward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under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underneath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u</a:t>
                      </a:r>
                      <a:r>
                        <a:rPr lang="en-US" sz="2400" b="0" dirty="0"/>
                        <a:t>ntil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upon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with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within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without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Prepositions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6482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200" b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Test Tip: 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The word </a:t>
            </a: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to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is often, but not always, a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preposition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.  If </a:t>
            </a: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to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is followed by a verb, it is not a preposition.</a:t>
            </a:r>
          </a:p>
          <a:p>
            <a:pPr>
              <a:lnSpc>
                <a:spcPct val="110000"/>
              </a:lnSpc>
            </a:pPr>
            <a:r>
              <a:rPr lang="en-US" sz="3200" b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As Preposition: </a:t>
            </a:r>
            <a:r>
              <a:rPr lang="en-US" sz="3200" i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She will go </a:t>
            </a: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to</a:t>
            </a:r>
            <a:r>
              <a:rPr lang="en-US" sz="3200" i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medical school.  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(to followed by noun)</a:t>
            </a:r>
          </a:p>
          <a:p>
            <a:pPr>
              <a:lnSpc>
                <a:spcPct val="110000"/>
              </a:lnSpc>
            </a:pPr>
            <a:r>
              <a:rPr lang="en-US" sz="3200" b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As Part of Verb:  </a:t>
            </a:r>
            <a:r>
              <a:rPr lang="en-US" sz="3200" i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She will have </a:t>
            </a: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to</a:t>
            </a:r>
            <a:r>
              <a:rPr lang="en-US" sz="3200" i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study hard. 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(to followed by verb)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2296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07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rPr>
              <a:t>Grammar</a:t>
            </a:r>
            <a:br>
              <a:rPr lang="en-US" sz="9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rPr>
            </a:br>
            <a:r>
              <a:rPr lang="en-US" sz="4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Prepositions</a:t>
            </a:r>
            <a:endParaRPr lang="en-US" sz="4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696200" cy="3657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9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Spelling</a:t>
            </a:r>
            <a:r>
              <a:rPr lang="en-US" sz="89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89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Words</a:t>
            </a:r>
            <a:br>
              <a:rPr lang="en-US" sz="73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53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Homophones</a:t>
            </a:r>
            <a:br>
              <a:rPr lang="en-US" sz="6000" i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28600"/>
          <a:ext cx="8458200" cy="624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484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heel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heal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symbol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cymbal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herd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heard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patients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patience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capitol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straight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strait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aisle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isle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stationery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stationary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sheer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shear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bread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bred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martial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4000" kern="1200" baseline="0" dirty="0" err="1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marshall</a:t>
                      </a:r>
                      <a:endParaRPr kumimoji="0" lang="en-US" sz="4000" kern="1200" baseline="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discreet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discrete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adolescents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adolescence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82000" cy="838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Friday</a:t>
            </a:r>
            <a:endParaRPr lang="en-US" sz="36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ahoma" pitchFamily="34" charset="0"/>
            </a:endParaRPr>
          </a:p>
        </p:txBody>
      </p:sp>
      <p:graphicFrame>
        <p:nvGraphicFramePr>
          <p:cNvPr id="10295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155879"/>
              </p:ext>
            </p:extLst>
          </p:nvPr>
        </p:nvGraphicFramePr>
        <p:xfrm>
          <a:off x="1524000" y="2362200"/>
          <a:ext cx="6096000" cy="274320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2296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07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rPr>
              <a:t>Grammar</a:t>
            </a:r>
            <a:br>
              <a:rPr lang="en-US" sz="9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rPr>
            </a:br>
            <a:r>
              <a:rPr lang="en-US" sz="4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Prepositions</a:t>
            </a:r>
            <a:endParaRPr lang="en-US" sz="4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6" name="Picture 16" descr="DAILY FIX-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04800"/>
            <a:ext cx="6656614" cy="960748"/>
          </a:xfrm>
          <a:prstGeom prst="rect">
            <a:avLst/>
          </a:prstGeom>
          <a:noFill/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4000" dirty="0">
                <a:solidFill>
                  <a:schemeClr val="accent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my Uncle had surgery on his heal</a:t>
            </a:r>
          </a:p>
          <a:p>
            <a:pPr marL="514350" indent="-514350"/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My uncle had surgery on his heel.</a:t>
            </a:r>
          </a:p>
          <a:p>
            <a:pPr marL="514350" indent="-514350"/>
            <a:r>
              <a:rPr lang="en-US" sz="4000" dirty="0" err="1">
                <a:solidFill>
                  <a:schemeClr val="accent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dr</a:t>
            </a:r>
            <a:r>
              <a:rPr lang="en-US" sz="4000" dirty="0">
                <a:solidFill>
                  <a:schemeClr val="accent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solidFill>
                  <a:schemeClr val="accent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adair</a:t>
            </a:r>
            <a:r>
              <a:rPr lang="en-US" sz="4000" dirty="0">
                <a:solidFill>
                  <a:schemeClr val="accent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had performed many </a:t>
            </a:r>
            <a:r>
              <a:rPr lang="en-US" sz="4000" dirty="0" err="1">
                <a:solidFill>
                  <a:schemeClr val="accent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surgerys</a:t>
            </a:r>
            <a:endParaRPr lang="en-US" sz="4000" dirty="0">
              <a:solidFill>
                <a:schemeClr val="accent1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514350" indent="-514350"/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Dr. Adair had performed many surgeries.</a:t>
            </a:r>
          </a:p>
          <a:p>
            <a:pPr marL="514350" indent="-514350"/>
            <a:endParaRPr lang="en-US" sz="3200" b="1" dirty="0">
              <a:solidFill>
                <a:srgbClr val="FF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AutoNum type="arabicPeriod"/>
            </a:pPr>
            <a:endParaRPr lang="en-US" sz="3200" b="1" dirty="0">
              <a:solidFill>
                <a:srgbClr val="FF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Prepositions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preposition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shows a relationship between a noun or pronoun and another word in the sentence.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prepositional phrase 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begins with a preposition and usually ends with a noun or pronoun</a:t>
            </a:r>
            <a:r>
              <a:rPr lang="en-US" sz="3200" i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The noun or pronoun in a prepositional phrase is called the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object of the preposition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Prepositions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76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Here are some prepositions:</a:t>
            </a:r>
          </a:p>
          <a:p>
            <a:pPr>
              <a:lnSpc>
                <a:spcPct val="110000"/>
              </a:lnSpc>
              <a:buNone/>
            </a:pPr>
            <a:endParaRPr lang="en-US" sz="3600" dirty="0">
              <a:solidFill>
                <a:schemeClr val="tx1">
                  <a:lumMod val="9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362200"/>
          <a:ext cx="8382000" cy="3657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a</a:t>
                      </a:r>
                      <a:r>
                        <a:rPr lang="en-US" sz="2400" b="0" dirty="0"/>
                        <a:t>bout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above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across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after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against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along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among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before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behind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below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beneath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beside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between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beyond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d</a:t>
                      </a:r>
                      <a:r>
                        <a:rPr lang="en-US" sz="2400" b="0" dirty="0"/>
                        <a:t>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during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except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from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inside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into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outside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p</a:t>
                      </a:r>
                      <a:r>
                        <a:rPr lang="en-US" sz="2400" b="0" dirty="0"/>
                        <a:t>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since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through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/>
                        <a:t>throughout</a:t>
                      </a:r>
                      <a:endParaRPr lang="en-US" sz="22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toward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under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underneath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u</a:t>
                      </a:r>
                      <a:r>
                        <a:rPr lang="en-US" sz="2400" b="0" dirty="0"/>
                        <a:t>ntil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upon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with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within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without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696200" cy="3657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9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Spelling</a:t>
            </a:r>
            <a:r>
              <a:rPr lang="en-US" sz="89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89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Words</a:t>
            </a:r>
            <a:br>
              <a:rPr lang="en-US" sz="73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53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Homophones</a:t>
            </a:r>
            <a:br>
              <a:rPr lang="en-US" sz="6000" i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28600"/>
          <a:ext cx="8382000" cy="624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484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heel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heal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symbol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cymbal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herd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heard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patients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patience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capitol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straight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strait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aisle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isle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stationery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stationary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sheer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shear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bread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bred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martial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4000" kern="1200" baseline="0" dirty="0" err="1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marshall</a:t>
                      </a:r>
                      <a:endParaRPr kumimoji="0" lang="en-US" sz="4000" kern="1200" baseline="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discreet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discrete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adolescents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en-US" sz="4000" kern="1200" baseline="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adolescence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6" name="Picture 16" descr="DAILY FIX-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04800"/>
            <a:ext cx="6656614" cy="960748"/>
          </a:xfrm>
          <a:prstGeom prst="rect">
            <a:avLst/>
          </a:prstGeom>
          <a:noFill/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sz="4000" dirty="0" err="1">
                <a:solidFill>
                  <a:schemeClr val="accent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womans</a:t>
            </a:r>
            <a:r>
              <a:rPr lang="en-US" sz="4000" dirty="0">
                <a:solidFill>
                  <a:schemeClr val="accent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in the medical field look upon her as a cymbal</a:t>
            </a:r>
          </a:p>
          <a:p>
            <a:pPr marL="514350" indent="-514350"/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Women in the medical field look upon her as a symbol.</a:t>
            </a:r>
          </a:p>
          <a:p>
            <a:pPr marL="514350" indent="-514350"/>
            <a:r>
              <a:rPr lang="en-US" sz="4000" dirty="0" err="1">
                <a:solidFill>
                  <a:schemeClr val="accent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elizabeth</a:t>
            </a:r>
            <a:r>
              <a:rPr lang="en-US" sz="4000" dirty="0">
                <a:solidFill>
                  <a:schemeClr val="accent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and </a:t>
            </a:r>
            <a:r>
              <a:rPr lang="en-US" sz="4000" dirty="0" err="1">
                <a:solidFill>
                  <a:schemeClr val="accent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anna</a:t>
            </a:r>
            <a:r>
              <a:rPr lang="en-US" sz="4000" dirty="0">
                <a:solidFill>
                  <a:schemeClr val="accent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is going to lay down and rest</a:t>
            </a:r>
          </a:p>
          <a:p>
            <a:pPr marL="514350" indent="-514350"/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Elizabeth and Anna are going to lie down and rest.</a:t>
            </a:r>
          </a:p>
          <a:p>
            <a:pPr marL="514350" indent="-514350"/>
            <a:endParaRPr lang="en-US" sz="3200" b="1" dirty="0">
              <a:solidFill>
                <a:srgbClr val="FF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AutoNum type="arabicPeriod"/>
            </a:pPr>
            <a:endParaRPr lang="en-US" sz="3200" b="1" dirty="0">
              <a:solidFill>
                <a:srgbClr val="FF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Prepositions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76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600" i="1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You’ve been in bed for three weeks.</a:t>
            </a:r>
          </a:p>
          <a:p>
            <a:pPr>
              <a:lnSpc>
                <a:spcPct val="110000"/>
              </a:lnSpc>
            </a:pPr>
            <a:r>
              <a:rPr lang="en-US" sz="3600" i="1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In bed </a:t>
            </a: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and </a:t>
            </a:r>
            <a:r>
              <a:rPr lang="en-US" sz="3600" i="1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for three weeks </a:t>
            </a: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are prepositional phrases. </a:t>
            </a:r>
            <a:r>
              <a:rPr lang="en-US" sz="3600" i="1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In</a:t>
            </a: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and </a:t>
            </a:r>
            <a:r>
              <a:rPr lang="en-US" sz="3600" i="1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for</a:t>
            </a: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are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prepositions</a:t>
            </a: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, and </a:t>
            </a:r>
            <a:r>
              <a:rPr lang="en-US" sz="3600" i="1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bed</a:t>
            </a: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and </a:t>
            </a:r>
            <a:r>
              <a:rPr lang="en-US" sz="3600" i="1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weeks</a:t>
            </a: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are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objects of the prepositions</a:t>
            </a: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.  The preposition shows the relationship of the object of the preposition to other words in the sentence.</a:t>
            </a:r>
            <a:endParaRPr lang="en-US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Prepositions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76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The ambulance raced </a:t>
            </a:r>
            <a:r>
              <a:rPr lang="en-US" sz="3600" u="sng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to the hospital</a:t>
            </a: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Prepositional Phrase: </a:t>
            </a:r>
            <a:r>
              <a:rPr lang="en-US" sz="3600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to the hospital</a:t>
            </a:r>
          </a:p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Preposition: </a:t>
            </a:r>
            <a:r>
              <a:rPr lang="en-US" sz="3600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to</a:t>
            </a:r>
          </a:p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Object of the Preposition: </a:t>
            </a:r>
            <a:r>
              <a:rPr lang="en-US" sz="3600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hospital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Prepositions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76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Here are some prepositions:</a:t>
            </a:r>
          </a:p>
          <a:p>
            <a:pPr>
              <a:lnSpc>
                <a:spcPct val="110000"/>
              </a:lnSpc>
              <a:buNone/>
            </a:pPr>
            <a:endParaRPr lang="en-US" sz="3600" dirty="0">
              <a:solidFill>
                <a:schemeClr val="tx1">
                  <a:lumMod val="9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362200"/>
          <a:ext cx="8382000" cy="3657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a</a:t>
                      </a:r>
                      <a:r>
                        <a:rPr lang="en-US" sz="2400" b="0" dirty="0"/>
                        <a:t>bout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above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across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after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against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along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among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before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behind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below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beneath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beside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between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beyond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d</a:t>
                      </a:r>
                      <a:r>
                        <a:rPr lang="en-US" sz="2400" b="0" dirty="0"/>
                        <a:t>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during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except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from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inside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into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outside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p</a:t>
                      </a:r>
                      <a:r>
                        <a:rPr lang="en-US" sz="2400" b="0" dirty="0"/>
                        <a:t>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since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 through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/>
                        <a:t>throughout</a:t>
                      </a:r>
                      <a:endParaRPr lang="en-US" sz="22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toward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under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underneath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baseline="0" dirty="0"/>
                        <a:t> u</a:t>
                      </a:r>
                      <a:r>
                        <a:rPr lang="en-US" sz="2400" b="0" dirty="0"/>
                        <a:t>ntil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upon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with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within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without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ahoma" pitchFamily="34" charset="0"/>
              </a:rPr>
              <a:t>Prepositions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76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Like an </a:t>
            </a:r>
            <a:r>
              <a:rPr lang="en-US" sz="3600" u="sng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adjective</a:t>
            </a: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, a prepositional phrase can modify a </a:t>
            </a:r>
            <a:r>
              <a:rPr lang="en-US" sz="3600" u="sng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noun</a:t>
            </a: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or </a:t>
            </a:r>
            <a:r>
              <a:rPr lang="en-US" sz="3600" u="sng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pronoun</a:t>
            </a: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sz="3600" i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The </a:t>
            </a:r>
            <a:r>
              <a:rPr lang="en-US" sz="3600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girl</a:t>
            </a:r>
            <a:r>
              <a:rPr lang="en-US" sz="3600" i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sz="3600" i="1" u="sng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in the red hat </a:t>
            </a:r>
            <a:r>
              <a:rPr lang="en-US" sz="3600" i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is my sister.</a:t>
            </a:r>
          </a:p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Like an </a:t>
            </a:r>
            <a:r>
              <a:rPr lang="en-US" sz="3600" u="sng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adverb</a:t>
            </a: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, a prepositional phrase can modify a </a:t>
            </a:r>
            <a:r>
              <a:rPr lang="en-US" sz="3600" u="sng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verb</a:t>
            </a: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sz="3600" i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Elizabeth </a:t>
            </a:r>
            <a:r>
              <a:rPr lang="en-US" sz="3600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walked</a:t>
            </a:r>
            <a:r>
              <a:rPr lang="en-US" sz="3600" i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sz="3600" i="1" u="sng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into the classroom</a:t>
            </a:r>
            <a:r>
              <a:rPr lang="en-US" sz="3600" i="1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Prefab</Template>
  <TotalTime>128727</TotalTime>
  <Words>1715</Words>
  <Application>Microsoft Office PowerPoint</Application>
  <PresentationFormat>On-screen Show (4:3)</PresentationFormat>
  <Paragraphs>533</Paragraphs>
  <Slides>48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7" baseType="lpstr">
      <vt:lpstr>Arial</vt:lpstr>
      <vt:lpstr>Comic Sans MS</vt:lpstr>
      <vt:lpstr>Calibri</vt:lpstr>
      <vt:lpstr>Tahoma</vt:lpstr>
      <vt:lpstr>Monotype Sorts</vt:lpstr>
      <vt:lpstr>Arial Black</vt:lpstr>
      <vt:lpstr>Wingdings 2</vt:lpstr>
      <vt:lpstr>Arial Narrow</vt:lpstr>
      <vt:lpstr>Prefab</vt:lpstr>
      <vt:lpstr>Spelling Words Homophones </vt:lpstr>
      <vt:lpstr>PowerPoint Presentation</vt:lpstr>
      <vt:lpstr>Monday</vt:lpstr>
      <vt:lpstr>Grammar Prepositions</vt:lpstr>
      <vt:lpstr>PowerPoint Presentation</vt:lpstr>
      <vt:lpstr>Prepositions</vt:lpstr>
      <vt:lpstr>Prepositions</vt:lpstr>
      <vt:lpstr>Prepositions</vt:lpstr>
      <vt:lpstr>Prepositions</vt:lpstr>
      <vt:lpstr>Prepositions Underline the preposition once and the object of the preposition twice.</vt:lpstr>
      <vt:lpstr>Prepositions Underline the preposition once and the object of the preposition twice.</vt:lpstr>
      <vt:lpstr>Prepositions Underline the preposition once and the object of the preposition twice.</vt:lpstr>
      <vt:lpstr>Prepositions Underline the preposition once and the object of the preposition twice.</vt:lpstr>
      <vt:lpstr>Prepositions Find the prepositional phrase in each sentence. Tell if it acts as an adjective or and adverb.</vt:lpstr>
      <vt:lpstr>Prepositions Find the prepositional phrase in each sentence. Tell if it acts as an adjective or and adverb.</vt:lpstr>
      <vt:lpstr>Spelling Words Homophones </vt:lpstr>
      <vt:lpstr>PowerPoint Presentation</vt:lpstr>
      <vt:lpstr>Tuesday</vt:lpstr>
      <vt:lpstr>Grammar Prepositions</vt:lpstr>
      <vt:lpstr>PowerPoint Presentation</vt:lpstr>
      <vt:lpstr>Prepositions</vt:lpstr>
      <vt:lpstr>Prepositions</vt:lpstr>
      <vt:lpstr>Spelling Words Homophones </vt:lpstr>
      <vt:lpstr>PowerPoint Presentation</vt:lpstr>
      <vt:lpstr>Wednesday</vt:lpstr>
      <vt:lpstr>Grammar Prepositions</vt:lpstr>
      <vt:lpstr>PowerPoint Presentation</vt:lpstr>
      <vt:lpstr>Prepositions</vt:lpstr>
      <vt:lpstr>Prepositions</vt:lpstr>
      <vt:lpstr>Prepositions</vt:lpstr>
      <vt:lpstr>Prepositions</vt:lpstr>
      <vt:lpstr>Spelling Words Homophones </vt:lpstr>
      <vt:lpstr>PowerPoint Presentation</vt:lpstr>
      <vt:lpstr>Thursday</vt:lpstr>
      <vt:lpstr>Grammar Prepositions</vt:lpstr>
      <vt:lpstr>PowerPoint Presentation</vt:lpstr>
      <vt:lpstr>Prepositions</vt:lpstr>
      <vt:lpstr>Prepositions</vt:lpstr>
      <vt:lpstr>Prepositions</vt:lpstr>
      <vt:lpstr>Spelling Words Homophones </vt:lpstr>
      <vt:lpstr>PowerPoint Presentation</vt:lpstr>
      <vt:lpstr>Friday</vt:lpstr>
      <vt:lpstr>Grammar Prepositions</vt:lpstr>
      <vt:lpstr>PowerPoint Presentation</vt:lpstr>
      <vt:lpstr>Prepositions</vt:lpstr>
      <vt:lpstr>Prepositions</vt:lpstr>
      <vt:lpstr>Spelling Words Homophones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Question:</dc:title>
  <dc:creator>Freida Lewis</dc:creator>
  <cp:lastModifiedBy>Carrie Massey</cp:lastModifiedBy>
  <cp:revision>3326</cp:revision>
  <dcterms:created xsi:type="dcterms:W3CDTF">2010-02-05T03:18:33Z</dcterms:created>
  <dcterms:modified xsi:type="dcterms:W3CDTF">2017-12-20T14:27:10Z</dcterms:modified>
</cp:coreProperties>
</file>