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292" r:id="rId5"/>
    <p:sldId id="293" r:id="rId6"/>
    <p:sldId id="294" r:id="rId7"/>
    <p:sldId id="295" r:id="rId8"/>
    <p:sldId id="296" r:id="rId9"/>
    <p:sldId id="297" r:id="rId10"/>
    <p:sldId id="298" r:id="rId11"/>
    <p:sldId id="300" r:id="rId12"/>
    <p:sldId id="301" r:id="rId13"/>
    <p:sldId id="302" r:id="rId14"/>
    <p:sldId id="291" r:id="rId15"/>
    <p:sldId id="258" r:id="rId16"/>
    <p:sldId id="259" r:id="rId17"/>
    <p:sldId id="260" r:id="rId18"/>
    <p:sldId id="261" r:id="rId19"/>
    <p:sldId id="262" r:id="rId20"/>
    <p:sldId id="263" r:id="rId21"/>
    <p:sldId id="303" r:id="rId22"/>
    <p:sldId id="304" r:id="rId23"/>
    <p:sldId id="305" r:id="rId24"/>
    <p:sldId id="307" r:id="rId25"/>
    <p:sldId id="264" r:id="rId26"/>
    <p:sldId id="306" r:id="rId27"/>
    <p:sldId id="266" r:id="rId28"/>
    <p:sldId id="267" r:id="rId29"/>
    <p:sldId id="268" r:id="rId30"/>
    <p:sldId id="269" r:id="rId31"/>
    <p:sldId id="308" r:id="rId32"/>
    <p:sldId id="309" r:id="rId33"/>
    <p:sldId id="310" r:id="rId34"/>
    <p:sldId id="311" r:id="rId35"/>
    <p:sldId id="312" r:id="rId36"/>
    <p:sldId id="270" r:id="rId37"/>
    <p:sldId id="271" r:id="rId38"/>
    <p:sldId id="273" r:id="rId39"/>
    <p:sldId id="272" r:id="rId40"/>
    <p:sldId id="274" r:id="rId41"/>
    <p:sldId id="275" r:id="rId42"/>
    <p:sldId id="276" r:id="rId43"/>
    <p:sldId id="277" r:id="rId44"/>
    <p:sldId id="278" r:id="rId45"/>
    <p:sldId id="313" r:id="rId46"/>
    <p:sldId id="314" r:id="rId47"/>
    <p:sldId id="315" r:id="rId48"/>
    <p:sldId id="316" r:id="rId49"/>
    <p:sldId id="279" r:id="rId50"/>
    <p:sldId id="280" r:id="rId51"/>
    <p:sldId id="281" r:id="rId52"/>
    <p:sldId id="282" r:id="rId53"/>
    <p:sldId id="321" r:id="rId54"/>
    <p:sldId id="318" r:id="rId55"/>
    <p:sldId id="319" r:id="rId56"/>
    <p:sldId id="320" r:id="rId57"/>
    <p:sldId id="283" r:id="rId58"/>
    <p:sldId id="284" r:id="rId59"/>
    <p:sldId id="285" r:id="rId60"/>
    <p:sldId id="286" r:id="rId61"/>
    <p:sldId id="287" r:id="rId62"/>
    <p:sldId id="288" r:id="rId63"/>
    <p:sldId id="289" r:id="rId64"/>
    <p:sldId id="290" r:id="rId65"/>
    <p:sldId id="317" r:id="rId66"/>
    <p:sldId id="32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A6943-BE43-42A9-821F-C2B011E566BF}"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67195B33-07CB-4DC0-BCEE-0BE6736E3068}">
      <dgm:prSet phldrT="[Text]"/>
      <dgm:spPr/>
      <dgm:t>
        <a:bodyPr/>
        <a:lstStyle/>
        <a:p>
          <a:r>
            <a:rPr lang="en-US" dirty="0" smtClean="0"/>
            <a:t>Spanish</a:t>
          </a:r>
          <a:endParaRPr lang="en-US" dirty="0"/>
        </a:p>
      </dgm:t>
    </dgm:pt>
    <dgm:pt modelId="{DAA72283-7A89-4A32-B0EC-DE2E7FF76AF6}" type="parTrans" cxnId="{E0AC9029-ED74-4B30-9ADB-BC05AF18331B}">
      <dgm:prSet/>
      <dgm:spPr/>
      <dgm:t>
        <a:bodyPr/>
        <a:lstStyle/>
        <a:p>
          <a:endParaRPr lang="en-US"/>
        </a:p>
      </dgm:t>
    </dgm:pt>
    <dgm:pt modelId="{3B5870FC-4602-48D6-BE2E-9A19E9B5E4A4}" type="sibTrans" cxnId="{E0AC9029-ED74-4B30-9ADB-BC05AF18331B}">
      <dgm:prSet/>
      <dgm:spPr/>
      <dgm:t>
        <a:bodyPr/>
        <a:lstStyle/>
        <a:p>
          <a:endParaRPr lang="en-US"/>
        </a:p>
      </dgm:t>
    </dgm:pt>
    <dgm:pt modelId="{249B353B-8C11-411F-9EC6-E428D495B34B}">
      <dgm:prSet phldrT="[Text]"/>
      <dgm:spPr/>
      <dgm:t>
        <a:bodyPr/>
        <a:lstStyle/>
        <a:p>
          <a:r>
            <a:rPr lang="en-US" dirty="0" smtClean="0"/>
            <a:t>French</a:t>
          </a:r>
          <a:endParaRPr lang="en-US" dirty="0"/>
        </a:p>
      </dgm:t>
    </dgm:pt>
    <dgm:pt modelId="{DD78F2BF-64C2-41C9-BEA4-7F0C930FC40B}" type="parTrans" cxnId="{AF8AD359-C01A-4293-9E0D-DF074DF9E8EB}">
      <dgm:prSet/>
      <dgm:spPr/>
      <dgm:t>
        <a:bodyPr/>
        <a:lstStyle/>
        <a:p>
          <a:endParaRPr lang="en-US"/>
        </a:p>
      </dgm:t>
    </dgm:pt>
    <dgm:pt modelId="{9436C84D-11D5-4B35-B522-B6BAD70FD253}" type="sibTrans" cxnId="{AF8AD359-C01A-4293-9E0D-DF074DF9E8EB}">
      <dgm:prSet/>
      <dgm:spPr/>
      <dgm:t>
        <a:bodyPr/>
        <a:lstStyle/>
        <a:p>
          <a:endParaRPr lang="en-US"/>
        </a:p>
      </dgm:t>
    </dgm:pt>
    <dgm:pt modelId="{3A4ADFAA-EB3A-49A6-8804-6EAA45377CF4}">
      <dgm:prSet phldrT="[Text]"/>
      <dgm:spPr/>
      <dgm:t>
        <a:bodyPr/>
        <a:lstStyle/>
        <a:p>
          <a:r>
            <a:rPr lang="en-US" dirty="0" smtClean="0"/>
            <a:t>English</a:t>
          </a:r>
          <a:endParaRPr lang="en-US" dirty="0"/>
        </a:p>
      </dgm:t>
    </dgm:pt>
    <dgm:pt modelId="{C10AE18B-728E-4660-AABC-18FEC0ACF479}" type="parTrans" cxnId="{6DDAB4B3-DE84-495E-952C-62B50B306470}">
      <dgm:prSet/>
      <dgm:spPr/>
      <dgm:t>
        <a:bodyPr/>
        <a:lstStyle/>
        <a:p>
          <a:endParaRPr lang="en-US"/>
        </a:p>
      </dgm:t>
    </dgm:pt>
    <dgm:pt modelId="{96289884-4B68-4A5F-82EC-B329A89B1725}" type="sibTrans" cxnId="{6DDAB4B3-DE84-495E-952C-62B50B306470}">
      <dgm:prSet/>
      <dgm:spPr/>
      <dgm:t>
        <a:bodyPr/>
        <a:lstStyle/>
        <a:p>
          <a:endParaRPr lang="en-US"/>
        </a:p>
      </dgm:t>
    </dgm:pt>
    <dgm:pt modelId="{F3EEDC26-23D6-442F-B230-37D039E26A99}">
      <dgm:prSet phldrT="[Text]"/>
      <dgm:spPr/>
      <dgm:t>
        <a:bodyPr/>
        <a:lstStyle/>
        <a:p>
          <a:r>
            <a:rPr lang="en-US" dirty="0" smtClean="0"/>
            <a:t>Indians</a:t>
          </a:r>
          <a:endParaRPr lang="en-US" dirty="0"/>
        </a:p>
      </dgm:t>
    </dgm:pt>
    <dgm:pt modelId="{070697B8-F6CA-4DF8-88BB-1E2D9064F621}" type="parTrans" cxnId="{4F7F442D-E1E0-46A6-AC44-C554864AC664}">
      <dgm:prSet/>
      <dgm:spPr/>
      <dgm:t>
        <a:bodyPr/>
        <a:lstStyle/>
        <a:p>
          <a:endParaRPr lang="en-US"/>
        </a:p>
      </dgm:t>
    </dgm:pt>
    <dgm:pt modelId="{C16A464F-058F-4DB6-8EA0-48F3DA6345AA}" type="sibTrans" cxnId="{4F7F442D-E1E0-46A6-AC44-C554864AC664}">
      <dgm:prSet/>
      <dgm:spPr/>
      <dgm:t>
        <a:bodyPr/>
        <a:lstStyle/>
        <a:p>
          <a:endParaRPr lang="en-US"/>
        </a:p>
      </dgm:t>
    </dgm:pt>
    <dgm:pt modelId="{03EE5B2F-2D68-4F52-9CE8-2BC81CB8FA0A}" type="pres">
      <dgm:prSet presAssocID="{3B0A6943-BE43-42A9-821F-C2B011E566BF}" presName="matrix" presStyleCnt="0">
        <dgm:presLayoutVars>
          <dgm:chMax val="1"/>
          <dgm:dir/>
          <dgm:resizeHandles val="exact"/>
        </dgm:presLayoutVars>
      </dgm:prSet>
      <dgm:spPr/>
      <dgm:t>
        <a:bodyPr/>
        <a:lstStyle/>
        <a:p>
          <a:endParaRPr lang="en-US"/>
        </a:p>
      </dgm:t>
    </dgm:pt>
    <dgm:pt modelId="{2FECAC9B-00A7-4C73-B238-38C31CC1CA34}" type="pres">
      <dgm:prSet presAssocID="{3B0A6943-BE43-42A9-821F-C2B011E566BF}" presName="axisShape" presStyleLbl="bgShp" presStyleIdx="0" presStyleCnt="1"/>
      <dgm:spPr/>
    </dgm:pt>
    <dgm:pt modelId="{BD93450C-ACC0-4F60-A046-C18B2A42A3A1}" type="pres">
      <dgm:prSet presAssocID="{3B0A6943-BE43-42A9-821F-C2B011E566BF}" presName="rect1" presStyleLbl="node1" presStyleIdx="0" presStyleCnt="4" custLinFactNeighborX="-93284" custLinFactNeighborY="-3623">
        <dgm:presLayoutVars>
          <dgm:chMax val="0"/>
          <dgm:chPref val="0"/>
          <dgm:bulletEnabled val="1"/>
        </dgm:presLayoutVars>
      </dgm:prSet>
      <dgm:spPr/>
      <dgm:t>
        <a:bodyPr/>
        <a:lstStyle/>
        <a:p>
          <a:endParaRPr lang="en-US"/>
        </a:p>
      </dgm:t>
    </dgm:pt>
    <dgm:pt modelId="{217050D2-CF42-400B-B650-FCD764CBBCC5}" type="pres">
      <dgm:prSet presAssocID="{3B0A6943-BE43-42A9-821F-C2B011E566BF}" presName="rect2" presStyleLbl="node1" presStyleIdx="1" presStyleCnt="4" custLinFactNeighborX="75431" custLinFactNeighborY="-7832">
        <dgm:presLayoutVars>
          <dgm:chMax val="0"/>
          <dgm:chPref val="0"/>
          <dgm:bulletEnabled val="1"/>
        </dgm:presLayoutVars>
      </dgm:prSet>
      <dgm:spPr/>
      <dgm:t>
        <a:bodyPr/>
        <a:lstStyle/>
        <a:p>
          <a:endParaRPr lang="en-US"/>
        </a:p>
      </dgm:t>
    </dgm:pt>
    <dgm:pt modelId="{3F39B359-8A94-41A3-BA6F-C1BF92D192C1}" type="pres">
      <dgm:prSet presAssocID="{3B0A6943-BE43-42A9-821F-C2B011E566BF}" presName="rect3" presStyleLbl="node1" presStyleIdx="2" presStyleCnt="4" custLinFactNeighborX="-89075" custLinFactNeighborY="5149">
        <dgm:presLayoutVars>
          <dgm:chMax val="0"/>
          <dgm:chPref val="0"/>
          <dgm:bulletEnabled val="1"/>
        </dgm:presLayoutVars>
      </dgm:prSet>
      <dgm:spPr/>
      <dgm:t>
        <a:bodyPr/>
        <a:lstStyle/>
        <a:p>
          <a:endParaRPr lang="en-US"/>
        </a:p>
      </dgm:t>
    </dgm:pt>
    <dgm:pt modelId="{F4D4EDFF-0207-40B6-956C-36CD2A57A875}" type="pres">
      <dgm:prSet presAssocID="{3B0A6943-BE43-42A9-821F-C2B011E566BF}" presName="rect4" presStyleLbl="node1" presStyleIdx="3" presStyleCnt="4" custLinFactNeighborX="75431" custLinFactNeighborY="5149">
        <dgm:presLayoutVars>
          <dgm:chMax val="0"/>
          <dgm:chPref val="0"/>
          <dgm:bulletEnabled val="1"/>
        </dgm:presLayoutVars>
      </dgm:prSet>
      <dgm:spPr/>
      <dgm:t>
        <a:bodyPr/>
        <a:lstStyle/>
        <a:p>
          <a:endParaRPr lang="en-US"/>
        </a:p>
      </dgm:t>
    </dgm:pt>
  </dgm:ptLst>
  <dgm:cxnLst>
    <dgm:cxn modelId="{818CD362-9AEA-4366-A868-7DE50ECE0F18}" type="presOf" srcId="{67195B33-07CB-4DC0-BCEE-0BE6736E3068}" destId="{BD93450C-ACC0-4F60-A046-C18B2A42A3A1}" srcOrd="0" destOrd="0" presId="urn:microsoft.com/office/officeart/2005/8/layout/matrix2"/>
    <dgm:cxn modelId="{1605DA15-D751-4843-8142-2A1F650F414F}" type="presOf" srcId="{F3EEDC26-23D6-442F-B230-37D039E26A99}" destId="{F4D4EDFF-0207-40B6-956C-36CD2A57A875}" srcOrd="0" destOrd="0" presId="urn:microsoft.com/office/officeart/2005/8/layout/matrix2"/>
    <dgm:cxn modelId="{4F7F442D-E1E0-46A6-AC44-C554864AC664}" srcId="{3B0A6943-BE43-42A9-821F-C2B011E566BF}" destId="{F3EEDC26-23D6-442F-B230-37D039E26A99}" srcOrd="3" destOrd="0" parTransId="{070697B8-F6CA-4DF8-88BB-1E2D9064F621}" sibTransId="{C16A464F-058F-4DB6-8EA0-48F3DA6345AA}"/>
    <dgm:cxn modelId="{6DDAB4B3-DE84-495E-952C-62B50B306470}" srcId="{3B0A6943-BE43-42A9-821F-C2B011E566BF}" destId="{3A4ADFAA-EB3A-49A6-8804-6EAA45377CF4}" srcOrd="2" destOrd="0" parTransId="{C10AE18B-728E-4660-AABC-18FEC0ACF479}" sibTransId="{96289884-4B68-4A5F-82EC-B329A89B1725}"/>
    <dgm:cxn modelId="{4005E370-7E27-4089-96ED-A771E2FA5BEC}" type="presOf" srcId="{3A4ADFAA-EB3A-49A6-8804-6EAA45377CF4}" destId="{3F39B359-8A94-41A3-BA6F-C1BF92D192C1}" srcOrd="0" destOrd="0" presId="urn:microsoft.com/office/officeart/2005/8/layout/matrix2"/>
    <dgm:cxn modelId="{C24123CE-3D5A-45CC-A338-6D8868C1FD45}" type="presOf" srcId="{3B0A6943-BE43-42A9-821F-C2B011E566BF}" destId="{03EE5B2F-2D68-4F52-9CE8-2BC81CB8FA0A}" srcOrd="0" destOrd="0" presId="urn:microsoft.com/office/officeart/2005/8/layout/matrix2"/>
    <dgm:cxn modelId="{E0AC9029-ED74-4B30-9ADB-BC05AF18331B}" srcId="{3B0A6943-BE43-42A9-821F-C2B011E566BF}" destId="{67195B33-07CB-4DC0-BCEE-0BE6736E3068}" srcOrd="0" destOrd="0" parTransId="{DAA72283-7A89-4A32-B0EC-DE2E7FF76AF6}" sibTransId="{3B5870FC-4602-48D6-BE2E-9A19E9B5E4A4}"/>
    <dgm:cxn modelId="{AF8AD359-C01A-4293-9E0D-DF074DF9E8EB}" srcId="{3B0A6943-BE43-42A9-821F-C2B011E566BF}" destId="{249B353B-8C11-411F-9EC6-E428D495B34B}" srcOrd="1" destOrd="0" parTransId="{DD78F2BF-64C2-41C9-BEA4-7F0C930FC40B}" sibTransId="{9436C84D-11D5-4B35-B522-B6BAD70FD253}"/>
    <dgm:cxn modelId="{4F91AC5D-F72F-4A7B-88CA-6F6EC0B42789}" type="presOf" srcId="{249B353B-8C11-411F-9EC6-E428D495B34B}" destId="{217050D2-CF42-400B-B650-FCD764CBBCC5}" srcOrd="0" destOrd="0" presId="urn:microsoft.com/office/officeart/2005/8/layout/matrix2"/>
    <dgm:cxn modelId="{5574B0F8-1360-4DFB-AFD4-E54FA09CDE2B}" type="presParOf" srcId="{03EE5B2F-2D68-4F52-9CE8-2BC81CB8FA0A}" destId="{2FECAC9B-00A7-4C73-B238-38C31CC1CA34}" srcOrd="0" destOrd="0" presId="urn:microsoft.com/office/officeart/2005/8/layout/matrix2"/>
    <dgm:cxn modelId="{F5797F5D-2D40-4C84-A6F0-51DEA9CFC0C0}" type="presParOf" srcId="{03EE5B2F-2D68-4F52-9CE8-2BC81CB8FA0A}" destId="{BD93450C-ACC0-4F60-A046-C18B2A42A3A1}" srcOrd="1" destOrd="0" presId="urn:microsoft.com/office/officeart/2005/8/layout/matrix2"/>
    <dgm:cxn modelId="{227EFEE7-B9B5-42C8-BA0C-27E4E4590764}" type="presParOf" srcId="{03EE5B2F-2D68-4F52-9CE8-2BC81CB8FA0A}" destId="{217050D2-CF42-400B-B650-FCD764CBBCC5}" srcOrd="2" destOrd="0" presId="urn:microsoft.com/office/officeart/2005/8/layout/matrix2"/>
    <dgm:cxn modelId="{0CF69752-0D14-46CA-A984-6A9A274CF734}" type="presParOf" srcId="{03EE5B2F-2D68-4F52-9CE8-2BC81CB8FA0A}" destId="{3F39B359-8A94-41A3-BA6F-C1BF92D192C1}" srcOrd="3" destOrd="0" presId="urn:microsoft.com/office/officeart/2005/8/layout/matrix2"/>
    <dgm:cxn modelId="{8C5B6FB1-0028-4C9E-8515-132DCE014BE5}" type="presParOf" srcId="{03EE5B2F-2D68-4F52-9CE8-2BC81CB8FA0A}" destId="{F4D4EDFF-0207-40B6-956C-36CD2A57A875}"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0A6943-BE43-42A9-821F-C2B011E566BF}"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67195B33-07CB-4DC0-BCEE-0BE6736E3068}">
      <dgm:prSet phldrT="[Text]"/>
      <dgm:spPr/>
      <dgm:t>
        <a:bodyPr/>
        <a:lstStyle/>
        <a:p>
          <a:r>
            <a:rPr lang="en-US" dirty="0" smtClean="0"/>
            <a:t>Spanish</a:t>
          </a:r>
          <a:endParaRPr lang="en-US" dirty="0"/>
        </a:p>
      </dgm:t>
    </dgm:pt>
    <dgm:pt modelId="{DAA72283-7A89-4A32-B0EC-DE2E7FF76AF6}" type="parTrans" cxnId="{E0AC9029-ED74-4B30-9ADB-BC05AF18331B}">
      <dgm:prSet/>
      <dgm:spPr/>
      <dgm:t>
        <a:bodyPr/>
        <a:lstStyle/>
        <a:p>
          <a:endParaRPr lang="en-US"/>
        </a:p>
      </dgm:t>
    </dgm:pt>
    <dgm:pt modelId="{3B5870FC-4602-48D6-BE2E-9A19E9B5E4A4}" type="sibTrans" cxnId="{E0AC9029-ED74-4B30-9ADB-BC05AF18331B}">
      <dgm:prSet/>
      <dgm:spPr/>
      <dgm:t>
        <a:bodyPr/>
        <a:lstStyle/>
        <a:p>
          <a:endParaRPr lang="en-US"/>
        </a:p>
      </dgm:t>
    </dgm:pt>
    <dgm:pt modelId="{249B353B-8C11-411F-9EC6-E428D495B34B}">
      <dgm:prSet phldrT="[Text]"/>
      <dgm:spPr/>
      <dgm:t>
        <a:bodyPr/>
        <a:lstStyle/>
        <a:p>
          <a:r>
            <a:rPr lang="en-US" dirty="0" smtClean="0"/>
            <a:t>French</a:t>
          </a:r>
          <a:endParaRPr lang="en-US" dirty="0"/>
        </a:p>
      </dgm:t>
    </dgm:pt>
    <dgm:pt modelId="{DD78F2BF-64C2-41C9-BEA4-7F0C930FC40B}" type="parTrans" cxnId="{AF8AD359-C01A-4293-9E0D-DF074DF9E8EB}">
      <dgm:prSet/>
      <dgm:spPr/>
      <dgm:t>
        <a:bodyPr/>
        <a:lstStyle/>
        <a:p>
          <a:endParaRPr lang="en-US"/>
        </a:p>
      </dgm:t>
    </dgm:pt>
    <dgm:pt modelId="{9436C84D-11D5-4B35-B522-B6BAD70FD253}" type="sibTrans" cxnId="{AF8AD359-C01A-4293-9E0D-DF074DF9E8EB}">
      <dgm:prSet/>
      <dgm:spPr/>
      <dgm:t>
        <a:bodyPr/>
        <a:lstStyle/>
        <a:p>
          <a:endParaRPr lang="en-US"/>
        </a:p>
      </dgm:t>
    </dgm:pt>
    <dgm:pt modelId="{3A4ADFAA-EB3A-49A6-8804-6EAA45377CF4}">
      <dgm:prSet phldrT="[Text]"/>
      <dgm:spPr/>
      <dgm:t>
        <a:bodyPr/>
        <a:lstStyle/>
        <a:p>
          <a:r>
            <a:rPr lang="en-US" dirty="0" smtClean="0"/>
            <a:t>English</a:t>
          </a:r>
          <a:endParaRPr lang="en-US" dirty="0"/>
        </a:p>
      </dgm:t>
    </dgm:pt>
    <dgm:pt modelId="{C10AE18B-728E-4660-AABC-18FEC0ACF479}" type="parTrans" cxnId="{6DDAB4B3-DE84-495E-952C-62B50B306470}">
      <dgm:prSet/>
      <dgm:spPr/>
      <dgm:t>
        <a:bodyPr/>
        <a:lstStyle/>
        <a:p>
          <a:endParaRPr lang="en-US"/>
        </a:p>
      </dgm:t>
    </dgm:pt>
    <dgm:pt modelId="{96289884-4B68-4A5F-82EC-B329A89B1725}" type="sibTrans" cxnId="{6DDAB4B3-DE84-495E-952C-62B50B306470}">
      <dgm:prSet/>
      <dgm:spPr/>
      <dgm:t>
        <a:bodyPr/>
        <a:lstStyle/>
        <a:p>
          <a:endParaRPr lang="en-US"/>
        </a:p>
      </dgm:t>
    </dgm:pt>
    <dgm:pt modelId="{F3EEDC26-23D6-442F-B230-37D039E26A99}">
      <dgm:prSet phldrT="[Text]"/>
      <dgm:spPr/>
      <dgm:t>
        <a:bodyPr/>
        <a:lstStyle/>
        <a:p>
          <a:r>
            <a:rPr lang="en-US" dirty="0" smtClean="0"/>
            <a:t>Indians</a:t>
          </a:r>
          <a:endParaRPr lang="en-US" dirty="0"/>
        </a:p>
      </dgm:t>
    </dgm:pt>
    <dgm:pt modelId="{070697B8-F6CA-4DF8-88BB-1E2D9064F621}" type="parTrans" cxnId="{4F7F442D-E1E0-46A6-AC44-C554864AC664}">
      <dgm:prSet/>
      <dgm:spPr/>
      <dgm:t>
        <a:bodyPr/>
        <a:lstStyle/>
        <a:p>
          <a:endParaRPr lang="en-US"/>
        </a:p>
      </dgm:t>
    </dgm:pt>
    <dgm:pt modelId="{C16A464F-058F-4DB6-8EA0-48F3DA6345AA}" type="sibTrans" cxnId="{4F7F442D-E1E0-46A6-AC44-C554864AC664}">
      <dgm:prSet/>
      <dgm:spPr/>
      <dgm:t>
        <a:bodyPr/>
        <a:lstStyle/>
        <a:p>
          <a:endParaRPr lang="en-US"/>
        </a:p>
      </dgm:t>
    </dgm:pt>
    <dgm:pt modelId="{03EE5B2F-2D68-4F52-9CE8-2BC81CB8FA0A}" type="pres">
      <dgm:prSet presAssocID="{3B0A6943-BE43-42A9-821F-C2B011E566BF}" presName="matrix" presStyleCnt="0">
        <dgm:presLayoutVars>
          <dgm:chMax val="1"/>
          <dgm:dir/>
          <dgm:resizeHandles val="exact"/>
        </dgm:presLayoutVars>
      </dgm:prSet>
      <dgm:spPr/>
      <dgm:t>
        <a:bodyPr/>
        <a:lstStyle/>
        <a:p>
          <a:endParaRPr lang="en-US"/>
        </a:p>
      </dgm:t>
    </dgm:pt>
    <dgm:pt modelId="{2FECAC9B-00A7-4C73-B238-38C31CC1CA34}" type="pres">
      <dgm:prSet presAssocID="{3B0A6943-BE43-42A9-821F-C2B011E566BF}" presName="axisShape" presStyleLbl="bgShp" presStyleIdx="0" presStyleCnt="1"/>
      <dgm:spPr/>
    </dgm:pt>
    <dgm:pt modelId="{BD93450C-ACC0-4F60-A046-C18B2A42A3A1}" type="pres">
      <dgm:prSet presAssocID="{3B0A6943-BE43-42A9-821F-C2B011E566BF}" presName="rect1" presStyleLbl="node1" presStyleIdx="0" presStyleCnt="4" custLinFactNeighborX="-93284" custLinFactNeighborY="-3623">
        <dgm:presLayoutVars>
          <dgm:chMax val="0"/>
          <dgm:chPref val="0"/>
          <dgm:bulletEnabled val="1"/>
        </dgm:presLayoutVars>
      </dgm:prSet>
      <dgm:spPr/>
      <dgm:t>
        <a:bodyPr/>
        <a:lstStyle/>
        <a:p>
          <a:endParaRPr lang="en-US"/>
        </a:p>
      </dgm:t>
    </dgm:pt>
    <dgm:pt modelId="{217050D2-CF42-400B-B650-FCD764CBBCC5}" type="pres">
      <dgm:prSet presAssocID="{3B0A6943-BE43-42A9-821F-C2B011E566BF}" presName="rect2" presStyleLbl="node1" presStyleIdx="1" presStyleCnt="4" custLinFactNeighborX="75431" custLinFactNeighborY="-7832">
        <dgm:presLayoutVars>
          <dgm:chMax val="0"/>
          <dgm:chPref val="0"/>
          <dgm:bulletEnabled val="1"/>
        </dgm:presLayoutVars>
      </dgm:prSet>
      <dgm:spPr/>
      <dgm:t>
        <a:bodyPr/>
        <a:lstStyle/>
        <a:p>
          <a:endParaRPr lang="en-US"/>
        </a:p>
      </dgm:t>
    </dgm:pt>
    <dgm:pt modelId="{3F39B359-8A94-41A3-BA6F-C1BF92D192C1}" type="pres">
      <dgm:prSet presAssocID="{3B0A6943-BE43-42A9-821F-C2B011E566BF}" presName="rect3" presStyleLbl="node1" presStyleIdx="2" presStyleCnt="4" custLinFactNeighborX="-89075" custLinFactNeighborY="5149">
        <dgm:presLayoutVars>
          <dgm:chMax val="0"/>
          <dgm:chPref val="0"/>
          <dgm:bulletEnabled val="1"/>
        </dgm:presLayoutVars>
      </dgm:prSet>
      <dgm:spPr/>
      <dgm:t>
        <a:bodyPr/>
        <a:lstStyle/>
        <a:p>
          <a:endParaRPr lang="en-US"/>
        </a:p>
      </dgm:t>
    </dgm:pt>
    <dgm:pt modelId="{F4D4EDFF-0207-40B6-956C-36CD2A57A875}" type="pres">
      <dgm:prSet presAssocID="{3B0A6943-BE43-42A9-821F-C2B011E566BF}" presName="rect4" presStyleLbl="node1" presStyleIdx="3" presStyleCnt="4" custLinFactNeighborX="75431" custLinFactNeighborY="5149">
        <dgm:presLayoutVars>
          <dgm:chMax val="0"/>
          <dgm:chPref val="0"/>
          <dgm:bulletEnabled val="1"/>
        </dgm:presLayoutVars>
      </dgm:prSet>
      <dgm:spPr/>
      <dgm:t>
        <a:bodyPr/>
        <a:lstStyle/>
        <a:p>
          <a:endParaRPr lang="en-US"/>
        </a:p>
      </dgm:t>
    </dgm:pt>
  </dgm:ptLst>
  <dgm:cxnLst>
    <dgm:cxn modelId="{E501839C-A231-44CF-B9FD-AAB88C5D7859}" type="presOf" srcId="{3B0A6943-BE43-42A9-821F-C2B011E566BF}" destId="{03EE5B2F-2D68-4F52-9CE8-2BC81CB8FA0A}" srcOrd="0" destOrd="0" presId="urn:microsoft.com/office/officeart/2005/8/layout/matrix2"/>
    <dgm:cxn modelId="{4F7F442D-E1E0-46A6-AC44-C554864AC664}" srcId="{3B0A6943-BE43-42A9-821F-C2B011E566BF}" destId="{F3EEDC26-23D6-442F-B230-37D039E26A99}" srcOrd="3" destOrd="0" parTransId="{070697B8-F6CA-4DF8-88BB-1E2D9064F621}" sibTransId="{C16A464F-058F-4DB6-8EA0-48F3DA6345AA}"/>
    <dgm:cxn modelId="{6DDAB4B3-DE84-495E-952C-62B50B306470}" srcId="{3B0A6943-BE43-42A9-821F-C2B011E566BF}" destId="{3A4ADFAA-EB3A-49A6-8804-6EAA45377CF4}" srcOrd="2" destOrd="0" parTransId="{C10AE18B-728E-4660-AABC-18FEC0ACF479}" sibTransId="{96289884-4B68-4A5F-82EC-B329A89B1725}"/>
    <dgm:cxn modelId="{538F49C6-958A-4CB5-BBA0-4A24515E38D7}" type="presOf" srcId="{F3EEDC26-23D6-442F-B230-37D039E26A99}" destId="{F4D4EDFF-0207-40B6-956C-36CD2A57A875}" srcOrd="0" destOrd="0" presId="urn:microsoft.com/office/officeart/2005/8/layout/matrix2"/>
    <dgm:cxn modelId="{E2452F32-2FE3-4BF6-A2CB-A5A0199C0A88}" type="presOf" srcId="{3A4ADFAA-EB3A-49A6-8804-6EAA45377CF4}" destId="{3F39B359-8A94-41A3-BA6F-C1BF92D192C1}" srcOrd="0" destOrd="0" presId="urn:microsoft.com/office/officeart/2005/8/layout/matrix2"/>
    <dgm:cxn modelId="{E0AC9029-ED74-4B30-9ADB-BC05AF18331B}" srcId="{3B0A6943-BE43-42A9-821F-C2B011E566BF}" destId="{67195B33-07CB-4DC0-BCEE-0BE6736E3068}" srcOrd="0" destOrd="0" parTransId="{DAA72283-7A89-4A32-B0EC-DE2E7FF76AF6}" sibTransId="{3B5870FC-4602-48D6-BE2E-9A19E9B5E4A4}"/>
    <dgm:cxn modelId="{AF8AD359-C01A-4293-9E0D-DF074DF9E8EB}" srcId="{3B0A6943-BE43-42A9-821F-C2B011E566BF}" destId="{249B353B-8C11-411F-9EC6-E428D495B34B}" srcOrd="1" destOrd="0" parTransId="{DD78F2BF-64C2-41C9-BEA4-7F0C930FC40B}" sibTransId="{9436C84D-11D5-4B35-B522-B6BAD70FD253}"/>
    <dgm:cxn modelId="{40747B92-CA8E-4FC1-94AF-1632ABCF1B9D}" type="presOf" srcId="{67195B33-07CB-4DC0-BCEE-0BE6736E3068}" destId="{BD93450C-ACC0-4F60-A046-C18B2A42A3A1}" srcOrd="0" destOrd="0" presId="urn:microsoft.com/office/officeart/2005/8/layout/matrix2"/>
    <dgm:cxn modelId="{2CD8632A-8F74-42AE-83C4-B8450EB40118}" type="presOf" srcId="{249B353B-8C11-411F-9EC6-E428D495B34B}" destId="{217050D2-CF42-400B-B650-FCD764CBBCC5}" srcOrd="0" destOrd="0" presId="urn:microsoft.com/office/officeart/2005/8/layout/matrix2"/>
    <dgm:cxn modelId="{3EB64648-5D58-454B-9638-AA85408064F9}" type="presParOf" srcId="{03EE5B2F-2D68-4F52-9CE8-2BC81CB8FA0A}" destId="{2FECAC9B-00A7-4C73-B238-38C31CC1CA34}" srcOrd="0" destOrd="0" presId="urn:microsoft.com/office/officeart/2005/8/layout/matrix2"/>
    <dgm:cxn modelId="{5ABB0F01-B652-4DC1-81F5-2B0C78F5AE5B}" type="presParOf" srcId="{03EE5B2F-2D68-4F52-9CE8-2BC81CB8FA0A}" destId="{BD93450C-ACC0-4F60-A046-C18B2A42A3A1}" srcOrd="1" destOrd="0" presId="urn:microsoft.com/office/officeart/2005/8/layout/matrix2"/>
    <dgm:cxn modelId="{6EA1E155-5030-4B9D-ABC7-B67A295AC0B9}" type="presParOf" srcId="{03EE5B2F-2D68-4F52-9CE8-2BC81CB8FA0A}" destId="{217050D2-CF42-400B-B650-FCD764CBBCC5}" srcOrd="2" destOrd="0" presId="urn:microsoft.com/office/officeart/2005/8/layout/matrix2"/>
    <dgm:cxn modelId="{5C1038EE-A458-4F40-8F1A-9D1DE3476793}" type="presParOf" srcId="{03EE5B2F-2D68-4F52-9CE8-2BC81CB8FA0A}" destId="{3F39B359-8A94-41A3-BA6F-C1BF92D192C1}" srcOrd="3" destOrd="0" presId="urn:microsoft.com/office/officeart/2005/8/layout/matrix2"/>
    <dgm:cxn modelId="{92027438-F3ED-46AA-B872-B0A9AFCC4159}" type="presParOf" srcId="{03EE5B2F-2D68-4F52-9CE8-2BC81CB8FA0A}" destId="{F4D4EDFF-0207-40B6-956C-36CD2A57A875}"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A6943-BE43-42A9-821F-C2B011E566BF}"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67195B33-07CB-4DC0-BCEE-0BE6736E3068}">
      <dgm:prSet phldrT="[Text]"/>
      <dgm:spPr/>
      <dgm:t>
        <a:bodyPr/>
        <a:lstStyle/>
        <a:p>
          <a:r>
            <a:rPr lang="en-US" dirty="0" smtClean="0">
              <a:solidFill>
                <a:srgbClr val="C00000"/>
              </a:solidFill>
            </a:rPr>
            <a:t>Spanish</a:t>
          </a:r>
          <a:endParaRPr lang="en-US" dirty="0">
            <a:solidFill>
              <a:srgbClr val="C00000"/>
            </a:solidFill>
          </a:endParaRPr>
        </a:p>
      </dgm:t>
    </dgm:pt>
    <dgm:pt modelId="{DAA72283-7A89-4A32-B0EC-DE2E7FF76AF6}" type="parTrans" cxnId="{E0AC9029-ED74-4B30-9ADB-BC05AF18331B}">
      <dgm:prSet/>
      <dgm:spPr/>
      <dgm:t>
        <a:bodyPr/>
        <a:lstStyle/>
        <a:p>
          <a:endParaRPr lang="en-US"/>
        </a:p>
      </dgm:t>
    </dgm:pt>
    <dgm:pt modelId="{3B5870FC-4602-48D6-BE2E-9A19E9B5E4A4}" type="sibTrans" cxnId="{E0AC9029-ED74-4B30-9ADB-BC05AF18331B}">
      <dgm:prSet/>
      <dgm:spPr/>
      <dgm:t>
        <a:bodyPr/>
        <a:lstStyle/>
        <a:p>
          <a:endParaRPr lang="en-US"/>
        </a:p>
      </dgm:t>
    </dgm:pt>
    <dgm:pt modelId="{249B353B-8C11-411F-9EC6-E428D495B34B}">
      <dgm:prSet phldrT="[Text]"/>
      <dgm:spPr/>
      <dgm:t>
        <a:bodyPr/>
        <a:lstStyle/>
        <a:p>
          <a:r>
            <a:rPr lang="en-US" dirty="0" smtClean="0"/>
            <a:t>French</a:t>
          </a:r>
          <a:endParaRPr lang="en-US" dirty="0"/>
        </a:p>
      </dgm:t>
    </dgm:pt>
    <dgm:pt modelId="{DD78F2BF-64C2-41C9-BEA4-7F0C930FC40B}" type="parTrans" cxnId="{AF8AD359-C01A-4293-9E0D-DF074DF9E8EB}">
      <dgm:prSet/>
      <dgm:spPr/>
      <dgm:t>
        <a:bodyPr/>
        <a:lstStyle/>
        <a:p>
          <a:endParaRPr lang="en-US"/>
        </a:p>
      </dgm:t>
    </dgm:pt>
    <dgm:pt modelId="{9436C84D-11D5-4B35-B522-B6BAD70FD253}" type="sibTrans" cxnId="{AF8AD359-C01A-4293-9E0D-DF074DF9E8EB}">
      <dgm:prSet/>
      <dgm:spPr/>
      <dgm:t>
        <a:bodyPr/>
        <a:lstStyle/>
        <a:p>
          <a:endParaRPr lang="en-US"/>
        </a:p>
      </dgm:t>
    </dgm:pt>
    <dgm:pt modelId="{3A4ADFAA-EB3A-49A6-8804-6EAA45377CF4}">
      <dgm:prSet phldrT="[Text]"/>
      <dgm:spPr/>
      <dgm:t>
        <a:bodyPr/>
        <a:lstStyle/>
        <a:p>
          <a:r>
            <a:rPr lang="en-US" dirty="0" smtClean="0"/>
            <a:t>English</a:t>
          </a:r>
          <a:endParaRPr lang="en-US" dirty="0"/>
        </a:p>
      </dgm:t>
    </dgm:pt>
    <dgm:pt modelId="{C10AE18B-728E-4660-AABC-18FEC0ACF479}" type="parTrans" cxnId="{6DDAB4B3-DE84-495E-952C-62B50B306470}">
      <dgm:prSet/>
      <dgm:spPr/>
      <dgm:t>
        <a:bodyPr/>
        <a:lstStyle/>
        <a:p>
          <a:endParaRPr lang="en-US"/>
        </a:p>
      </dgm:t>
    </dgm:pt>
    <dgm:pt modelId="{96289884-4B68-4A5F-82EC-B329A89B1725}" type="sibTrans" cxnId="{6DDAB4B3-DE84-495E-952C-62B50B306470}">
      <dgm:prSet/>
      <dgm:spPr/>
      <dgm:t>
        <a:bodyPr/>
        <a:lstStyle/>
        <a:p>
          <a:endParaRPr lang="en-US"/>
        </a:p>
      </dgm:t>
    </dgm:pt>
    <dgm:pt modelId="{F3EEDC26-23D6-442F-B230-37D039E26A99}">
      <dgm:prSet phldrT="[Text]"/>
      <dgm:spPr/>
      <dgm:t>
        <a:bodyPr/>
        <a:lstStyle/>
        <a:p>
          <a:r>
            <a:rPr lang="en-US" dirty="0" smtClean="0"/>
            <a:t>Indians</a:t>
          </a:r>
          <a:endParaRPr lang="en-US" dirty="0"/>
        </a:p>
      </dgm:t>
    </dgm:pt>
    <dgm:pt modelId="{070697B8-F6CA-4DF8-88BB-1E2D9064F621}" type="parTrans" cxnId="{4F7F442D-E1E0-46A6-AC44-C554864AC664}">
      <dgm:prSet/>
      <dgm:spPr/>
      <dgm:t>
        <a:bodyPr/>
        <a:lstStyle/>
        <a:p>
          <a:endParaRPr lang="en-US"/>
        </a:p>
      </dgm:t>
    </dgm:pt>
    <dgm:pt modelId="{C16A464F-058F-4DB6-8EA0-48F3DA6345AA}" type="sibTrans" cxnId="{4F7F442D-E1E0-46A6-AC44-C554864AC664}">
      <dgm:prSet/>
      <dgm:spPr/>
      <dgm:t>
        <a:bodyPr/>
        <a:lstStyle/>
        <a:p>
          <a:endParaRPr lang="en-US"/>
        </a:p>
      </dgm:t>
    </dgm:pt>
    <dgm:pt modelId="{03EE5B2F-2D68-4F52-9CE8-2BC81CB8FA0A}" type="pres">
      <dgm:prSet presAssocID="{3B0A6943-BE43-42A9-821F-C2B011E566BF}" presName="matrix" presStyleCnt="0">
        <dgm:presLayoutVars>
          <dgm:chMax val="1"/>
          <dgm:dir/>
          <dgm:resizeHandles val="exact"/>
        </dgm:presLayoutVars>
      </dgm:prSet>
      <dgm:spPr/>
      <dgm:t>
        <a:bodyPr/>
        <a:lstStyle/>
        <a:p>
          <a:endParaRPr lang="en-US"/>
        </a:p>
      </dgm:t>
    </dgm:pt>
    <dgm:pt modelId="{2FECAC9B-00A7-4C73-B238-38C31CC1CA34}" type="pres">
      <dgm:prSet presAssocID="{3B0A6943-BE43-42A9-821F-C2B011E566BF}" presName="axisShape" presStyleLbl="bgShp" presStyleIdx="0" presStyleCnt="1"/>
      <dgm:spPr/>
    </dgm:pt>
    <dgm:pt modelId="{BD93450C-ACC0-4F60-A046-C18B2A42A3A1}" type="pres">
      <dgm:prSet presAssocID="{3B0A6943-BE43-42A9-821F-C2B011E566BF}" presName="rect1" presStyleLbl="node1" presStyleIdx="0" presStyleCnt="4" custLinFactNeighborX="-93284" custLinFactNeighborY="-3623">
        <dgm:presLayoutVars>
          <dgm:chMax val="0"/>
          <dgm:chPref val="0"/>
          <dgm:bulletEnabled val="1"/>
        </dgm:presLayoutVars>
      </dgm:prSet>
      <dgm:spPr/>
      <dgm:t>
        <a:bodyPr/>
        <a:lstStyle/>
        <a:p>
          <a:endParaRPr lang="en-US"/>
        </a:p>
      </dgm:t>
    </dgm:pt>
    <dgm:pt modelId="{217050D2-CF42-400B-B650-FCD764CBBCC5}" type="pres">
      <dgm:prSet presAssocID="{3B0A6943-BE43-42A9-821F-C2B011E566BF}" presName="rect2" presStyleLbl="node1" presStyleIdx="1" presStyleCnt="4" custLinFactNeighborX="75431" custLinFactNeighborY="-7832">
        <dgm:presLayoutVars>
          <dgm:chMax val="0"/>
          <dgm:chPref val="0"/>
          <dgm:bulletEnabled val="1"/>
        </dgm:presLayoutVars>
      </dgm:prSet>
      <dgm:spPr/>
      <dgm:t>
        <a:bodyPr/>
        <a:lstStyle/>
        <a:p>
          <a:endParaRPr lang="en-US"/>
        </a:p>
      </dgm:t>
    </dgm:pt>
    <dgm:pt modelId="{3F39B359-8A94-41A3-BA6F-C1BF92D192C1}" type="pres">
      <dgm:prSet presAssocID="{3B0A6943-BE43-42A9-821F-C2B011E566BF}" presName="rect3" presStyleLbl="node1" presStyleIdx="2" presStyleCnt="4" custLinFactNeighborX="-89075" custLinFactNeighborY="5149">
        <dgm:presLayoutVars>
          <dgm:chMax val="0"/>
          <dgm:chPref val="0"/>
          <dgm:bulletEnabled val="1"/>
        </dgm:presLayoutVars>
      </dgm:prSet>
      <dgm:spPr/>
      <dgm:t>
        <a:bodyPr/>
        <a:lstStyle/>
        <a:p>
          <a:endParaRPr lang="en-US"/>
        </a:p>
      </dgm:t>
    </dgm:pt>
    <dgm:pt modelId="{F4D4EDFF-0207-40B6-956C-36CD2A57A875}" type="pres">
      <dgm:prSet presAssocID="{3B0A6943-BE43-42A9-821F-C2B011E566BF}" presName="rect4" presStyleLbl="node1" presStyleIdx="3" presStyleCnt="4" custLinFactNeighborX="75431" custLinFactNeighborY="5149">
        <dgm:presLayoutVars>
          <dgm:chMax val="0"/>
          <dgm:chPref val="0"/>
          <dgm:bulletEnabled val="1"/>
        </dgm:presLayoutVars>
      </dgm:prSet>
      <dgm:spPr/>
      <dgm:t>
        <a:bodyPr/>
        <a:lstStyle/>
        <a:p>
          <a:endParaRPr lang="en-US"/>
        </a:p>
      </dgm:t>
    </dgm:pt>
  </dgm:ptLst>
  <dgm:cxnLst>
    <dgm:cxn modelId="{4F7F442D-E1E0-46A6-AC44-C554864AC664}" srcId="{3B0A6943-BE43-42A9-821F-C2B011E566BF}" destId="{F3EEDC26-23D6-442F-B230-37D039E26A99}" srcOrd="3" destOrd="0" parTransId="{070697B8-F6CA-4DF8-88BB-1E2D9064F621}" sibTransId="{C16A464F-058F-4DB6-8EA0-48F3DA6345AA}"/>
    <dgm:cxn modelId="{CCCEF3DF-CE7A-4BA7-829A-295A02E77694}" type="presOf" srcId="{67195B33-07CB-4DC0-BCEE-0BE6736E3068}" destId="{BD93450C-ACC0-4F60-A046-C18B2A42A3A1}" srcOrd="0" destOrd="0" presId="urn:microsoft.com/office/officeart/2005/8/layout/matrix2"/>
    <dgm:cxn modelId="{A1CE5375-9DCB-42E0-80EB-2EB8BF8CE22C}" type="presOf" srcId="{3B0A6943-BE43-42A9-821F-C2B011E566BF}" destId="{03EE5B2F-2D68-4F52-9CE8-2BC81CB8FA0A}" srcOrd="0" destOrd="0" presId="urn:microsoft.com/office/officeart/2005/8/layout/matrix2"/>
    <dgm:cxn modelId="{CEA8C368-1FBF-4E4C-94F1-4C9586145DA8}" type="presOf" srcId="{3A4ADFAA-EB3A-49A6-8804-6EAA45377CF4}" destId="{3F39B359-8A94-41A3-BA6F-C1BF92D192C1}" srcOrd="0" destOrd="0" presId="urn:microsoft.com/office/officeart/2005/8/layout/matrix2"/>
    <dgm:cxn modelId="{6DDAB4B3-DE84-495E-952C-62B50B306470}" srcId="{3B0A6943-BE43-42A9-821F-C2B011E566BF}" destId="{3A4ADFAA-EB3A-49A6-8804-6EAA45377CF4}" srcOrd="2" destOrd="0" parTransId="{C10AE18B-728E-4660-AABC-18FEC0ACF479}" sibTransId="{96289884-4B68-4A5F-82EC-B329A89B1725}"/>
    <dgm:cxn modelId="{C79AE4E9-F55C-40F0-A8F3-C17BA360D7FE}" type="presOf" srcId="{F3EEDC26-23D6-442F-B230-37D039E26A99}" destId="{F4D4EDFF-0207-40B6-956C-36CD2A57A875}" srcOrd="0" destOrd="0" presId="urn:microsoft.com/office/officeart/2005/8/layout/matrix2"/>
    <dgm:cxn modelId="{E0AC9029-ED74-4B30-9ADB-BC05AF18331B}" srcId="{3B0A6943-BE43-42A9-821F-C2B011E566BF}" destId="{67195B33-07CB-4DC0-BCEE-0BE6736E3068}" srcOrd="0" destOrd="0" parTransId="{DAA72283-7A89-4A32-B0EC-DE2E7FF76AF6}" sibTransId="{3B5870FC-4602-48D6-BE2E-9A19E9B5E4A4}"/>
    <dgm:cxn modelId="{AF8AD359-C01A-4293-9E0D-DF074DF9E8EB}" srcId="{3B0A6943-BE43-42A9-821F-C2B011E566BF}" destId="{249B353B-8C11-411F-9EC6-E428D495B34B}" srcOrd="1" destOrd="0" parTransId="{DD78F2BF-64C2-41C9-BEA4-7F0C930FC40B}" sibTransId="{9436C84D-11D5-4B35-B522-B6BAD70FD253}"/>
    <dgm:cxn modelId="{FB4A5DA6-5085-4D04-AF34-6BBD6214DD0B}" type="presOf" srcId="{249B353B-8C11-411F-9EC6-E428D495B34B}" destId="{217050D2-CF42-400B-B650-FCD764CBBCC5}" srcOrd="0" destOrd="0" presId="urn:microsoft.com/office/officeart/2005/8/layout/matrix2"/>
    <dgm:cxn modelId="{2B233CA6-5CAF-40D5-9C94-C5870970FEA7}" type="presParOf" srcId="{03EE5B2F-2D68-4F52-9CE8-2BC81CB8FA0A}" destId="{2FECAC9B-00A7-4C73-B238-38C31CC1CA34}" srcOrd="0" destOrd="0" presId="urn:microsoft.com/office/officeart/2005/8/layout/matrix2"/>
    <dgm:cxn modelId="{5FCD4034-EEEE-414E-AEDC-8FF5113C5988}" type="presParOf" srcId="{03EE5B2F-2D68-4F52-9CE8-2BC81CB8FA0A}" destId="{BD93450C-ACC0-4F60-A046-C18B2A42A3A1}" srcOrd="1" destOrd="0" presId="urn:microsoft.com/office/officeart/2005/8/layout/matrix2"/>
    <dgm:cxn modelId="{154C85B6-221A-4C07-9629-4199D6E35F85}" type="presParOf" srcId="{03EE5B2F-2D68-4F52-9CE8-2BC81CB8FA0A}" destId="{217050D2-CF42-400B-B650-FCD764CBBCC5}" srcOrd="2" destOrd="0" presId="urn:microsoft.com/office/officeart/2005/8/layout/matrix2"/>
    <dgm:cxn modelId="{B0CB65DD-8AA7-4F76-BCE2-6D72A868B48F}" type="presParOf" srcId="{03EE5B2F-2D68-4F52-9CE8-2BC81CB8FA0A}" destId="{3F39B359-8A94-41A3-BA6F-C1BF92D192C1}" srcOrd="3" destOrd="0" presId="urn:microsoft.com/office/officeart/2005/8/layout/matrix2"/>
    <dgm:cxn modelId="{FAF0A077-A606-4DB5-9F9D-ADF9F74B68BC}" type="presParOf" srcId="{03EE5B2F-2D68-4F52-9CE8-2BC81CB8FA0A}" destId="{F4D4EDFF-0207-40B6-956C-36CD2A57A875}"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ECAC9B-00A7-4C73-B238-38C31CC1CA34}">
      <dsp:nvSpPr>
        <dsp:cNvPr id="0" name=""/>
        <dsp:cNvSpPr/>
      </dsp:nvSpPr>
      <dsp:spPr>
        <a:xfrm>
          <a:off x="1851818" y="0"/>
          <a:ext cx="4525963" cy="45259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3450C-ACC0-4F60-A046-C18B2A42A3A1}">
      <dsp:nvSpPr>
        <dsp:cNvPr id="0" name=""/>
        <dsp:cNvSpPr/>
      </dsp:nvSpPr>
      <dsp:spPr>
        <a:xfrm>
          <a:off x="457206" y="228597"/>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Spanish</a:t>
          </a:r>
          <a:endParaRPr lang="en-US" sz="3400" kern="1200" dirty="0"/>
        </a:p>
      </dsp:txBody>
      <dsp:txXfrm>
        <a:off x="457206" y="228597"/>
        <a:ext cx="1810385" cy="1810385"/>
      </dsp:txXfrm>
    </dsp:sp>
    <dsp:sp modelId="{217050D2-CF42-400B-B650-FCD764CBBCC5}">
      <dsp:nvSpPr>
        <dsp:cNvPr id="0" name=""/>
        <dsp:cNvSpPr/>
      </dsp:nvSpPr>
      <dsp:spPr>
        <a:xfrm>
          <a:off x="5638800" y="152398"/>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French</a:t>
          </a:r>
          <a:endParaRPr lang="en-US" sz="3400" kern="1200" dirty="0"/>
        </a:p>
      </dsp:txBody>
      <dsp:txXfrm>
        <a:off x="5638800" y="152398"/>
        <a:ext cx="1810385" cy="1810385"/>
      </dsp:txXfrm>
    </dsp:sp>
    <dsp:sp modelId="{3F39B359-8A94-41A3-BA6F-C1BF92D192C1}">
      <dsp:nvSpPr>
        <dsp:cNvPr id="0" name=""/>
        <dsp:cNvSpPr/>
      </dsp:nvSpPr>
      <dsp:spPr>
        <a:xfrm>
          <a:off x="533405" y="2514606"/>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English</a:t>
          </a:r>
          <a:endParaRPr lang="en-US" sz="3400" kern="1200" dirty="0"/>
        </a:p>
      </dsp:txBody>
      <dsp:txXfrm>
        <a:off x="533405" y="2514606"/>
        <a:ext cx="1810385" cy="1810385"/>
      </dsp:txXfrm>
    </dsp:sp>
    <dsp:sp modelId="{F4D4EDFF-0207-40B6-956C-36CD2A57A875}">
      <dsp:nvSpPr>
        <dsp:cNvPr id="0" name=""/>
        <dsp:cNvSpPr/>
      </dsp:nvSpPr>
      <dsp:spPr>
        <a:xfrm>
          <a:off x="5638800" y="2514606"/>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Indians</a:t>
          </a:r>
          <a:endParaRPr lang="en-US" sz="3400" kern="1200" dirty="0"/>
        </a:p>
      </dsp:txBody>
      <dsp:txXfrm>
        <a:off x="5638800" y="2514606"/>
        <a:ext cx="1810385"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ECAC9B-00A7-4C73-B238-38C31CC1CA34}">
      <dsp:nvSpPr>
        <dsp:cNvPr id="0" name=""/>
        <dsp:cNvSpPr/>
      </dsp:nvSpPr>
      <dsp:spPr>
        <a:xfrm>
          <a:off x="1851818" y="0"/>
          <a:ext cx="4525963" cy="45259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3450C-ACC0-4F60-A046-C18B2A42A3A1}">
      <dsp:nvSpPr>
        <dsp:cNvPr id="0" name=""/>
        <dsp:cNvSpPr/>
      </dsp:nvSpPr>
      <dsp:spPr>
        <a:xfrm>
          <a:off x="457206" y="228597"/>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Spanish</a:t>
          </a:r>
          <a:endParaRPr lang="en-US" sz="3400" kern="1200" dirty="0"/>
        </a:p>
      </dsp:txBody>
      <dsp:txXfrm>
        <a:off x="457206" y="228597"/>
        <a:ext cx="1810385" cy="1810385"/>
      </dsp:txXfrm>
    </dsp:sp>
    <dsp:sp modelId="{217050D2-CF42-400B-B650-FCD764CBBCC5}">
      <dsp:nvSpPr>
        <dsp:cNvPr id="0" name=""/>
        <dsp:cNvSpPr/>
      </dsp:nvSpPr>
      <dsp:spPr>
        <a:xfrm>
          <a:off x="5638800" y="152398"/>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French</a:t>
          </a:r>
          <a:endParaRPr lang="en-US" sz="3400" kern="1200" dirty="0"/>
        </a:p>
      </dsp:txBody>
      <dsp:txXfrm>
        <a:off x="5638800" y="152398"/>
        <a:ext cx="1810385" cy="1810385"/>
      </dsp:txXfrm>
    </dsp:sp>
    <dsp:sp modelId="{3F39B359-8A94-41A3-BA6F-C1BF92D192C1}">
      <dsp:nvSpPr>
        <dsp:cNvPr id="0" name=""/>
        <dsp:cNvSpPr/>
      </dsp:nvSpPr>
      <dsp:spPr>
        <a:xfrm>
          <a:off x="533405" y="2514606"/>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English</a:t>
          </a:r>
          <a:endParaRPr lang="en-US" sz="3400" kern="1200" dirty="0"/>
        </a:p>
      </dsp:txBody>
      <dsp:txXfrm>
        <a:off x="533405" y="2514606"/>
        <a:ext cx="1810385" cy="1810385"/>
      </dsp:txXfrm>
    </dsp:sp>
    <dsp:sp modelId="{F4D4EDFF-0207-40B6-956C-36CD2A57A875}">
      <dsp:nvSpPr>
        <dsp:cNvPr id="0" name=""/>
        <dsp:cNvSpPr/>
      </dsp:nvSpPr>
      <dsp:spPr>
        <a:xfrm>
          <a:off x="5638800" y="2514606"/>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Indians</a:t>
          </a:r>
          <a:endParaRPr lang="en-US" sz="3400" kern="1200" dirty="0"/>
        </a:p>
      </dsp:txBody>
      <dsp:txXfrm>
        <a:off x="5638800" y="2514606"/>
        <a:ext cx="1810385" cy="18103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ECAC9B-00A7-4C73-B238-38C31CC1CA34}">
      <dsp:nvSpPr>
        <dsp:cNvPr id="0" name=""/>
        <dsp:cNvSpPr/>
      </dsp:nvSpPr>
      <dsp:spPr>
        <a:xfrm>
          <a:off x="1851818" y="0"/>
          <a:ext cx="4525963" cy="45259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3450C-ACC0-4F60-A046-C18B2A42A3A1}">
      <dsp:nvSpPr>
        <dsp:cNvPr id="0" name=""/>
        <dsp:cNvSpPr/>
      </dsp:nvSpPr>
      <dsp:spPr>
        <a:xfrm>
          <a:off x="457206" y="228597"/>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rgbClr val="C00000"/>
              </a:solidFill>
            </a:rPr>
            <a:t>Spanish</a:t>
          </a:r>
          <a:endParaRPr lang="en-US" sz="3400" kern="1200" dirty="0">
            <a:solidFill>
              <a:srgbClr val="C00000"/>
            </a:solidFill>
          </a:endParaRPr>
        </a:p>
      </dsp:txBody>
      <dsp:txXfrm>
        <a:off x="457206" y="228597"/>
        <a:ext cx="1810385" cy="1810385"/>
      </dsp:txXfrm>
    </dsp:sp>
    <dsp:sp modelId="{217050D2-CF42-400B-B650-FCD764CBBCC5}">
      <dsp:nvSpPr>
        <dsp:cNvPr id="0" name=""/>
        <dsp:cNvSpPr/>
      </dsp:nvSpPr>
      <dsp:spPr>
        <a:xfrm>
          <a:off x="5638800" y="152398"/>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French</a:t>
          </a:r>
          <a:endParaRPr lang="en-US" sz="3400" kern="1200" dirty="0"/>
        </a:p>
      </dsp:txBody>
      <dsp:txXfrm>
        <a:off x="5638800" y="152398"/>
        <a:ext cx="1810385" cy="1810385"/>
      </dsp:txXfrm>
    </dsp:sp>
    <dsp:sp modelId="{3F39B359-8A94-41A3-BA6F-C1BF92D192C1}">
      <dsp:nvSpPr>
        <dsp:cNvPr id="0" name=""/>
        <dsp:cNvSpPr/>
      </dsp:nvSpPr>
      <dsp:spPr>
        <a:xfrm>
          <a:off x="533405" y="2514606"/>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English</a:t>
          </a:r>
          <a:endParaRPr lang="en-US" sz="3400" kern="1200" dirty="0"/>
        </a:p>
      </dsp:txBody>
      <dsp:txXfrm>
        <a:off x="533405" y="2514606"/>
        <a:ext cx="1810385" cy="1810385"/>
      </dsp:txXfrm>
    </dsp:sp>
    <dsp:sp modelId="{F4D4EDFF-0207-40B6-956C-36CD2A57A875}">
      <dsp:nvSpPr>
        <dsp:cNvPr id="0" name=""/>
        <dsp:cNvSpPr/>
      </dsp:nvSpPr>
      <dsp:spPr>
        <a:xfrm>
          <a:off x="5638800" y="2514606"/>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Indians</a:t>
          </a:r>
          <a:endParaRPr lang="en-US" sz="3400" kern="1200" dirty="0"/>
        </a:p>
      </dsp:txBody>
      <dsp:txXfrm>
        <a:off x="5638800" y="2514606"/>
        <a:ext cx="1810385"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E8146C-B5D5-47DB-A1AC-4E9D14F0EBF9}"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8146C-B5D5-47DB-A1AC-4E9D14F0EBF9}"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8146C-B5D5-47DB-A1AC-4E9D14F0EBF9}"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8146C-B5D5-47DB-A1AC-4E9D14F0EBF9}"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8146C-B5D5-47DB-A1AC-4E9D14F0EBF9}"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E8146C-B5D5-47DB-A1AC-4E9D14F0EBF9}" type="datetimeFigureOut">
              <a:rPr lang="en-US" smtClean="0"/>
              <a:pPr/>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E8146C-B5D5-47DB-A1AC-4E9D14F0EBF9}" type="datetimeFigureOut">
              <a:rPr lang="en-US" smtClean="0"/>
              <a:pPr/>
              <a:t>9/18/2012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E8146C-B5D5-47DB-A1AC-4E9D14F0EBF9}" type="datetimeFigureOut">
              <a:rPr lang="en-US" smtClean="0"/>
              <a:pPr/>
              <a:t>9/18/2012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8146C-B5D5-47DB-A1AC-4E9D14F0EBF9}" type="datetimeFigureOut">
              <a:rPr lang="en-US" smtClean="0"/>
              <a:pPr/>
              <a:t>9/18/2012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8146C-B5D5-47DB-A1AC-4E9D14F0EBF9}" type="datetimeFigureOut">
              <a:rPr lang="en-US" smtClean="0"/>
              <a:pPr/>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8146C-B5D5-47DB-A1AC-4E9D14F0EBF9}" type="datetimeFigureOut">
              <a:rPr lang="en-US" smtClean="0"/>
              <a:pPr/>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3065B-A045-41C6-A0F8-14C8B87B2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8146C-B5D5-47DB-A1AC-4E9D14F0EBF9}" type="datetimeFigureOut">
              <a:rPr lang="en-US" smtClean="0"/>
              <a:pPr/>
              <a:t>9/18/2012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3065B-A045-41C6-A0F8-14C8B87B2AC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Discovering Alabama</a:t>
            </a:r>
            <a:br>
              <a:rPr lang="en-US" dirty="0" smtClean="0"/>
            </a:br>
            <a:r>
              <a:rPr lang="en-US" dirty="0" smtClean="0"/>
              <a:t>Chapter 2</a:t>
            </a:r>
            <a:endParaRPr lang="en-US" dirty="0"/>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l seal.bmp"/>
          <p:cNvPicPr>
            <a:picLocks noChangeAspect="1"/>
          </p:cNvPicPr>
          <p:nvPr/>
        </p:nvPicPr>
        <p:blipFill>
          <a:blip r:embed="rId7" cstate="print"/>
          <a:stretch>
            <a:fillRect/>
          </a:stretch>
        </p:blipFill>
        <p:spPr>
          <a:xfrm>
            <a:off x="2971800" y="1981200"/>
            <a:ext cx="2895599" cy="34289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Chapter 2 Vocabulary</a:t>
            </a:r>
            <a:endParaRPr lang="en-US" dirty="0"/>
          </a:p>
        </p:txBody>
      </p:sp>
      <p:sp>
        <p:nvSpPr>
          <p:cNvPr id="3" name="Content Placeholder 2"/>
          <p:cNvSpPr>
            <a:spLocks noGrp="1"/>
          </p:cNvSpPr>
          <p:nvPr>
            <p:ph idx="1"/>
          </p:nvPr>
        </p:nvSpPr>
        <p:spPr/>
        <p:txBody>
          <a:bodyPr>
            <a:normAutofit/>
          </a:bodyPr>
          <a:lstStyle/>
          <a:p>
            <a:pPr algn="ctr">
              <a:buNone/>
            </a:pPr>
            <a:r>
              <a:rPr lang="en-US" dirty="0" smtClean="0">
                <a:latin typeface="Comic Sans MS" pitchFamily="66" charset="0"/>
              </a:rPr>
              <a:t>•Oral traditions- cultural stories and tales</a:t>
            </a:r>
          </a:p>
          <a:p>
            <a:pPr>
              <a:buNone/>
            </a:pPr>
            <a:endParaRPr lang="en-US" sz="2400" dirty="0" smtClean="0">
              <a:latin typeface="Comic Sans MS" pitchFamily="66" charset="0"/>
            </a:endParaRPr>
          </a:p>
        </p:txBody>
      </p:sp>
      <p:pic>
        <p:nvPicPr>
          <p:cNvPr id="2050" name="Picture 2" descr="http://t3.gstatic.com/images?q=tbn:ANd9GcRwhlvtgeBXfLyfIsMySR58NJGWTiShKPK47PhjQbPGM70mCGCP:graphicmint.com/blog/wp-content/uploads/2010/11/sachem.jpg"/>
          <p:cNvPicPr>
            <a:picLocks noChangeAspect="1" noChangeArrowheads="1"/>
          </p:cNvPicPr>
          <p:nvPr/>
        </p:nvPicPr>
        <p:blipFill>
          <a:blip r:embed="rId2" cstate="print"/>
          <a:srcRect/>
          <a:stretch>
            <a:fillRect/>
          </a:stretch>
        </p:blipFill>
        <p:spPr bwMode="auto">
          <a:xfrm>
            <a:off x="2971800" y="2743200"/>
            <a:ext cx="2819400" cy="19240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Discovering Alabama</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sz="2400" dirty="0" smtClean="0">
                <a:latin typeface="Comic Sans MS" pitchFamily="66" charset="0"/>
              </a:rPr>
              <a:t> </a:t>
            </a:r>
          </a:p>
          <a:p>
            <a:pPr>
              <a:buNone/>
            </a:pPr>
            <a:endParaRPr lang="en-US" sz="2400" dirty="0" smtClean="0">
              <a:latin typeface="Comic Sans MS" pitchFamily="66" charset="0"/>
            </a:endParaRPr>
          </a:p>
        </p:txBody>
      </p:sp>
      <p:graphicFrame>
        <p:nvGraphicFramePr>
          <p:cNvPr id="4" name="Table 3"/>
          <p:cNvGraphicFramePr>
            <a:graphicFrameLocks noGrp="1"/>
          </p:cNvGraphicFramePr>
          <p:nvPr/>
        </p:nvGraphicFramePr>
        <p:xfrm>
          <a:off x="1752600" y="838198"/>
          <a:ext cx="6095999" cy="2910840"/>
        </p:xfrm>
        <a:graphic>
          <a:graphicData uri="http://schemas.openxmlformats.org/drawingml/2006/table">
            <a:tbl>
              <a:tblPr/>
              <a:tblGrid>
                <a:gridCol w="6095999"/>
              </a:tblGrid>
              <a:tr h="2667001">
                <a:tc>
                  <a:txBody>
                    <a:bodyPr/>
                    <a:lstStyle/>
                    <a:p>
                      <a:pPr marL="391795" marR="0" indent="-391795">
                        <a:spcBef>
                          <a:spcPts val="0"/>
                        </a:spcBef>
                        <a:spcAft>
                          <a:spcPts val="0"/>
                        </a:spcAft>
                        <a:tabLst>
                          <a:tab pos="218440" algn="dec"/>
                          <a:tab pos="391795" algn="l"/>
                          <a:tab pos="1485900" algn="l"/>
                        </a:tabLst>
                      </a:pPr>
                      <a:r>
                        <a:rPr lang="en-US" sz="1800" dirty="0">
                          <a:latin typeface="Times New Roman"/>
                          <a:ea typeface="Times New Roman"/>
                        </a:rPr>
                        <a:t>	</a:t>
                      </a:r>
                      <a:r>
                        <a:rPr lang="en-US" sz="1800" dirty="0" smtClean="0">
                          <a:latin typeface="Times New Roman"/>
                          <a:ea typeface="Times New Roman"/>
                        </a:rPr>
                        <a:t>ALCOS   3</a:t>
                      </a:r>
                      <a:r>
                        <a:rPr lang="en-US" sz="1800" dirty="0">
                          <a:latin typeface="Times New Roman"/>
                          <a:ea typeface="Times New Roman"/>
                        </a:rPr>
                        <a:t>.	</a:t>
                      </a:r>
                      <a:r>
                        <a:rPr lang="en-US" sz="1800" dirty="0" smtClean="0">
                          <a:latin typeface="Times New Roman"/>
                          <a:ea typeface="Times New Roman"/>
                        </a:rPr>
                        <a:t>List </a:t>
                      </a:r>
                      <a:r>
                        <a:rPr lang="en-US" sz="1800" dirty="0">
                          <a:latin typeface="Times New Roman"/>
                          <a:ea typeface="Times New Roman"/>
                        </a:rPr>
                        <a:t>reasons for European exploration and settlement in Alabama and the impact of Europeans on </a:t>
                      </a:r>
                      <a:r>
                        <a:rPr lang="en-US" sz="1800" dirty="0" smtClean="0">
                          <a:latin typeface="Times New Roman"/>
                          <a:ea typeface="Times New Roman"/>
                        </a:rPr>
                        <a:t>trade, health</a:t>
                      </a:r>
                      <a:r>
                        <a:rPr lang="en-US" sz="1800" dirty="0">
                          <a:latin typeface="Times New Roman"/>
                          <a:ea typeface="Times New Roman"/>
                        </a:rPr>
                        <a:t>, land expansion, and tribal reorganization of Native American populations in Alabama</a:t>
                      </a:r>
                      <a:r>
                        <a:rPr lang="en-US" sz="1800" dirty="0" smtClean="0">
                          <a:latin typeface="Times New Roman"/>
                          <a:ea typeface="Times New Roman"/>
                        </a:rPr>
                        <a:t>.</a:t>
                      </a:r>
                    </a:p>
                    <a:p>
                      <a:pPr marL="391795" marR="0" indent="-391795">
                        <a:spcBef>
                          <a:spcPts val="0"/>
                        </a:spcBef>
                        <a:spcAft>
                          <a:spcPts val="0"/>
                        </a:spcAft>
                        <a:tabLst>
                          <a:tab pos="218440" algn="dec"/>
                          <a:tab pos="391795" algn="l"/>
                          <a:tab pos="1485900" algn="l"/>
                        </a:tabLst>
                      </a:pPr>
                      <a:endParaRPr lang="en-US" sz="1800" dirty="0" smtClean="0">
                        <a:latin typeface="Times New Roman"/>
                        <a:ea typeface="Times New Roman"/>
                      </a:endParaRPr>
                    </a:p>
                    <a:p>
                      <a:pPr marL="0" marR="0" lvl="0" indent="0" algn="l" defTabSz="914400" rtl="0" eaLnBrk="1" fontAlgn="base" latinLnBrk="0" hangingPunct="1">
                        <a:lnSpc>
                          <a:spcPct val="100000"/>
                        </a:lnSpc>
                        <a:spcBef>
                          <a:spcPct val="0"/>
                        </a:spcBef>
                        <a:spcAft>
                          <a:spcPct val="0"/>
                        </a:spcAft>
                        <a:buClrTx/>
                        <a:buSzTx/>
                        <a:buFontTx/>
                        <a:buChar char="•"/>
                        <a:tabLst>
                          <a:tab pos="228600" algn="l"/>
                          <a:tab pos="1771650" algn="l"/>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rPr>
                        <a:t>Locating European settlements in early Alabama</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1771650" algn="l"/>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rPr>
                        <a:t>Explaining reasons for conflicts between Europeans and Native Americans in Alabama from 1519 to 1840</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1771650" algn="l"/>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rPr>
                        <a:t>Examples: differing beliefs regarding land ownership, religious differences, cultural differences, broken treaties</a:t>
                      </a:r>
                      <a:endParaRPr kumimoji="0" lang="en-US" sz="1800" b="0" i="0" u="none" strike="noStrike" cap="none" normalizeH="0" baseline="0" dirty="0" smtClean="0">
                        <a:ln>
                          <a:noFill/>
                        </a:ln>
                        <a:solidFill>
                          <a:schemeClr val="tx1"/>
                        </a:solidFill>
                        <a:effectLst/>
                        <a:latin typeface="Arial" pitchFamily="34" charset="0"/>
                      </a:endParaRPr>
                    </a:p>
                    <a:p>
                      <a:pPr marL="391795" marR="0" indent="-391795">
                        <a:spcBef>
                          <a:spcPts val="0"/>
                        </a:spcBef>
                        <a:spcAft>
                          <a:spcPts val="0"/>
                        </a:spcAft>
                        <a:tabLst>
                          <a:tab pos="218440" algn="dec"/>
                          <a:tab pos="391795" algn="l"/>
                          <a:tab pos="1485900" algn="l"/>
                        </a:tabLst>
                      </a:pP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Discovering Alabama</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1800" dirty="0" smtClean="0">
                <a:latin typeface="Comic Sans MS" pitchFamily="66" charset="0"/>
              </a:rPr>
              <a:t>Think About It:</a:t>
            </a:r>
          </a:p>
          <a:p>
            <a:pPr>
              <a:buNone/>
            </a:pPr>
            <a:endParaRPr lang="en-US" sz="1800" dirty="0" smtClean="0">
              <a:latin typeface="Comic Sans MS" pitchFamily="66" charset="0"/>
            </a:endParaRPr>
          </a:p>
          <a:p>
            <a:pPr>
              <a:buNone/>
            </a:pPr>
            <a:r>
              <a:rPr lang="en-US" sz="1800" dirty="0" smtClean="0">
                <a:latin typeface="Comic Sans MS" pitchFamily="66" charset="0"/>
              </a:rPr>
              <a:t>	We have just learned about the prehistoric Indians that lived in our area many years ago. Look around the room…Notice that there aren’t many Native American students in your classroom. If the Native Americans were the first inhabitants in this area, then why aren’t we all Native Americans?</a:t>
            </a:r>
          </a:p>
          <a:p>
            <a:pPr>
              <a:buNone/>
            </a:pPr>
            <a:endParaRPr lang="en-US" sz="1800" dirty="0" smtClean="0">
              <a:latin typeface="Comic Sans MS" pitchFamily="66" charset="0"/>
            </a:endParaRPr>
          </a:p>
          <a:p>
            <a:pPr>
              <a:buNone/>
            </a:pPr>
            <a:r>
              <a:rPr lang="en-US" sz="1800" dirty="0" smtClean="0">
                <a:latin typeface="Comic Sans MS" pitchFamily="66" charset="0"/>
              </a:rPr>
              <a:t>Turn and Talk to your group members about your thinking. </a:t>
            </a:r>
          </a:p>
          <a:p>
            <a:pPr>
              <a:buNone/>
            </a:pPr>
            <a:endParaRPr lang="en-US" sz="1800" dirty="0" smtClean="0">
              <a:latin typeface="Comic Sans MS" pitchFamily="66" charset="0"/>
            </a:endParaRPr>
          </a:p>
          <a:p>
            <a:pPr>
              <a:buNone/>
            </a:pPr>
            <a:r>
              <a:rPr lang="en-US" sz="1800" dirty="0" smtClean="0">
                <a:latin typeface="Comic Sans MS" pitchFamily="66" charset="0"/>
              </a:rPr>
              <a:t>Question: What predictions can you make about the next events that occurred in Alabama’s History?</a:t>
            </a:r>
          </a:p>
          <a:p>
            <a:pPr>
              <a:buNone/>
            </a:pPr>
            <a:endParaRPr lang="en-US" sz="1800" dirty="0" smtClean="0">
              <a:latin typeface="Comic Sans MS" pitchFamily="66" charset="0"/>
            </a:endParaRPr>
          </a:p>
          <a:p>
            <a:pPr>
              <a:buNone/>
            </a:pPr>
            <a:endParaRPr lang="en-US" sz="2400" dirty="0" smtClean="0">
              <a:latin typeface="Comic Sans MS" pitchFamily="66" charset="0"/>
            </a:endParaRPr>
          </a:p>
        </p:txBody>
      </p:sp>
      <p:pic>
        <p:nvPicPr>
          <p:cNvPr id="59394" name="Picture 2" descr="C:\Documents and Settings\tara.green\Local Settings\Temporary Internet Files\Content.IE5\D80GESC0\MC900434403[1].wmf"/>
          <p:cNvPicPr>
            <a:picLocks noChangeAspect="1" noChangeArrowheads="1"/>
          </p:cNvPicPr>
          <p:nvPr/>
        </p:nvPicPr>
        <p:blipFill>
          <a:blip r:embed="rId2" cstate="print"/>
          <a:srcRect/>
          <a:stretch>
            <a:fillRect/>
          </a:stretch>
        </p:blipFill>
        <p:spPr bwMode="auto">
          <a:xfrm>
            <a:off x="3733800" y="4648200"/>
            <a:ext cx="1362075" cy="19081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Chapter 2 Discovering Alabama</a:t>
            </a:r>
            <a:r>
              <a:rPr lang="en-US" dirty="0" smtClean="0"/>
              <a:t/>
            </a:r>
            <a:br>
              <a:rPr lang="en-US" dirty="0" smtClean="0"/>
            </a:br>
            <a:r>
              <a:rPr lang="en-US" sz="2000" dirty="0" smtClean="0">
                <a:solidFill>
                  <a:srgbClr val="FF0000"/>
                </a:solidFill>
              </a:rPr>
              <a:t>Many cultures have influenced Alabama!</a:t>
            </a:r>
            <a:endParaRPr lang="en-US" dirty="0">
              <a:solidFill>
                <a:srgbClr val="FF0000"/>
              </a:solidFill>
            </a:endParaRP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l seal.bmp"/>
          <p:cNvPicPr>
            <a:picLocks noChangeAspect="1"/>
          </p:cNvPicPr>
          <p:nvPr/>
        </p:nvPicPr>
        <p:blipFill>
          <a:blip r:embed="rId7" cstate="print"/>
          <a:stretch>
            <a:fillRect/>
          </a:stretch>
        </p:blipFill>
        <p:spPr>
          <a:xfrm>
            <a:off x="2971800" y="1981200"/>
            <a:ext cx="2895599" cy="34289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*The New World was discovered more than once!</a:t>
            </a:r>
            <a:endParaRPr lang="en-US" dirty="0"/>
          </a:p>
        </p:txBody>
      </p:sp>
      <p:sp>
        <p:nvSpPr>
          <p:cNvPr id="3" name="Content Placeholder 2"/>
          <p:cNvSpPr>
            <a:spLocks noGrp="1"/>
          </p:cNvSpPr>
          <p:nvPr>
            <p:ph idx="1"/>
          </p:nvPr>
        </p:nvSpPr>
        <p:spPr/>
        <p:txBody>
          <a:bodyPr>
            <a:normAutofit/>
          </a:bodyPr>
          <a:lstStyle/>
          <a:p>
            <a:pPr algn="ctr">
              <a:buNone/>
            </a:pPr>
            <a:r>
              <a:rPr lang="en-US" dirty="0">
                <a:latin typeface="Comic Sans MS" pitchFamily="66" charset="0"/>
              </a:rPr>
              <a:t>•</a:t>
            </a:r>
            <a:r>
              <a:rPr lang="en-US" dirty="0" smtClean="0">
                <a:latin typeface="Comic Sans MS" pitchFamily="66" charset="0"/>
              </a:rPr>
              <a:t> The Norsemen (Vikings) reached Newfoundland in about 1000AD </a:t>
            </a:r>
          </a:p>
          <a:p>
            <a:pPr>
              <a:buNone/>
            </a:pPr>
            <a:endParaRPr lang="en-US" sz="2400" dirty="0" smtClean="0">
              <a:latin typeface="Comic Sans MS" pitchFamily="66" charset="0"/>
            </a:endParaRPr>
          </a:p>
        </p:txBody>
      </p:sp>
      <p:pic>
        <p:nvPicPr>
          <p:cNvPr id="4" name="Picture 3" descr="vikings.jpg"/>
          <p:cNvPicPr>
            <a:picLocks noChangeAspect="1"/>
          </p:cNvPicPr>
          <p:nvPr/>
        </p:nvPicPr>
        <p:blipFill>
          <a:blip r:embed="rId2" cstate="print"/>
          <a:stretch>
            <a:fillRect/>
          </a:stretch>
        </p:blipFill>
        <p:spPr>
          <a:xfrm>
            <a:off x="2133600" y="2667000"/>
            <a:ext cx="4419600" cy="3352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Discovering Alabama</a:t>
            </a:r>
            <a:r>
              <a:rPr lang="en-US" dirty="0" smtClean="0"/>
              <a:t/>
            </a:r>
            <a:br>
              <a:rPr lang="en-US" dirty="0" smtClean="0"/>
            </a:br>
            <a:r>
              <a:rPr lang="en-US" sz="2200" dirty="0" smtClean="0"/>
              <a:t>*The New World was discovered more than once!</a:t>
            </a:r>
            <a:endParaRPr lang="en-US" sz="2200" dirty="0"/>
          </a:p>
        </p:txBody>
      </p:sp>
      <p:sp>
        <p:nvSpPr>
          <p:cNvPr id="3" name="Content Placeholder 2"/>
          <p:cNvSpPr>
            <a:spLocks noGrp="1"/>
          </p:cNvSpPr>
          <p:nvPr>
            <p:ph idx="1"/>
          </p:nvPr>
        </p:nvSpPr>
        <p:spPr/>
        <p:txBody>
          <a:bodyPr/>
          <a:lstStyle/>
          <a:p>
            <a:pPr>
              <a:buNone/>
            </a:pPr>
            <a:r>
              <a:rPr lang="en-US" dirty="0" smtClean="0">
                <a:latin typeface="Comic Sans MS" pitchFamily="66" charset="0"/>
              </a:rPr>
              <a:t>•Columbus landed in the Western Hemisphere in 1492. He didn’t know he found a new world. He thought he had found a way to Asia.</a:t>
            </a:r>
          </a:p>
          <a:p>
            <a:pPr>
              <a:buNone/>
            </a:pPr>
            <a:endParaRPr lang="en-US" dirty="0"/>
          </a:p>
        </p:txBody>
      </p:sp>
      <p:pic>
        <p:nvPicPr>
          <p:cNvPr id="4" name="Picture 3" descr="chris colombus.jpg"/>
          <p:cNvPicPr>
            <a:picLocks noChangeAspect="1"/>
          </p:cNvPicPr>
          <p:nvPr/>
        </p:nvPicPr>
        <p:blipFill>
          <a:blip r:embed="rId2" cstate="print"/>
          <a:stretch>
            <a:fillRect/>
          </a:stretch>
        </p:blipFill>
        <p:spPr>
          <a:xfrm>
            <a:off x="1371600" y="4191000"/>
            <a:ext cx="6324600" cy="2057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Discovering Alabama</a:t>
            </a:r>
            <a:r>
              <a:rPr lang="en-US" dirty="0" smtClean="0"/>
              <a:t/>
            </a:r>
            <a:br>
              <a:rPr lang="en-US" dirty="0" smtClean="0"/>
            </a:br>
            <a:r>
              <a:rPr lang="en-US" sz="2200" dirty="0" smtClean="0"/>
              <a:t>*The New World was discovered more than once!</a:t>
            </a:r>
            <a:endParaRPr lang="en-US" sz="2200" dirty="0"/>
          </a:p>
        </p:txBody>
      </p:sp>
      <p:sp>
        <p:nvSpPr>
          <p:cNvPr id="3" name="Content Placeholder 2"/>
          <p:cNvSpPr>
            <a:spLocks noGrp="1"/>
          </p:cNvSpPr>
          <p:nvPr>
            <p:ph idx="1"/>
          </p:nvPr>
        </p:nvSpPr>
        <p:spPr/>
        <p:txBody>
          <a:bodyPr/>
          <a:lstStyle/>
          <a:p>
            <a:pPr>
              <a:buNone/>
            </a:pPr>
            <a:r>
              <a:rPr lang="en-US" dirty="0" smtClean="0">
                <a:latin typeface="Comic Sans MS" pitchFamily="66" charset="0"/>
              </a:rPr>
              <a:t>•In 1499, </a:t>
            </a:r>
            <a:r>
              <a:rPr lang="en-US" dirty="0" err="1" smtClean="0">
                <a:latin typeface="Comic Sans MS" pitchFamily="66" charset="0"/>
              </a:rPr>
              <a:t>Amerigo</a:t>
            </a:r>
            <a:r>
              <a:rPr lang="en-US" dirty="0" smtClean="0">
                <a:latin typeface="Comic Sans MS" pitchFamily="66" charset="0"/>
              </a:rPr>
              <a:t> Vespucci (Italian navigator) reached the northern coast of South America. A cartographer (mapmaker) named North and South America in his honor.</a:t>
            </a:r>
          </a:p>
          <a:p>
            <a:pPr>
              <a:buNone/>
            </a:pPr>
            <a:endParaRPr lang="en-US" dirty="0" smtClean="0">
              <a:latin typeface="Comic Sans MS" pitchFamily="66" charset="0"/>
            </a:endParaRPr>
          </a:p>
          <a:p>
            <a:pPr>
              <a:buNone/>
            </a:pPr>
            <a:endParaRPr lang="en-US" dirty="0"/>
          </a:p>
        </p:txBody>
      </p:sp>
      <p:pic>
        <p:nvPicPr>
          <p:cNvPr id="4" name="Picture 3" descr="amerigo.jpg"/>
          <p:cNvPicPr>
            <a:picLocks noChangeAspect="1"/>
          </p:cNvPicPr>
          <p:nvPr/>
        </p:nvPicPr>
        <p:blipFill>
          <a:blip r:embed="rId2" cstate="print"/>
          <a:stretch>
            <a:fillRect/>
          </a:stretch>
        </p:blipFill>
        <p:spPr>
          <a:xfrm>
            <a:off x="3352800" y="4038600"/>
            <a:ext cx="3048000" cy="2819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400" dirty="0" smtClean="0">
                <a:latin typeface="Verdana"/>
              </a:rPr>
              <a:t>• 1519- Alonzo de Pineda entered Mobile Bay with 4 ships. He saw Indian villages and a deep river flowing into the bay. (</a:t>
            </a:r>
            <a:r>
              <a:rPr lang="en-US" sz="2400" dirty="0">
                <a:latin typeface="Verdana"/>
              </a:rPr>
              <a:t>M</a:t>
            </a:r>
            <a:r>
              <a:rPr lang="en-US" sz="2400" dirty="0" smtClean="0">
                <a:latin typeface="Verdana"/>
              </a:rPr>
              <a:t>obile Bay) His report was the 1</a:t>
            </a:r>
            <a:r>
              <a:rPr lang="en-US" sz="2400" baseline="30000" dirty="0" smtClean="0">
                <a:latin typeface="Verdana"/>
              </a:rPr>
              <a:t>st</a:t>
            </a:r>
            <a:r>
              <a:rPr lang="en-US" sz="2400" dirty="0" smtClean="0">
                <a:latin typeface="Verdana"/>
              </a:rPr>
              <a:t> written account of the Alabama coast.</a:t>
            </a:r>
          </a:p>
          <a:p>
            <a:pPr>
              <a:buNone/>
            </a:pPr>
            <a:r>
              <a:rPr lang="en-US" sz="2400" dirty="0" smtClean="0">
                <a:latin typeface="Verdana"/>
              </a:rPr>
              <a:t>•1528- </a:t>
            </a:r>
            <a:r>
              <a:rPr lang="en-US" sz="2400" dirty="0" err="1" smtClean="0">
                <a:latin typeface="Verdana"/>
              </a:rPr>
              <a:t>Panfilo</a:t>
            </a:r>
            <a:r>
              <a:rPr lang="en-US" sz="2400" dirty="0" smtClean="0">
                <a:latin typeface="Verdana"/>
              </a:rPr>
              <a:t> de Narvaez set sail for Florida with 600 men. After losing some ships in a hurricane, his sent the other ships to explore Florida’s coast. They never returned.</a:t>
            </a:r>
          </a:p>
          <a:p>
            <a:pPr>
              <a:buNone/>
            </a:pPr>
            <a:r>
              <a:rPr lang="en-US" sz="2400" dirty="0" smtClean="0">
                <a:latin typeface="Verdana"/>
              </a:rPr>
              <a:t>•He met hostile Indians and one of his men, Juan Ortiz, was captured. Ortiz lived with the Indians for many years.</a:t>
            </a:r>
          </a:p>
          <a:p>
            <a:pPr>
              <a:buNone/>
            </a:pPr>
            <a:r>
              <a:rPr lang="en-US" sz="2400" dirty="0" smtClean="0">
                <a:latin typeface="Verdana"/>
              </a:rPr>
              <a:t>•Narvaez then entered Mobile Bay and met several chiefs. 2 of his men went with the Indians to get water and never returned.</a:t>
            </a:r>
            <a:endParaRPr lang="en-US" sz="2400" dirty="0"/>
          </a:p>
        </p:txBody>
      </p:sp>
      <p:sp>
        <p:nvSpPr>
          <p:cNvPr id="4" name="Rectangle 3"/>
          <p:cNvSpPr/>
          <p:nvPr/>
        </p:nvSpPr>
        <p:spPr>
          <a:xfrm>
            <a:off x="1788325" y="228600"/>
            <a:ext cx="4782079" cy="2031325"/>
          </a:xfrm>
          <a:prstGeom prst="rect">
            <a:avLst/>
          </a:prstGeom>
          <a:noFill/>
        </p:spPr>
        <p:txBody>
          <a:bodyPr wrap="none" lIns="91440" tIns="45720" rIns="91440" bIns="45720">
            <a:spAutoFit/>
          </a:bodyPr>
          <a:lstStyle/>
          <a:p>
            <a:pPr algn="ctr"/>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Spanish</a:t>
            </a:r>
          </a:p>
          <a:p>
            <a:pPr algn="ct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Spanish </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en-US" dirty="0"/>
          </a:p>
        </p:txBody>
      </p:sp>
      <p:sp>
        <p:nvSpPr>
          <p:cNvPr id="3" name="Content Placeholder 2"/>
          <p:cNvSpPr>
            <a:spLocks noGrp="1"/>
          </p:cNvSpPr>
          <p:nvPr>
            <p:ph idx="1"/>
          </p:nvPr>
        </p:nvSpPr>
        <p:spPr/>
        <p:txBody>
          <a:bodyPr>
            <a:normAutofit/>
          </a:bodyPr>
          <a:lstStyle/>
          <a:p>
            <a:pPr>
              <a:buNone/>
            </a:pPr>
            <a:r>
              <a:rPr lang="en-US" sz="2400" dirty="0" smtClean="0">
                <a:latin typeface="Verdana"/>
              </a:rPr>
              <a:t>• Hernando de Soto traveled all across Alabama.</a:t>
            </a:r>
          </a:p>
          <a:p>
            <a:pPr>
              <a:buNone/>
            </a:pPr>
            <a:r>
              <a:rPr lang="en-US" sz="2400" dirty="0" smtClean="0">
                <a:solidFill>
                  <a:srgbClr val="C00000"/>
                </a:solidFill>
                <a:latin typeface="Verdana"/>
              </a:rPr>
              <a:t>• The Spanish came to the New World looking for wealth (gold and silver) </a:t>
            </a:r>
          </a:p>
          <a:p>
            <a:pPr>
              <a:buNone/>
            </a:pPr>
            <a:endParaRPr lang="en-US" sz="2400" dirty="0" smtClean="0"/>
          </a:p>
          <a:p>
            <a:pPr algn="ctr">
              <a:buNone/>
            </a:pPr>
            <a:r>
              <a:rPr lang="en-US" sz="3600" b="1" dirty="0" smtClean="0">
                <a:solidFill>
                  <a:schemeClr val="accent6"/>
                </a:solidFill>
                <a:latin typeface="Script MT Bold" pitchFamily="66" charset="0"/>
              </a:rPr>
              <a:t>History begins with written records, and Alabama’s written history begins with Spanish journals.</a:t>
            </a:r>
            <a:endParaRPr lang="en-US" sz="3600" b="1" dirty="0">
              <a:solidFill>
                <a:schemeClr val="accent6"/>
              </a:solidFill>
              <a:latin typeface="Script MT Bold"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Spanish in Alabama</a:t>
            </a:r>
            <a:endParaRPr lang="en-US" dirty="0"/>
          </a:p>
        </p:txBody>
      </p:sp>
      <p:sp>
        <p:nvSpPr>
          <p:cNvPr id="3" name="Content Placeholder 2"/>
          <p:cNvSpPr>
            <a:spLocks noGrp="1"/>
          </p:cNvSpPr>
          <p:nvPr>
            <p:ph idx="1"/>
          </p:nvPr>
        </p:nvSpPr>
        <p:spPr/>
        <p:txBody>
          <a:bodyPr>
            <a:normAutofit/>
          </a:bodyPr>
          <a:lstStyle/>
          <a:p>
            <a:r>
              <a:rPr lang="en-US" sz="2400" dirty="0" smtClean="0">
                <a:latin typeface="Verdana" pitchFamily="34" charset="0"/>
              </a:rPr>
              <a:t> Spanish entered Al. during the late Mississippian period.</a:t>
            </a:r>
          </a:p>
          <a:p>
            <a:r>
              <a:rPr lang="en-US" sz="2400" dirty="0" smtClean="0">
                <a:latin typeface="Verdana" pitchFamily="34" charset="0"/>
              </a:rPr>
              <a:t>The Spanish were not kind to the </a:t>
            </a:r>
          </a:p>
          <a:p>
            <a:pPr>
              <a:buNone/>
            </a:pPr>
            <a:r>
              <a:rPr lang="en-US" sz="2400" dirty="0">
                <a:latin typeface="Verdana" pitchFamily="34" charset="0"/>
              </a:rPr>
              <a:t> </a:t>
            </a:r>
            <a:r>
              <a:rPr lang="en-US" sz="2400" dirty="0" smtClean="0">
                <a:latin typeface="Verdana" pitchFamily="34" charset="0"/>
              </a:rPr>
              <a:t>  Indians-they made them carry supplies,</a:t>
            </a:r>
          </a:p>
          <a:p>
            <a:pPr>
              <a:buNone/>
            </a:pPr>
            <a:r>
              <a:rPr lang="en-US" sz="2400" dirty="0">
                <a:latin typeface="Verdana" pitchFamily="34" charset="0"/>
              </a:rPr>
              <a:t> </a:t>
            </a:r>
            <a:r>
              <a:rPr lang="en-US" sz="2400" dirty="0" smtClean="0">
                <a:latin typeface="Verdana" pitchFamily="34" charset="0"/>
              </a:rPr>
              <a:t>   bullied them, stole their corn, and </a:t>
            </a:r>
          </a:p>
          <a:p>
            <a:pPr>
              <a:buNone/>
            </a:pPr>
            <a:r>
              <a:rPr lang="en-US" sz="2400" dirty="0">
                <a:latin typeface="Verdana" pitchFamily="34" charset="0"/>
              </a:rPr>
              <a:t> </a:t>
            </a:r>
            <a:r>
              <a:rPr lang="en-US" sz="2400" dirty="0" smtClean="0">
                <a:latin typeface="Verdana" pitchFamily="34" charset="0"/>
              </a:rPr>
              <a:t>   forced the women to be their servants.</a:t>
            </a:r>
          </a:p>
          <a:p>
            <a:r>
              <a:rPr lang="en-US" sz="2400" dirty="0" smtClean="0">
                <a:latin typeface="Verdana" pitchFamily="34" charset="0"/>
              </a:rPr>
              <a:t>The Indians were frightened by the </a:t>
            </a:r>
          </a:p>
          <a:p>
            <a:pPr>
              <a:buNone/>
            </a:pPr>
            <a:r>
              <a:rPr lang="en-US" sz="2400" dirty="0" smtClean="0">
                <a:latin typeface="Verdana" pitchFamily="34" charset="0"/>
              </a:rPr>
              <a:t>    Spanish horses, swords, and armor.</a:t>
            </a:r>
          </a:p>
          <a:p>
            <a:pPr>
              <a:buNone/>
            </a:pPr>
            <a:endParaRPr lang="en-US" sz="2400" dirty="0">
              <a:latin typeface="Verdana" pitchFamily="34" charset="0"/>
            </a:endParaRPr>
          </a:p>
        </p:txBody>
      </p:sp>
      <p:pic>
        <p:nvPicPr>
          <p:cNvPr id="4" name="Picture 3" descr="spanish explorer.jpg"/>
          <p:cNvPicPr>
            <a:picLocks noChangeAspect="1"/>
          </p:cNvPicPr>
          <p:nvPr/>
        </p:nvPicPr>
        <p:blipFill>
          <a:blip r:embed="rId2" cstate="print"/>
          <a:stretch>
            <a:fillRect/>
          </a:stretch>
        </p:blipFill>
        <p:spPr>
          <a:xfrm>
            <a:off x="7086600" y="2286000"/>
            <a:ext cx="2057400" cy="4267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Chapter 2 Vocabulary</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latin typeface="Comic Sans MS" pitchFamily="66" charset="0"/>
              </a:rPr>
              <a:t>Immunity</a:t>
            </a:r>
          </a:p>
          <a:p>
            <a:pPr algn="ctr">
              <a:buNone/>
            </a:pPr>
            <a:r>
              <a:rPr lang="en-US" dirty="0" smtClean="0">
                <a:latin typeface="Comic Sans MS" pitchFamily="66" charset="0"/>
              </a:rPr>
              <a:t>Bartered</a:t>
            </a:r>
          </a:p>
          <a:p>
            <a:pPr algn="ctr">
              <a:buNone/>
            </a:pPr>
            <a:r>
              <a:rPr lang="en-US" dirty="0" smtClean="0">
                <a:latin typeface="Comic Sans MS" pitchFamily="66" charset="0"/>
              </a:rPr>
              <a:t>Cartographer</a:t>
            </a:r>
          </a:p>
          <a:p>
            <a:pPr algn="ctr">
              <a:buNone/>
            </a:pPr>
            <a:r>
              <a:rPr lang="en-US" dirty="0" smtClean="0">
                <a:latin typeface="Comic Sans MS" pitchFamily="66" charset="0"/>
              </a:rPr>
              <a:t>Palisade</a:t>
            </a:r>
          </a:p>
          <a:p>
            <a:pPr algn="ctr">
              <a:buNone/>
            </a:pPr>
            <a:r>
              <a:rPr lang="en-US" dirty="0" smtClean="0">
                <a:latin typeface="Comic Sans MS" pitchFamily="66" charset="0"/>
              </a:rPr>
              <a:t>Strategic Position</a:t>
            </a:r>
          </a:p>
          <a:p>
            <a:pPr algn="ctr">
              <a:buNone/>
            </a:pPr>
            <a:r>
              <a:rPr lang="en-US" dirty="0" smtClean="0">
                <a:latin typeface="Comic Sans MS" pitchFamily="66" charset="0"/>
              </a:rPr>
              <a:t>Mission</a:t>
            </a:r>
          </a:p>
          <a:p>
            <a:pPr algn="ctr">
              <a:buNone/>
            </a:pPr>
            <a:r>
              <a:rPr lang="en-US" dirty="0" smtClean="0">
                <a:latin typeface="Comic Sans MS" pitchFamily="66" charset="0"/>
              </a:rPr>
              <a:t>Garrison</a:t>
            </a:r>
          </a:p>
          <a:p>
            <a:pPr algn="ctr">
              <a:buNone/>
            </a:pPr>
            <a:r>
              <a:rPr lang="en-US" dirty="0" smtClean="0">
                <a:latin typeface="Comic Sans MS" pitchFamily="66" charset="0"/>
              </a:rPr>
              <a:t>Oral Traditions</a:t>
            </a:r>
          </a:p>
          <a:p>
            <a:pPr algn="ctr">
              <a:buNone/>
            </a:pPr>
            <a:endParaRPr lang="en-US" dirty="0" smtClean="0">
              <a:latin typeface="Comic Sans MS" pitchFamily="66" charset="0"/>
            </a:endParaRPr>
          </a:p>
          <a:p>
            <a:pPr>
              <a:buNone/>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Cultures in Alabama</a:t>
            </a:r>
            <a:endParaRPr lang="en-US" dirty="0"/>
          </a:p>
        </p:txBody>
      </p:sp>
      <p:sp>
        <p:nvSpPr>
          <p:cNvPr id="3" name="Content Placeholder 2"/>
          <p:cNvSpPr>
            <a:spLocks noGrp="1"/>
          </p:cNvSpPr>
          <p:nvPr>
            <p:ph idx="1"/>
          </p:nvPr>
        </p:nvSpPr>
        <p:spPr/>
        <p:txBody>
          <a:bodyPr/>
          <a:lstStyle/>
          <a:p>
            <a:r>
              <a:rPr lang="en-US" dirty="0" smtClean="0"/>
              <a:t> Europeans and Africans brought in 2 new cultures to the Alabama Indian culture.</a:t>
            </a:r>
          </a:p>
          <a:p>
            <a:r>
              <a:rPr lang="en-US" dirty="0" smtClean="0"/>
              <a:t>This was the beginning of the melding of Indian, European and African cultures.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Ch2 Lesson 1 Review Questions</a:t>
            </a:r>
            <a:endParaRPr lang="en-US" dirty="0">
              <a:solidFill>
                <a:srgbClr val="C00000"/>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t>When did Columbus discover the New World?</a:t>
            </a:r>
          </a:p>
          <a:p>
            <a:pPr marL="514350" indent="-514350">
              <a:buAutoNum type="arabicPeriod"/>
            </a:pPr>
            <a:r>
              <a:rPr lang="en-US" dirty="0" smtClean="0"/>
              <a:t>Who was </a:t>
            </a:r>
            <a:r>
              <a:rPr lang="en-US" dirty="0" err="1" smtClean="0"/>
              <a:t>Amerigo</a:t>
            </a:r>
            <a:r>
              <a:rPr lang="en-US" dirty="0" smtClean="0"/>
              <a:t> Vespucci?</a:t>
            </a:r>
          </a:p>
          <a:p>
            <a:pPr marL="514350" indent="-514350">
              <a:buAutoNum type="arabicPeriod"/>
            </a:pPr>
            <a:r>
              <a:rPr lang="en-US" dirty="0" smtClean="0"/>
              <a:t>Why did the Spanish come to the New World?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Ch2 Lesson Review Questions</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ANSWERS</a:t>
            </a:r>
            <a:endParaRPr lang="en-US" dirty="0">
              <a:solidFill>
                <a:srgbClr val="C00000"/>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solidFill>
                  <a:srgbClr val="C00000"/>
                </a:solidFill>
              </a:rPr>
              <a:t>Columbus discovered the New World in 1492.</a:t>
            </a:r>
          </a:p>
          <a:p>
            <a:pPr marL="514350" indent="-514350">
              <a:buAutoNum type="arabicPeriod"/>
            </a:pPr>
            <a:r>
              <a:rPr lang="en-US" dirty="0" err="1" smtClean="0">
                <a:solidFill>
                  <a:srgbClr val="C00000"/>
                </a:solidFill>
              </a:rPr>
              <a:t>Amerigo</a:t>
            </a:r>
            <a:r>
              <a:rPr lang="en-US" dirty="0" smtClean="0">
                <a:solidFill>
                  <a:srgbClr val="C00000"/>
                </a:solidFill>
              </a:rPr>
              <a:t> Vespucci was an Italian navigator that North and South America was named after.</a:t>
            </a:r>
          </a:p>
          <a:p>
            <a:pPr marL="514350" indent="-514350">
              <a:buAutoNum type="arabicPeriod"/>
            </a:pPr>
            <a:r>
              <a:rPr lang="en-US" dirty="0" smtClean="0">
                <a:solidFill>
                  <a:srgbClr val="C00000"/>
                </a:solidFill>
              </a:rPr>
              <a:t>The Spanish come to the New World seeking wealth (gold and silver).</a:t>
            </a:r>
            <a:endParaRPr lang="en-US"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3---2---1 </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Activity</a:t>
            </a:r>
            <a:endParaRPr lang="en-US" dirty="0">
              <a:solidFill>
                <a:srgbClr val="C00000"/>
              </a:solidFill>
            </a:endParaRPr>
          </a:p>
        </p:txBody>
      </p:sp>
      <p:sp>
        <p:nvSpPr>
          <p:cNvPr id="3" name="Content Placeholder 2"/>
          <p:cNvSpPr>
            <a:spLocks noGrp="1"/>
          </p:cNvSpPr>
          <p:nvPr>
            <p:ph idx="1"/>
          </p:nvPr>
        </p:nvSpPr>
        <p:spPr>
          <a:xfrm>
            <a:off x="457200" y="1600200"/>
            <a:ext cx="8229600" cy="4953000"/>
          </a:xfrm>
        </p:spPr>
        <p:txBody>
          <a:bodyPr/>
          <a:lstStyle/>
          <a:p>
            <a:pPr marL="514350" indent="-514350">
              <a:buAutoNum type="arabicPeriod"/>
            </a:pPr>
            <a:endParaRPr lang="en-US" dirty="0" smtClean="0">
              <a:solidFill>
                <a:srgbClr val="C00000"/>
              </a:solidFill>
            </a:endParaRPr>
          </a:p>
          <a:p>
            <a:pPr marL="514350" indent="-514350">
              <a:buAutoNum type="arabicPeriod"/>
            </a:pPr>
            <a:r>
              <a:rPr lang="en-US" dirty="0" smtClean="0">
                <a:solidFill>
                  <a:srgbClr val="C00000"/>
                </a:solidFill>
              </a:rPr>
              <a:t>Think about what you have learned in today’s lesson. On a sheet of paper, write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3</a:t>
            </a:r>
            <a:r>
              <a:rPr lang="en-US" dirty="0" smtClean="0">
                <a:solidFill>
                  <a:srgbClr val="C00000"/>
                </a:solidFill>
              </a:rPr>
              <a:t> details you learned from this lesson.</a:t>
            </a:r>
          </a:p>
          <a:p>
            <a:pPr marL="514350" indent="-514350">
              <a:buAutoNum type="arabicPeriod"/>
            </a:pPr>
            <a:r>
              <a:rPr lang="en-US" dirty="0" smtClean="0">
                <a:solidFill>
                  <a:srgbClr val="C00000"/>
                </a:solidFill>
              </a:rPr>
              <a:t>Next, write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2</a:t>
            </a:r>
            <a:r>
              <a:rPr lang="en-US" dirty="0" smtClean="0">
                <a:solidFill>
                  <a:srgbClr val="C00000"/>
                </a:solidFill>
              </a:rPr>
              <a:t> connections you made with the text (text/text, text/self, text/world).</a:t>
            </a:r>
          </a:p>
          <a:p>
            <a:pPr marL="514350" indent="-514350">
              <a:buAutoNum type="arabicPeriod"/>
            </a:pPr>
            <a:r>
              <a:rPr lang="en-US" dirty="0" smtClean="0">
                <a:solidFill>
                  <a:srgbClr val="C00000"/>
                </a:solidFill>
              </a:rPr>
              <a:t>Write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1 </a:t>
            </a:r>
            <a:r>
              <a:rPr lang="en-US" dirty="0" smtClean="0">
                <a:solidFill>
                  <a:srgbClr val="C00000"/>
                </a:solidFill>
              </a:rPr>
              <a:t>question you still have concerning today’s topic.</a:t>
            </a:r>
          </a:p>
          <a:p>
            <a:pPr marL="514350" indent="-514350">
              <a:buAutoNum type="arabicPeriod"/>
            </a:pPr>
            <a:endParaRPr lang="en-US"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Discovering Alabama</a:t>
            </a:r>
            <a:br>
              <a:rPr lang="en-US" dirty="0" smtClean="0"/>
            </a:br>
            <a:r>
              <a:rPr lang="en-US" dirty="0" smtClean="0"/>
              <a:t>Chapter 2 Lesson 2</a:t>
            </a:r>
            <a:endParaRPr lang="en-US" dirty="0"/>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l seal.bmp"/>
          <p:cNvPicPr>
            <a:picLocks noChangeAspect="1"/>
          </p:cNvPicPr>
          <p:nvPr/>
        </p:nvPicPr>
        <p:blipFill>
          <a:blip r:embed="rId7" cstate="print"/>
          <a:stretch>
            <a:fillRect/>
          </a:stretch>
        </p:blipFill>
        <p:spPr>
          <a:xfrm>
            <a:off x="2971800" y="1981200"/>
            <a:ext cx="2895599" cy="34289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Hernando de Soto</a:t>
            </a:r>
            <a:endParaRPr lang="en-US" dirty="0">
              <a:solidFill>
                <a:srgbClr val="FF0000"/>
              </a:solidFill>
            </a:endParaRPr>
          </a:p>
        </p:txBody>
      </p:sp>
      <p:pic>
        <p:nvPicPr>
          <p:cNvPr id="4" name="Content Placeholder 3" descr="de soto.jpg"/>
          <p:cNvPicPr>
            <a:picLocks noGrp="1" noChangeAspect="1"/>
          </p:cNvPicPr>
          <p:nvPr>
            <p:ph idx="1"/>
          </p:nvPr>
        </p:nvPicPr>
        <p:blipFill>
          <a:blip r:embed="rId2" cstate="print"/>
          <a:stretch>
            <a:fillRect/>
          </a:stretch>
        </p:blipFill>
        <p:spPr>
          <a:xfrm>
            <a:off x="533400" y="2438400"/>
            <a:ext cx="3276600" cy="3733800"/>
          </a:xfrm>
        </p:spPr>
      </p:pic>
      <p:pic>
        <p:nvPicPr>
          <p:cNvPr id="5" name="Picture 4" descr="desoto.jpg"/>
          <p:cNvPicPr>
            <a:picLocks noChangeAspect="1"/>
          </p:cNvPicPr>
          <p:nvPr/>
        </p:nvPicPr>
        <p:blipFill>
          <a:blip r:embed="rId3" cstate="print"/>
          <a:stretch>
            <a:fillRect/>
          </a:stretch>
        </p:blipFill>
        <p:spPr>
          <a:xfrm>
            <a:off x="4038600" y="1447800"/>
            <a:ext cx="5105400" cy="44862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Hernando de Soto</a:t>
            </a:r>
            <a:endParaRPr lang="en-US" dirty="0"/>
          </a:p>
        </p:txBody>
      </p:sp>
      <p:sp>
        <p:nvSpPr>
          <p:cNvPr id="3" name="Content Placeholder 2"/>
          <p:cNvSpPr>
            <a:spLocks noGrp="1"/>
          </p:cNvSpPr>
          <p:nvPr>
            <p:ph idx="1"/>
          </p:nvPr>
        </p:nvSpPr>
        <p:spPr>
          <a:xfrm>
            <a:off x="0" y="1066800"/>
            <a:ext cx="9144000" cy="5181600"/>
          </a:xfrm>
        </p:spPr>
        <p:txBody>
          <a:bodyPr>
            <a:normAutofit fontScale="70000" lnSpcReduction="20000"/>
          </a:bodyPr>
          <a:lstStyle/>
          <a:p>
            <a:pPr>
              <a:buNone/>
            </a:pPr>
            <a:r>
              <a:rPr lang="en-US" dirty="0" smtClean="0">
                <a:latin typeface="Verdana"/>
              </a:rPr>
              <a:t>• Spanish governor of Cuba</a:t>
            </a:r>
          </a:p>
          <a:p>
            <a:pPr>
              <a:buNone/>
            </a:pPr>
            <a:r>
              <a:rPr lang="en-US" dirty="0" smtClean="0">
                <a:latin typeface="Verdana"/>
              </a:rPr>
              <a:t>• 1539- He landed near Tampa, Florida with 600 men and 213 horses.</a:t>
            </a:r>
          </a:p>
          <a:p>
            <a:pPr>
              <a:buNone/>
            </a:pPr>
            <a:r>
              <a:rPr lang="en-US" dirty="0" smtClean="0">
                <a:latin typeface="Verdana"/>
              </a:rPr>
              <a:t>• He rescued Juan Ortiz from the Indians. </a:t>
            </a:r>
            <a:r>
              <a:rPr lang="en-US" dirty="0" smtClean="0">
                <a:solidFill>
                  <a:srgbClr val="FF0000"/>
                </a:solidFill>
                <a:latin typeface="Verdana"/>
              </a:rPr>
              <a:t>Ortiz became de Soto’s interpreter because he could speak Indian languages.</a:t>
            </a:r>
          </a:p>
          <a:p>
            <a:pPr>
              <a:buNone/>
            </a:pPr>
            <a:r>
              <a:rPr lang="en-US" dirty="0" smtClean="0">
                <a:latin typeface="Verdana"/>
              </a:rPr>
              <a:t>• De Soto followed Indian paths from village to village looking for gold and silver. Only found fresh water pearls while traveling to Georgia and South Carolina.</a:t>
            </a:r>
          </a:p>
          <a:p>
            <a:pPr>
              <a:buNone/>
            </a:pPr>
            <a:r>
              <a:rPr lang="en-US" dirty="0" smtClean="0">
                <a:latin typeface="Verdana"/>
              </a:rPr>
              <a:t>• 1540-crossed northwest GA. Into AL. in a southwestern direction and followed the Coosa river south.</a:t>
            </a:r>
          </a:p>
          <a:p>
            <a:pPr>
              <a:buNone/>
            </a:pPr>
            <a:r>
              <a:rPr lang="en-US" dirty="0" smtClean="0">
                <a:latin typeface="Verdana"/>
              </a:rPr>
              <a:t>• De Soto moved into a village called </a:t>
            </a:r>
            <a:r>
              <a:rPr lang="en-US" dirty="0" err="1" smtClean="0">
                <a:latin typeface="Verdana"/>
              </a:rPr>
              <a:t>Talisi</a:t>
            </a:r>
            <a:r>
              <a:rPr lang="en-US" dirty="0" smtClean="0">
                <a:latin typeface="Verdana"/>
              </a:rPr>
              <a:t> and got a message from Chief </a:t>
            </a:r>
            <a:r>
              <a:rPr lang="en-US" dirty="0" err="1" smtClean="0">
                <a:latin typeface="Verdana"/>
              </a:rPr>
              <a:t>Tuskaloosa</a:t>
            </a:r>
            <a:r>
              <a:rPr lang="en-US" dirty="0" smtClean="0">
                <a:latin typeface="Verdana"/>
              </a:rPr>
              <a:t>. They met the chief when they entered </a:t>
            </a:r>
            <a:r>
              <a:rPr lang="en-US" dirty="0" err="1" smtClean="0">
                <a:latin typeface="Verdana"/>
              </a:rPr>
              <a:t>Atahachi</a:t>
            </a:r>
            <a:r>
              <a:rPr lang="en-US" dirty="0" smtClean="0">
                <a:latin typeface="Verdana"/>
              </a:rPr>
              <a:t>. He was a tall, well built man.</a:t>
            </a:r>
          </a:p>
          <a:p>
            <a:pPr>
              <a:buNone/>
            </a:pPr>
            <a:r>
              <a:rPr lang="en-US" dirty="0" smtClean="0">
                <a:solidFill>
                  <a:srgbClr val="FF0000"/>
                </a:solidFill>
                <a:latin typeface="Verdana"/>
              </a:rPr>
              <a:t>• De Soto demanded food and men to help carry supplies. Chief </a:t>
            </a:r>
            <a:r>
              <a:rPr lang="en-US" dirty="0" err="1" smtClean="0">
                <a:solidFill>
                  <a:srgbClr val="FF0000"/>
                </a:solidFill>
                <a:latin typeface="Verdana"/>
              </a:rPr>
              <a:t>Tuskaloosa</a:t>
            </a:r>
            <a:r>
              <a:rPr lang="en-US" dirty="0" smtClean="0">
                <a:solidFill>
                  <a:srgbClr val="FF0000"/>
                </a:solidFill>
                <a:latin typeface="Verdana"/>
              </a:rPr>
              <a:t> said no, so </a:t>
            </a:r>
            <a:r>
              <a:rPr lang="en-US" dirty="0" err="1" smtClean="0">
                <a:solidFill>
                  <a:srgbClr val="FF0000"/>
                </a:solidFill>
                <a:latin typeface="Verdana"/>
              </a:rPr>
              <a:t>deSoto</a:t>
            </a:r>
            <a:r>
              <a:rPr lang="en-US" dirty="0" smtClean="0">
                <a:solidFill>
                  <a:srgbClr val="FF0000"/>
                </a:solidFill>
                <a:latin typeface="Verdana"/>
              </a:rPr>
              <a:t> took him hostage. </a:t>
            </a:r>
            <a:r>
              <a:rPr lang="en-US" dirty="0" smtClean="0">
                <a:latin typeface="Verdana"/>
              </a:rPr>
              <a:t>Chief </a:t>
            </a:r>
            <a:r>
              <a:rPr lang="en-US" dirty="0" err="1" smtClean="0">
                <a:latin typeface="Verdana"/>
              </a:rPr>
              <a:t>Tuskaloosa</a:t>
            </a:r>
            <a:r>
              <a:rPr lang="en-US" dirty="0" smtClean="0">
                <a:latin typeface="Verdana"/>
              </a:rPr>
              <a:t> said that he would give him food and men but they had to go to </a:t>
            </a:r>
            <a:r>
              <a:rPr lang="en-US" dirty="0" err="1" smtClean="0">
                <a:latin typeface="Verdana"/>
              </a:rPr>
              <a:t>Maubila</a:t>
            </a:r>
            <a:r>
              <a:rPr lang="en-US" dirty="0" smtClean="0">
                <a:latin typeface="Verdana"/>
              </a:rPr>
              <a:t> (his village) to get it.</a:t>
            </a:r>
          </a:p>
          <a:p>
            <a:pPr>
              <a:buNone/>
            </a:pPr>
            <a:endParaRPr lang="en-US" dirty="0" smtClean="0">
              <a:latin typeface="Verdana"/>
            </a:endParaRP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MAUBILA</a:t>
            </a:r>
            <a:endParaRPr lang="en-US" dirty="0"/>
          </a:p>
        </p:txBody>
      </p:sp>
      <p:sp>
        <p:nvSpPr>
          <p:cNvPr id="3" name="Content Placeholder 2"/>
          <p:cNvSpPr>
            <a:spLocks noGrp="1"/>
          </p:cNvSpPr>
          <p:nvPr>
            <p:ph idx="1"/>
          </p:nvPr>
        </p:nvSpPr>
        <p:spPr>
          <a:xfrm>
            <a:off x="457200" y="1600201"/>
            <a:ext cx="8229600" cy="4267200"/>
          </a:xfrm>
        </p:spPr>
        <p:txBody>
          <a:bodyPr>
            <a:normAutofit fontScale="70000" lnSpcReduction="20000"/>
          </a:bodyPr>
          <a:lstStyle/>
          <a:p>
            <a:r>
              <a:rPr lang="en-US" dirty="0" err="1" smtClean="0"/>
              <a:t>Tuskaloosa</a:t>
            </a:r>
            <a:r>
              <a:rPr lang="en-US" dirty="0" smtClean="0"/>
              <a:t> was so big that the horse looked small.</a:t>
            </a:r>
          </a:p>
          <a:p>
            <a:r>
              <a:rPr lang="en-US" dirty="0" smtClean="0"/>
              <a:t>When they reached </a:t>
            </a:r>
            <a:r>
              <a:rPr lang="en-US" dirty="0" err="1" smtClean="0"/>
              <a:t>Maubila</a:t>
            </a:r>
            <a:r>
              <a:rPr lang="en-US" dirty="0" smtClean="0"/>
              <a:t>, he went inside a house and refused to come out. The Indians began dancing and singing loudly, then attacked the Spanish.</a:t>
            </a:r>
          </a:p>
          <a:p>
            <a:r>
              <a:rPr lang="en-US" dirty="0" smtClean="0">
                <a:solidFill>
                  <a:srgbClr val="FF0000"/>
                </a:solidFill>
              </a:rPr>
              <a:t>The arrows were no match for the quilted garments and metal armor of the Spanish. </a:t>
            </a:r>
            <a:r>
              <a:rPr lang="en-US" dirty="0" smtClean="0"/>
              <a:t>Many Indians died.</a:t>
            </a:r>
          </a:p>
          <a:p>
            <a:r>
              <a:rPr lang="en-US" dirty="0" smtClean="0"/>
              <a:t>The Battle of </a:t>
            </a:r>
            <a:r>
              <a:rPr lang="en-US" dirty="0" err="1" smtClean="0"/>
              <a:t>Maubila</a:t>
            </a:r>
            <a:r>
              <a:rPr lang="en-US" dirty="0" smtClean="0"/>
              <a:t> is believed to be the largest battle in North America between Indians and Europeans.</a:t>
            </a:r>
          </a:p>
          <a:p>
            <a:r>
              <a:rPr lang="en-US" dirty="0" smtClean="0"/>
              <a:t>De Soto may have won the battle, but he lost 42 men, 7 horses, and the pearls he found.</a:t>
            </a:r>
          </a:p>
          <a:p>
            <a:r>
              <a:rPr lang="en-US" dirty="0" smtClean="0"/>
              <a:t>The Spanish kept exploring and finding hostile Indians. </a:t>
            </a:r>
            <a:r>
              <a:rPr lang="en-US" dirty="0" smtClean="0">
                <a:solidFill>
                  <a:srgbClr val="FF0000"/>
                </a:solidFill>
              </a:rPr>
              <a:t>De Soto became ill and died. He was buried in the Mississippi river so the Indians would never find his body and think he was immortal.</a:t>
            </a:r>
          </a:p>
          <a:p>
            <a:r>
              <a:rPr lang="en-US" dirty="0" smtClean="0"/>
              <a:t>His men returned to Spain with only Desoto's journals.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Don Tristan de Luna</a:t>
            </a:r>
            <a:endParaRPr lang="en-US" dirty="0"/>
          </a:p>
        </p:txBody>
      </p:sp>
      <p:pic>
        <p:nvPicPr>
          <p:cNvPr id="6" name="Content Placeholder 5" descr="de luna2.jpg"/>
          <p:cNvPicPr>
            <a:picLocks noGrp="1" noChangeAspect="1"/>
          </p:cNvPicPr>
          <p:nvPr>
            <p:ph idx="1"/>
          </p:nvPr>
        </p:nvPicPr>
        <p:blipFill>
          <a:blip r:embed="rId2" cstate="print"/>
          <a:stretch>
            <a:fillRect/>
          </a:stretch>
        </p:blipFill>
        <p:spPr>
          <a:xfrm>
            <a:off x="609600" y="1828800"/>
            <a:ext cx="4267200" cy="4724400"/>
          </a:xfrm>
        </p:spPr>
      </p:pic>
      <p:pic>
        <p:nvPicPr>
          <p:cNvPr id="1026" name="Picture 2" descr="http://t1.gstatic.com/images?q=tbn:ANd9GcQ1yPPxJKdN_i-eRXSZ_z7_XOO3auFYqNbZ6k-OlAO4XMJOXGcmHA"/>
          <p:cNvPicPr>
            <a:picLocks noChangeAspect="1" noChangeArrowheads="1"/>
          </p:cNvPicPr>
          <p:nvPr/>
        </p:nvPicPr>
        <p:blipFill>
          <a:blip r:embed="rId3" cstate="print"/>
          <a:srcRect/>
          <a:stretch>
            <a:fillRect/>
          </a:stretch>
        </p:blipFill>
        <p:spPr bwMode="auto">
          <a:xfrm>
            <a:off x="5029200" y="1676400"/>
            <a:ext cx="3962400" cy="4724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Don Tristan de Luna</a:t>
            </a:r>
            <a:endParaRPr lang="en-US" dirty="0"/>
          </a:p>
        </p:txBody>
      </p:sp>
      <p:sp>
        <p:nvSpPr>
          <p:cNvPr id="3" name="Content Placeholder 2"/>
          <p:cNvSpPr>
            <a:spLocks noGrp="1"/>
          </p:cNvSpPr>
          <p:nvPr>
            <p:ph idx="1"/>
          </p:nvPr>
        </p:nvSpPr>
        <p:spPr/>
        <p:txBody>
          <a:bodyPr>
            <a:normAutofit/>
          </a:bodyPr>
          <a:lstStyle/>
          <a:p>
            <a:r>
              <a:rPr lang="en-US" dirty="0" smtClean="0"/>
              <a:t>1559- de Luna landed in Mobile Bay to establish a Spanish town. He came to this area because of </a:t>
            </a:r>
            <a:r>
              <a:rPr lang="en-US" dirty="0" err="1" smtClean="0"/>
              <a:t>deSoto’s</a:t>
            </a:r>
            <a:r>
              <a:rPr lang="en-US" dirty="0" smtClean="0"/>
              <a:t> journals.</a:t>
            </a:r>
          </a:p>
          <a:p>
            <a:r>
              <a:rPr lang="en-US" dirty="0" smtClean="0"/>
              <a:t>Days after he came, a hurricane sank his ships.</a:t>
            </a:r>
          </a:p>
          <a:p>
            <a:r>
              <a:rPr lang="en-US" dirty="0" smtClean="0"/>
              <a:t>He continued to travel through Al., but the Indians did not want him there.</a:t>
            </a:r>
          </a:p>
          <a:p>
            <a:r>
              <a:rPr lang="en-US" dirty="0" smtClean="0"/>
              <a:t>De Luna was never able to find the great towns </a:t>
            </a:r>
            <a:r>
              <a:rPr lang="en-US" dirty="0" err="1" smtClean="0"/>
              <a:t>deSoto</a:t>
            </a:r>
            <a:r>
              <a:rPr lang="en-US" dirty="0" smtClean="0"/>
              <a:t> wrote about.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Chapter 2 Vocabulary</a:t>
            </a:r>
            <a:endParaRPr lang="en-US" dirty="0"/>
          </a:p>
        </p:txBody>
      </p:sp>
      <p:sp>
        <p:nvSpPr>
          <p:cNvPr id="3" name="Content Placeholder 2"/>
          <p:cNvSpPr>
            <a:spLocks noGrp="1"/>
          </p:cNvSpPr>
          <p:nvPr>
            <p:ph idx="1"/>
          </p:nvPr>
        </p:nvSpPr>
        <p:spPr/>
        <p:txBody>
          <a:bodyPr>
            <a:normAutofit/>
          </a:bodyPr>
          <a:lstStyle/>
          <a:p>
            <a:pPr algn="ctr">
              <a:buNone/>
            </a:pPr>
            <a:r>
              <a:rPr lang="en-US" dirty="0">
                <a:latin typeface="Comic Sans MS" pitchFamily="66" charset="0"/>
              </a:rPr>
              <a:t>•</a:t>
            </a:r>
            <a:r>
              <a:rPr lang="en-US" dirty="0" smtClean="0">
                <a:latin typeface="Comic Sans MS" pitchFamily="66" charset="0"/>
              </a:rPr>
              <a:t> Immunity- resistance to disease</a:t>
            </a:r>
          </a:p>
          <a:p>
            <a:pPr>
              <a:buNone/>
            </a:pPr>
            <a:endParaRPr lang="en-US" sz="2400" dirty="0" smtClean="0">
              <a:latin typeface="Comic Sans MS" pitchFamily="66" charset="0"/>
            </a:endParaRPr>
          </a:p>
        </p:txBody>
      </p:sp>
      <p:pic>
        <p:nvPicPr>
          <p:cNvPr id="1026" name="Picture 2" descr="http://t3.gstatic.com/images?q=tbn:ANd9GcRYaCtS8iDahxomPy8gcv4PDHSGm-4TkhMx34dGIqE7Lm5Ss49P:pubs.niaaa.nih.gov/publications/Hangovers/images/immunity.jpg"/>
          <p:cNvPicPr>
            <a:picLocks noChangeAspect="1" noChangeArrowheads="1"/>
          </p:cNvPicPr>
          <p:nvPr/>
        </p:nvPicPr>
        <p:blipFill>
          <a:blip r:embed="rId2" cstate="print"/>
          <a:srcRect/>
          <a:stretch>
            <a:fillRect/>
          </a:stretch>
        </p:blipFill>
        <p:spPr bwMode="auto">
          <a:xfrm>
            <a:off x="2971800" y="3124200"/>
            <a:ext cx="3200400" cy="2667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FF0000"/>
                </a:solidFill>
              </a:rPr>
              <a:t>Don Tristan de Luna</a:t>
            </a:r>
            <a:endParaRPr lang="en-US" dirty="0"/>
          </a:p>
        </p:txBody>
      </p:sp>
      <p:sp>
        <p:nvSpPr>
          <p:cNvPr id="3" name="Content Placeholder 2"/>
          <p:cNvSpPr>
            <a:spLocks noGrp="1"/>
          </p:cNvSpPr>
          <p:nvPr>
            <p:ph idx="1"/>
          </p:nvPr>
        </p:nvSpPr>
        <p:spPr>
          <a:xfrm>
            <a:off x="457200" y="1066801"/>
            <a:ext cx="8229600" cy="2819399"/>
          </a:xfrm>
        </p:spPr>
        <p:txBody>
          <a:bodyPr>
            <a:normAutofit fontScale="77500" lnSpcReduction="20000"/>
          </a:bodyPr>
          <a:lstStyle/>
          <a:p>
            <a:r>
              <a:rPr lang="en-US" dirty="0" smtClean="0">
                <a:solidFill>
                  <a:srgbClr val="FF0000"/>
                </a:solidFill>
              </a:rPr>
              <a:t>When the Spanish came, they also brought diseases (measles, mumps, small pox, tuberculosis) that the Indians had never had and could not fight off (no immunity).</a:t>
            </a:r>
          </a:p>
          <a:p>
            <a:r>
              <a:rPr lang="en-US" dirty="0" smtClean="0"/>
              <a:t>Many Indians died, entire villages disappeared, and the Indian culture was weakened.</a:t>
            </a:r>
          </a:p>
          <a:p>
            <a:r>
              <a:rPr lang="en-US" dirty="0" smtClean="0"/>
              <a:t>Other Europeans heard of the violent battle of </a:t>
            </a:r>
            <a:r>
              <a:rPr lang="en-US" dirty="0" err="1" smtClean="0"/>
              <a:t>Maubila</a:t>
            </a:r>
            <a:r>
              <a:rPr lang="en-US" dirty="0" smtClean="0"/>
              <a:t> and didn’t want to visit Alabama for almost 140 years .</a:t>
            </a:r>
          </a:p>
          <a:p>
            <a:pPr>
              <a:buNone/>
            </a:pPr>
            <a:endParaRPr lang="en-US" dirty="0"/>
          </a:p>
        </p:txBody>
      </p:sp>
      <p:sp>
        <p:nvSpPr>
          <p:cNvPr id="25602" name="AutoShape 2" descr="data:image/jpg;base64,/9j/4AAQSkZJRgABAQAAAQABAAD/2wBDAAkGBwgHBgkIBwgKCgkLDRYPDQwMDRsUFRAWIB0iIiAdHx8kKDQsJCYxJx8fLT0tMTU3Ojo6Iys/RD84QzQ5Ojf/2wBDAQoKCg0MDRoPDxo3JR8lNzc3Nzc3Nzc3Nzc3Nzc3Nzc3Nzc3Nzc3Nzc3Nzc3Nzc3Nzc3Nzc3Nzc3Nzc3Nzc3Nzf/wAARCACMALoDASIAAhEBAxEB/8QAGwAAAgIDAQAAAAAAAAAAAAAAAAQFBgECAwf/xAA9EAACAQMDAQYCCAQGAQUAAAABAgMABBEFEiExBhNBUWFxIoEUIzJCUpHB0QdyoeEVFiRigrEzNENjkvD/xAAbAQACAwEBAQAAAAAAAAAAAAAABAIDBQYBB//EAC4RAAEDAgUCBAYDAQAAAAAAAAEAAgMEEQUSITFBEyIyUWGhBiNxgZHhFBWx0f/aAAwDAQACEQMRAD8A9xooooQiiiihCKKKKEIoorUsACTwK8JsELNYJ4qJ1HW7ezDYYHA+0TwPnVU1DtbLIdsJZgT1HwqP1NZdRisMRys7j6J2Cgmm1aNFfJZ4oh9bIij1NKy6vZR9ZgfYV5wtxq1+57rfhvwLj+pp2Dsze3QDXkwUeILFj/WqGVVfUH5UYA9df+K6SkpacfOl18hv+FdDr+njjvT+VdE1mxfAE2PXFVL/AC3p0QHfyliOuP7V1j0zS4z9XbM5HixIp2OnxI7ub+CkJarD2+EuP4Vyiu7eUgRyox8gea7Bh5iqpHCduIrUKB+Ik10ENyB8IRPYmtGKGQD5pF/RZ7qxt+xpIVoo4NV23N9bkETKR+EsSKk4tRUELcIY2Pj1H51J0ZG2qsjqGu30T/HjUZf6rHbP3apvk8RnGPnUiCrDPUGoDVdPuDctLEhkV/IZxREGk2cvKl0jWXjUvY3sd6hKAqV4INNionQ7OW3V5J+Hfjb5CpSR1RSzkBQCSSegqLgAbBWQuc5gLt1vRSdpfwXTlIw6tjIDLjcPMUz/AMajZWreiiihCxRWG4FVZ9Quhcs3euCH4Tw69MVNjC7ZUTTtitdWqg9KT+nRJcR275EjjIGK7XM6W8RllIAA6VW9zWNzO2VzDn0Cxc3EVtGZZmAUVTdf7SlXaGM5bwjXw9/2pftLrjvI0cZHe9Avgg/eo/SdDmv3725DLGTkE8Fq5qSeoxGTpwg5P9+votqGnhpI+vU/YJGOG+1efGGkOfHoKsumdnIYMPd4lfHQ9BUzbW0NpCscCKqjr512IyOelbdJhUMFi7UrLrsZmqOxnazyG/3S++KICO3i3EdNowB860aG4lP1z7FP3V612lmjtx8ZA/2gdaWaa4nP1K7V8+lawFhoFgvN9zdbm3toRl23H/cf0FY+mInwwQk/Kq/rV48E4s7V+8uW+2w5C+nvUX9H1e0mWUNIZQeok3fnWbU4pHE7La9tzwtilwaSVmdzgy+wO6uoe7lGVAUedc7gvbwtNdXYjjXqa1j1MmJN0WZdo3+WaXv54763MNxbboyQcZ8aJMXpQztkbdLR4fJ1LSAkA8crhZ61Y3Uvdi/mR84BdcBqlntpArbbh8EY55BqFlt7BrfuG06NVHR1yG/OjTdTl0//AE11umhH/ikPUDyNLU+Lxl2SR4PqE9UYWx7S6na4W4PP0VrsrrYkcE684AVh0rpbJdpdTSXEoMJ+wODUCNaspVKu7JzwcdDU/pd7HewZDKWHDYPB9a0erG7VhBSbY5GkNkuLLva3KXSF0VlAOMMMUh2huhDbiIjcG+J1/Eox8PzOB8zUoeOlVS5lbUNUHdYZQwYZ6jqI/cfac+wqTRqrdQ1SnZ+1Kq80p3ScqW/E5OXP58f8amhyK428SwQJEmcIoHvXaouNypDQWRQcUhJe9zdtHNwnBV/fz/eu8l5boMtLHn0YUFpURI039F3rg1tAX7zu0L/ixSz6ju4hhY+rnb/et7O8aWUxyoFbqpU5zUsrgLqHUY823XVMPK5kh2lDhXOOR6VV+1Gr7N3dnP3I165bzqw6tcmC2IQ/E/A9Krdnpn0q8+lXCZRPhiU/91hVwkrJxSx7DVyfp3R07eq8X8h5qP0PQnmk+l3oJLchD4+9WuODaBgbQowAK7xRBQOAMDAArduFJNbNPTx07Axg/aQqZ5KmQySn7cBLOu0E9PelpHlk4hGB+PHA9hXeZ1AyxAHmTxUVdaooJSDk9N39qlNUxU7M8hslmwvndkjCYaO3tjvuGLv1yx5/KkNQ1lreB3gQLj7OeefClgXkfc7Fm8zQYO8eN25VeQOuT51ylZ8RyPdlhFgt2lwiKMh02vpwk9MsJQDM7f6iU7iTzjP61LLoszJuN7Pu6jpgfLyqsaz2wtrK/bTdKt31LUxkmOMgLHjqXc8ADx8vSuFpqvaOWdHuu0+iWRP/ALENm9yo95MYPuGxVFFhlZV3ke3tPmr6rEI43eIAq2KksbNFOo7xQCWXow8xWzYUAnzxSiS60Jrc6immXVtKD3d7YSsFPurZ/o1MXIDQSAZ+yT6g9QR8wKyK2lNPUdN2iYilEjA4KQSzj7svK3wj7TZ4Huahbi/0QzGGLVdPeTONguoy2fbNR+v6Xptvbwi8hn1vU5o+9xeu0kMCfi7tSEA8uPn51a/7NaOYFn1b/DbFZDhNwSAE+Qxj+ldXD8MRywBxdl0WJNjIhmyC5+iuNzaZXoMHpW/Z+/k0y9WF2+rZuMngHyqG7N6fJZuLVNVufoqgNHbsUlj2npscgsF64Gfmepk9UtSoLrwT0IrAnhkoanpOOo2XQ0tTHWQ2OxV21vUIYNMMpk2o6kl842oBlj+XHuajOxttPJGby8DCWRjKUJ/8Zboo/lXA9yagJZZtTSxsZA2JfjlUdBEp5H/N8D2Br0GwgFtbpF4gZb3PWu3ge6SJrnCxWJKwRNy839gmBnxrNFFWpdR+oW7NtmjXcyggqPvLUeAHTdGVVj0JXOKn6UubGKZt4BST8a/r51Yx9tClpoMxzBQ0kMrHBmf2ReKzbysrKW+J4nHPTI6frTE0fc8Pcwt/OSD+tJSRiSWRt6MAnxbDkEk8DpVwIKRLSw3Ca1HN3f7Qfq4uD6nrTECqoCqMAUvDGkSKqLx5Y/rWZLhIELyOFUDJJpeOFkQJbzqSmjI6Qgn8J0ttGT4VHajqUNquXbcx6KDULqWvbyY7Q8dN5/SogO8jl5GJJ9ayK7GY4O2LV3stakwmWYZpBYe6krm/mu3znangK5RjxYc1yjFMxiuPqqqWd2eQ3W7HBHA3KwWXVFziql2t1y+u9Th7KdmTu1O6IE0wbAgXqeR0OOSfAetWe6tHuYyiXlzbBhgmFlB+RKnHvTfYbQdN0S8vTZQsbiVEaSeV98jkls5b38BTWDQ08lQBIbngJKrc8MNlSo+zR02ObSNJieaG0Km/uwnxTy8Elv8AavgueME89Qa7faZ2UtLabVoLiRroExrGn2sdTk4FPT31/pOt6papcPEkly7SKMfEGO4H04bwqH/iXp+vdp9PsE050uLS1zm1UBXDdN2c8jHGB0r6e8yRRDJsuFjbBU1J6pN1I6Brlje2Ml5osshtmlVbi2l4aJ/BscjpnkdauIIIGeeMmvOP4fdlL7S9PuTeoBPdugaPdkRopzyem4+lej8AdMqOgr558TzxyTsLSCQNbLrMKiMUbm65QdFV5NUvbHXpwJAu6JIDxnKAYHPgaq/8WLfV9bGkiwsluLW1iZF+jREyByRncB93Crj1z6V6ZLa28r95LDG7j7zLkil7i4WEbURcdMBRTTfii8LYhHqABe+9lXFg7uu6QP34VY/hrpF5a6bHYX2VuFgmm2k8wglCobyOVJx61a5QtzAuCB3igrnwBGeflUelwFkLiMKW4Yx/DuHkcHkV0vpfpEMdujBWuWMWem2MDMjj2XgepqqWVuKVcbgy2Uam/knYaSSjjILtyt9BuE/xJLp8A3LBolK4xAnwoD5Z5b1yK9EQg8ivM5GMWqQPt7sbgAvgq4wB+WK9Hsn7y2ifzUVp0NZ1p3sB7Rsq66HIGP8ANd6KKK11nrFc7hisEhXqFOK6VpLgxNnyNC8OyrrAhIFibYXxuYdTx40SoYc43MjgB2JzjnrWWJ7i3K8nctMrF383dIpCnlz5D+9NOdlF1lNZmOm6itW1uGwiGFeRjkKB0NVW91O5vpN0rnb4IOgp/tTGVSMkY2yFahIjXEVOKT1IIOg10Xd4XhlPFGJSLu/z6JqM560zHSsdNR+FY79Vpv0TUdMxeFKx0zGaVelJE3HjHNM6TL3OtRbj8M0bRn+YfEP+mpWM1i5jEsR+JkYEMrqeVI6Gp0dR/HqGycApKRmYFp5Xftr2Zj1GNtStpUguol+Mvwrr6+vrVW02BoYs3R3k9I85UfvUlfXd7cqsV7dmdE+yAoUE+ZA6mlPWulr8ekni6MJs33StLgcDJevIAXeykIbkYCDAUeAHSno2DJ1qFhJ3jipeAYjBNctM1aUsbWDRdM+FJXls78gE801PNHBE0ksixooyWY4Aqma5/EOwsCyWv1rfibIB+XWp0tPNM75TVGMPvmbspsQS7woUnPAGOueKZs0Se5kmU5iX/TwnOQY0PxsP5n49lqE7Ma/fa7p894saIDKLa0YIR9aRy3qFGW+VWa0SKC2RYBtgRQsY8lHT5nkn1auhcHYfROLvE7RUTPMsllG6j/62I/8AyL/3XoWknNhD/LXnVwTJqEIHIMgr0bTFK2UIIx8IowEHq/ZV4ppGwJuiiiusWIsZ4qKvNRQ7oYZF3dGfPC/vUr4VqUB6rXrSAdVXI1zh2lQsUby7EgjJUDh2GAtSdrbLbx4XJY8s3maYC4rJqTn5tFGOEM1VF7XWx2XIx0YSD2//ABqoRn9q9N7RWwkiWTGeNre1ea3EBtbh4mzw3HqK4Wpi6NQ+M+d/yuywmYPhyrtGaajPSkozTMTUm8J94T0ZpmM0lG3SmEalXhJvCejaujcoaWjau6PS7glXDVRt1Gd/AriImbjFTLRq45FYECL8XlVomsLK0T2Fkpa2u3Batr/U7ewAR8ySsPghjG529h+p4olFzcHu7ci3j8ZSu5z/ACg8D3P5V0tNPtrPc0MZ3vy8jHc7n1Y81L5fifr6Klz8xu5Vi90LW+0Uu+/nWytvuwocsPfwz61JWH8NtHjjHemdz1zvxz8qn0O05AphbtwMAU3FiL29vhHooyzzEAN0svO+1nZVuzsMd3pl3MIN20qWwYyQRkEeB6GrDo07/wCX7PvcBzEPy8Ka7Rx/4np0lq54kZAT5DcMmkrqVY41RBtVRgAelWz1X8mMNPBTUZdKxrX7jlbabGbrVVH4Ofz4r0yFNkaoPAAVTOxdkXf6Q6nJO75eFXZa6DA4bMdIedPx+1j4rKHyhg4WaKKK3lloooooQiiiihC43ESzRtGw4IrzvtPpzxky/ei4b1HnXpOKi9Z076VEXQAyKOh+8PKsXFqIytEzB3N9wnqCqNPJfheWRtTEbVvqunvZTEoCImPGfunyNKxPx1rmiMwuuva5srMzVIRvTEb1Ho9d0eqHMVL2KRR67K9R6SetdlkpdzEs6NSCSetdA4qPWT1roJfWqyxUujTwbzPtQWHnSffetamb1qOQqPSKcLgeNcZJwBwaVeb1pWWf1qbYrqxkF11uZxtPNI28T314sSn4c/F7VykkeVxHGCztwAKu3ZbRRbxiaVBk8582/tWnSUrpXiNm59vVTqJm0sV+SprSrUWloiYw2Mn9qeFaqPSthXcwxNhjEbdguUc4uJJWaKKKtUUUUUUIRRRRQhFYNZooQoXWtIS8jdkQMSPjQ/e/vXnup6ZNYyOyqzxZ5OOV9xXrdI3+mw3aksMPjhhWFXYVmcZYN+R5/tadDiL6c5XaheTJJXdJMdTVg1nsu0ZMkY2HPVeVP7VXLi2ubRiJoiB4MOa597CDlcLHyK6WGphnHYUwsvrXVZfWo9ZOP2rcS+tVGNWmNSIl9a2E3rUcJfes9961AxqsxKQM3rWjT+uKQaceJrCu8jbYwzMegUV6IkdIDdMyXGPGuKLPcyCKFCzN+Q96kdM7PXl4wMgKL+Edfzq7aToNtYKp2gvj5U/TUUk7rMGnmUlU18FOLDUqL7N9nFhAuLgFifPx/YVa0UDgdPAVkLgYA4rIrqaSjZTNsNSdyuaqKh878zys0UUU4qEUUUUIRRRRQhFFFFCEUUUUIRWD0rNFCFoUB6gUlc6TaT7i0e0nrtp+sGqZaeOYWkaCpNe5huCqvedj7aUlk25/+p/pUXP2MkU5iZ8ejA1fQKx41mvwance0kJ2PEqlmzl52ex93n7Tn3UfvXSPsbcscM7gfIfvXoPjWDUP6SPl5Vv9xUnlU+27FxAjv2yPUk/0qbs9BsrYABAcfIfkKlqxgUzFhdNHqRf6paStnl8TlqkSou1QAB0A4rcCiitEAAWslLlZooor1CKKKKEIooooQv/Z"/>
          <p:cNvSpPr>
            <a:spLocks noChangeAspect="1" noChangeArrowheads="1"/>
          </p:cNvSpPr>
          <p:nvPr/>
        </p:nvSpPr>
        <p:spPr bwMode="auto">
          <a:xfrm>
            <a:off x="120650" y="-642938"/>
            <a:ext cx="1762125" cy="1323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sick.bmp"/>
          <p:cNvPicPr>
            <a:picLocks noChangeAspect="1"/>
          </p:cNvPicPr>
          <p:nvPr/>
        </p:nvPicPr>
        <p:blipFill>
          <a:blip r:embed="rId2" cstate="print"/>
          <a:stretch>
            <a:fillRect/>
          </a:stretch>
        </p:blipFill>
        <p:spPr>
          <a:xfrm>
            <a:off x="2514600" y="3733800"/>
            <a:ext cx="4038600" cy="2514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Ch2 Lesson2 Review Questions </a:t>
            </a:r>
            <a:r>
              <a:rPr lang="en-US" sz="31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(pg45)</a:t>
            </a:r>
            <a:endParaRPr lang="en-US" sz="3100"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What did Hernando </a:t>
            </a:r>
            <a:r>
              <a:rPr lang="en-US" dirty="0" err="1" smtClean="0"/>
              <a:t>deSoto</a:t>
            </a:r>
            <a:r>
              <a:rPr lang="en-US" dirty="0" smtClean="0"/>
              <a:t> bring on his expedition?</a:t>
            </a:r>
          </a:p>
          <a:p>
            <a:pPr marL="514350" indent="-514350">
              <a:buAutoNum type="arabicPeriod"/>
            </a:pPr>
            <a:r>
              <a:rPr lang="en-US" dirty="0" smtClean="0"/>
              <a:t>Why did Juan Ortiz become de Soto’s interpreter?</a:t>
            </a:r>
          </a:p>
          <a:p>
            <a:pPr marL="514350" indent="-514350">
              <a:buAutoNum type="arabicPeriod"/>
            </a:pPr>
            <a:r>
              <a:rPr lang="en-US" dirty="0" smtClean="0"/>
              <a:t>Describe Chief </a:t>
            </a:r>
            <a:r>
              <a:rPr lang="en-US" dirty="0" err="1" smtClean="0"/>
              <a:t>Tuskaloosa</a:t>
            </a:r>
            <a:r>
              <a:rPr lang="en-US" dirty="0" smtClean="0"/>
              <a:t> as he looked when de Soto and his men met him.</a:t>
            </a:r>
          </a:p>
          <a:p>
            <a:pPr marL="514350" indent="-514350">
              <a:buAutoNum type="arabicPeriod"/>
            </a:pPr>
            <a:r>
              <a:rPr lang="en-US" dirty="0" smtClean="0"/>
              <a:t>Why did </a:t>
            </a:r>
            <a:r>
              <a:rPr lang="en-US" dirty="0" err="1" smtClean="0"/>
              <a:t>deSoto</a:t>
            </a:r>
            <a:r>
              <a:rPr lang="en-US" dirty="0" smtClean="0"/>
              <a:t> take Chief </a:t>
            </a:r>
            <a:r>
              <a:rPr lang="en-US" dirty="0" err="1" smtClean="0"/>
              <a:t>Tuskaloosa</a:t>
            </a:r>
            <a:r>
              <a:rPr lang="en-US" dirty="0" smtClean="0"/>
              <a:t> hostage?</a:t>
            </a:r>
          </a:p>
          <a:p>
            <a:pPr marL="514350" indent="-514350">
              <a:buAutoNum type="arabicPeriod"/>
            </a:pPr>
            <a:r>
              <a:rPr lang="en-US" dirty="0" smtClean="0"/>
              <a:t>Did the Spanish or the Indians lose more men at </a:t>
            </a:r>
            <a:r>
              <a:rPr lang="en-US" dirty="0" err="1" smtClean="0"/>
              <a:t>Maubila</a:t>
            </a:r>
            <a:r>
              <a:rPr lang="en-US" dirty="0" smtClean="0"/>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Ch2 Lesson2 Review Questions Answers</a:t>
            </a:r>
            <a:endParaRPr lang="en-US" sz="3100"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Hernando </a:t>
            </a:r>
            <a:r>
              <a:rPr lang="en-US" dirty="0" err="1" smtClean="0"/>
              <a:t>deSoto</a:t>
            </a:r>
            <a:r>
              <a:rPr lang="en-US" dirty="0" smtClean="0"/>
              <a:t> brought 9 ships,600 soldiers, 213 horses, pigs, and other supplies on his expedition.</a:t>
            </a:r>
          </a:p>
          <a:p>
            <a:pPr marL="514350" indent="-514350">
              <a:buAutoNum type="arabicPeriod"/>
            </a:pPr>
            <a:r>
              <a:rPr lang="en-US" dirty="0" smtClean="0"/>
              <a:t>Juan Ortiz became de Soto’s interpreter because he could speak Spanish as well as the other Indian languages.</a:t>
            </a:r>
          </a:p>
          <a:p>
            <a:pPr marL="514350" indent="-514350">
              <a:buAutoNum type="arabicPeriod"/>
            </a:pPr>
            <a:r>
              <a:rPr lang="en-US" dirty="0" smtClean="0"/>
              <a:t>When de Soto and his men met Chief </a:t>
            </a:r>
            <a:r>
              <a:rPr lang="en-US" dirty="0" err="1" smtClean="0"/>
              <a:t>Tuskaloosa</a:t>
            </a:r>
            <a:r>
              <a:rPr lang="en-US" dirty="0" smtClean="0"/>
              <a:t>, he was described as tall and well built.</a:t>
            </a:r>
          </a:p>
          <a:p>
            <a:pPr marL="514350" indent="-514350">
              <a:buAutoNum type="arabicPeriod"/>
            </a:pPr>
            <a:r>
              <a:rPr lang="en-US" dirty="0" err="1" smtClean="0"/>
              <a:t>DeSoto</a:t>
            </a:r>
            <a:r>
              <a:rPr lang="en-US" dirty="0" smtClean="0"/>
              <a:t> took Chief </a:t>
            </a:r>
            <a:r>
              <a:rPr lang="en-US" dirty="0" err="1" smtClean="0"/>
              <a:t>Tuskaloosa</a:t>
            </a:r>
            <a:r>
              <a:rPr lang="en-US" dirty="0" smtClean="0"/>
              <a:t> hostage because he refused to give De Soto food and men to carry his supplies.</a:t>
            </a:r>
          </a:p>
          <a:p>
            <a:pPr marL="514350" indent="-514350">
              <a:buAutoNum type="arabicPeriod"/>
            </a:pPr>
            <a:r>
              <a:rPr lang="en-US" dirty="0" smtClean="0"/>
              <a:t>The Indians lost more men at </a:t>
            </a:r>
            <a:r>
              <a:rPr lang="en-US" dirty="0" err="1" smtClean="0"/>
              <a:t>Maubila</a:t>
            </a:r>
            <a:r>
              <a:rPr lang="en-US" dirty="0" smtClean="0"/>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Create a Historical Comic Strip</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Activity</a:t>
            </a:r>
            <a:endParaRPr lang="en-US" dirty="0">
              <a:solidFill>
                <a:srgbClr val="C00000"/>
              </a:solidFill>
            </a:endParaRP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514350" indent="-514350">
              <a:buAutoNum type="arabicPeriod"/>
            </a:pPr>
            <a:endParaRPr lang="en-US" dirty="0" smtClean="0">
              <a:solidFill>
                <a:srgbClr val="C00000"/>
              </a:solidFill>
            </a:endParaRPr>
          </a:p>
          <a:p>
            <a:pPr marL="514350" indent="-514350">
              <a:buAutoNum type="arabicPeriod"/>
            </a:pPr>
            <a:r>
              <a:rPr lang="en-US" dirty="0" smtClean="0">
                <a:solidFill>
                  <a:schemeClr val="accent6"/>
                </a:solidFill>
              </a:rPr>
              <a:t>Think about what you have learned in today’s lesson. You are going to summarize Desoto's expedition by illustrating each major event. You will be able to illustrate 7 different events. On a sheet of paper, write down the seven events in order. This will help organize your thought before you begin illustrating.</a:t>
            </a:r>
          </a:p>
          <a:p>
            <a:pPr marL="514350" indent="-514350">
              <a:buAutoNum type="arabicPeriod"/>
            </a:pPr>
            <a:r>
              <a:rPr lang="en-US" dirty="0" smtClean="0">
                <a:solidFill>
                  <a:schemeClr val="accent6"/>
                </a:solidFill>
              </a:rPr>
              <a:t> Fold a sheet of white paper in half (hotdog style).Then, fold it in half two more times (hamburger style). Open your paper. You should have 8 equal boxes.</a:t>
            </a:r>
          </a:p>
          <a:p>
            <a:pPr marL="514350" indent="-514350">
              <a:buAutoNum type="arabicPeriod"/>
            </a:pPr>
            <a:r>
              <a:rPr lang="en-US" dirty="0" smtClean="0">
                <a:solidFill>
                  <a:schemeClr val="accent6"/>
                </a:solidFill>
              </a:rPr>
              <a:t>Next, use the 1</a:t>
            </a:r>
            <a:r>
              <a:rPr lang="en-US" baseline="30000" dirty="0" smtClean="0">
                <a:solidFill>
                  <a:schemeClr val="accent6"/>
                </a:solidFill>
              </a:rPr>
              <a:t>st</a:t>
            </a:r>
            <a:r>
              <a:rPr lang="en-US" dirty="0" smtClean="0">
                <a:solidFill>
                  <a:schemeClr val="accent6"/>
                </a:solidFill>
              </a:rPr>
              <a:t> box as your title square. </a:t>
            </a:r>
            <a:r>
              <a:rPr lang="en-US" sz="2300" dirty="0" smtClean="0">
                <a:solidFill>
                  <a:schemeClr val="accent6"/>
                </a:solidFill>
              </a:rPr>
              <a:t>(Title, name, date, #)</a:t>
            </a:r>
          </a:p>
          <a:p>
            <a:pPr marL="514350" indent="-514350">
              <a:buAutoNum type="arabicPeriod"/>
            </a:pPr>
            <a:r>
              <a:rPr lang="en-US" dirty="0" smtClean="0">
                <a:solidFill>
                  <a:schemeClr val="accent6"/>
                </a:solidFill>
              </a:rPr>
              <a:t>Illustrate all 7 events in sequential order. You may use your textbook and chapter notes for detail.</a:t>
            </a:r>
          </a:p>
          <a:p>
            <a:pPr marL="514350" indent="-514350">
              <a:buAutoNum type="arabicPeriod"/>
            </a:pPr>
            <a:endParaRPr lang="en-US" dirty="0">
              <a:solidFill>
                <a:schemeClr val="accent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Create a Historical Comic Strip</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Activity: Example</a:t>
            </a:r>
            <a:endParaRPr lang="en-US" dirty="0">
              <a:solidFill>
                <a:srgbClr val="C00000"/>
              </a:solidFill>
            </a:endParaRPr>
          </a:p>
        </p:txBody>
      </p:sp>
      <p:graphicFrame>
        <p:nvGraphicFramePr>
          <p:cNvPr id="7" name="Content Placeholder 6"/>
          <p:cNvGraphicFramePr>
            <a:graphicFrameLocks noGrp="1"/>
          </p:cNvGraphicFramePr>
          <p:nvPr>
            <p:ph idx="1"/>
          </p:nvPr>
        </p:nvGraphicFramePr>
        <p:xfrm>
          <a:off x="457200" y="1600200"/>
          <a:ext cx="8229600" cy="3810000"/>
        </p:xfrm>
        <a:graphic>
          <a:graphicData uri="http://schemas.openxmlformats.org/drawingml/2006/table">
            <a:tbl>
              <a:tblPr firstRow="1" bandRow="1">
                <a:tableStyleId>{5C22544A-7EE6-4342-B048-85BDC9FD1C3A}</a:tableStyleId>
              </a:tblPr>
              <a:tblGrid>
                <a:gridCol w="2057400"/>
                <a:gridCol w="2057400"/>
                <a:gridCol w="2057400"/>
                <a:gridCol w="2057400"/>
              </a:tblGrid>
              <a:tr h="1905000">
                <a:tc>
                  <a:txBody>
                    <a:bodyPr/>
                    <a:lstStyle/>
                    <a:p>
                      <a:pPr algn="ctr"/>
                      <a:r>
                        <a:rPr lang="en-US" dirty="0" err="1" smtClean="0"/>
                        <a:t>DeSoto’s</a:t>
                      </a:r>
                      <a:r>
                        <a:rPr lang="en-US" dirty="0" smtClean="0"/>
                        <a:t> Expedition</a:t>
                      </a:r>
                    </a:p>
                    <a:p>
                      <a:pPr algn="ctr"/>
                      <a:endParaRPr lang="en-US" sz="1200" dirty="0" smtClean="0"/>
                    </a:p>
                    <a:p>
                      <a:pPr algn="ctr"/>
                      <a:r>
                        <a:rPr lang="en-US" sz="1200" dirty="0" smtClean="0"/>
                        <a:t>Tara Green</a:t>
                      </a:r>
                    </a:p>
                    <a:p>
                      <a:pPr algn="ctr"/>
                      <a:r>
                        <a:rPr lang="en-US" sz="1200" dirty="0" smtClean="0"/>
                        <a:t>September 14</a:t>
                      </a:r>
                      <a:r>
                        <a:rPr lang="en-US" sz="1200" baseline="30000" dirty="0" smtClean="0"/>
                        <a:t>th</a:t>
                      </a:r>
                      <a:r>
                        <a:rPr lang="en-US" sz="1200" dirty="0" smtClean="0"/>
                        <a:t>, 2012</a:t>
                      </a:r>
                    </a:p>
                    <a:p>
                      <a:pPr algn="ctr"/>
                      <a:r>
                        <a:rPr lang="en-US" sz="1200" dirty="0" smtClean="0"/>
                        <a:t>#1</a:t>
                      </a:r>
                      <a:endParaRPr lang="en-US" sz="1200" dirty="0"/>
                    </a:p>
                  </a:txBody>
                  <a:tcPr/>
                </a:tc>
                <a:tc>
                  <a:txBody>
                    <a:bodyPr/>
                    <a:lstStyle/>
                    <a:p>
                      <a:pPr algn="ctr"/>
                      <a:r>
                        <a:rPr lang="en-US" dirty="0" smtClean="0"/>
                        <a:t>Beginning</a:t>
                      </a:r>
                    </a:p>
                    <a:p>
                      <a:pPr algn="ctr"/>
                      <a:r>
                        <a:rPr lang="en-US" dirty="0" smtClean="0"/>
                        <a:t>Event</a:t>
                      </a:r>
                      <a:endParaRPr lang="en-US" dirty="0"/>
                    </a:p>
                  </a:txBody>
                  <a:tcPr/>
                </a:tc>
                <a:tc>
                  <a:txBody>
                    <a:bodyPr/>
                    <a:lstStyle/>
                    <a:p>
                      <a:pPr algn="ctr"/>
                      <a:r>
                        <a:rPr lang="en-US" dirty="0" smtClean="0"/>
                        <a:t>2</a:t>
                      </a:r>
                      <a:r>
                        <a:rPr lang="en-US" baseline="30000" dirty="0" smtClean="0"/>
                        <a:t>nd</a:t>
                      </a:r>
                      <a:r>
                        <a:rPr lang="en-US" dirty="0" smtClean="0"/>
                        <a:t> Event</a:t>
                      </a:r>
                      <a:endParaRPr lang="en-US" dirty="0"/>
                    </a:p>
                  </a:txBody>
                  <a:tcPr/>
                </a:tc>
                <a:tc>
                  <a:txBody>
                    <a:bodyPr/>
                    <a:lstStyle/>
                    <a:p>
                      <a:pPr algn="ctr"/>
                      <a:r>
                        <a:rPr lang="en-US" dirty="0" smtClean="0"/>
                        <a:t>3</a:t>
                      </a:r>
                      <a:r>
                        <a:rPr lang="en-US" baseline="30000" dirty="0" smtClean="0"/>
                        <a:t>rd</a:t>
                      </a:r>
                      <a:r>
                        <a:rPr lang="en-US" dirty="0" smtClean="0"/>
                        <a:t> Event</a:t>
                      </a:r>
                      <a:endParaRPr lang="en-US" dirty="0"/>
                    </a:p>
                  </a:txBody>
                  <a:tcPr/>
                </a:tc>
              </a:tr>
              <a:tr h="1905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a:t>
                      </a:r>
                      <a:r>
                        <a:rPr lang="en-US" baseline="30000" dirty="0" smtClean="0"/>
                        <a:t>th</a:t>
                      </a:r>
                      <a:r>
                        <a:rPr lang="en-US" baseline="0" dirty="0" smtClean="0"/>
                        <a:t> Event</a:t>
                      </a:r>
                      <a:endParaRPr lang="en-US" dirty="0" smtClean="0"/>
                    </a:p>
                    <a:p>
                      <a:pPr algn="ctr"/>
                      <a:endParaRPr lang="en-US" dirty="0"/>
                    </a:p>
                  </a:txBody>
                  <a:tcPr/>
                </a:tc>
                <a:tc>
                  <a:txBody>
                    <a:bodyPr/>
                    <a:lstStyle/>
                    <a:p>
                      <a:pPr algn="ctr"/>
                      <a:r>
                        <a:rPr lang="en-US" dirty="0" smtClean="0"/>
                        <a:t>5</a:t>
                      </a:r>
                      <a:r>
                        <a:rPr lang="en-US" baseline="30000" dirty="0" smtClean="0"/>
                        <a:t>th</a:t>
                      </a:r>
                      <a:r>
                        <a:rPr lang="en-US" dirty="0" smtClean="0"/>
                        <a:t> Event</a:t>
                      </a:r>
                      <a:endParaRPr lang="en-US" dirty="0"/>
                    </a:p>
                  </a:txBody>
                  <a:tcPr/>
                </a:tc>
                <a:tc>
                  <a:txBody>
                    <a:bodyPr/>
                    <a:lstStyle/>
                    <a:p>
                      <a:pPr algn="ctr"/>
                      <a:r>
                        <a:rPr lang="en-US" dirty="0" smtClean="0"/>
                        <a:t>6</a:t>
                      </a:r>
                      <a:r>
                        <a:rPr lang="en-US" baseline="30000" dirty="0" smtClean="0"/>
                        <a:t>th</a:t>
                      </a:r>
                      <a:r>
                        <a:rPr lang="en-US" dirty="0" smtClean="0"/>
                        <a:t> Event</a:t>
                      </a:r>
                      <a:endParaRPr lang="en-US" dirty="0"/>
                    </a:p>
                  </a:txBody>
                  <a:tcPr/>
                </a:tc>
                <a:tc>
                  <a:txBody>
                    <a:bodyPr/>
                    <a:lstStyle/>
                    <a:p>
                      <a:pPr algn="ctr"/>
                      <a:r>
                        <a:rPr lang="en-US" dirty="0" smtClean="0"/>
                        <a:t>Concluding Event</a:t>
                      </a:r>
                      <a:endParaRPr lang="en-US" dirty="0"/>
                    </a:p>
                  </a:txBody>
                  <a:tcPr/>
                </a:tc>
              </a:tr>
            </a:tbl>
          </a:graphicData>
        </a:graphic>
      </p:graphicFrame>
      <p:pic>
        <p:nvPicPr>
          <p:cNvPr id="1027" name="Picture 3" descr="C:\Documents and Settings\tara.green\Local Settings\Temporary Internet Files\Content.IE5\2C7DFI8Z\MC900389026[1].wmf"/>
          <p:cNvPicPr>
            <a:picLocks noChangeAspect="1" noChangeArrowheads="1"/>
          </p:cNvPicPr>
          <p:nvPr/>
        </p:nvPicPr>
        <p:blipFill>
          <a:blip r:embed="rId2" cstate="print"/>
          <a:srcRect/>
          <a:stretch>
            <a:fillRect/>
          </a:stretch>
        </p:blipFill>
        <p:spPr bwMode="auto">
          <a:xfrm>
            <a:off x="2514600" y="2209800"/>
            <a:ext cx="2057400" cy="1219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Discovering Alabama</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ctr">
              <a:buNone/>
            </a:pPr>
            <a:r>
              <a:rPr lang="en-US" sz="1800" dirty="0" smtClean="0">
                <a:latin typeface="Comic Sans MS" pitchFamily="66" charset="0"/>
              </a:rPr>
              <a:t>Think About It:</a:t>
            </a:r>
          </a:p>
          <a:p>
            <a:pPr algn="ctr">
              <a:buNone/>
            </a:pPr>
            <a:endParaRPr lang="en-US" sz="1800" dirty="0" smtClean="0">
              <a:latin typeface="Comic Sans MS" pitchFamily="66" charset="0"/>
            </a:endParaRPr>
          </a:p>
          <a:p>
            <a:pPr algn="ctr">
              <a:buNone/>
            </a:pPr>
            <a:r>
              <a:rPr lang="en-US" sz="1800" dirty="0" smtClean="0">
                <a:latin typeface="Comic Sans MS" pitchFamily="66" charset="0"/>
              </a:rPr>
              <a:t>  With your group members, get ready to brain storm!</a:t>
            </a:r>
          </a:p>
          <a:p>
            <a:pPr algn="ctr">
              <a:buNone/>
            </a:pPr>
            <a:endParaRPr lang="en-US" sz="1800" dirty="0" smtClean="0">
              <a:latin typeface="Comic Sans MS" pitchFamily="66" charset="0"/>
            </a:endParaRPr>
          </a:p>
          <a:p>
            <a:pPr algn="ctr">
              <a:buNone/>
            </a:pPr>
            <a:r>
              <a:rPr lang="en-US" sz="2400" dirty="0" smtClean="0">
                <a:solidFill>
                  <a:srgbClr val="C00000"/>
                </a:solidFill>
                <a:latin typeface="Comic Sans MS" pitchFamily="66" charset="0"/>
              </a:rPr>
              <a:t>List some possible reasons for exploring a new place</a:t>
            </a:r>
          </a:p>
          <a:p>
            <a:pPr algn="ctr">
              <a:buNone/>
            </a:pPr>
            <a:endParaRPr lang="en-US" sz="1800" dirty="0" smtClean="0">
              <a:latin typeface="Comic Sans MS" pitchFamily="66" charset="0"/>
            </a:endParaRPr>
          </a:p>
          <a:p>
            <a:pPr algn="ctr">
              <a:buNone/>
            </a:pPr>
            <a:r>
              <a:rPr lang="en-US" sz="1800" dirty="0" smtClean="0">
                <a:latin typeface="Comic Sans MS" pitchFamily="66" charset="0"/>
              </a:rPr>
              <a:t>	</a:t>
            </a:r>
            <a:r>
              <a:rPr lang="en-US" sz="1800" dirty="0" smtClean="0">
                <a:latin typeface="Verdana"/>
              </a:rPr>
              <a:t>●</a:t>
            </a:r>
            <a:r>
              <a:rPr lang="en-US" sz="1800" dirty="0" smtClean="0">
                <a:latin typeface="Comic Sans MS" pitchFamily="66" charset="0"/>
              </a:rPr>
              <a:t>We know that the Spanish explored North America seeking wealth…make a prediction about why the French went exploring.</a:t>
            </a:r>
          </a:p>
          <a:p>
            <a:pPr algn="ctr">
              <a:buNone/>
            </a:pPr>
            <a:r>
              <a:rPr lang="en-US" sz="1800" dirty="0" smtClean="0">
                <a:latin typeface="Comic Sans MS" pitchFamily="66" charset="0"/>
              </a:rPr>
              <a:t>Turn and Talk to your group members about your thinking. </a:t>
            </a:r>
          </a:p>
          <a:p>
            <a:pPr algn="ctr">
              <a:buNone/>
            </a:pPr>
            <a:endParaRPr lang="en-US" sz="1800" dirty="0" smtClean="0">
              <a:latin typeface="Comic Sans MS" pitchFamily="66" charset="0"/>
            </a:endParaRPr>
          </a:p>
          <a:p>
            <a:pPr algn="ctr">
              <a:buNone/>
            </a:pPr>
            <a:endParaRPr lang="en-US" sz="1800" dirty="0" smtClean="0">
              <a:latin typeface="Comic Sans MS" pitchFamily="66" charset="0"/>
            </a:endParaRPr>
          </a:p>
          <a:p>
            <a:pPr>
              <a:buNone/>
            </a:pPr>
            <a:endParaRPr lang="en-US" sz="2400" dirty="0" smtClean="0">
              <a:latin typeface="Comic Sans MS" pitchFamily="66" charset="0"/>
            </a:endParaRPr>
          </a:p>
        </p:txBody>
      </p:sp>
      <p:pic>
        <p:nvPicPr>
          <p:cNvPr id="59394" name="Picture 2" descr="C:\Documents and Settings\tara.green\Local Settings\Temporary Internet Files\Content.IE5\D80GESC0\MC900434403[1].wmf"/>
          <p:cNvPicPr>
            <a:picLocks noChangeAspect="1" noChangeArrowheads="1"/>
          </p:cNvPicPr>
          <p:nvPr/>
        </p:nvPicPr>
        <p:blipFill>
          <a:blip r:embed="rId2" cstate="print"/>
          <a:srcRect/>
          <a:stretch>
            <a:fillRect/>
          </a:stretch>
        </p:blipFill>
        <p:spPr bwMode="auto">
          <a:xfrm>
            <a:off x="3733800" y="4648200"/>
            <a:ext cx="1362075" cy="19081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The French</a:t>
            </a:r>
            <a:endParaRPr lang="en-US" sz="6600" b="1" dirty="0">
              <a:solidFill>
                <a:srgbClr val="00B050"/>
              </a:solidFill>
            </a:endParaRPr>
          </a:p>
        </p:txBody>
      </p:sp>
      <p:pic>
        <p:nvPicPr>
          <p:cNvPr id="15" name="Content Placeholder 14" descr="french.bmp"/>
          <p:cNvPicPr>
            <a:picLocks noGrp="1" noChangeAspect="1"/>
          </p:cNvPicPr>
          <p:nvPr>
            <p:ph idx="1"/>
          </p:nvPr>
        </p:nvPicPr>
        <p:blipFill>
          <a:blip r:embed="rId2" cstate="print"/>
          <a:stretch>
            <a:fillRect/>
          </a:stretch>
        </p:blipFill>
        <p:spPr>
          <a:xfrm>
            <a:off x="2133600" y="1981200"/>
            <a:ext cx="5181600" cy="3352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The French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1699- a French expedition, led by Le Moyne Iberville and his brother(Bienville) sailed into Mobile Bay(“The mouth of La </a:t>
            </a:r>
            <a:r>
              <a:rPr lang="en-US" dirty="0" err="1" smtClean="0"/>
              <a:t>Mobilla</a:t>
            </a:r>
            <a:r>
              <a:rPr lang="en-US" dirty="0" smtClean="0"/>
              <a:t>”)             </a:t>
            </a:r>
          </a:p>
          <a:p>
            <a:r>
              <a:rPr lang="en-US" dirty="0" smtClean="0"/>
              <a:t>They also explored the island beside the bay and called it Massacre because they found may people killed. They later named it Dauphin Island because Dauphin is the mane used for the heir to the French throne.</a:t>
            </a:r>
          </a:p>
          <a:p>
            <a:r>
              <a:rPr lang="en-US" dirty="0" smtClean="0"/>
              <a:t>1702 -they founded Fort Louis up the Mobile River at Twenty Seven Mile Bluff. The village outside the fort was called La Mobile.</a:t>
            </a:r>
          </a:p>
          <a:p>
            <a:r>
              <a:rPr lang="en-US" dirty="0" smtClean="0"/>
              <a:t>The French wanted to trade with the Indians…not gold!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chemeClr val="accent2"/>
                </a:solidFill>
                <a:latin typeface="Blackadder ITC" pitchFamily="82" charset="0"/>
              </a:rPr>
              <a:t>The Cassette Girls</a:t>
            </a:r>
            <a:endParaRPr lang="en-US" sz="8000" dirty="0"/>
          </a:p>
        </p:txBody>
      </p:sp>
      <p:pic>
        <p:nvPicPr>
          <p:cNvPr id="4" name="Content Placeholder 3" descr="cassette girls 2.bmp"/>
          <p:cNvPicPr>
            <a:picLocks noGrp="1" noChangeAspect="1"/>
          </p:cNvPicPr>
          <p:nvPr>
            <p:ph idx="1"/>
          </p:nvPr>
        </p:nvPicPr>
        <p:blipFill>
          <a:blip r:embed="rId2" cstate="print"/>
          <a:stretch>
            <a:fillRect/>
          </a:stretch>
        </p:blipFill>
        <p:spPr>
          <a:xfrm>
            <a:off x="990600" y="1905000"/>
            <a:ext cx="4495800" cy="2971800"/>
          </a:xfrm>
        </p:spPr>
      </p:pic>
      <p:pic>
        <p:nvPicPr>
          <p:cNvPr id="5" name="Picture 4" descr="casstette girls.bmp"/>
          <p:cNvPicPr>
            <a:picLocks noChangeAspect="1"/>
          </p:cNvPicPr>
          <p:nvPr/>
        </p:nvPicPr>
        <p:blipFill>
          <a:blip r:embed="rId3" cstate="print"/>
          <a:stretch>
            <a:fillRect/>
          </a:stretch>
        </p:blipFill>
        <p:spPr>
          <a:xfrm>
            <a:off x="5715000" y="3048000"/>
            <a:ext cx="3124200" cy="2971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accent2"/>
                </a:solidFill>
                <a:latin typeface="Blackadder ITC" pitchFamily="82" charset="0"/>
              </a:rPr>
              <a:t>The Cassette Girls</a:t>
            </a:r>
            <a:endParaRPr lang="en-US" sz="6600" dirty="0">
              <a:solidFill>
                <a:schemeClr val="accent2"/>
              </a:solidFill>
              <a:latin typeface="Blackadder ITC" pitchFamily="82" charset="0"/>
            </a:endParaRP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solidFill>
                  <a:schemeClr val="accent6">
                    <a:lumMod val="40000"/>
                    <a:lumOff val="60000"/>
                  </a:schemeClr>
                </a:solidFill>
              </a:rPr>
              <a:t>Only soldiers, traders, priests, and craftsmen (all men) lived in La Mobile. Iberville knew that he needed families and children to make the town grow.</a:t>
            </a:r>
          </a:p>
          <a:p>
            <a:r>
              <a:rPr lang="en-US" dirty="0" smtClean="0">
                <a:solidFill>
                  <a:schemeClr val="accent6">
                    <a:lumMod val="40000"/>
                    <a:lumOff val="60000"/>
                  </a:schemeClr>
                </a:solidFill>
              </a:rPr>
              <a:t>1704-The French government sent 23 girls, along with nuns, on board the </a:t>
            </a:r>
            <a:r>
              <a:rPr lang="en-US" i="1" dirty="0" smtClean="0">
                <a:solidFill>
                  <a:schemeClr val="accent6">
                    <a:lumMod val="40000"/>
                    <a:lumOff val="60000"/>
                  </a:schemeClr>
                </a:solidFill>
              </a:rPr>
              <a:t>Pelican</a:t>
            </a:r>
            <a:r>
              <a:rPr lang="en-US" dirty="0" smtClean="0">
                <a:solidFill>
                  <a:schemeClr val="accent6">
                    <a:lumMod val="40000"/>
                    <a:lumOff val="60000"/>
                  </a:schemeClr>
                </a:solidFill>
              </a:rPr>
              <a:t>. More girls came later.</a:t>
            </a:r>
          </a:p>
          <a:p>
            <a:r>
              <a:rPr lang="en-US" dirty="0" smtClean="0">
                <a:solidFill>
                  <a:schemeClr val="accent6">
                    <a:lumMod val="40000"/>
                    <a:lumOff val="60000"/>
                  </a:schemeClr>
                </a:solidFill>
              </a:rPr>
              <a:t>They brought their clothes in trunks called “cassettes”.</a:t>
            </a:r>
          </a:p>
          <a:p>
            <a:r>
              <a:rPr lang="en-US" dirty="0" smtClean="0">
                <a:solidFill>
                  <a:schemeClr val="accent6">
                    <a:lumMod val="40000"/>
                    <a:lumOff val="60000"/>
                  </a:schemeClr>
                </a:solidFill>
              </a:rPr>
              <a:t>This frontier living was not like Paris!</a:t>
            </a:r>
          </a:p>
          <a:p>
            <a:r>
              <a:rPr lang="en-US" dirty="0" smtClean="0">
                <a:solidFill>
                  <a:schemeClr val="accent6">
                    <a:lumMod val="40000"/>
                    <a:lumOff val="60000"/>
                  </a:schemeClr>
                </a:solidFill>
              </a:rPr>
              <a:t>They rebelled because they were shocked by the crude houses and frontier living conditions.</a:t>
            </a:r>
          </a:p>
          <a:p>
            <a:r>
              <a:rPr lang="en-US" dirty="0" smtClean="0">
                <a:solidFill>
                  <a:schemeClr val="accent6">
                    <a:lumMod val="40000"/>
                    <a:lumOff val="60000"/>
                  </a:schemeClr>
                </a:solidFill>
              </a:rPr>
              <a:t>This rebellion was called  “the Petticoat Insurrection”</a:t>
            </a:r>
          </a:p>
          <a:p>
            <a:r>
              <a:rPr lang="en-US" dirty="0" smtClean="0">
                <a:solidFill>
                  <a:schemeClr val="accent6">
                    <a:lumMod val="40000"/>
                    <a:lumOff val="60000"/>
                  </a:schemeClr>
                </a:solidFill>
              </a:rPr>
              <a:t>Many remained in Mobile and others  moved to New Orleans</a:t>
            </a:r>
          </a:p>
          <a:p>
            <a:pPr>
              <a:buNone/>
            </a:pPr>
            <a:endParaRPr lang="en-US" dirty="0" smtClean="0">
              <a:solidFill>
                <a:schemeClr val="accent6">
                  <a:lumMod val="40000"/>
                  <a:lumOff val="60000"/>
                </a:schemeClr>
              </a:solidFill>
            </a:endParaRPr>
          </a:p>
          <a:p>
            <a:endParaRPr lang="en-US" dirty="0" smtClean="0">
              <a:solidFill>
                <a:schemeClr val="accent6">
                  <a:lumMod val="40000"/>
                  <a:lumOff val="60000"/>
                </a:schemeClr>
              </a:solidFill>
            </a:endParaRP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Chapter 2 Vocabulary</a:t>
            </a:r>
            <a:endParaRPr lang="en-US" dirty="0"/>
          </a:p>
        </p:txBody>
      </p:sp>
      <p:sp>
        <p:nvSpPr>
          <p:cNvPr id="3" name="Content Placeholder 2"/>
          <p:cNvSpPr>
            <a:spLocks noGrp="1"/>
          </p:cNvSpPr>
          <p:nvPr>
            <p:ph idx="1"/>
          </p:nvPr>
        </p:nvSpPr>
        <p:spPr/>
        <p:txBody>
          <a:bodyPr>
            <a:normAutofit/>
          </a:bodyPr>
          <a:lstStyle/>
          <a:p>
            <a:pPr algn="ctr">
              <a:buNone/>
            </a:pPr>
            <a:r>
              <a:rPr lang="en-US" dirty="0">
                <a:latin typeface="Comic Sans MS" pitchFamily="66" charset="0"/>
              </a:rPr>
              <a:t>•</a:t>
            </a:r>
            <a:r>
              <a:rPr lang="en-US" dirty="0" smtClean="0">
                <a:latin typeface="Comic Sans MS" pitchFamily="66" charset="0"/>
              </a:rPr>
              <a:t> Bartered- traded goods</a:t>
            </a:r>
          </a:p>
          <a:p>
            <a:pPr>
              <a:buNone/>
            </a:pPr>
            <a:endParaRPr lang="en-US" sz="2400" dirty="0" smtClean="0">
              <a:latin typeface="Comic Sans MS" pitchFamily="66" charset="0"/>
            </a:endParaRPr>
          </a:p>
        </p:txBody>
      </p:sp>
      <p:pic>
        <p:nvPicPr>
          <p:cNvPr id="8194" name="Picture 2" descr="http://t3.gstatic.com/images?q=tbn:ANd9GcSD8rc4fAP_Uei2z8jGAkKcP0MeGVeR_bRG9TM2DdK_HR57h3c:shesgotclients.com/wp-content/uploads/2010/09/dental-bartering.jpg"/>
          <p:cNvPicPr>
            <a:picLocks noChangeAspect="1" noChangeArrowheads="1"/>
          </p:cNvPicPr>
          <p:nvPr/>
        </p:nvPicPr>
        <p:blipFill>
          <a:blip r:embed="rId2" cstate="print"/>
          <a:srcRect/>
          <a:stretch>
            <a:fillRect/>
          </a:stretch>
        </p:blipFill>
        <p:spPr bwMode="auto">
          <a:xfrm>
            <a:off x="3048000" y="2819400"/>
            <a:ext cx="3124200" cy="2819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Algerian" pitchFamily="82" charset="0"/>
              </a:rPr>
              <a:t>French Forts In Alabama</a:t>
            </a:r>
            <a:endParaRPr lang="en-US" dirty="0">
              <a:solidFill>
                <a:srgbClr val="002060"/>
              </a:solidFill>
              <a:latin typeface="Algerian" pitchFamily="82" charset="0"/>
            </a:endParaRPr>
          </a:p>
        </p:txBody>
      </p:sp>
      <p:pic>
        <p:nvPicPr>
          <p:cNvPr id="4" name="Content Placeholder 3" descr="fort conde.jpg"/>
          <p:cNvPicPr>
            <a:picLocks noGrp="1" noChangeAspect="1"/>
          </p:cNvPicPr>
          <p:nvPr>
            <p:ph idx="1"/>
          </p:nvPr>
        </p:nvPicPr>
        <p:blipFill>
          <a:blip r:embed="rId2" cstate="print"/>
          <a:stretch>
            <a:fillRect/>
          </a:stretch>
        </p:blipFill>
        <p:spPr>
          <a:xfrm>
            <a:off x="0" y="1371600"/>
            <a:ext cx="3200400" cy="2133600"/>
          </a:xfrm>
        </p:spPr>
      </p:pic>
      <p:pic>
        <p:nvPicPr>
          <p:cNvPr id="5" name="Picture 4" descr="fort conde2.jpg"/>
          <p:cNvPicPr>
            <a:picLocks noChangeAspect="1"/>
          </p:cNvPicPr>
          <p:nvPr/>
        </p:nvPicPr>
        <p:blipFill>
          <a:blip r:embed="rId3" cstate="print"/>
          <a:stretch>
            <a:fillRect/>
          </a:stretch>
        </p:blipFill>
        <p:spPr>
          <a:xfrm>
            <a:off x="3200400" y="1828800"/>
            <a:ext cx="2819399" cy="2819400"/>
          </a:xfrm>
          <a:prstGeom prst="rect">
            <a:avLst/>
          </a:prstGeom>
        </p:spPr>
      </p:pic>
      <p:pic>
        <p:nvPicPr>
          <p:cNvPr id="6" name="Picture 5" descr="fort gaines.jpg"/>
          <p:cNvPicPr>
            <a:picLocks noChangeAspect="1"/>
          </p:cNvPicPr>
          <p:nvPr/>
        </p:nvPicPr>
        <p:blipFill>
          <a:blip r:embed="rId4" cstate="print"/>
          <a:stretch>
            <a:fillRect/>
          </a:stretch>
        </p:blipFill>
        <p:spPr>
          <a:xfrm>
            <a:off x="0" y="3505200"/>
            <a:ext cx="3657600" cy="3352800"/>
          </a:xfrm>
          <a:prstGeom prst="rect">
            <a:avLst/>
          </a:prstGeom>
        </p:spPr>
      </p:pic>
      <p:pic>
        <p:nvPicPr>
          <p:cNvPr id="7" name="Picture 6" descr="fort morgan.jpg"/>
          <p:cNvPicPr>
            <a:picLocks noChangeAspect="1"/>
          </p:cNvPicPr>
          <p:nvPr/>
        </p:nvPicPr>
        <p:blipFill>
          <a:blip r:embed="rId5" cstate="print"/>
          <a:stretch>
            <a:fillRect/>
          </a:stretch>
        </p:blipFill>
        <p:spPr>
          <a:xfrm>
            <a:off x="6019800" y="1447800"/>
            <a:ext cx="3124200" cy="2133600"/>
          </a:xfrm>
          <a:prstGeom prst="rect">
            <a:avLst/>
          </a:prstGeom>
        </p:spPr>
      </p:pic>
      <p:pic>
        <p:nvPicPr>
          <p:cNvPr id="8" name="Picture 7" descr="fort toulouse.jpg"/>
          <p:cNvPicPr>
            <a:picLocks noChangeAspect="1"/>
          </p:cNvPicPr>
          <p:nvPr/>
        </p:nvPicPr>
        <p:blipFill>
          <a:blip r:embed="rId6" cstate="print"/>
          <a:stretch>
            <a:fillRect/>
          </a:stretch>
        </p:blipFill>
        <p:spPr>
          <a:xfrm>
            <a:off x="5715000" y="3581400"/>
            <a:ext cx="3429000" cy="3276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Algerian" pitchFamily="82" charset="0"/>
              </a:rPr>
              <a:t>French Forts In Alabama</a:t>
            </a:r>
            <a:endParaRPr lang="en-US" dirty="0"/>
          </a:p>
        </p:txBody>
      </p:sp>
      <p:sp>
        <p:nvSpPr>
          <p:cNvPr id="3" name="Content Placeholder 2"/>
          <p:cNvSpPr>
            <a:spLocks noGrp="1"/>
          </p:cNvSpPr>
          <p:nvPr>
            <p:ph idx="1"/>
          </p:nvPr>
        </p:nvSpPr>
        <p:spPr/>
        <p:txBody>
          <a:bodyPr>
            <a:normAutofit/>
          </a:bodyPr>
          <a:lstStyle/>
          <a:p>
            <a:r>
              <a:rPr lang="en-US" dirty="0" smtClean="0"/>
              <a:t>1711-the French decided to move Fort Louis south. They later built a brick fort that was then named Fort </a:t>
            </a:r>
            <a:r>
              <a:rPr lang="en-US" dirty="0" err="1" smtClean="0"/>
              <a:t>Conde</a:t>
            </a:r>
            <a:r>
              <a:rPr lang="en-US" dirty="0" smtClean="0"/>
              <a:t>. The town around the fort was called Mobile.</a:t>
            </a:r>
          </a:p>
          <a:p>
            <a:pPr>
              <a:buNone/>
            </a:pPr>
            <a:endParaRPr lang="en-US" dirty="0" smtClean="0"/>
          </a:p>
        </p:txBody>
      </p:sp>
      <p:pic>
        <p:nvPicPr>
          <p:cNvPr id="4" name="Picture 3" descr="fort conde.jpg"/>
          <p:cNvPicPr>
            <a:picLocks noChangeAspect="1"/>
          </p:cNvPicPr>
          <p:nvPr/>
        </p:nvPicPr>
        <p:blipFill>
          <a:blip r:embed="rId2" cstate="print"/>
          <a:stretch>
            <a:fillRect/>
          </a:stretch>
        </p:blipFill>
        <p:spPr>
          <a:xfrm>
            <a:off x="0" y="3810000"/>
            <a:ext cx="4343400" cy="3048000"/>
          </a:xfrm>
          <a:prstGeom prst="rect">
            <a:avLst/>
          </a:prstGeom>
        </p:spPr>
      </p:pic>
      <p:pic>
        <p:nvPicPr>
          <p:cNvPr id="5" name="Picture 4" descr="fort conde2.jpg"/>
          <p:cNvPicPr>
            <a:picLocks noChangeAspect="1"/>
          </p:cNvPicPr>
          <p:nvPr/>
        </p:nvPicPr>
        <p:blipFill>
          <a:blip r:embed="rId3" cstate="print"/>
          <a:stretch>
            <a:fillRect/>
          </a:stretch>
        </p:blipFill>
        <p:spPr>
          <a:xfrm>
            <a:off x="5486400" y="3810000"/>
            <a:ext cx="3657600" cy="304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Algerian" pitchFamily="82" charset="0"/>
              </a:rPr>
              <a:t>French Forts In Alabama</a:t>
            </a:r>
            <a:endParaRPr lang="en-US" dirty="0"/>
          </a:p>
        </p:txBody>
      </p:sp>
      <p:sp>
        <p:nvSpPr>
          <p:cNvPr id="3" name="Content Placeholder 2"/>
          <p:cNvSpPr>
            <a:spLocks noGrp="1"/>
          </p:cNvSpPr>
          <p:nvPr>
            <p:ph idx="1"/>
          </p:nvPr>
        </p:nvSpPr>
        <p:spPr/>
        <p:txBody>
          <a:bodyPr>
            <a:normAutofit/>
          </a:bodyPr>
          <a:lstStyle/>
          <a:p>
            <a:r>
              <a:rPr lang="en-US" dirty="0" smtClean="0">
                <a:solidFill>
                  <a:srgbClr val="C00000"/>
                </a:solidFill>
              </a:rPr>
              <a:t>The French built other forts to increase their influence over the Indians and improve trade with them.</a:t>
            </a:r>
          </a:p>
          <a:p>
            <a:r>
              <a:rPr lang="en-US" dirty="0" smtClean="0"/>
              <a:t>1717- Fort Toulouse (trading fort for the Indians)</a:t>
            </a:r>
          </a:p>
          <a:p>
            <a:endParaRPr lang="en-US" dirty="0"/>
          </a:p>
        </p:txBody>
      </p:sp>
      <p:pic>
        <p:nvPicPr>
          <p:cNvPr id="4" name="Picture 3" descr="fort toulouse.jpg"/>
          <p:cNvPicPr>
            <a:picLocks noChangeAspect="1"/>
          </p:cNvPicPr>
          <p:nvPr/>
        </p:nvPicPr>
        <p:blipFill>
          <a:blip r:embed="rId2" cstate="print"/>
          <a:stretch>
            <a:fillRect/>
          </a:stretch>
        </p:blipFill>
        <p:spPr>
          <a:xfrm>
            <a:off x="0" y="4343400"/>
            <a:ext cx="2667000" cy="2514600"/>
          </a:xfrm>
          <a:prstGeom prst="rect">
            <a:avLst/>
          </a:prstGeom>
        </p:spPr>
      </p:pic>
      <p:pic>
        <p:nvPicPr>
          <p:cNvPr id="5" name="Picture 4" descr="fort toulouse2.jpg"/>
          <p:cNvPicPr>
            <a:picLocks noChangeAspect="1"/>
          </p:cNvPicPr>
          <p:nvPr/>
        </p:nvPicPr>
        <p:blipFill>
          <a:blip r:embed="rId3" cstate="print"/>
          <a:stretch>
            <a:fillRect/>
          </a:stretch>
        </p:blipFill>
        <p:spPr>
          <a:xfrm>
            <a:off x="2667000" y="3886200"/>
            <a:ext cx="3733800" cy="2971800"/>
          </a:xfrm>
          <a:prstGeom prst="rect">
            <a:avLst/>
          </a:prstGeom>
        </p:spPr>
      </p:pic>
      <p:pic>
        <p:nvPicPr>
          <p:cNvPr id="6" name="Picture 5" descr="fort toulouse3.jpg"/>
          <p:cNvPicPr>
            <a:picLocks noChangeAspect="1"/>
          </p:cNvPicPr>
          <p:nvPr/>
        </p:nvPicPr>
        <p:blipFill>
          <a:blip r:embed="rId4" cstate="print"/>
          <a:stretch>
            <a:fillRect/>
          </a:stretch>
        </p:blipFill>
        <p:spPr>
          <a:xfrm>
            <a:off x="6324600" y="4343400"/>
            <a:ext cx="2819400" cy="25146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Algerian" pitchFamily="82" charset="0"/>
              </a:rPr>
              <a:t>French Forts In Alabama</a:t>
            </a:r>
            <a:endParaRPr lang="en-US" dirty="0"/>
          </a:p>
        </p:txBody>
      </p:sp>
      <p:sp>
        <p:nvSpPr>
          <p:cNvPr id="3" name="Content Placeholder 2"/>
          <p:cNvSpPr>
            <a:spLocks noGrp="1"/>
          </p:cNvSpPr>
          <p:nvPr>
            <p:ph idx="1"/>
          </p:nvPr>
        </p:nvSpPr>
        <p:spPr/>
        <p:txBody>
          <a:bodyPr/>
          <a:lstStyle/>
          <a:p>
            <a:r>
              <a:rPr lang="en-US" dirty="0" smtClean="0"/>
              <a:t>1736- Fort </a:t>
            </a:r>
            <a:r>
              <a:rPr lang="en-US" dirty="0" err="1" smtClean="0"/>
              <a:t>Tombecbe</a:t>
            </a:r>
            <a:r>
              <a:rPr lang="en-US" dirty="0" smtClean="0"/>
              <a:t> (garrison against the Chickasaw Indians)</a:t>
            </a:r>
          </a:p>
          <a:p>
            <a:pPr>
              <a:buNone/>
            </a:pPr>
            <a:endParaRPr lang="en-US" dirty="0" smtClean="0"/>
          </a:p>
          <a:p>
            <a:endParaRPr lang="en-US" dirty="0"/>
          </a:p>
        </p:txBody>
      </p:sp>
      <p:pic>
        <p:nvPicPr>
          <p:cNvPr id="4" name="Picture 3" descr="fort tombecbe.jpg"/>
          <p:cNvPicPr>
            <a:picLocks noChangeAspect="1"/>
          </p:cNvPicPr>
          <p:nvPr/>
        </p:nvPicPr>
        <p:blipFill>
          <a:blip r:embed="rId2" cstate="print"/>
          <a:stretch>
            <a:fillRect/>
          </a:stretch>
        </p:blipFill>
        <p:spPr>
          <a:xfrm>
            <a:off x="2819400" y="2743200"/>
            <a:ext cx="4076700" cy="30353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Algerian" pitchFamily="82" charset="0"/>
              </a:rPr>
              <a:t>French Forts In Alabama</a:t>
            </a:r>
            <a:endParaRPr lang="en-US" dirty="0"/>
          </a:p>
        </p:txBody>
      </p:sp>
      <p:sp>
        <p:nvSpPr>
          <p:cNvPr id="3" name="Content Placeholder 2"/>
          <p:cNvSpPr>
            <a:spLocks noGrp="1"/>
          </p:cNvSpPr>
          <p:nvPr>
            <p:ph idx="1"/>
          </p:nvPr>
        </p:nvSpPr>
        <p:spPr/>
        <p:txBody>
          <a:bodyPr/>
          <a:lstStyle/>
          <a:p>
            <a:r>
              <a:rPr lang="en-US" dirty="0" smtClean="0"/>
              <a:t>1688-1782- wars were fought between France, England, and Spain.</a:t>
            </a:r>
          </a:p>
          <a:p>
            <a:r>
              <a:rPr lang="en-US" dirty="0" smtClean="0"/>
              <a:t>1763- English defeated France and Spain and France gave up all its land east of the Mississippi River to the British.</a:t>
            </a:r>
          </a:p>
          <a:p>
            <a:pPr>
              <a:buNone/>
            </a:pPr>
            <a:endParaRPr lang="en-US" dirty="0" smtClean="0"/>
          </a:p>
        </p:txBody>
      </p:sp>
      <p:pic>
        <p:nvPicPr>
          <p:cNvPr id="4" name="Picture 3" descr="english over French.jpg"/>
          <p:cNvPicPr>
            <a:picLocks noChangeAspect="1"/>
          </p:cNvPicPr>
          <p:nvPr/>
        </p:nvPicPr>
        <p:blipFill>
          <a:blip r:embed="rId2" cstate="print"/>
          <a:stretch>
            <a:fillRect/>
          </a:stretch>
        </p:blipFill>
        <p:spPr>
          <a:xfrm>
            <a:off x="1447800" y="4191000"/>
            <a:ext cx="5943600" cy="2667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Ch2 Lesson3 Review Questions </a:t>
            </a:r>
            <a:r>
              <a:rPr lang="en-US" sz="31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(pg53)</a:t>
            </a:r>
            <a:endParaRPr lang="en-US" sz="3100" dirty="0">
              <a:solidFill>
                <a:srgbClr val="C00000"/>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What was Dauphin Island’s original name?</a:t>
            </a:r>
          </a:p>
          <a:p>
            <a:pPr marL="514350" indent="-514350">
              <a:buAutoNum type="arabicPeriod"/>
            </a:pPr>
            <a:r>
              <a:rPr lang="en-US" dirty="0" smtClean="0"/>
              <a:t>What goods did the Indians and French trade?</a:t>
            </a:r>
          </a:p>
          <a:p>
            <a:pPr marL="514350" indent="-514350">
              <a:buAutoNum type="arabicPeriod"/>
            </a:pPr>
            <a:r>
              <a:rPr lang="en-US" dirty="0" smtClean="0"/>
              <a:t>Name 2 French forts.</a:t>
            </a:r>
          </a:p>
          <a:p>
            <a:pPr marL="514350" indent="-514350">
              <a:buAutoNum type="arabicPeriod"/>
            </a:pPr>
            <a:r>
              <a:rPr lang="en-US" dirty="0" smtClean="0"/>
              <a:t>What signs of French culture do we see today in Mobile?</a:t>
            </a:r>
          </a:p>
          <a:p>
            <a:pPr marL="514350" indent="-514350">
              <a:buAutoNum type="arabicPeriod"/>
            </a:pPr>
            <a:r>
              <a:rPr lang="en-US" dirty="0" smtClean="0"/>
              <a:t>Name 2 places that make good locations for forts and settlements?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Ch2 Lesson3 Review Questions</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Answers</a:t>
            </a:r>
            <a:endParaRPr lang="en-US" sz="3100"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Dauphin Island’s original name was </a:t>
            </a:r>
          </a:p>
          <a:p>
            <a:pPr marL="514350" indent="-514350">
              <a:buAutoNum type="arabicPeriod"/>
            </a:pPr>
            <a:r>
              <a:rPr lang="en-US" dirty="0" smtClean="0"/>
              <a:t>The Indians and French traded fur pelts and deerskins for knives, tools, beads, and cotton cloth.</a:t>
            </a:r>
          </a:p>
          <a:p>
            <a:pPr marL="514350" indent="-514350">
              <a:buAutoNum type="arabicPeriod"/>
            </a:pPr>
            <a:r>
              <a:rPr lang="en-US" dirty="0" smtClean="0"/>
              <a:t>Two French forts are Fort </a:t>
            </a:r>
            <a:r>
              <a:rPr lang="en-US" dirty="0" err="1" smtClean="0"/>
              <a:t>Conde</a:t>
            </a:r>
            <a:r>
              <a:rPr lang="en-US" dirty="0" smtClean="0"/>
              <a:t> and Fort </a:t>
            </a:r>
            <a:r>
              <a:rPr lang="en-US" dirty="0" err="1" smtClean="0"/>
              <a:t>Tombecbe</a:t>
            </a:r>
            <a:r>
              <a:rPr lang="en-US" dirty="0" smtClean="0"/>
              <a:t>.</a:t>
            </a:r>
          </a:p>
          <a:p>
            <a:pPr marL="514350" indent="-514350">
              <a:buAutoNum type="arabicPeriod"/>
            </a:pPr>
            <a:r>
              <a:rPr lang="en-US" dirty="0" smtClean="0"/>
              <a:t>Some signs of French culture  we see today in Mobile are street names, architecture, and Mardi Gras </a:t>
            </a:r>
          </a:p>
          <a:p>
            <a:pPr marL="514350" indent="-514350">
              <a:buAutoNum type="arabicPeriod"/>
            </a:pPr>
            <a:r>
              <a:rPr lang="en-US" dirty="0" smtClean="0"/>
              <a:t>Two places that make good locations for forts and settlements are the fall line and the place where two rivers flow together.</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Spanish vs. French</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Activity</a:t>
            </a:r>
            <a:endParaRPr lang="en-US" dirty="0">
              <a:solidFill>
                <a:srgbClr val="C00000"/>
              </a:solidFill>
            </a:endParaRPr>
          </a:p>
        </p:txBody>
      </p:sp>
      <p:sp>
        <p:nvSpPr>
          <p:cNvPr id="3" name="Content Placeholder 2"/>
          <p:cNvSpPr>
            <a:spLocks noGrp="1"/>
          </p:cNvSpPr>
          <p:nvPr>
            <p:ph idx="1"/>
          </p:nvPr>
        </p:nvSpPr>
        <p:spPr>
          <a:xfrm>
            <a:off x="457200" y="762000"/>
            <a:ext cx="8229600" cy="5791200"/>
          </a:xfrm>
        </p:spPr>
        <p:txBody>
          <a:bodyPr>
            <a:normAutofit/>
          </a:bodyPr>
          <a:lstStyle/>
          <a:p>
            <a:pPr marL="514350" indent="-514350">
              <a:buNone/>
            </a:pPr>
            <a:endParaRPr lang="en-US" dirty="0" smtClean="0">
              <a:solidFill>
                <a:srgbClr val="C00000"/>
              </a:solidFill>
            </a:endParaRPr>
          </a:p>
          <a:p>
            <a:pPr marL="514350" indent="-514350">
              <a:buAutoNum type="arabicPeriod"/>
            </a:pPr>
            <a:r>
              <a:rPr lang="en-US" dirty="0" smtClean="0">
                <a:solidFill>
                  <a:schemeClr val="accent6"/>
                </a:solidFill>
              </a:rPr>
              <a:t>Think about what you have learned in today’s lesson. Think about how the French expeditions were different than the Spanish.</a:t>
            </a:r>
          </a:p>
          <a:p>
            <a:pPr marL="514350" indent="-514350">
              <a:buAutoNum type="arabicPeriod"/>
            </a:pPr>
            <a:r>
              <a:rPr lang="en-US" dirty="0" smtClean="0">
                <a:solidFill>
                  <a:schemeClr val="accent6"/>
                </a:solidFill>
              </a:rPr>
              <a:t> Complete a Venn Diagram comparing the French and Spanish</a:t>
            </a:r>
            <a:endParaRPr lang="en-US" dirty="0">
              <a:solidFill>
                <a:schemeClr val="accent6"/>
              </a:solidFill>
            </a:endParaRPr>
          </a:p>
        </p:txBody>
      </p:sp>
      <p:pic>
        <p:nvPicPr>
          <p:cNvPr id="4" name="Picture 3" descr="imagesCAJG35K9.jpg"/>
          <p:cNvPicPr>
            <a:picLocks noChangeAspect="1"/>
          </p:cNvPicPr>
          <p:nvPr/>
        </p:nvPicPr>
        <p:blipFill>
          <a:blip r:embed="rId2" cstate="print"/>
          <a:stretch>
            <a:fillRect/>
          </a:stretch>
        </p:blipFill>
        <p:spPr>
          <a:xfrm>
            <a:off x="1981200" y="3886200"/>
            <a:ext cx="4876800" cy="29718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Discovering Alabama</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ctr">
              <a:buNone/>
            </a:pPr>
            <a:r>
              <a:rPr lang="en-US" sz="1800" dirty="0" smtClean="0">
                <a:latin typeface="Comic Sans MS" pitchFamily="66" charset="0"/>
              </a:rPr>
              <a:t>Think About It:</a:t>
            </a:r>
          </a:p>
          <a:p>
            <a:pPr algn="ctr">
              <a:buNone/>
            </a:pPr>
            <a:endParaRPr lang="en-US" sz="1800" dirty="0" smtClean="0">
              <a:latin typeface="Comic Sans MS" pitchFamily="66" charset="0"/>
            </a:endParaRPr>
          </a:p>
          <a:p>
            <a:pPr algn="ctr">
              <a:buNone/>
            </a:pPr>
            <a:r>
              <a:rPr lang="en-US" sz="1800" dirty="0" smtClean="0">
                <a:latin typeface="Comic Sans MS" pitchFamily="66" charset="0"/>
              </a:rPr>
              <a:t>  With your group members…</a:t>
            </a:r>
          </a:p>
          <a:p>
            <a:pPr algn="ctr">
              <a:buNone/>
            </a:pPr>
            <a:endParaRPr lang="en-US" sz="1800" dirty="0" smtClean="0">
              <a:latin typeface="Comic Sans MS" pitchFamily="66" charset="0"/>
            </a:endParaRPr>
          </a:p>
          <a:p>
            <a:pPr algn="ctr">
              <a:buNone/>
            </a:pPr>
            <a:r>
              <a:rPr lang="en-US" sz="2400" dirty="0" smtClean="0">
                <a:solidFill>
                  <a:srgbClr val="C00000"/>
                </a:solidFill>
                <a:latin typeface="Comic Sans MS" pitchFamily="66" charset="0"/>
              </a:rPr>
              <a:t>Imagine you were an Indian. Based on what you have learned about the Spanish and French, which group would you most likely get along with? Why?</a:t>
            </a:r>
          </a:p>
          <a:p>
            <a:pPr algn="ctr">
              <a:buNone/>
            </a:pPr>
            <a:endParaRPr lang="en-US" sz="2400" dirty="0" smtClean="0">
              <a:solidFill>
                <a:srgbClr val="C00000"/>
              </a:solidFill>
              <a:latin typeface="Comic Sans MS" pitchFamily="66" charset="0"/>
            </a:endParaRPr>
          </a:p>
          <a:p>
            <a:pPr algn="ctr">
              <a:buNone/>
            </a:pPr>
            <a:r>
              <a:rPr lang="en-US" sz="1800" dirty="0" smtClean="0">
                <a:latin typeface="Comic Sans MS" pitchFamily="66" charset="0"/>
              </a:rPr>
              <a:t>Turn and Talk to your group members about your thinking. </a:t>
            </a:r>
          </a:p>
          <a:p>
            <a:pPr algn="ctr">
              <a:buNone/>
            </a:pPr>
            <a:endParaRPr lang="en-US" sz="1800" dirty="0" smtClean="0">
              <a:latin typeface="Comic Sans MS" pitchFamily="66" charset="0"/>
            </a:endParaRPr>
          </a:p>
          <a:p>
            <a:pPr algn="ctr">
              <a:buNone/>
            </a:pPr>
            <a:r>
              <a:rPr lang="en-US" sz="1800" dirty="0" smtClean="0">
                <a:latin typeface="Comic Sans MS" pitchFamily="66" charset="0"/>
              </a:rPr>
              <a:t>	</a:t>
            </a:r>
          </a:p>
          <a:p>
            <a:pPr algn="ctr">
              <a:buNone/>
            </a:pPr>
            <a:endParaRPr lang="en-US" sz="1800" dirty="0" smtClean="0">
              <a:latin typeface="Comic Sans MS" pitchFamily="66" charset="0"/>
            </a:endParaRPr>
          </a:p>
          <a:p>
            <a:pPr>
              <a:buNone/>
            </a:pPr>
            <a:endParaRPr lang="en-US" sz="2400" dirty="0" smtClean="0">
              <a:latin typeface="Comic Sans MS" pitchFamily="66" charset="0"/>
            </a:endParaRPr>
          </a:p>
        </p:txBody>
      </p:sp>
      <p:pic>
        <p:nvPicPr>
          <p:cNvPr id="59394" name="Picture 2" descr="C:\Documents and Settings\tara.green\Local Settings\Temporary Internet Files\Content.IE5\D80GESC0\MC900434403[1].wmf"/>
          <p:cNvPicPr>
            <a:picLocks noChangeAspect="1" noChangeArrowheads="1"/>
          </p:cNvPicPr>
          <p:nvPr/>
        </p:nvPicPr>
        <p:blipFill>
          <a:blip r:embed="rId2" cstate="print"/>
          <a:srcRect/>
          <a:stretch>
            <a:fillRect/>
          </a:stretch>
        </p:blipFill>
        <p:spPr bwMode="auto">
          <a:xfrm>
            <a:off x="3733800" y="4648200"/>
            <a:ext cx="1362075" cy="190817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B050"/>
                </a:solidFill>
                <a:latin typeface="Algerian" pitchFamily="82" charset="0"/>
              </a:rPr>
              <a:t>The English</a:t>
            </a:r>
            <a:endParaRPr lang="en-US" sz="6000" b="1" dirty="0">
              <a:solidFill>
                <a:srgbClr val="00B050"/>
              </a:solidFill>
              <a:latin typeface="Algerian" pitchFamily="82" charset="0"/>
            </a:endParaRPr>
          </a:p>
        </p:txBody>
      </p:sp>
      <p:pic>
        <p:nvPicPr>
          <p:cNvPr id="4" name="Content Placeholder 3" descr="british soldier2.jpg"/>
          <p:cNvPicPr>
            <a:picLocks noGrp="1" noChangeAspect="1"/>
          </p:cNvPicPr>
          <p:nvPr>
            <p:ph idx="1"/>
          </p:nvPr>
        </p:nvPicPr>
        <p:blipFill>
          <a:blip r:embed="rId2" cstate="print"/>
          <a:stretch>
            <a:fillRect/>
          </a:stretch>
        </p:blipFill>
        <p:spPr>
          <a:xfrm>
            <a:off x="609600" y="2895600"/>
            <a:ext cx="2514600" cy="3733800"/>
          </a:xfrm>
        </p:spPr>
      </p:pic>
      <p:pic>
        <p:nvPicPr>
          <p:cNvPr id="5" name="Picture 4" descr="british soldier3.jpg"/>
          <p:cNvPicPr>
            <a:picLocks noChangeAspect="1"/>
          </p:cNvPicPr>
          <p:nvPr/>
        </p:nvPicPr>
        <p:blipFill>
          <a:blip r:embed="rId3" cstate="print"/>
          <a:stretch>
            <a:fillRect/>
          </a:stretch>
        </p:blipFill>
        <p:spPr>
          <a:xfrm>
            <a:off x="3124200" y="2895600"/>
            <a:ext cx="2819400" cy="1914525"/>
          </a:xfrm>
          <a:prstGeom prst="rect">
            <a:avLst/>
          </a:prstGeom>
        </p:spPr>
      </p:pic>
      <p:pic>
        <p:nvPicPr>
          <p:cNvPr id="6" name="Picture 5" descr="british soldier4.jpg"/>
          <p:cNvPicPr>
            <a:picLocks noChangeAspect="1"/>
          </p:cNvPicPr>
          <p:nvPr/>
        </p:nvPicPr>
        <p:blipFill>
          <a:blip r:embed="rId4" cstate="print"/>
          <a:stretch>
            <a:fillRect/>
          </a:stretch>
        </p:blipFill>
        <p:spPr>
          <a:xfrm>
            <a:off x="5943600" y="1828800"/>
            <a:ext cx="3200400" cy="2590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Chapter 2 Vocabulary</a:t>
            </a:r>
            <a:endParaRPr lang="en-US" dirty="0"/>
          </a:p>
        </p:txBody>
      </p:sp>
      <p:sp>
        <p:nvSpPr>
          <p:cNvPr id="3" name="Content Placeholder 2"/>
          <p:cNvSpPr>
            <a:spLocks noGrp="1"/>
          </p:cNvSpPr>
          <p:nvPr>
            <p:ph idx="1"/>
          </p:nvPr>
        </p:nvSpPr>
        <p:spPr/>
        <p:txBody>
          <a:bodyPr>
            <a:normAutofit/>
          </a:bodyPr>
          <a:lstStyle/>
          <a:p>
            <a:pPr algn="ctr">
              <a:buNone/>
            </a:pPr>
            <a:r>
              <a:rPr lang="en-US" dirty="0">
                <a:latin typeface="Comic Sans MS" pitchFamily="66" charset="0"/>
              </a:rPr>
              <a:t>•</a:t>
            </a:r>
            <a:r>
              <a:rPr lang="en-US" dirty="0" smtClean="0">
                <a:latin typeface="Comic Sans MS" pitchFamily="66" charset="0"/>
              </a:rPr>
              <a:t> Cartographer- map maker</a:t>
            </a:r>
          </a:p>
          <a:p>
            <a:pPr>
              <a:buNone/>
            </a:pPr>
            <a:endParaRPr lang="en-US" sz="2400" dirty="0" smtClean="0">
              <a:latin typeface="Comic Sans MS" pitchFamily="66" charset="0"/>
            </a:endParaRPr>
          </a:p>
        </p:txBody>
      </p:sp>
      <p:pic>
        <p:nvPicPr>
          <p:cNvPr id="7170" name="Picture 2" descr="http://t0.gstatic.com/images?q=tbn:ANd9GcTrWXvgd053AaUVusag72Dxcwq0z4t5RWHtoGznk7_PDxDcKRV_:www.nauticalcharts.noaa.gov/mcd/images/NCP_carauto1.jpg"/>
          <p:cNvPicPr>
            <a:picLocks noChangeAspect="1" noChangeArrowheads="1"/>
          </p:cNvPicPr>
          <p:nvPr/>
        </p:nvPicPr>
        <p:blipFill>
          <a:blip r:embed="rId2" cstate="print"/>
          <a:srcRect/>
          <a:stretch>
            <a:fillRect/>
          </a:stretch>
        </p:blipFill>
        <p:spPr bwMode="auto">
          <a:xfrm>
            <a:off x="2819400" y="2819400"/>
            <a:ext cx="3886200" cy="25908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Algerian" pitchFamily="82" charset="0"/>
              </a:rPr>
              <a:t>The English</a:t>
            </a:r>
            <a:endParaRPr lang="en-US" dirty="0"/>
          </a:p>
        </p:txBody>
      </p:sp>
      <p:sp>
        <p:nvSpPr>
          <p:cNvPr id="3" name="Content Placeholder 2"/>
          <p:cNvSpPr>
            <a:spLocks noGrp="1"/>
          </p:cNvSpPr>
          <p:nvPr>
            <p:ph idx="1"/>
          </p:nvPr>
        </p:nvSpPr>
        <p:spPr/>
        <p:txBody>
          <a:bodyPr/>
          <a:lstStyle/>
          <a:p>
            <a:r>
              <a:rPr lang="en-US" dirty="0" smtClean="0"/>
              <a:t>The English built a trading mission and called their settlement Fort Okfuskee.</a:t>
            </a:r>
          </a:p>
          <a:p>
            <a:r>
              <a:rPr lang="en-US" dirty="0" smtClean="0"/>
              <a:t>They wanted to trade with the Indians</a:t>
            </a:r>
          </a:p>
          <a:p>
            <a:r>
              <a:rPr lang="en-US" dirty="0" smtClean="0"/>
              <a:t>The English had better trade goods than the French because Great Britain had more factories = more goods.</a:t>
            </a:r>
          </a:p>
          <a:p>
            <a:r>
              <a:rPr lang="en-US" dirty="0" smtClean="0"/>
              <a:t>1733- British founded the colony of Georgia so they were closer to Indian trading grounds.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latin typeface="Algerian" pitchFamily="82" charset="0"/>
              </a:rPr>
              <a:t>The English: </a:t>
            </a:r>
            <a:br>
              <a:rPr lang="en-US" b="1" dirty="0" smtClean="0">
                <a:solidFill>
                  <a:srgbClr val="00B050"/>
                </a:solidFill>
                <a:latin typeface="Algerian" pitchFamily="82" charset="0"/>
              </a:rPr>
            </a:br>
            <a:r>
              <a:rPr lang="en-US" b="1" dirty="0" smtClean="0">
                <a:solidFill>
                  <a:srgbClr val="0070C0"/>
                </a:solidFill>
                <a:latin typeface="Algerian" pitchFamily="82" charset="0"/>
              </a:rPr>
              <a:t>Lachlan McGillivray</a:t>
            </a:r>
            <a:endParaRPr lang="en-US" dirty="0">
              <a:solidFill>
                <a:srgbClr val="0070C0"/>
              </a:solidFill>
            </a:endParaRPr>
          </a:p>
        </p:txBody>
      </p:sp>
      <p:sp>
        <p:nvSpPr>
          <p:cNvPr id="5" name="Content Placeholder 4"/>
          <p:cNvSpPr>
            <a:spLocks noGrp="1"/>
          </p:cNvSpPr>
          <p:nvPr>
            <p:ph idx="1"/>
          </p:nvPr>
        </p:nvSpPr>
        <p:spPr/>
        <p:txBody>
          <a:bodyPr>
            <a:normAutofit fontScale="77500" lnSpcReduction="20000"/>
          </a:bodyPr>
          <a:lstStyle/>
          <a:p>
            <a:r>
              <a:rPr lang="en-US" dirty="0" smtClean="0"/>
              <a:t>Lachlan left his home in Scotland</a:t>
            </a:r>
          </a:p>
          <a:p>
            <a:pPr>
              <a:buNone/>
            </a:pPr>
            <a:r>
              <a:rPr lang="en-US" dirty="0" smtClean="0"/>
              <a:t>     to come to America when he was </a:t>
            </a:r>
          </a:p>
          <a:p>
            <a:pPr>
              <a:buNone/>
            </a:pPr>
            <a:r>
              <a:rPr lang="en-US" dirty="0" smtClean="0"/>
              <a:t>     a teenager.</a:t>
            </a:r>
          </a:p>
          <a:p>
            <a:r>
              <a:rPr lang="en-US" dirty="0" smtClean="0"/>
              <a:t>1736- he rode  with a group of </a:t>
            </a:r>
          </a:p>
          <a:p>
            <a:pPr>
              <a:buNone/>
            </a:pPr>
            <a:r>
              <a:rPr lang="en-US" dirty="0" smtClean="0"/>
              <a:t>   traders  to the Alabama Indian </a:t>
            </a:r>
          </a:p>
          <a:p>
            <a:pPr>
              <a:buNone/>
            </a:pPr>
            <a:r>
              <a:rPr lang="en-US" dirty="0" smtClean="0"/>
              <a:t>    country.</a:t>
            </a:r>
          </a:p>
          <a:p>
            <a:endParaRPr lang="en-US" dirty="0" smtClean="0"/>
          </a:p>
          <a:p>
            <a:r>
              <a:rPr lang="en-US" dirty="0" smtClean="0"/>
              <a:t>He took care of animals on the ride and was paid with a jackknife (pocket knife). He traded the knife for other goods (deerskins) that he then sold and made money. He bought more goods to trade. He was on his way to making a fortune in the deerskin trade.</a:t>
            </a:r>
          </a:p>
          <a:p>
            <a:pPr>
              <a:buNone/>
            </a:pPr>
            <a:endParaRPr lang="en-US" dirty="0"/>
          </a:p>
        </p:txBody>
      </p:sp>
      <p:pic>
        <p:nvPicPr>
          <p:cNvPr id="6" name="Picture 5" descr="mcgillivray.jpg"/>
          <p:cNvPicPr>
            <a:picLocks noChangeAspect="1"/>
          </p:cNvPicPr>
          <p:nvPr/>
        </p:nvPicPr>
        <p:blipFill>
          <a:blip r:embed="rId2" cstate="print"/>
          <a:stretch>
            <a:fillRect/>
          </a:stretch>
        </p:blipFill>
        <p:spPr>
          <a:xfrm>
            <a:off x="5943600" y="1371600"/>
            <a:ext cx="1905000" cy="28194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latin typeface="Algerian" pitchFamily="82" charset="0"/>
              </a:rPr>
              <a:t>The English: </a:t>
            </a:r>
            <a:br>
              <a:rPr lang="en-US" b="1" dirty="0" smtClean="0">
                <a:solidFill>
                  <a:srgbClr val="00B050"/>
                </a:solidFill>
                <a:latin typeface="Algerian" pitchFamily="82" charset="0"/>
              </a:rPr>
            </a:br>
            <a:r>
              <a:rPr lang="en-US" b="1" dirty="0" smtClean="0">
                <a:solidFill>
                  <a:srgbClr val="0070C0"/>
                </a:solidFill>
                <a:latin typeface="Algerian" pitchFamily="82" charset="0"/>
              </a:rPr>
              <a:t>Lachlan McGillivray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 met and married a beautiful </a:t>
            </a:r>
          </a:p>
          <a:p>
            <a:pPr>
              <a:buNone/>
            </a:pPr>
            <a:r>
              <a:rPr lang="en-US" dirty="0" smtClean="0"/>
              <a:t> girl named </a:t>
            </a:r>
            <a:r>
              <a:rPr lang="en-US" dirty="0" err="1" smtClean="0"/>
              <a:t>Sehoy</a:t>
            </a:r>
            <a:r>
              <a:rPr lang="en-US" dirty="0" smtClean="0"/>
              <a:t>. Her mother was</a:t>
            </a:r>
          </a:p>
          <a:p>
            <a:pPr>
              <a:buNone/>
            </a:pPr>
            <a:r>
              <a:rPr lang="en-US" dirty="0" smtClean="0"/>
              <a:t> a Creek Indian and her father  was a </a:t>
            </a:r>
          </a:p>
          <a:p>
            <a:pPr>
              <a:buNone/>
            </a:pPr>
            <a:r>
              <a:rPr lang="en-US" dirty="0" smtClean="0"/>
              <a:t> French commander.</a:t>
            </a:r>
          </a:p>
          <a:p>
            <a:r>
              <a:rPr lang="en-US" dirty="0" smtClean="0"/>
              <a:t>They had 2 daughters (Sophia and </a:t>
            </a:r>
            <a:r>
              <a:rPr lang="en-US" dirty="0" err="1" smtClean="0"/>
              <a:t>Jeannet</a:t>
            </a:r>
            <a:r>
              <a:rPr lang="en-US" dirty="0" smtClean="0"/>
              <a:t>) and a son (Alexander).</a:t>
            </a:r>
          </a:p>
          <a:p>
            <a:r>
              <a:rPr lang="en-US" dirty="0" smtClean="0"/>
              <a:t>Alexander was sent to British </a:t>
            </a:r>
          </a:p>
          <a:p>
            <a:pPr>
              <a:buNone/>
            </a:pPr>
            <a:r>
              <a:rPr lang="en-US" dirty="0" smtClean="0"/>
              <a:t>schools but at home, he was taught</a:t>
            </a:r>
          </a:p>
          <a:p>
            <a:pPr>
              <a:buNone/>
            </a:pPr>
            <a:r>
              <a:rPr lang="en-US" dirty="0" smtClean="0"/>
              <a:t> the ways of the Creek Indians.</a:t>
            </a:r>
          </a:p>
          <a:p>
            <a:r>
              <a:rPr lang="en-US" dirty="0" smtClean="0">
                <a:solidFill>
                  <a:srgbClr val="C00000"/>
                </a:solidFill>
              </a:rPr>
              <a:t>Alexander became an important </a:t>
            </a:r>
          </a:p>
          <a:p>
            <a:pPr>
              <a:buNone/>
            </a:pPr>
            <a:r>
              <a:rPr lang="en-US" dirty="0" smtClean="0">
                <a:solidFill>
                  <a:srgbClr val="C00000"/>
                </a:solidFill>
              </a:rPr>
              <a:t>    Creek leader.</a:t>
            </a:r>
          </a:p>
          <a:p>
            <a:endParaRPr lang="en-US" dirty="0"/>
          </a:p>
        </p:txBody>
      </p:sp>
      <p:pic>
        <p:nvPicPr>
          <p:cNvPr id="5" name="Picture 4" descr="alex mcgillivray.jpg"/>
          <p:cNvPicPr>
            <a:picLocks noChangeAspect="1"/>
          </p:cNvPicPr>
          <p:nvPr/>
        </p:nvPicPr>
        <p:blipFill>
          <a:blip r:embed="rId2" cstate="print"/>
          <a:stretch>
            <a:fillRect/>
          </a:stretch>
        </p:blipFill>
        <p:spPr>
          <a:xfrm>
            <a:off x="6324600" y="3733800"/>
            <a:ext cx="2362200" cy="284797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Ch2 Lesson4 Review Questions </a:t>
            </a:r>
            <a:r>
              <a:rPr lang="en-US" sz="31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(pg56)</a:t>
            </a:r>
            <a:endParaRPr lang="en-US" sz="3100" dirty="0">
              <a:solidFill>
                <a:srgbClr val="C00000"/>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What trade goods did the English want from the Indians?</a:t>
            </a:r>
          </a:p>
          <a:p>
            <a:pPr marL="514350" indent="-514350">
              <a:buAutoNum type="arabicPeriod"/>
            </a:pPr>
            <a:r>
              <a:rPr lang="en-US" dirty="0" smtClean="0"/>
              <a:t>How did Lachlan McGillivray get started as a trader?</a:t>
            </a:r>
          </a:p>
          <a:p>
            <a:pPr marL="514350" indent="-514350">
              <a:buAutoNum type="arabicPeriod"/>
            </a:pPr>
            <a:r>
              <a:rPr lang="en-US" dirty="0" smtClean="0"/>
              <a:t>Who were </a:t>
            </a:r>
            <a:r>
              <a:rPr lang="en-US" dirty="0" err="1" smtClean="0"/>
              <a:t>Sehoy’s</a:t>
            </a:r>
            <a:r>
              <a:rPr lang="en-US" dirty="0" smtClean="0"/>
              <a:t> parents?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Ch2 Lesson4 Review Questions </a:t>
            </a:r>
            <a:r>
              <a:rPr lang="en-US" sz="31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
            </a:r>
            <a:br>
              <a:rPr lang="en-US" sz="31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br>
            <a:r>
              <a:rPr lang="en-US" sz="31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Answers</a:t>
            </a:r>
            <a:endParaRPr lang="en-US" sz="3100" dirty="0">
              <a:solidFill>
                <a:srgbClr val="C00000"/>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The English wanted beaver pelts for fur hats and deerskins for leather.</a:t>
            </a:r>
          </a:p>
          <a:p>
            <a:pPr marL="514350" indent="-514350">
              <a:buAutoNum type="arabicPeriod"/>
            </a:pPr>
            <a:r>
              <a:rPr lang="en-US" dirty="0" smtClean="0"/>
              <a:t>Lachlan McGillivray got started as a trader by joining a caravan of traders headed for the Alabama Indian country.</a:t>
            </a:r>
          </a:p>
          <a:p>
            <a:pPr marL="514350" indent="-514350">
              <a:buAutoNum type="arabicPeriod"/>
            </a:pPr>
            <a:r>
              <a:rPr lang="en-US" dirty="0" err="1" smtClean="0"/>
              <a:t>Sehoy’s</a:t>
            </a:r>
            <a:r>
              <a:rPr lang="en-US" dirty="0" smtClean="0"/>
              <a:t> father was a French commander and her mother was a Creek Indian.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1 PAGER</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b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Activity</a:t>
            </a:r>
            <a:endParaRPr lang="en-US" sz="3600" dirty="0">
              <a:solidFill>
                <a:srgbClr val="C00000"/>
              </a:solidFill>
            </a:endParaRPr>
          </a:p>
        </p:txBody>
      </p:sp>
      <p:sp>
        <p:nvSpPr>
          <p:cNvPr id="3" name="Content Placeholder 2"/>
          <p:cNvSpPr>
            <a:spLocks noGrp="1"/>
          </p:cNvSpPr>
          <p:nvPr>
            <p:ph idx="1"/>
          </p:nvPr>
        </p:nvSpPr>
        <p:spPr>
          <a:xfrm>
            <a:off x="457200" y="1371600"/>
            <a:ext cx="8229600" cy="5181600"/>
          </a:xfrm>
        </p:spPr>
        <p:txBody>
          <a:bodyPr>
            <a:normAutofit fontScale="55000" lnSpcReduction="20000"/>
          </a:bodyPr>
          <a:lstStyle/>
          <a:p>
            <a:pPr>
              <a:lnSpc>
                <a:spcPct val="90000"/>
              </a:lnSpc>
              <a:spcBef>
                <a:spcPct val="50000"/>
              </a:spcBef>
              <a:buNone/>
              <a:defRPr/>
            </a:pPr>
            <a:r>
              <a:rPr lang="en-US" dirty="0" smtClean="0">
                <a:solidFill>
                  <a:srgbClr val="FFC000"/>
                </a:solidFill>
                <a:latin typeface="President" pitchFamily="66" charset="0"/>
              </a:rPr>
              <a:t>     Step 1: Your teacher will assign your group one of the following topics: Spanish, French, English</a:t>
            </a:r>
          </a:p>
          <a:p>
            <a:pPr>
              <a:lnSpc>
                <a:spcPct val="90000"/>
              </a:lnSpc>
              <a:spcBef>
                <a:spcPct val="50000"/>
              </a:spcBef>
              <a:buNone/>
              <a:defRPr/>
            </a:pPr>
            <a:r>
              <a:rPr lang="en-US" dirty="0" smtClean="0">
                <a:solidFill>
                  <a:srgbClr val="FFC000"/>
                </a:solidFill>
                <a:latin typeface="President" pitchFamily="66" charset="0"/>
              </a:rPr>
              <a:t> 	Step 2: In the middle of a sheet of paper, you should illustrate a scene that involves your group’s topic. Use your textbook pictures to guide you. Illustration must be true to the time period.</a:t>
            </a:r>
          </a:p>
          <a:p>
            <a:pPr>
              <a:lnSpc>
                <a:spcPct val="90000"/>
              </a:lnSpc>
              <a:spcBef>
                <a:spcPct val="50000"/>
              </a:spcBef>
              <a:buNone/>
              <a:defRPr/>
            </a:pPr>
            <a:r>
              <a:rPr lang="en-US" dirty="0" smtClean="0">
                <a:solidFill>
                  <a:srgbClr val="FFC000"/>
                </a:solidFill>
                <a:latin typeface="President" pitchFamily="66" charset="0"/>
              </a:rPr>
              <a:t>	</a:t>
            </a:r>
            <a:r>
              <a:rPr lang="en-US" b="1" dirty="0" smtClean="0">
                <a:solidFill>
                  <a:srgbClr val="FFC000"/>
                </a:solidFill>
                <a:latin typeface="President" pitchFamily="66" charset="0"/>
              </a:rPr>
              <a:t>Step 2: </a:t>
            </a:r>
            <a:r>
              <a:rPr lang="en-US" dirty="0" smtClean="0">
                <a:solidFill>
                  <a:srgbClr val="FFC000"/>
                </a:solidFill>
                <a:latin typeface="President" pitchFamily="66" charset="0"/>
              </a:rPr>
              <a:t>Any where on the paper, write 5 words that you think are important in learning the information in this lesson. These words can be words used in the textbook.</a:t>
            </a:r>
          </a:p>
          <a:p>
            <a:pPr>
              <a:lnSpc>
                <a:spcPct val="90000"/>
              </a:lnSpc>
              <a:spcBef>
                <a:spcPct val="50000"/>
              </a:spcBef>
              <a:buNone/>
              <a:defRPr/>
            </a:pPr>
            <a:r>
              <a:rPr lang="en-US" b="1" dirty="0" smtClean="0">
                <a:solidFill>
                  <a:srgbClr val="FFC000"/>
                </a:solidFill>
                <a:latin typeface="President" pitchFamily="66" charset="0"/>
              </a:rPr>
              <a:t>	Step 3: </a:t>
            </a:r>
            <a:r>
              <a:rPr lang="en-US" dirty="0" smtClean="0">
                <a:solidFill>
                  <a:srgbClr val="FFC000"/>
                </a:solidFill>
                <a:latin typeface="President" pitchFamily="66" charset="0"/>
              </a:rPr>
              <a:t>At the top of the page-write 3 facts about your topic you  learned in the lesson. Be sure these facts are meaningful to this lesson.</a:t>
            </a:r>
          </a:p>
          <a:p>
            <a:pPr>
              <a:lnSpc>
                <a:spcPct val="90000"/>
              </a:lnSpc>
              <a:spcBef>
                <a:spcPct val="50000"/>
              </a:spcBef>
              <a:buNone/>
              <a:defRPr/>
            </a:pPr>
            <a:r>
              <a:rPr lang="en-US" dirty="0" smtClean="0">
                <a:solidFill>
                  <a:srgbClr val="FFC000"/>
                </a:solidFill>
                <a:latin typeface="President" pitchFamily="66" charset="0"/>
              </a:rPr>
              <a:t>	</a:t>
            </a:r>
            <a:r>
              <a:rPr lang="en-US" b="1" dirty="0" smtClean="0">
                <a:solidFill>
                  <a:srgbClr val="FFC000"/>
                </a:solidFill>
                <a:latin typeface="President" pitchFamily="66" charset="0"/>
              </a:rPr>
              <a:t>Step 4:</a:t>
            </a:r>
            <a:r>
              <a:rPr lang="en-US" dirty="0" smtClean="0">
                <a:solidFill>
                  <a:srgbClr val="FFC000"/>
                </a:solidFill>
                <a:latin typeface="President" pitchFamily="66" charset="0"/>
              </a:rPr>
              <a:t> Answer the following question at the bottom of your paper by using the question as part of your answer:</a:t>
            </a:r>
          </a:p>
          <a:p>
            <a:pPr>
              <a:lnSpc>
                <a:spcPct val="90000"/>
              </a:lnSpc>
              <a:spcBef>
                <a:spcPct val="50000"/>
              </a:spcBef>
              <a:buNone/>
              <a:defRPr/>
            </a:pPr>
            <a:r>
              <a:rPr lang="en-US" dirty="0" smtClean="0">
                <a:solidFill>
                  <a:srgbClr val="FFC000"/>
                </a:solidFill>
                <a:latin typeface="President" pitchFamily="66" charset="0"/>
              </a:rPr>
              <a:t>		How has your topic (Spanish, French, English) changed life for the Indians?</a:t>
            </a:r>
          </a:p>
          <a:p>
            <a:pPr algn="ctr">
              <a:lnSpc>
                <a:spcPct val="90000"/>
              </a:lnSpc>
              <a:spcBef>
                <a:spcPct val="50000"/>
              </a:spcBef>
              <a:buNone/>
              <a:defRPr/>
            </a:pPr>
            <a:r>
              <a:rPr lang="en-US" dirty="0" smtClean="0">
                <a:solidFill>
                  <a:srgbClr val="00B050"/>
                </a:solidFill>
                <a:latin typeface="President" pitchFamily="66" charset="0"/>
              </a:rPr>
              <a:t>***Watch the documentary on Fort Toulouse***</a:t>
            </a:r>
          </a:p>
          <a:p>
            <a:pPr algn="ctr">
              <a:lnSpc>
                <a:spcPct val="90000"/>
              </a:lnSpc>
              <a:spcBef>
                <a:spcPct val="50000"/>
              </a:spcBef>
              <a:buNone/>
              <a:defRPr/>
            </a:pPr>
            <a:r>
              <a:rPr lang="en-US" dirty="0" smtClean="0">
                <a:solidFill>
                  <a:srgbClr val="00B050"/>
                </a:solidFill>
                <a:latin typeface="President" pitchFamily="66" charset="0"/>
              </a:rPr>
              <a:t>Purpose for watching…Look at how the Spanish, French, and English are portrayed in the movie. Was your visualization/illustration similar?</a:t>
            </a:r>
          </a:p>
          <a:p>
            <a:pPr marL="514350" indent="-514350">
              <a:buNone/>
            </a:pPr>
            <a:endParaRPr lang="en-US" dirty="0" smtClean="0">
              <a:solidFill>
                <a:srgbClr val="C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Discovering Alabama</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ctr">
              <a:buNone/>
            </a:pPr>
            <a:r>
              <a:rPr lang="en-US" sz="1800" dirty="0" smtClean="0">
                <a:latin typeface="Comic Sans MS" pitchFamily="66" charset="0"/>
              </a:rPr>
              <a:t>Think About It:</a:t>
            </a:r>
          </a:p>
          <a:p>
            <a:pPr algn="ctr">
              <a:buNone/>
            </a:pPr>
            <a:endParaRPr lang="en-US" sz="1800" dirty="0" smtClean="0">
              <a:latin typeface="Comic Sans MS" pitchFamily="66" charset="0"/>
            </a:endParaRPr>
          </a:p>
          <a:p>
            <a:pPr algn="ctr">
              <a:buNone/>
            </a:pPr>
            <a:endParaRPr lang="en-US" sz="1800" dirty="0" smtClean="0">
              <a:latin typeface="Comic Sans MS" pitchFamily="66" charset="0"/>
            </a:endParaRPr>
          </a:p>
          <a:p>
            <a:pPr algn="ctr">
              <a:buNone/>
            </a:pPr>
            <a:r>
              <a:rPr lang="en-US" sz="2400" dirty="0" smtClean="0">
                <a:solidFill>
                  <a:srgbClr val="C00000"/>
                </a:solidFill>
                <a:latin typeface="Comic Sans MS" pitchFamily="66" charset="0"/>
              </a:rPr>
              <a:t>Think about the documentary on Fort Toulouse. How were your visualizations similar to the reenactments? How were they different?</a:t>
            </a:r>
          </a:p>
          <a:p>
            <a:pPr algn="ctr">
              <a:buNone/>
            </a:pPr>
            <a:endParaRPr lang="en-US" sz="2400" dirty="0" smtClean="0">
              <a:solidFill>
                <a:srgbClr val="C00000"/>
              </a:solidFill>
              <a:latin typeface="Comic Sans MS" pitchFamily="66" charset="0"/>
            </a:endParaRPr>
          </a:p>
          <a:p>
            <a:pPr algn="ctr">
              <a:buNone/>
            </a:pPr>
            <a:r>
              <a:rPr lang="en-US" sz="1800" dirty="0" smtClean="0">
                <a:latin typeface="Comic Sans MS" pitchFamily="66" charset="0"/>
              </a:rPr>
              <a:t>Turn and Talk to your group members about your thinking. </a:t>
            </a:r>
          </a:p>
          <a:p>
            <a:pPr algn="ctr">
              <a:buNone/>
            </a:pPr>
            <a:endParaRPr lang="en-US" sz="1800" dirty="0" smtClean="0">
              <a:latin typeface="Comic Sans MS" pitchFamily="66" charset="0"/>
            </a:endParaRPr>
          </a:p>
          <a:p>
            <a:pPr algn="ctr">
              <a:buNone/>
            </a:pPr>
            <a:r>
              <a:rPr lang="en-US" sz="1800" dirty="0" smtClean="0">
                <a:latin typeface="Comic Sans MS" pitchFamily="66" charset="0"/>
              </a:rPr>
              <a:t>	</a:t>
            </a:r>
          </a:p>
          <a:p>
            <a:pPr algn="ctr">
              <a:buNone/>
            </a:pPr>
            <a:endParaRPr lang="en-US" sz="1800" dirty="0" smtClean="0">
              <a:latin typeface="Comic Sans MS" pitchFamily="66" charset="0"/>
            </a:endParaRPr>
          </a:p>
          <a:p>
            <a:pPr>
              <a:buNone/>
            </a:pPr>
            <a:endParaRPr lang="en-US" sz="2400" dirty="0" smtClean="0">
              <a:latin typeface="Comic Sans MS" pitchFamily="66" charset="0"/>
            </a:endParaRPr>
          </a:p>
        </p:txBody>
      </p:sp>
      <p:pic>
        <p:nvPicPr>
          <p:cNvPr id="59394" name="Picture 2" descr="C:\Documents and Settings\tara.green\Local Settings\Temporary Internet Files\Content.IE5\D80GESC0\MC900434403[1].wmf"/>
          <p:cNvPicPr>
            <a:picLocks noChangeAspect="1" noChangeArrowheads="1"/>
          </p:cNvPicPr>
          <p:nvPr/>
        </p:nvPicPr>
        <p:blipFill>
          <a:blip r:embed="rId2" cstate="print"/>
          <a:srcRect/>
          <a:stretch>
            <a:fillRect/>
          </a:stretch>
        </p:blipFill>
        <p:spPr bwMode="auto">
          <a:xfrm>
            <a:off x="3733800" y="4648200"/>
            <a:ext cx="1362075" cy="190817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4"/>
                </a:solidFill>
                <a:latin typeface="Castellar" pitchFamily="18" charset="0"/>
              </a:rPr>
              <a:t>The Indians</a:t>
            </a:r>
            <a:endParaRPr lang="en-US" sz="5400" b="1" dirty="0">
              <a:solidFill>
                <a:schemeClr val="accent4"/>
              </a:solidFill>
              <a:latin typeface="Castellar" pitchFamily="18" charset="0"/>
            </a:endParaRPr>
          </a:p>
        </p:txBody>
      </p:sp>
      <p:sp>
        <p:nvSpPr>
          <p:cNvPr id="3" name="Content Placeholder 2"/>
          <p:cNvSpPr>
            <a:spLocks noGrp="1"/>
          </p:cNvSpPr>
          <p:nvPr>
            <p:ph idx="1"/>
          </p:nvPr>
        </p:nvSpPr>
        <p:spPr/>
        <p:txBody>
          <a:bodyPr/>
          <a:lstStyle/>
          <a:p>
            <a:r>
              <a:rPr lang="en-US" dirty="0" smtClean="0"/>
              <a:t>Between the end of the Mississippian period and the arrival of Europeans in the late 1500’s, Indians had divided into large groups called nations.</a:t>
            </a:r>
          </a:p>
          <a:p>
            <a:r>
              <a:rPr lang="en-US" dirty="0" smtClean="0"/>
              <a:t>Alabama’s Indian nations: </a:t>
            </a:r>
            <a:r>
              <a:rPr lang="en-US" dirty="0" smtClean="0">
                <a:solidFill>
                  <a:srgbClr val="C00000"/>
                </a:solidFill>
              </a:rPr>
              <a:t>Cherokee, Creek, Choctaw, and Chickasaw</a:t>
            </a:r>
          </a:p>
          <a:p>
            <a:pPr>
              <a:buNone/>
            </a:pPr>
            <a:endParaRPr lang="en-US" dirty="0"/>
          </a:p>
        </p:txBody>
      </p:sp>
      <p:pic>
        <p:nvPicPr>
          <p:cNvPr id="4" name="Picture 3" descr="indians.jpg"/>
          <p:cNvPicPr>
            <a:picLocks noChangeAspect="1"/>
          </p:cNvPicPr>
          <p:nvPr/>
        </p:nvPicPr>
        <p:blipFill>
          <a:blip r:embed="rId2" cstate="print"/>
          <a:stretch>
            <a:fillRect/>
          </a:stretch>
        </p:blipFill>
        <p:spPr>
          <a:xfrm>
            <a:off x="1981200" y="4572000"/>
            <a:ext cx="5181600" cy="2286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4"/>
                </a:solidFill>
                <a:latin typeface="Castellar" pitchFamily="18" charset="0"/>
              </a:rPr>
              <a:t>The Indians: </a:t>
            </a:r>
            <a:r>
              <a:rPr lang="en-US" b="1" dirty="0" smtClean="0">
                <a:solidFill>
                  <a:srgbClr val="FFFF00"/>
                </a:solidFill>
                <a:latin typeface="Castellar" pitchFamily="18" charset="0"/>
              </a:rPr>
              <a:t>The Creeks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Largest of the Alabama tribes</a:t>
            </a:r>
          </a:p>
          <a:p>
            <a:r>
              <a:rPr lang="en-US" dirty="0" smtClean="0">
                <a:solidFill>
                  <a:srgbClr val="FFFF00"/>
                </a:solidFill>
              </a:rPr>
              <a:t>Real name was Muscogee</a:t>
            </a:r>
          </a:p>
          <a:p>
            <a:r>
              <a:rPr lang="en-US" dirty="0" smtClean="0">
                <a:solidFill>
                  <a:srgbClr val="FFFF00"/>
                </a:solidFill>
              </a:rPr>
              <a:t>They were divided into </a:t>
            </a:r>
          </a:p>
          <a:p>
            <a:pPr>
              <a:buNone/>
            </a:pPr>
            <a:r>
              <a:rPr lang="en-US" dirty="0" smtClean="0">
                <a:solidFill>
                  <a:srgbClr val="FFFF00"/>
                </a:solidFill>
              </a:rPr>
              <a:t>  Upper Creeks and Lower Creeks</a:t>
            </a:r>
          </a:p>
          <a:p>
            <a:r>
              <a:rPr lang="en-US" dirty="0" smtClean="0">
                <a:solidFill>
                  <a:srgbClr val="FFFF00"/>
                </a:solidFill>
              </a:rPr>
              <a:t>Enemies were the Choctaw</a:t>
            </a:r>
          </a:p>
          <a:p>
            <a:r>
              <a:rPr lang="en-US" dirty="0" smtClean="0">
                <a:solidFill>
                  <a:srgbClr val="FFFF00"/>
                </a:solidFill>
              </a:rPr>
              <a:t>Spoke a form of  the </a:t>
            </a:r>
            <a:r>
              <a:rPr lang="en-US" dirty="0" err="1" smtClean="0">
                <a:solidFill>
                  <a:srgbClr val="FFFF00"/>
                </a:solidFill>
              </a:rPr>
              <a:t>Muscogean</a:t>
            </a:r>
            <a:r>
              <a:rPr lang="en-US" dirty="0" smtClean="0">
                <a:solidFill>
                  <a:srgbClr val="FFFF00"/>
                </a:solidFill>
              </a:rPr>
              <a:t> </a:t>
            </a:r>
          </a:p>
          <a:p>
            <a:pPr>
              <a:buNone/>
            </a:pPr>
            <a:r>
              <a:rPr lang="en-US" dirty="0" smtClean="0">
                <a:solidFill>
                  <a:srgbClr val="FFFF00"/>
                </a:solidFill>
              </a:rPr>
              <a:t>    language</a:t>
            </a:r>
            <a:endParaRPr lang="en-US" dirty="0">
              <a:solidFill>
                <a:srgbClr val="FFFF00"/>
              </a:solidFill>
            </a:endParaRPr>
          </a:p>
        </p:txBody>
      </p:sp>
      <p:pic>
        <p:nvPicPr>
          <p:cNvPr id="4" name="Picture 3" descr="creek indian.jpg"/>
          <p:cNvPicPr>
            <a:picLocks noChangeAspect="1"/>
          </p:cNvPicPr>
          <p:nvPr/>
        </p:nvPicPr>
        <p:blipFill>
          <a:blip r:embed="rId2" cstate="print"/>
          <a:stretch>
            <a:fillRect/>
          </a:stretch>
        </p:blipFill>
        <p:spPr>
          <a:xfrm>
            <a:off x="6248400" y="1752600"/>
            <a:ext cx="2667000" cy="32004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4"/>
                </a:solidFill>
                <a:latin typeface="Castellar" pitchFamily="18" charset="0"/>
              </a:rPr>
              <a:t>The Indians: </a:t>
            </a:r>
            <a:r>
              <a:rPr lang="en-US" sz="4000" b="1" dirty="0" smtClean="0">
                <a:solidFill>
                  <a:schemeClr val="accent6"/>
                </a:solidFill>
                <a:latin typeface="Castellar" pitchFamily="18" charset="0"/>
              </a:rPr>
              <a:t>The Choctaw</a:t>
            </a:r>
            <a:endParaRPr lang="en-US" sz="4000" dirty="0">
              <a:solidFill>
                <a:schemeClr val="accent6"/>
              </a:solidFill>
            </a:endParaRPr>
          </a:p>
        </p:txBody>
      </p:sp>
      <p:sp>
        <p:nvSpPr>
          <p:cNvPr id="3" name="Content Placeholder 2"/>
          <p:cNvSpPr>
            <a:spLocks noGrp="1"/>
          </p:cNvSpPr>
          <p:nvPr>
            <p:ph idx="1"/>
          </p:nvPr>
        </p:nvSpPr>
        <p:spPr/>
        <p:txBody>
          <a:bodyPr/>
          <a:lstStyle/>
          <a:p>
            <a:r>
              <a:rPr lang="en-US" dirty="0" smtClean="0">
                <a:solidFill>
                  <a:schemeClr val="accent6"/>
                </a:solidFill>
              </a:rPr>
              <a:t>Brave warriors</a:t>
            </a:r>
          </a:p>
          <a:p>
            <a:r>
              <a:rPr lang="en-US" dirty="0" smtClean="0">
                <a:solidFill>
                  <a:schemeClr val="accent6"/>
                </a:solidFill>
              </a:rPr>
              <a:t>The word Alabama comes from the Choctaw word </a:t>
            </a:r>
            <a:r>
              <a:rPr lang="en-US" dirty="0" err="1" smtClean="0">
                <a:solidFill>
                  <a:schemeClr val="accent6"/>
                </a:solidFill>
              </a:rPr>
              <a:t>Alibamos</a:t>
            </a:r>
            <a:r>
              <a:rPr lang="en-US" dirty="0" smtClean="0">
                <a:solidFill>
                  <a:schemeClr val="accent6"/>
                </a:solidFill>
              </a:rPr>
              <a:t>, meaning to cut or gather plants</a:t>
            </a:r>
          </a:p>
          <a:p>
            <a:r>
              <a:rPr lang="en-US" dirty="0" smtClean="0">
                <a:solidFill>
                  <a:schemeClr val="accent6"/>
                </a:solidFill>
              </a:rPr>
              <a:t>Spoke a form of </a:t>
            </a:r>
          </a:p>
          <a:p>
            <a:pPr>
              <a:buNone/>
            </a:pPr>
            <a:r>
              <a:rPr lang="en-US" dirty="0" smtClean="0">
                <a:solidFill>
                  <a:schemeClr val="accent6"/>
                </a:solidFill>
              </a:rPr>
              <a:t>    the </a:t>
            </a:r>
            <a:r>
              <a:rPr lang="en-US" dirty="0" err="1" smtClean="0">
                <a:solidFill>
                  <a:schemeClr val="accent6"/>
                </a:solidFill>
              </a:rPr>
              <a:t>Muskogean</a:t>
            </a:r>
            <a:endParaRPr lang="en-US" dirty="0" smtClean="0">
              <a:solidFill>
                <a:schemeClr val="accent6"/>
              </a:solidFill>
            </a:endParaRPr>
          </a:p>
          <a:p>
            <a:pPr>
              <a:buNone/>
            </a:pPr>
            <a:r>
              <a:rPr lang="en-US" dirty="0" smtClean="0">
                <a:solidFill>
                  <a:schemeClr val="accent6"/>
                </a:solidFill>
              </a:rPr>
              <a:t>    language</a:t>
            </a:r>
            <a:endParaRPr lang="en-US" dirty="0">
              <a:solidFill>
                <a:schemeClr val="accent6"/>
              </a:solidFill>
            </a:endParaRPr>
          </a:p>
        </p:txBody>
      </p:sp>
      <p:pic>
        <p:nvPicPr>
          <p:cNvPr id="4" name="Picture 3" descr="choctaw.jpg"/>
          <p:cNvPicPr>
            <a:picLocks noChangeAspect="1"/>
          </p:cNvPicPr>
          <p:nvPr/>
        </p:nvPicPr>
        <p:blipFill>
          <a:blip r:embed="rId2" cstate="print"/>
          <a:stretch>
            <a:fillRect/>
          </a:stretch>
        </p:blipFill>
        <p:spPr>
          <a:xfrm>
            <a:off x="3657600" y="3352800"/>
            <a:ext cx="4114800" cy="31718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Chapter 2 Vocabulary</a:t>
            </a:r>
            <a:endParaRPr lang="en-US" dirty="0"/>
          </a:p>
        </p:txBody>
      </p:sp>
      <p:sp>
        <p:nvSpPr>
          <p:cNvPr id="3" name="Content Placeholder 2"/>
          <p:cNvSpPr>
            <a:spLocks noGrp="1"/>
          </p:cNvSpPr>
          <p:nvPr>
            <p:ph idx="1"/>
          </p:nvPr>
        </p:nvSpPr>
        <p:spPr/>
        <p:txBody>
          <a:bodyPr>
            <a:normAutofit/>
          </a:bodyPr>
          <a:lstStyle/>
          <a:p>
            <a:pPr algn="ctr">
              <a:buNone/>
            </a:pPr>
            <a:r>
              <a:rPr lang="en-US" dirty="0">
                <a:latin typeface="Comic Sans MS" pitchFamily="66" charset="0"/>
              </a:rPr>
              <a:t>•</a:t>
            </a:r>
            <a:r>
              <a:rPr lang="en-US" dirty="0" smtClean="0">
                <a:latin typeface="Comic Sans MS" pitchFamily="66" charset="0"/>
              </a:rPr>
              <a:t> Palisade- high wall around a town</a:t>
            </a:r>
          </a:p>
          <a:p>
            <a:pPr>
              <a:buNone/>
            </a:pPr>
            <a:endParaRPr lang="en-US" sz="2400" dirty="0" smtClean="0">
              <a:latin typeface="Comic Sans MS" pitchFamily="66" charset="0"/>
            </a:endParaRPr>
          </a:p>
        </p:txBody>
      </p:sp>
      <p:pic>
        <p:nvPicPr>
          <p:cNvPr id="6146" name="Picture 2" descr="http://t2.gstatic.com/images?q=tbn:ANd9GcREwpRH31stYm09xvSPfm9kHQl6UeGWIL50U0Uq3RGp7TZ7JWsS6Q:www.web-books.com/Classics/Books/B1/B1583/MAIN/images/037palisade.jpg"/>
          <p:cNvPicPr>
            <a:picLocks noChangeAspect="1" noChangeArrowheads="1"/>
          </p:cNvPicPr>
          <p:nvPr/>
        </p:nvPicPr>
        <p:blipFill>
          <a:blip r:embed="rId2" cstate="print"/>
          <a:srcRect/>
          <a:stretch>
            <a:fillRect/>
          </a:stretch>
        </p:blipFill>
        <p:spPr bwMode="auto">
          <a:xfrm>
            <a:off x="457200" y="4572000"/>
            <a:ext cx="2314575" cy="1971676"/>
          </a:xfrm>
          <a:prstGeom prst="rect">
            <a:avLst/>
          </a:prstGeom>
          <a:noFill/>
        </p:spPr>
      </p:pic>
      <p:pic>
        <p:nvPicPr>
          <p:cNvPr id="6148" name="Picture 4" descr="http://t2.gstatic.com/images?q=tbn:ANd9GcR-urdDedSye-Hgwwq5B6sWP9j4VLsZNA_K2qDexy631E5X1feT5g:www.learnnc.org/lp/media/uploads/2007/11/temple_palisade.jpg"/>
          <p:cNvPicPr>
            <a:picLocks noChangeAspect="1" noChangeArrowheads="1"/>
          </p:cNvPicPr>
          <p:nvPr/>
        </p:nvPicPr>
        <p:blipFill>
          <a:blip r:embed="rId3" cstate="print"/>
          <a:srcRect/>
          <a:stretch>
            <a:fillRect/>
          </a:stretch>
        </p:blipFill>
        <p:spPr bwMode="auto">
          <a:xfrm>
            <a:off x="3124200" y="2743200"/>
            <a:ext cx="5105400" cy="29718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4"/>
                </a:solidFill>
                <a:latin typeface="Castellar" pitchFamily="18" charset="0"/>
              </a:rPr>
              <a:t>The Indians: </a:t>
            </a:r>
            <a:r>
              <a:rPr lang="en-US" sz="3600" b="1" dirty="0" smtClean="0">
                <a:solidFill>
                  <a:srgbClr val="FF0000"/>
                </a:solidFill>
                <a:latin typeface="Castellar" pitchFamily="18" charset="0"/>
              </a:rPr>
              <a:t>The Chickasaw</a:t>
            </a:r>
            <a:endParaRPr lang="en-US" sz="36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7030A0"/>
                </a:solidFill>
              </a:rPr>
              <a:t>Mostly lived in Mississippi but also in Northwestern Alabama</a:t>
            </a:r>
          </a:p>
          <a:p>
            <a:r>
              <a:rPr lang="en-US" dirty="0" smtClean="0">
                <a:solidFill>
                  <a:srgbClr val="7030A0"/>
                </a:solidFill>
              </a:rPr>
              <a:t>Brave fighters</a:t>
            </a:r>
          </a:p>
          <a:p>
            <a:r>
              <a:rPr lang="en-US" dirty="0" smtClean="0">
                <a:solidFill>
                  <a:srgbClr val="7030A0"/>
                </a:solidFill>
              </a:rPr>
              <a:t>They took horses from the Spanish </a:t>
            </a:r>
          </a:p>
          <a:p>
            <a:pPr>
              <a:buNone/>
            </a:pPr>
            <a:r>
              <a:rPr lang="en-US" dirty="0" smtClean="0">
                <a:solidFill>
                  <a:srgbClr val="7030A0"/>
                </a:solidFill>
              </a:rPr>
              <a:t>     and developed herds of fine </a:t>
            </a:r>
          </a:p>
          <a:p>
            <a:pPr>
              <a:buNone/>
            </a:pPr>
            <a:r>
              <a:rPr lang="en-US" dirty="0" smtClean="0">
                <a:solidFill>
                  <a:srgbClr val="7030A0"/>
                </a:solidFill>
              </a:rPr>
              <a:t>     ponies.</a:t>
            </a:r>
          </a:p>
          <a:p>
            <a:r>
              <a:rPr lang="en-US" dirty="0" smtClean="0">
                <a:solidFill>
                  <a:srgbClr val="7030A0"/>
                </a:solidFill>
              </a:rPr>
              <a:t>Spoke a form of the </a:t>
            </a:r>
            <a:r>
              <a:rPr lang="en-US" dirty="0" err="1" smtClean="0">
                <a:solidFill>
                  <a:srgbClr val="7030A0"/>
                </a:solidFill>
              </a:rPr>
              <a:t>Muskogean</a:t>
            </a:r>
            <a:endParaRPr lang="en-US" dirty="0" smtClean="0">
              <a:solidFill>
                <a:srgbClr val="7030A0"/>
              </a:solidFill>
            </a:endParaRPr>
          </a:p>
          <a:p>
            <a:pPr>
              <a:buNone/>
            </a:pPr>
            <a:r>
              <a:rPr lang="en-US" dirty="0" smtClean="0">
                <a:solidFill>
                  <a:srgbClr val="7030A0"/>
                </a:solidFill>
              </a:rPr>
              <a:t>      language</a:t>
            </a:r>
            <a:endParaRPr lang="en-US" dirty="0">
              <a:solidFill>
                <a:srgbClr val="7030A0"/>
              </a:solidFill>
            </a:endParaRPr>
          </a:p>
        </p:txBody>
      </p:sp>
      <p:pic>
        <p:nvPicPr>
          <p:cNvPr id="4" name="Picture 3" descr="chickasaw.jpg"/>
          <p:cNvPicPr>
            <a:picLocks noChangeAspect="1"/>
          </p:cNvPicPr>
          <p:nvPr/>
        </p:nvPicPr>
        <p:blipFill>
          <a:blip r:embed="rId2" cstate="print"/>
          <a:stretch>
            <a:fillRect/>
          </a:stretch>
        </p:blipFill>
        <p:spPr>
          <a:xfrm>
            <a:off x="6477000" y="3505200"/>
            <a:ext cx="2667000" cy="29718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4"/>
                </a:solidFill>
                <a:latin typeface="Castellar" pitchFamily="18" charset="0"/>
              </a:rPr>
              <a:t>The Indians: </a:t>
            </a:r>
            <a:r>
              <a:rPr lang="en-US" sz="3600" b="1" dirty="0" smtClean="0">
                <a:solidFill>
                  <a:srgbClr val="92D050"/>
                </a:solidFill>
                <a:latin typeface="Castellar" pitchFamily="18" charset="0"/>
              </a:rPr>
              <a:t>The Cherokee</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solidFill>
                  <a:srgbClr val="92D050"/>
                </a:solidFill>
              </a:rPr>
              <a:t>They hunted and lived in Alabama</a:t>
            </a:r>
          </a:p>
          <a:p>
            <a:r>
              <a:rPr lang="en-US" dirty="0" smtClean="0">
                <a:solidFill>
                  <a:srgbClr val="92D050"/>
                </a:solidFill>
              </a:rPr>
              <a:t>Men and women were tall</a:t>
            </a:r>
          </a:p>
          <a:p>
            <a:r>
              <a:rPr lang="en-US" dirty="0" smtClean="0">
                <a:solidFill>
                  <a:srgbClr val="92D050"/>
                </a:solidFill>
              </a:rPr>
              <a:t>Women were often warriors and part of government</a:t>
            </a:r>
          </a:p>
          <a:p>
            <a:r>
              <a:rPr lang="en-US" dirty="0" smtClean="0">
                <a:solidFill>
                  <a:srgbClr val="92D050"/>
                </a:solidFill>
              </a:rPr>
              <a:t>Spoke an Iroquoian language</a:t>
            </a:r>
            <a:endParaRPr lang="en-US" dirty="0">
              <a:solidFill>
                <a:srgbClr val="92D050"/>
              </a:solidFill>
            </a:endParaRPr>
          </a:p>
        </p:txBody>
      </p:sp>
      <p:pic>
        <p:nvPicPr>
          <p:cNvPr id="4" name="Picture 3" descr="cherokee.bmp"/>
          <p:cNvPicPr>
            <a:picLocks noChangeAspect="1"/>
          </p:cNvPicPr>
          <p:nvPr/>
        </p:nvPicPr>
        <p:blipFill>
          <a:blip r:embed="rId2" cstate="print"/>
          <a:stretch>
            <a:fillRect/>
          </a:stretch>
        </p:blipFill>
        <p:spPr>
          <a:xfrm>
            <a:off x="6248400" y="3352800"/>
            <a:ext cx="2438400" cy="3048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latin typeface="Castellar" pitchFamily="18" charset="0"/>
              </a:rPr>
              <a:t>The Indian Culture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Religion was important to all nations</a:t>
            </a:r>
          </a:p>
          <a:p>
            <a:r>
              <a:rPr lang="en-US" dirty="0" smtClean="0"/>
              <a:t>Green Corn Dance- summer ceremony that symbolized cleansing for the new year.</a:t>
            </a:r>
          </a:p>
          <a:p>
            <a:r>
              <a:rPr lang="en-US" dirty="0" smtClean="0"/>
              <a:t>Towns were square; council house was in the center and cabins were around it.</a:t>
            </a:r>
          </a:p>
          <a:p>
            <a:r>
              <a:rPr lang="en-US" dirty="0" smtClean="0"/>
              <a:t>Gathered berries and nuts, raised corn, pumpkins, sweet potatoes, beans, melons, squash, and gourds.</a:t>
            </a:r>
          </a:p>
          <a:p>
            <a:r>
              <a:rPr lang="en-US" dirty="0" smtClean="0"/>
              <a:t>They made decorative ornaments, masks, pottery, and clay pipes</a:t>
            </a:r>
          </a:p>
          <a:p>
            <a:r>
              <a:rPr lang="en-US" dirty="0" smtClean="0"/>
              <a:t>Played “Chunky”-  spear toss at a rolling stone disk</a:t>
            </a:r>
          </a:p>
          <a:p>
            <a:r>
              <a:rPr lang="en-US" dirty="0" smtClean="0"/>
              <a:t>People of different cultures competed for control and power of Alabama</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An Indian Myth</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lstStyle/>
          <a:p>
            <a:r>
              <a:rPr lang="en-US" dirty="0" smtClean="0">
                <a:solidFill>
                  <a:schemeClr val="accent6">
                    <a:lumMod val="60000"/>
                    <a:lumOff val="40000"/>
                  </a:schemeClr>
                </a:solidFill>
              </a:rPr>
              <a:t>Read pg 63 in your textbook and summarize this Cherokee myth</a:t>
            </a:r>
          </a:p>
          <a:p>
            <a:endParaRPr lang="en-US" dirty="0">
              <a:solidFill>
                <a:schemeClr val="accent6">
                  <a:lumMod val="60000"/>
                  <a:lumOff val="40000"/>
                </a:schemeClr>
              </a:solidFill>
            </a:endParaRPr>
          </a:p>
        </p:txBody>
      </p:sp>
      <p:pic>
        <p:nvPicPr>
          <p:cNvPr id="4" name="Picture 3" descr="rabbit.jpg"/>
          <p:cNvPicPr>
            <a:picLocks noChangeAspect="1"/>
          </p:cNvPicPr>
          <p:nvPr/>
        </p:nvPicPr>
        <p:blipFill>
          <a:blip r:embed="rId2" cstate="print"/>
          <a:stretch>
            <a:fillRect/>
          </a:stretch>
        </p:blipFill>
        <p:spPr>
          <a:xfrm>
            <a:off x="2514600" y="3200400"/>
            <a:ext cx="4343400" cy="32766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 </a:t>
            </a:r>
            <a:r>
              <a:rPr lang="en-US" smtClean="0">
                <a:solidFill>
                  <a:srgbClr val="FF0000"/>
                </a:solidFill>
                <a:latin typeface="Algerian" pitchFamily="82" charset="0"/>
              </a:rPr>
              <a:t>Indian Women</a:t>
            </a:r>
            <a:endParaRPr lang="en-US" dirty="0"/>
          </a:p>
        </p:txBody>
      </p:sp>
      <p:sp>
        <p:nvSpPr>
          <p:cNvPr id="3" name="Content Placeholder 2"/>
          <p:cNvSpPr>
            <a:spLocks noGrp="1"/>
          </p:cNvSpPr>
          <p:nvPr>
            <p:ph idx="1"/>
          </p:nvPr>
        </p:nvSpPr>
        <p:spPr/>
        <p:txBody>
          <a:bodyPr/>
          <a:lstStyle/>
          <a:p>
            <a:r>
              <a:rPr lang="en-US" dirty="0" smtClean="0"/>
              <a:t>Indian women worked hard keeping their home.</a:t>
            </a:r>
          </a:p>
          <a:p>
            <a:r>
              <a:rPr lang="en-US" dirty="0" smtClean="0"/>
              <a:t>They raised children, skinned hides, ground corn and nuts, prepared food, made clothing and pottery, worked in fields, and took care of the sick</a:t>
            </a:r>
          </a:p>
          <a:p>
            <a:r>
              <a:rPr lang="en-US" dirty="0" smtClean="0"/>
              <a:t>Indian families traced their family lines through the women (</a:t>
            </a:r>
            <a:r>
              <a:rPr lang="en-US" smtClean="0"/>
              <a:t>unlike Europeans-men)</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Ch2 Lesson5 Review Questions </a:t>
            </a:r>
            <a:r>
              <a:rPr lang="en-US" sz="31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(pg56)</a:t>
            </a:r>
            <a:endParaRPr lang="en-US" sz="3100" dirty="0">
              <a:solidFill>
                <a:srgbClr val="C00000"/>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How do we have information about how the Native Americans lived in Alabama?</a:t>
            </a:r>
          </a:p>
          <a:p>
            <a:pPr marL="514350" indent="-514350">
              <a:buAutoNum type="arabicPeriod"/>
            </a:pPr>
            <a:r>
              <a:rPr lang="en-US" dirty="0" smtClean="0"/>
              <a:t>Name the 4 major Indian nations that lived in Alabama when Europeans began to settle here.</a:t>
            </a:r>
          </a:p>
          <a:p>
            <a:pPr marL="514350" indent="-514350">
              <a:buAutoNum type="arabicPeriod"/>
            </a:pPr>
            <a:r>
              <a:rPr lang="en-US" dirty="0" smtClean="0"/>
              <a:t>Why are oral traditions important in cultures that do not have a written language?</a:t>
            </a:r>
          </a:p>
          <a:p>
            <a:pPr marL="514350" indent="-514350">
              <a:buAutoNum type="arabicPeriod"/>
            </a:pPr>
            <a:r>
              <a:rPr lang="en-US" dirty="0" smtClean="0"/>
              <a:t>What is a </a:t>
            </a:r>
            <a:r>
              <a:rPr lang="en-US" dirty="0" err="1" smtClean="0"/>
              <a:t>busk</a:t>
            </a:r>
            <a:r>
              <a:rPr lang="en-US" dirty="0" smtClean="0"/>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4 SQUARES</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br>
            <a:r>
              <a:rPr lang="en-US" sz="31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End of Chapter Activity</a:t>
            </a:r>
            <a:endParaRPr lang="en-US" sz="3100" dirty="0">
              <a:solidFill>
                <a:srgbClr val="C00000"/>
              </a:solidFill>
            </a:endParaRPr>
          </a:p>
        </p:txBody>
      </p:sp>
      <p:sp>
        <p:nvSpPr>
          <p:cNvPr id="3" name="Content Placeholder 2"/>
          <p:cNvSpPr>
            <a:spLocks noGrp="1"/>
          </p:cNvSpPr>
          <p:nvPr>
            <p:ph idx="1"/>
          </p:nvPr>
        </p:nvSpPr>
        <p:spPr>
          <a:xfrm>
            <a:off x="457200" y="1371600"/>
            <a:ext cx="8229600" cy="5181600"/>
          </a:xfrm>
        </p:spPr>
        <p:txBody>
          <a:bodyPr>
            <a:normAutofit fontScale="70000" lnSpcReduction="20000"/>
          </a:bodyPr>
          <a:lstStyle/>
          <a:p>
            <a:pPr>
              <a:lnSpc>
                <a:spcPct val="90000"/>
              </a:lnSpc>
              <a:spcBef>
                <a:spcPct val="50000"/>
              </a:spcBef>
              <a:buNone/>
              <a:defRPr/>
            </a:pPr>
            <a:r>
              <a:rPr lang="en-US" dirty="0" smtClean="0">
                <a:solidFill>
                  <a:srgbClr val="FFC000"/>
                </a:solidFill>
                <a:latin typeface="President" pitchFamily="66" charset="0"/>
              </a:rPr>
              <a:t>     </a:t>
            </a:r>
            <a:r>
              <a:rPr lang="en-US" dirty="0" smtClean="0">
                <a:solidFill>
                  <a:srgbClr val="92D050"/>
                </a:solidFill>
                <a:latin typeface="President" pitchFamily="66" charset="0"/>
              </a:rPr>
              <a:t>Step 1: Fold your paper in half (hamburger style) then </a:t>
            </a:r>
            <a:r>
              <a:rPr lang="en-US" dirty="0" smtClean="0">
                <a:solidFill>
                  <a:srgbClr val="92D050"/>
                </a:solidFill>
                <a:latin typeface="President" pitchFamily="66" charset="0"/>
              </a:rPr>
              <a:t>repeat so that you have 4 squares.</a:t>
            </a:r>
            <a:endParaRPr lang="en-US" dirty="0" smtClean="0">
              <a:solidFill>
                <a:srgbClr val="92D050"/>
              </a:solidFill>
              <a:latin typeface="President" pitchFamily="66" charset="0"/>
            </a:endParaRPr>
          </a:p>
          <a:p>
            <a:pPr>
              <a:lnSpc>
                <a:spcPct val="90000"/>
              </a:lnSpc>
              <a:spcBef>
                <a:spcPct val="50000"/>
              </a:spcBef>
              <a:buNone/>
              <a:defRPr/>
            </a:pPr>
            <a:r>
              <a:rPr lang="en-US" dirty="0" smtClean="0">
                <a:solidFill>
                  <a:srgbClr val="92D050"/>
                </a:solidFill>
                <a:latin typeface="President" pitchFamily="66" charset="0"/>
              </a:rPr>
              <a:t> 	Step 2: In the middle of a sheet of paper, you should </a:t>
            </a:r>
            <a:r>
              <a:rPr lang="en-US" dirty="0" smtClean="0">
                <a:solidFill>
                  <a:srgbClr val="92D050"/>
                </a:solidFill>
                <a:latin typeface="President" pitchFamily="66" charset="0"/>
              </a:rPr>
              <a:t>draw an outline of Alabama</a:t>
            </a:r>
            <a:r>
              <a:rPr lang="en-US" dirty="0" smtClean="0">
                <a:solidFill>
                  <a:srgbClr val="92D050"/>
                </a:solidFill>
                <a:latin typeface="President" pitchFamily="66" charset="0"/>
              </a:rPr>
              <a:t>. </a:t>
            </a:r>
            <a:endParaRPr lang="en-US" dirty="0" smtClean="0">
              <a:solidFill>
                <a:srgbClr val="92D050"/>
              </a:solidFill>
              <a:latin typeface="President" pitchFamily="66" charset="0"/>
            </a:endParaRPr>
          </a:p>
          <a:p>
            <a:pPr>
              <a:lnSpc>
                <a:spcPct val="90000"/>
              </a:lnSpc>
              <a:spcBef>
                <a:spcPct val="50000"/>
              </a:spcBef>
              <a:buNone/>
              <a:defRPr/>
            </a:pPr>
            <a:r>
              <a:rPr lang="en-US" dirty="0" smtClean="0">
                <a:solidFill>
                  <a:srgbClr val="92D050"/>
                </a:solidFill>
                <a:latin typeface="President" pitchFamily="66" charset="0"/>
              </a:rPr>
              <a:t>	</a:t>
            </a:r>
            <a:r>
              <a:rPr lang="en-US" b="1" dirty="0" smtClean="0">
                <a:solidFill>
                  <a:srgbClr val="92D050"/>
                </a:solidFill>
                <a:latin typeface="President" pitchFamily="66" charset="0"/>
              </a:rPr>
              <a:t>Step 2: </a:t>
            </a:r>
            <a:r>
              <a:rPr lang="en-US" dirty="0" smtClean="0">
                <a:solidFill>
                  <a:srgbClr val="92D050"/>
                </a:solidFill>
                <a:latin typeface="President" pitchFamily="66" charset="0"/>
              </a:rPr>
              <a:t>Label each box as: Spanish, French, English, Indians</a:t>
            </a:r>
            <a:endParaRPr lang="en-US" dirty="0" smtClean="0">
              <a:solidFill>
                <a:srgbClr val="92D050"/>
              </a:solidFill>
              <a:latin typeface="President" pitchFamily="66" charset="0"/>
            </a:endParaRPr>
          </a:p>
          <a:p>
            <a:pPr>
              <a:lnSpc>
                <a:spcPct val="90000"/>
              </a:lnSpc>
              <a:spcBef>
                <a:spcPct val="50000"/>
              </a:spcBef>
              <a:buNone/>
              <a:defRPr/>
            </a:pPr>
            <a:r>
              <a:rPr lang="en-US" b="1" dirty="0" smtClean="0">
                <a:solidFill>
                  <a:srgbClr val="92D050"/>
                </a:solidFill>
                <a:latin typeface="President" pitchFamily="66" charset="0"/>
              </a:rPr>
              <a:t>	Step 3: </a:t>
            </a:r>
            <a:r>
              <a:rPr lang="en-US" dirty="0" smtClean="0">
                <a:solidFill>
                  <a:srgbClr val="92D050"/>
                </a:solidFill>
                <a:latin typeface="President" pitchFamily="66" charset="0"/>
              </a:rPr>
              <a:t>In each box, draw an illustration that demonstrates your knowledge of that group and how they influenced the history of Alabama.</a:t>
            </a:r>
            <a:endParaRPr lang="en-US" dirty="0" smtClean="0">
              <a:solidFill>
                <a:srgbClr val="92D050"/>
              </a:solidFill>
              <a:latin typeface="President" pitchFamily="66" charset="0"/>
            </a:endParaRPr>
          </a:p>
          <a:p>
            <a:pPr>
              <a:lnSpc>
                <a:spcPct val="90000"/>
              </a:lnSpc>
              <a:spcBef>
                <a:spcPct val="50000"/>
              </a:spcBef>
              <a:buNone/>
              <a:defRPr/>
            </a:pPr>
            <a:r>
              <a:rPr lang="en-US" dirty="0" smtClean="0">
                <a:solidFill>
                  <a:srgbClr val="92D050"/>
                </a:solidFill>
                <a:latin typeface="President" pitchFamily="66" charset="0"/>
              </a:rPr>
              <a:t>	</a:t>
            </a:r>
            <a:r>
              <a:rPr lang="en-US" b="1" dirty="0" smtClean="0">
                <a:solidFill>
                  <a:srgbClr val="92D050"/>
                </a:solidFill>
                <a:latin typeface="President" pitchFamily="66" charset="0"/>
              </a:rPr>
              <a:t>Step 4:</a:t>
            </a:r>
            <a:r>
              <a:rPr lang="en-US" dirty="0" smtClean="0">
                <a:solidFill>
                  <a:srgbClr val="92D050"/>
                </a:solidFill>
                <a:latin typeface="President" pitchFamily="66" charset="0"/>
              </a:rPr>
              <a:t> </a:t>
            </a:r>
            <a:r>
              <a:rPr lang="en-US" dirty="0" smtClean="0">
                <a:solidFill>
                  <a:srgbClr val="92D050"/>
                </a:solidFill>
                <a:latin typeface="President" pitchFamily="66" charset="0"/>
              </a:rPr>
              <a:t>Write 4 words in each box that you feel are meaningful to understanding the events that occurred as each group explored Alabama.</a:t>
            </a:r>
          </a:p>
          <a:p>
            <a:pPr>
              <a:lnSpc>
                <a:spcPct val="90000"/>
              </a:lnSpc>
              <a:spcBef>
                <a:spcPct val="50000"/>
              </a:spcBef>
              <a:buNone/>
              <a:defRPr/>
            </a:pPr>
            <a:r>
              <a:rPr lang="en-US" dirty="0" smtClean="0">
                <a:solidFill>
                  <a:srgbClr val="92D050"/>
                </a:solidFill>
                <a:latin typeface="President" pitchFamily="66" charset="0"/>
              </a:rPr>
              <a:t>Challenge: discuss your 4 words for each box with your group members. Use those words to create a 1 sentence summary to summarize that particular group’s influence on Alabama.</a:t>
            </a:r>
            <a:endParaRPr lang="en-US" dirty="0" smtClean="0">
              <a:solidFill>
                <a:srgbClr val="92D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Chapter 2 Vocabulary</a:t>
            </a:r>
            <a:endParaRPr lang="en-US" dirty="0"/>
          </a:p>
        </p:txBody>
      </p:sp>
      <p:sp>
        <p:nvSpPr>
          <p:cNvPr id="3" name="Content Placeholder 2"/>
          <p:cNvSpPr>
            <a:spLocks noGrp="1"/>
          </p:cNvSpPr>
          <p:nvPr>
            <p:ph idx="1"/>
          </p:nvPr>
        </p:nvSpPr>
        <p:spPr/>
        <p:txBody>
          <a:bodyPr>
            <a:normAutofit/>
          </a:bodyPr>
          <a:lstStyle/>
          <a:p>
            <a:pPr algn="ctr">
              <a:buNone/>
            </a:pPr>
            <a:r>
              <a:rPr lang="en-US" dirty="0">
                <a:latin typeface="Comic Sans MS" pitchFamily="66" charset="0"/>
              </a:rPr>
              <a:t>•</a:t>
            </a:r>
            <a:r>
              <a:rPr lang="en-US" dirty="0" smtClean="0">
                <a:latin typeface="Comic Sans MS" pitchFamily="66" charset="0"/>
              </a:rPr>
              <a:t> Strategic position- place useful for a strategy</a:t>
            </a:r>
          </a:p>
          <a:p>
            <a:pPr>
              <a:buNone/>
            </a:pPr>
            <a:endParaRPr lang="en-US" sz="2400" dirty="0" smtClean="0">
              <a:latin typeface="Comic Sans MS" pitchFamily="66" charset="0"/>
            </a:endParaRPr>
          </a:p>
        </p:txBody>
      </p:sp>
      <p:pic>
        <p:nvPicPr>
          <p:cNvPr id="5122" name="Picture 2" descr="http://t2.gstatic.com/images?q=tbn:ANd9GcSQKU9_BTeNchwER_6JJIEm1O-4HnZo9bPUD-hdFHot7fc-16n1:images.visititaly.com/App_Images/Blog/460271ac-3a15-4e8e-b2ee-99ee95f391b2.jpg"/>
          <p:cNvPicPr>
            <a:picLocks noChangeAspect="1" noChangeArrowheads="1"/>
          </p:cNvPicPr>
          <p:nvPr/>
        </p:nvPicPr>
        <p:blipFill>
          <a:blip r:embed="rId2" cstate="print"/>
          <a:srcRect/>
          <a:stretch>
            <a:fillRect/>
          </a:stretch>
        </p:blipFill>
        <p:spPr bwMode="auto">
          <a:xfrm>
            <a:off x="2209800" y="3505200"/>
            <a:ext cx="4114800" cy="236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Chapter 2 Vocabulary</a:t>
            </a:r>
            <a:endParaRPr lang="en-US" dirty="0"/>
          </a:p>
        </p:txBody>
      </p:sp>
      <p:sp>
        <p:nvSpPr>
          <p:cNvPr id="3" name="Content Placeholder 2"/>
          <p:cNvSpPr>
            <a:spLocks noGrp="1"/>
          </p:cNvSpPr>
          <p:nvPr>
            <p:ph idx="1"/>
          </p:nvPr>
        </p:nvSpPr>
        <p:spPr/>
        <p:txBody>
          <a:bodyPr>
            <a:normAutofit/>
          </a:bodyPr>
          <a:lstStyle/>
          <a:p>
            <a:pPr algn="ctr">
              <a:buNone/>
            </a:pPr>
            <a:r>
              <a:rPr lang="en-US" dirty="0">
                <a:latin typeface="Comic Sans MS" pitchFamily="66" charset="0"/>
              </a:rPr>
              <a:t>•</a:t>
            </a:r>
            <a:r>
              <a:rPr lang="en-US" dirty="0" smtClean="0">
                <a:latin typeface="Comic Sans MS" pitchFamily="66" charset="0"/>
              </a:rPr>
              <a:t> Mission- station or headquarters</a:t>
            </a:r>
          </a:p>
          <a:p>
            <a:pPr>
              <a:buNone/>
            </a:pPr>
            <a:endParaRPr lang="en-US" sz="2400" dirty="0" smtClean="0">
              <a:latin typeface="Comic Sans MS" pitchFamily="66" charset="0"/>
            </a:endParaRPr>
          </a:p>
        </p:txBody>
      </p:sp>
      <p:pic>
        <p:nvPicPr>
          <p:cNvPr id="4098" name="Picture 2" descr="http://t3.gstatic.com/images?q=tbn:ANd9GcTqr704ir5W4IgELNFuTtUv3DLuQSKR1GIgi0Cd4bHfdaUF4qGdUA:www.wildthingsafaris.com/pics/Calfins_Big_Trip/tanzania-itete_village-mission_1.jpg"/>
          <p:cNvPicPr>
            <a:picLocks noChangeAspect="1" noChangeArrowheads="1"/>
          </p:cNvPicPr>
          <p:nvPr/>
        </p:nvPicPr>
        <p:blipFill>
          <a:blip r:embed="rId2" cstate="print"/>
          <a:srcRect/>
          <a:stretch>
            <a:fillRect/>
          </a:stretch>
        </p:blipFill>
        <p:spPr bwMode="auto">
          <a:xfrm>
            <a:off x="2667000" y="2819400"/>
            <a:ext cx="3429000" cy="236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Discovering Alabama</a:t>
            </a:r>
            <a:br>
              <a:rPr lang="en-US" dirty="0" smtClean="0"/>
            </a:br>
            <a:r>
              <a:rPr lang="en-US" sz="2000" dirty="0" smtClean="0"/>
              <a:t>Chapter 2 Vocabulary</a:t>
            </a:r>
            <a:endParaRPr lang="en-US" dirty="0"/>
          </a:p>
        </p:txBody>
      </p:sp>
      <p:sp>
        <p:nvSpPr>
          <p:cNvPr id="3" name="Content Placeholder 2"/>
          <p:cNvSpPr>
            <a:spLocks noGrp="1"/>
          </p:cNvSpPr>
          <p:nvPr>
            <p:ph idx="1"/>
          </p:nvPr>
        </p:nvSpPr>
        <p:spPr/>
        <p:txBody>
          <a:bodyPr>
            <a:normAutofit/>
          </a:bodyPr>
          <a:lstStyle/>
          <a:p>
            <a:pPr algn="ctr">
              <a:buNone/>
            </a:pPr>
            <a:r>
              <a:rPr lang="en-US" dirty="0">
                <a:latin typeface="Comic Sans MS" pitchFamily="66" charset="0"/>
              </a:rPr>
              <a:t>•</a:t>
            </a:r>
            <a:r>
              <a:rPr lang="en-US" dirty="0" smtClean="0">
                <a:latin typeface="Comic Sans MS" pitchFamily="66" charset="0"/>
              </a:rPr>
              <a:t> Garrison- place where soldiers are stationed for the purpose of defending it</a:t>
            </a:r>
          </a:p>
          <a:p>
            <a:pPr>
              <a:buNone/>
            </a:pPr>
            <a:endParaRPr lang="en-US" sz="2400" dirty="0" smtClean="0">
              <a:latin typeface="Comic Sans MS" pitchFamily="66" charset="0"/>
            </a:endParaRPr>
          </a:p>
        </p:txBody>
      </p:sp>
      <p:pic>
        <p:nvPicPr>
          <p:cNvPr id="3074" name="Picture 2" descr="http://t2.gstatic.com/images?q=tbn:ANd9GcT-NldxQERy3GGVeVdezkRHraGDDr47R694bUvMU_0fWyPFlE71:www.sos.wa.gov/history/Timeline/images/large/1825-FortColville.jpg"/>
          <p:cNvPicPr>
            <a:picLocks noChangeAspect="1" noChangeArrowheads="1"/>
          </p:cNvPicPr>
          <p:nvPr/>
        </p:nvPicPr>
        <p:blipFill>
          <a:blip r:embed="rId2" cstate="print"/>
          <a:srcRect/>
          <a:stretch>
            <a:fillRect/>
          </a:stretch>
        </p:blipFill>
        <p:spPr bwMode="auto">
          <a:xfrm>
            <a:off x="2819400" y="3886200"/>
            <a:ext cx="3124200" cy="2286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2753</Words>
  <Application>Microsoft Office PowerPoint</Application>
  <PresentationFormat>On-screen Show (4:3)</PresentationFormat>
  <Paragraphs>325</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Discovering Alabama Chapter 2</vt:lpstr>
      <vt:lpstr>Discovering Alabama Chapter 2 Vocabulary</vt:lpstr>
      <vt:lpstr>Discovering Alabama Chapter 2 Vocabulary</vt:lpstr>
      <vt:lpstr>Discovering Alabama Chapter 2 Vocabulary</vt:lpstr>
      <vt:lpstr>Discovering Alabama Chapter 2 Vocabulary</vt:lpstr>
      <vt:lpstr>Discovering Alabama Chapter 2 Vocabulary</vt:lpstr>
      <vt:lpstr>Discovering Alabama Chapter 2 Vocabulary</vt:lpstr>
      <vt:lpstr>Discovering Alabama Chapter 2 Vocabulary</vt:lpstr>
      <vt:lpstr>Discovering Alabama Chapter 2 Vocabulary</vt:lpstr>
      <vt:lpstr>Discovering Alabama Chapter 2 Vocabulary</vt:lpstr>
      <vt:lpstr>Discovering Alabama </vt:lpstr>
      <vt:lpstr>Discovering Alabama </vt:lpstr>
      <vt:lpstr>Chapter 2 Discovering Alabama Many cultures have influenced Alabama!</vt:lpstr>
      <vt:lpstr>Discovering Alabama *The New World was discovered more than once!</vt:lpstr>
      <vt:lpstr>Discovering Alabama *The New World was discovered more than once!</vt:lpstr>
      <vt:lpstr>Discovering Alabama *The New World was discovered more than once!</vt:lpstr>
      <vt:lpstr>Slide 17</vt:lpstr>
      <vt:lpstr>The Spanish  </vt:lpstr>
      <vt:lpstr>The Spanish in Alabama</vt:lpstr>
      <vt:lpstr>3 Cultures in Alabama</vt:lpstr>
      <vt:lpstr>Ch2 Lesson 1 Review Questions</vt:lpstr>
      <vt:lpstr>Ch2 Lesson Review Questions ANSWERS</vt:lpstr>
      <vt:lpstr>3---2---1  Activity</vt:lpstr>
      <vt:lpstr>Discovering Alabama Chapter 2 Lesson 2</vt:lpstr>
      <vt:lpstr>Hernando de Soto</vt:lpstr>
      <vt:lpstr>Hernando de Soto</vt:lpstr>
      <vt:lpstr>MAUBILA</vt:lpstr>
      <vt:lpstr>Don Tristan de Luna</vt:lpstr>
      <vt:lpstr>Don Tristan de Luna</vt:lpstr>
      <vt:lpstr>Don Tristan de Luna</vt:lpstr>
      <vt:lpstr>Ch2 Lesson2 Review Questions (pg45)</vt:lpstr>
      <vt:lpstr>Ch2 Lesson2 Review Questions Answers</vt:lpstr>
      <vt:lpstr>Create a Historical Comic Strip Activity</vt:lpstr>
      <vt:lpstr>Create a Historical Comic Strip Activity: Example</vt:lpstr>
      <vt:lpstr>Discovering Alabama </vt:lpstr>
      <vt:lpstr>The French</vt:lpstr>
      <vt:lpstr>The French</vt:lpstr>
      <vt:lpstr>The Cassette Girls</vt:lpstr>
      <vt:lpstr>The Cassette Girls</vt:lpstr>
      <vt:lpstr>French Forts In Alabama</vt:lpstr>
      <vt:lpstr>French Forts In Alabama</vt:lpstr>
      <vt:lpstr>French Forts In Alabama</vt:lpstr>
      <vt:lpstr>French Forts In Alabama</vt:lpstr>
      <vt:lpstr>French Forts In Alabama</vt:lpstr>
      <vt:lpstr>Ch2 Lesson3 Review Questions (pg53)</vt:lpstr>
      <vt:lpstr>Ch2 Lesson3 Review Questions Answers</vt:lpstr>
      <vt:lpstr>Spanish vs. French Activity</vt:lpstr>
      <vt:lpstr>Discovering Alabama </vt:lpstr>
      <vt:lpstr>The English</vt:lpstr>
      <vt:lpstr>The English</vt:lpstr>
      <vt:lpstr>The English:  Lachlan McGillivray</vt:lpstr>
      <vt:lpstr>The English:  Lachlan McGillivray</vt:lpstr>
      <vt:lpstr>Ch2 Lesson4 Review Questions (pg56)</vt:lpstr>
      <vt:lpstr>Ch2 Lesson4 Review Questions  Answers</vt:lpstr>
      <vt:lpstr>1 PAGER Activity</vt:lpstr>
      <vt:lpstr>Discovering Alabama </vt:lpstr>
      <vt:lpstr>The Indians</vt:lpstr>
      <vt:lpstr>The Indians: The Creeks</vt:lpstr>
      <vt:lpstr>The Indians: The Choctaw</vt:lpstr>
      <vt:lpstr>The Indians: The Chickasaw</vt:lpstr>
      <vt:lpstr>The Indians: The Cherokee</vt:lpstr>
      <vt:lpstr>The Indian Culture</vt:lpstr>
      <vt:lpstr>An Indian Myth</vt:lpstr>
      <vt:lpstr> Indian Women</vt:lpstr>
      <vt:lpstr>Ch2 Lesson5 Review Questions (pg56)</vt:lpstr>
      <vt:lpstr>4 SQUARES End of Chapter 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Alabama Chapter 2</dc:title>
  <dc:creator>tara.green</dc:creator>
  <cp:lastModifiedBy>tara.green</cp:lastModifiedBy>
  <cp:revision>114</cp:revision>
  <dcterms:created xsi:type="dcterms:W3CDTF">2011-09-07T16:36:57Z</dcterms:created>
  <dcterms:modified xsi:type="dcterms:W3CDTF">2012-09-18T15:55:39Z</dcterms:modified>
</cp:coreProperties>
</file>