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1" r:id="rId3"/>
    <p:sldId id="257" r:id="rId4"/>
    <p:sldId id="258" r:id="rId5"/>
    <p:sldId id="260" r:id="rId6"/>
    <p:sldId id="264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108784"/>
    <a:srgbClr val="701AAE"/>
    <a:srgbClr val="FF209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5" d="100"/>
          <a:sy n="85" d="100"/>
        </p:scale>
        <p:origin x="-72" y="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2/16/2017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>
                <a:latin typeface="Noteworthy Light"/>
                <a:cs typeface="Noteworthy Light"/>
              </a:rPr>
              <a:t>Idioms, Adages, and Proverbs </a:t>
            </a:r>
            <a:endParaRPr lang="en-US" sz="7200" dirty="0">
              <a:latin typeface="Noteworthy Light"/>
              <a:cs typeface="Noteworthy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Noteworthy Light"/>
                <a:cs typeface="Noteworthy Light"/>
              </a:rPr>
              <a:t>5</a:t>
            </a:r>
            <a:r>
              <a:rPr lang="en-US" sz="3200" baseline="30000" dirty="0" smtClean="0">
                <a:latin typeface="Noteworthy Light"/>
                <a:cs typeface="Noteworthy Light"/>
              </a:rPr>
              <a:t>th</a:t>
            </a:r>
            <a:r>
              <a:rPr lang="en-US" sz="3200" dirty="0" smtClean="0">
                <a:latin typeface="Noteworthy Light"/>
                <a:cs typeface="Noteworthy Light"/>
              </a:rPr>
              <a:t> Grade- ELA Common Core Aligned </a:t>
            </a:r>
            <a:endParaRPr lang="en-US" sz="3200" dirty="0">
              <a:latin typeface="Noteworthy Light"/>
              <a:cs typeface="Noteworthy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83929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4000" dirty="0" smtClean="0">
                <a:latin typeface="Noteworthy Light"/>
                <a:cs typeface="Noteworthy Light"/>
              </a:rPr>
              <a:t>Idioms, adages, and proverbs are types of common expressions and sayings that have meanings beyond what can be understood by their common words. </a:t>
            </a:r>
            <a:endParaRPr lang="en-US" sz="4000" dirty="0">
              <a:latin typeface="Noteworthy Light"/>
              <a:cs typeface="Noteworthy Ligh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Understanding Common Expressions and Sayings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72090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idiom is a saying that does not mean exactly what it says. </a:t>
            </a:r>
          </a:p>
          <a:p>
            <a:r>
              <a:rPr lang="en-US" dirty="0" smtClean="0"/>
              <a:t>It is a colorful way of saying something. </a:t>
            </a:r>
          </a:p>
          <a:p>
            <a:r>
              <a:rPr lang="en-US" dirty="0" smtClean="0"/>
              <a:t>An idiom is common to a particular culture that does NOT mean what it literally says!</a:t>
            </a:r>
          </a:p>
          <a:p>
            <a:r>
              <a:rPr lang="en-US" dirty="0" smtClean="0"/>
              <a:t>You can figure out the meaning of an idiom by using context clues or familiar words around the idiom. </a:t>
            </a:r>
          </a:p>
          <a:p>
            <a:r>
              <a:rPr lang="en-US" dirty="0" smtClean="0"/>
              <a:t>Sometimes idioms can be found in the dictionary under its main word.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Idiom?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58756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My best friend is always pulling my leg, but I have learned to not believe everything she says. 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solidFill>
                  <a:srgbClr val="FF2093"/>
                </a:solidFill>
                <a:latin typeface="Chalkboard SE Regular"/>
                <a:cs typeface="Chalkboard SE Regular"/>
              </a:rPr>
              <a:t>What is the idiom in the following sentence? What does it mean?</a:t>
            </a:r>
            <a:endParaRPr lang="en-US" sz="3600" b="1" dirty="0">
              <a:solidFill>
                <a:srgbClr val="FF2093"/>
              </a:solidFill>
              <a:latin typeface="Chalkboard SE Regular"/>
              <a:cs typeface="Chalkboard SE Regular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19786" y="5901155"/>
            <a:ext cx="6341201" cy="76944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Noteworthy Light"/>
                <a:cs typeface="Noteworthy Light"/>
              </a:rPr>
              <a:t>Meaning= teasing me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2235" y="4313476"/>
            <a:ext cx="4603972" cy="14465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Harrington"/>
                <a:cs typeface="Harrington"/>
              </a:rPr>
              <a:t>Idiom= pulling my leg </a:t>
            </a:r>
            <a:endParaRPr lang="en-US" sz="4400" dirty="0">
              <a:latin typeface="Harrington"/>
              <a:cs typeface="Harringto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56881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/>
              <a:t>Idiom Examples…</a:t>
            </a:r>
            <a:endParaRPr lang="en-US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solidFill>
                  <a:srgbClr val="FF2093"/>
                </a:solidFill>
                <a:latin typeface="Noteworthy Light"/>
                <a:cs typeface="Noteworthy Light"/>
              </a:rPr>
              <a:t>When I told my friend the joke, she laughed her head off! </a:t>
            </a:r>
            <a:endParaRPr lang="en-US" sz="4400" dirty="0">
              <a:solidFill>
                <a:srgbClr val="FF2093"/>
              </a:solidFill>
              <a:latin typeface="Noteworthy Light"/>
              <a:cs typeface="Noteworthy Ligh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r>
              <a:rPr lang="en-US" sz="4000" dirty="0" smtClean="0">
                <a:solidFill>
                  <a:srgbClr val="701AAE"/>
                </a:solidFill>
                <a:latin typeface="Lucida Handwriting"/>
                <a:cs typeface="Lucida Handwriting"/>
              </a:rPr>
              <a:t>If I make a 100 on my reading test, I will be on cloud nine. </a:t>
            </a:r>
            <a:endParaRPr lang="en-US" sz="4000" dirty="0">
              <a:solidFill>
                <a:srgbClr val="701AAE"/>
              </a:solidFill>
              <a:latin typeface="Lucida Handwriting"/>
              <a:cs typeface="Lucida Handwriting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9898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Adages and Proverbs </a:t>
            </a:r>
            <a:br>
              <a:rPr lang="en-US" dirty="0" smtClean="0"/>
            </a:br>
            <a:r>
              <a:rPr lang="en-US" sz="2400" dirty="0" smtClean="0"/>
              <a:t>So closely related that the terms are often used interchangeably!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an Proverb?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A proverb is a statement of practical wisdom expressed in a simple way. </a:t>
            </a:r>
          </a:p>
          <a:p>
            <a:r>
              <a:rPr lang="en-US" dirty="0" smtClean="0"/>
              <a:t>An example is “a stitch in time saves nine,” which means that doing something in a timely way saves you from having to do more work later. 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What is an Adage?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An adage is a well-known proverb that has been used for a long time. An example is “where there’s smoke, there’s fire,” which means that if there is evidence that something is happening, it probably is actually happening.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627974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Adages and Proverbs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76655" y="1881334"/>
            <a:ext cx="3822192" cy="3447288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rgbClr val="108784"/>
                </a:solidFill>
                <a:latin typeface="Noteworthy Light"/>
                <a:cs typeface="Noteworthy Light"/>
              </a:rPr>
              <a:t>Adages and proverbs offer advice and observations about life. </a:t>
            </a:r>
          </a:p>
          <a:p>
            <a:r>
              <a:rPr lang="en-US" sz="2800" dirty="0" smtClean="0">
                <a:solidFill>
                  <a:srgbClr val="108784"/>
                </a:solidFill>
                <a:latin typeface="Noteworthy Light"/>
                <a:cs typeface="Noteworthy Light"/>
              </a:rPr>
              <a:t>Generally, you have to learn what they mean by asking someone or looking the meaning up online! </a:t>
            </a:r>
            <a:endParaRPr lang="en-US" sz="2800" dirty="0">
              <a:solidFill>
                <a:srgbClr val="108784"/>
              </a:solidFill>
              <a:latin typeface="Noteworthy Light"/>
              <a:cs typeface="Noteworthy Ligh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5152" y="1955905"/>
            <a:ext cx="3822192" cy="3447288"/>
          </a:xfrm>
        </p:spPr>
        <p:txBody>
          <a:bodyPr>
            <a:noAutofit/>
          </a:bodyPr>
          <a:lstStyle/>
          <a:p>
            <a:r>
              <a:rPr lang="en-US" sz="1800" b="1" u="sng" dirty="0" smtClean="0"/>
              <a:t>A watched pot never boils</a:t>
            </a:r>
            <a:r>
              <a:rPr lang="en-US" sz="1800" dirty="0" smtClean="0"/>
              <a:t>…. Means… things you look forward to seem to take a long time to happen. </a:t>
            </a:r>
          </a:p>
          <a:p>
            <a:r>
              <a:rPr lang="en-US" sz="1800" b="1" u="sng" dirty="0" smtClean="0"/>
              <a:t>You live, you learn</a:t>
            </a:r>
            <a:r>
              <a:rPr lang="en-US" sz="1800" dirty="0" smtClean="0"/>
              <a:t>… means… mistakes can teach useful lessons. </a:t>
            </a:r>
          </a:p>
          <a:p>
            <a:r>
              <a:rPr lang="en-US" sz="1800" b="1" u="sng" dirty="0" smtClean="0"/>
              <a:t>Don’t bite the hand that feeds you</a:t>
            </a:r>
            <a:r>
              <a:rPr lang="en-US" sz="1800" dirty="0" smtClean="0"/>
              <a:t>… means… don</a:t>
            </a:r>
            <a:r>
              <a:rPr lang="fr-FR" sz="1800" dirty="0" smtClean="0"/>
              <a:t>’</a:t>
            </a:r>
            <a:r>
              <a:rPr lang="en-US" sz="1800" dirty="0" smtClean="0"/>
              <a:t>t hurt those who take care of you, or they may not want to take care of you anymore. </a:t>
            </a:r>
          </a:p>
          <a:p>
            <a:r>
              <a:rPr lang="en-US" sz="1800" b="1" u="sng" dirty="0" smtClean="0"/>
              <a:t>Nothing ventured, nothing gained</a:t>
            </a:r>
            <a:r>
              <a:rPr lang="en-US" sz="1800" dirty="0" smtClean="0"/>
              <a:t>… means… you cant expect to achieve something if you never even try to do it. </a:t>
            </a:r>
            <a:endParaRPr lang="en-US" sz="1800" dirty="0"/>
          </a:p>
        </p:txBody>
      </p:sp>
    </p:spTree>
    <p:extLst>
      <p:ext uri="{BB962C8B-B14F-4D97-AF65-F5344CB8AC3E}">
        <p14:creationId xmlns="" xmlns:p14="http://schemas.microsoft.com/office/powerpoint/2010/main" val="1586446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Waveform.thmx</Template>
  <TotalTime>5409</TotalTime>
  <Words>423</Words>
  <Application>Microsoft Office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Waveform</vt:lpstr>
      <vt:lpstr>Idioms, Adages, and Proverbs </vt:lpstr>
      <vt:lpstr>Understanding Common Expressions and Sayings </vt:lpstr>
      <vt:lpstr>What is an Idiom?</vt:lpstr>
      <vt:lpstr>My best friend is always pulling my leg, but I have learned to not believe everything she says. </vt:lpstr>
      <vt:lpstr>Idiom Examples…</vt:lpstr>
      <vt:lpstr>Adages and Proverbs  So closely related that the terms are often used interchangeably! </vt:lpstr>
      <vt:lpstr>Adages and Proverbs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Idioms, Adages, and Proverbs</dc:title>
  <dc:creator>Breanne Griffin</dc:creator>
  <cp:lastModifiedBy>Lenovo User</cp:lastModifiedBy>
  <cp:revision>4</cp:revision>
  <dcterms:created xsi:type="dcterms:W3CDTF">2014-03-12T17:19:53Z</dcterms:created>
  <dcterms:modified xsi:type="dcterms:W3CDTF">2017-02-16T13:06:35Z</dcterms:modified>
</cp:coreProperties>
</file>