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0"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7C89A72C-2023-4958-A4F6-C6A6DD475FD8}" type="datetimeFigureOut">
              <a:rPr lang="en-US" smtClean="0"/>
              <a:t>3/29/2012</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595C9C8D-A08E-42D8-B9C0-43ED9EFE6DD1}"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89A72C-2023-4958-A4F6-C6A6DD475FD8}" type="datetimeFigureOut">
              <a:rPr lang="en-US" smtClean="0"/>
              <a:t>3/29/2012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95C9C8D-A08E-42D8-B9C0-43ED9EFE6DD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89A72C-2023-4958-A4F6-C6A6DD475FD8}" type="datetimeFigureOut">
              <a:rPr lang="en-US" smtClean="0"/>
              <a:t>3/29/2012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95C9C8D-A08E-42D8-B9C0-43ED9EFE6DD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89A72C-2023-4958-A4F6-C6A6DD475FD8}" type="datetimeFigureOut">
              <a:rPr lang="en-US" smtClean="0"/>
              <a:t>3/29/2012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95C9C8D-A08E-42D8-B9C0-43ED9EFE6DD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C89A72C-2023-4958-A4F6-C6A6DD475FD8}" type="datetimeFigureOut">
              <a:rPr lang="en-US" smtClean="0"/>
              <a:t>3/29/2012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95C9C8D-A08E-42D8-B9C0-43ED9EFE6DD1}"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C89A72C-2023-4958-A4F6-C6A6DD475FD8}" type="datetimeFigureOut">
              <a:rPr lang="en-US" smtClean="0"/>
              <a:t>3/29/2012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95C9C8D-A08E-42D8-B9C0-43ED9EFE6DD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C89A72C-2023-4958-A4F6-C6A6DD475FD8}" type="datetimeFigureOut">
              <a:rPr lang="en-US" smtClean="0"/>
              <a:t>3/29/2012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95C9C8D-A08E-42D8-B9C0-43ED9EFE6DD1}"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C89A72C-2023-4958-A4F6-C6A6DD475FD8}" type="datetimeFigureOut">
              <a:rPr lang="en-US" smtClean="0"/>
              <a:t>3/29/2012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95C9C8D-A08E-42D8-B9C0-43ED9EFE6DD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C89A72C-2023-4958-A4F6-C6A6DD475FD8}" type="datetimeFigureOut">
              <a:rPr lang="en-US" smtClean="0"/>
              <a:t>3/29/2012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95C9C8D-A08E-42D8-B9C0-43ED9EFE6DD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C89A72C-2023-4958-A4F6-C6A6DD475FD8}" type="datetimeFigureOut">
              <a:rPr lang="en-US" smtClean="0"/>
              <a:t>3/29/2012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95C9C8D-A08E-42D8-B9C0-43ED9EFE6DD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7C89A72C-2023-4958-A4F6-C6A6DD475FD8}" type="datetimeFigureOut">
              <a:rPr lang="en-US" smtClean="0"/>
              <a:t>3/29/2012</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595C9C8D-A08E-42D8-B9C0-43ED9EFE6DD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7C89A72C-2023-4958-A4F6-C6A6DD475FD8}" type="datetimeFigureOut">
              <a:rPr lang="en-US" smtClean="0"/>
              <a:t>3/29/2012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95C9C8D-A08E-42D8-B9C0-43ED9EFE6DD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975104"/>
          </a:xfrm>
        </p:spPr>
        <p:txBody>
          <a:bodyPr/>
          <a:lstStyle/>
          <a:p>
            <a:r>
              <a:rPr lang="en-US" sz="5400" dirty="0" smtClean="0"/>
              <a:t>Impressionism	</a:t>
            </a:r>
            <a:endParaRPr lang="en-US" sz="5400" dirty="0"/>
          </a:p>
        </p:txBody>
      </p:sp>
      <p:sp>
        <p:nvSpPr>
          <p:cNvPr id="3" name="Subtitle 2"/>
          <p:cNvSpPr>
            <a:spLocks noGrp="1"/>
          </p:cNvSpPr>
          <p:nvPr>
            <p:ph type="subTitle" idx="1"/>
          </p:nvPr>
        </p:nvSpPr>
        <p:spPr>
          <a:xfrm>
            <a:off x="914400" y="4038600"/>
            <a:ext cx="7772400" cy="1508760"/>
          </a:xfrm>
        </p:spPr>
        <p:txBody>
          <a:bodyPr>
            <a:noAutofit/>
          </a:bodyPr>
          <a:lstStyle/>
          <a:p>
            <a:r>
              <a:rPr lang="en-US" sz="2400" dirty="0" smtClean="0">
                <a:solidFill>
                  <a:schemeClr val="tx2">
                    <a:lumMod val="50000"/>
                  </a:schemeClr>
                </a:solidFill>
              </a:rPr>
              <a:t>Key Characteristics</a:t>
            </a:r>
            <a:r>
              <a:rPr lang="en-US" sz="2400" dirty="0" smtClean="0"/>
              <a:t>:</a:t>
            </a:r>
          </a:p>
          <a:p>
            <a:r>
              <a:rPr lang="en-US" sz="2400" dirty="0" smtClean="0"/>
              <a:t>*Captured a moment in time; a slice of life</a:t>
            </a:r>
          </a:p>
          <a:p>
            <a:r>
              <a:rPr lang="en-US" sz="2400" dirty="0" smtClean="0"/>
              <a:t>*Interested in the fleeting effects of light on color</a:t>
            </a:r>
          </a:p>
          <a:p>
            <a:r>
              <a:rPr lang="en-US" sz="2400" dirty="0" smtClean="0"/>
              <a:t>*Depicted leisure activities of the Parisian bourgeoisie</a:t>
            </a:r>
          </a:p>
          <a:p>
            <a:endParaRPr lang="en-US" sz="2400" dirty="0" smtClean="0"/>
          </a:p>
          <a:p>
            <a:r>
              <a:rPr lang="en-US" sz="2400" dirty="0" smtClean="0">
                <a:solidFill>
                  <a:schemeClr val="tx2">
                    <a:lumMod val="50000"/>
                  </a:schemeClr>
                </a:solidFill>
              </a:rPr>
              <a:t>Key artists and works</a:t>
            </a:r>
          </a:p>
          <a:p>
            <a:r>
              <a:rPr lang="en-US" sz="2400" dirty="0" smtClean="0"/>
              <a:t>*Claude Monet, Impression Sunrise, Gare St.-Lazare</a:t>
            </a:r>
          </a:p>
          <a:p>
            <a:r>
              <a:rPr lang="en-US" sz="2400" dirty="0" smtClean="0"/>
              <a:t>*Pierre-</a:t>
            </a:r>
            <a:r>
              <a:rPr lang="en-US" sz="2400" dirty="0" err="1" smtClean="0"/>
              <a:t>Auguste</a:t>
            </a:r>
            <a:r>
              <a:rPr lang="en-US" sz="2400" dirty="0" smtClean="0"/>
              <a:t> Renoir, Le Bal au Moulin de la Galette, Luncheon of the Boating Party</a:t>
            </a:r>
          </a:p>
          <a:p>
            <a:endParaRPr lang="en-US" sz="2400" dirty="0" smtClean="0"/>
          </a:p>
          <a:p>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381000"/>
            <a:ext cx="5718048" cy="977486"/>
          </a:xfrm>
        </p:spPr>
        <p:txBody>
          <a:bodyPr/>
          <a:lstStyle/>
          <a:p>
            <a:r>
              <a:rPr lang="en-US" dirty="0" smtClean="0"/>
              <a:t>Here is a modern photograph, imitating Renoir’s Luncheon of the Boating Party</a:t>
            </a:r>
            <a:endParaRPr lang="en-US" dirty="0"/>
          </a:p>
        </p:txBody>
      </p:sp>
      <p:pic>
        <p:nvPicPr>
          <p:cNvPr id="6" name="Picture 5" descr="104 Boating_party.jpg"/>
          <p:cNvPicPr>
            <a:picLocks noChangeAspect="1"/>
          </p:cNvPicPr>
          <p:nvPr/>
        </p:nvPicPr>
        <p:blipFill>
          <a:blip r:embed="rId2" cstate="print"/>
          <a:stretch>
            <a:fillRect/>
          </a:stretch>
        </p:blipFill>
        <p:spPr>
          <a:xfrm>
            <a:off x="838200" y="1371600"/>
            <a:ext cx="6934200" cy="54400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0" y="1524000"/>
            <a:ext cx="6913098" cy="4515728"/>
          </a:xfrm>
        </p:spPr>
        <p:txBody>
          <a:bodyPr>
            <a:normAutofit/>
          </a:bodyPr>
          <a:lstStyle/>
          <a:p>
            <a:r>
              <a:rPr lang="en-US" dirty="0" smtClean="0"/>
              <a:t>Key Characteristics</a:t>
            </a:r>
          </a:p>
          <a:p>
            <a:r>
              <a:rPr lang="en-US" dirty="0" smtClean="0">
                <a:solidFill>
                  <a:schemeClr val="tx2">
                    <a:lumMod val="75000"/>
                  </a:schemeClr>
                </a:solidFill>
              </a:rPr>
              <a:t>*Presented multiple views of the same object</a:t>
            </a:r>
          </a:p>
          <a:p>
            <a:r>
              <a:rPr lang="en-US" dirty="0" smtClean="0">
                <a:solidFill>
                  <a:schemeClr val="tx2">
                    <a:lumMod val="75000"/>
                  </a:schemeClr>
                </a:solidFill>
              </a:rPr>
              <a:t>*Fragmented forms into flat, jagged shapes</a:t>
            </a:r>
          </a:p>
          <a:p>
            <a:r>
              <a:rPr lang="en-US" dirty="0" smtClean="0">
                <a:solidFill>
                  <a:schemeClr val="tx2">
                    <a:lumMod val="75000"/>
                  </a:schemeClr>
                </a:solidFill>
              </a:rPr>
              <a:t>*Portrayed flat, two-dimensional space without traditional liner perspective</a:t>
            </a:r>
          </a:p>
          <a:p>
            <a:endParaRPr lang="en-US" dirty="0" smtClean="0"/>
          </a:p>
          <a:p>
            <a:r>
              <a:rPr lang="en-US" dirty="0" smtClean="0"/>
              <a:t>Key artists and works</a:t>
            </a:r>
          </a:p>
          <a:p>
            <a:r>
              <a:rPr lang="en-US" dirty="0" smtClean="0">
                <a:solidFill>
                  <a:schemeClr val="tx2">
                    <a:lumMod val="75000"/>
                  </a:schemeClr>
                </a:solidFill>
              </a:rPr>
              <a:t>*Pablo Picasso, Les Demoiselles d’ Avignon, Guernica</a:t>
            </a:r>
          </a:p>
          <a:p>
            <a:r>
              <a:rPr lang="en-US" dirty="0" smtClean="0">
                <a:solidFill>
                  <a:schemeClr val="tx2">
                    <a:lumMod val="75000"/>
                  </a:schemeClr>
                </a:solidFill>
              </a:rPr>
              <a:t>*Georges Braque, Violin and Candlestick</a:t>
            </a:r>
            <a:endParaRPr lang="en-US" dirty="0">
              <a:solidFill>
                <a:schemeClr val="tx2">
                  <a:lumMod val="75000"/>
                </a:schemeClr>
              </a:solidFill>
            </a:endParaRPr>
          </a:p>
        </p:txBody>
      </p:sp>
      <p:sp>
        <p:nvSpPr>
          <p:cNvPr id="3" name="Title 2"/>
          <p:cNvSpPr>
            <a:spLocks noGrp="1"/>
          </p:cNvSpPr>
          <p:nvPr>
            <p:ph type="title"/>
          </p:nvPr>
        </p:nvSpPr>
        <p:spPr>
          <a:xfrm>
            <a:off x="1066800" y="457200"/>
            <a:ext cx="5922498" cy="777240"/>
          </a:xfrm>
        </p:spPr>
        <p:txBody>
          <a:bodyPr/>
          <a:lstStyle/>
          <a:p>
            <a:r>
              <a:rPr lang="en-US" sz="4800" dirty="0" smtClean="0"/>
              <a:t>Cubism </a:t>
            </a:r>
            <a:endParaRPr lang="en-US" sz="4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2" y="1351672"/>
            <a:ext cx="8208498" cy="977486"/>
          </a:xfrm>
        </p:spPr>
        <p:txBody>
          <a:bodyPr>
            <a:normAutofit lnSpcReduction="10000"/>
          </a:bodyPr>
          <a:lstStyle/>
          <a:p>
            <a:r>
              <a:rPr lang="en-US" dirty="0" smtClean="0"/>
              <a:t>Portrays 5 prostitutes from Avignon street in Barcelona, Spain</a:t>
            </a:r>
          </a:p>
          <a:p>
            <a:r>
              <a:rPr lang="en-US" dirty="0" smtClean="0"/>
              <a:t>Each figure is depicted in a disconcerting confrontational manner and none are </a:t>
            </a:r>
            <a:r>
              <a:rPr lang="en-US" dirty="0" smtClean="0"/>
              <a:t>conventionally feminine.</a:t>
            </a:r>
            <a:endParaRPr lang="en-US" dirty="0">
              <a:solidFill>
                <a:schemeClr val="tx1"/>
              </a:solidFill>
            </a:endParaRPr>
          </a:p>
        </p:txBody>
      </p:sp>
      <p:sp>
        <p:nvSpPr>
          <p:cNvPr id="3" name="Title 2"/>
          <p:cNvSpPr>
            <a:spLocks noGrp="1"/>
          </p:cNvSpPr>
          <p:nvPr>
            <p:ph type="title"/>
          </p:nvPr>
        </p:nvSpPr>
        <p:spPr>
          <a:xfrm>
            <a:off x="762000" y="152400"/>
            <a:ext cx="8156448" cy="777240"/>
          </a:xfrm>
        </p:spPr>
        <p:txBody>
          <a:bodyPr/>
          <a:lstStyle/>
          <a:p>
            <a:r>
              <a:rPr lang="en-US" dirty="0" smtClean="0"/>
              <a:t>Pablo Picasso – Les Demoiselles d’ Avignon</a:t>
            </a:r>
            <a:endParaRPr lang="en-US" dirty="0"/>
          </a:p>
        </p:txBody>
      </p:sp>
      <p:pic>
        <p:nvPicPr>
          <p:cNvPr id="4" name="Picture 3" descr="201 demoiselles-d-Avignon-Picasso.jpg"/>
          <p:cNvPicPr>
            <a:picLocks noChangeAspect="1"/>
          </p:cNvPicPr>
          <p:nvPr/>
        </p:nvPicPr>
        <p:blipFill>
          <a:blip r:embed="rId2" cstate="print"/>
          <a:stretch>
            <a:fillRect/>
          </a:stretch>
        </p:blipFill>
        <p:spPr>
          <a:xfrm>
            <a:off x="914400" y="2362200"/>
            <a:ext cx="4114800" cy="4350252"/>
          </a:xfrm>
          <a:prstGeom prst="rect">
            <a:avLst/>
          </a:prstGeom>
        </p:spPr>
      </p:pic>
      <p:sp>
        <p:nvSpPr>
          <p:cNvPr id="5" name="TextBox 4"/>
          <p:cNvSpPr txBox="1"/>
          <p:nvPr/>
        </p:nvSpPr>
        <p:spPr>
          <a:xfrm>
            <a:off x="5410200" y="2819400"/>
            <a:ext cx="3429000" cy="3108543"/>
          </a:xfrm>
          <a:prstGeom prst="rect">
            <a:avLst/>
          </a:prstGeom>
          <a:noFill/>
        </p:spPr>
        <p:txBody>
          <a:bodyPr wrap="square" rtlCol="0">
            <a:spAutoFit/>
          </a:bodyPr>
          <a:lstStyle/>
          <a:p>
            <a:r>
              <a:rPr lang="en-US" sz="2800" dirty="0" smtClean="0">
                <a:solidFill>
                  <a:schemeClr val="accent2">
                    <a:lumMod val="60000"/>
                    <a:lumOff val="40000"/>
                  </a:schemeClr>
                </a:solidFill>
              </a:rPr>
              <a:t>Picasso demonstrates the modernist interest in the ugly underside of real life by depicting five prostitutes inside a brothel.</a:t>
            </a:r>
            <a:endParaRPr lang="en-US" sz="2800" dirty="0">
              <a:solidFill>
                <a:schemeClr val="accent2">
                  <a:lumMod val="60000"/>
                  <a:lumOff val="4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2" y="1351672"/>
            <a:ext cx="8208498" cy="977486"/>
          </a:xfrm>
          <a:ln>
            <a:solidFill>
              <a:schemeClr val="tx2">
                <a:lumMod val="50000"/>
              </a:schemeClr>
            </a:solidFill>
          </a:ln>
        </p:spPr>
        <p:txBody>
          <a:bodyPr>
            <a:normAutofit/>
          </a:bodyPr>
          <a:lstStyle/>
          <a:p>
            <a:r>
              <a:rPr lang="en-US" dirty="0" smtClean="0">
                <a:solidFill>
                  <a:schemeClr val="tx1"/>
                </a:solidFill>
              </a:rPr>
              <a:t>How do we identify this as a Cubist work?  </a:t>
            </a:r>
            <a:r>
              <a:rPr lang="en-US" dirty="0" smtClean="0">
                <a:solidFill>
                  <a:schemeClr val="tx2">
                    <a:lumMod val="75000"/>
                  </a:schemeClr>
                </a:solidFill>
              </a:rPr>
              <a:t>It portrays flat, two-dimensional images without traditional linear perspective.</a:t>
            </a:r>
            <a:endParaRPr lang="en-US" dirty="0">
              <a:solidFill>
                <a:schemeClr val="tx2">
                  <a:lumMod val="75000"/>
                </a:schemeClr>
              </a:solidFill>
            </a:endParaRPr>
          </a:p>
        </p:txBody>
      </p:sp>
      <p:sp>
        <p:nvSpPr>
          <p:cNvPr id="3" name="Title 2"/>
          <p:cNvSpPr>
            <a:spLocks noGrp="1"/>
          </p:cNvSpPr>
          <p:nvPr>
            <p:ph type="title"/>
          </p:nvPr>
        </p:nvSpPr>
        <p:spPr>
          <a:xfrm>
            <a:off x="762000" y="0"/>
            <a:ext cx="8156448" cy="777240"/>
          </a:xfrm>
        </p:spPr>
        <p:txBody>
          <a:bodyPr/>
          <a:lstStyle/>
          <a:p>
            <a:r>
              <a:rPr lang="en-US" dirty="0" smtClean="0"/>
              <a:t>Pablo Picasso –</a:t>
            </a:r>
            <a:br>
              <a:rPr lang="en-US" dirty="0" smtClean="0"/>
            </a:br>
            <a:r>
              <a:rPr lang="en-US" dirty="0" smtClean="0"/>
              <a:t> Les Demoiselles d’ Avignon</a:t>
            </a:r>
            <a:endParaRPr lang="en-US" dirty="0"/>
          </a:p>
        </p:txBody>
      </p:sp>
      <p:pic>
        <p:nvPicPr>
          <p:cNvPr id="4" name="Picture 3" descr="201 demoiselles-d-Avignon-Picasso.jpg"/>
          <p:cNvPicPr>
            <a:picLocks noChangeAspect="1"/>
          </p:cNvPicPr>
          <p:nvPr/>
        </p:nvPicPr>
        <p:blipFill>
          <a:blip r:embed="rId2" cstate="print"/>
          <a:stretch>
            <a:fillRect/>
          </a:stretch>
        </p:blipFill>
        <p:spPr>
          <a:xfrm>
            <a:off x="914400" y="2362200"/>
            <a:ext cx="4114800" cy="435025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2" y="1351672"/>
            <a:ext cx="8437098" cy="1162928"/>
          </a:xfrm>
        </p:spPr>
        <p:txBody>
          <a:bodyPr/>
          <a:lstStyle/>
          <a:p>
            <a:r>
              <a:rPr lang="en-US" dirty="0" smtClean="0"/>
              <a:t>This was created in response to a bombing of Guernica by German and Italian warplanes at the behest of Spanish nationalist forces during the Spanish Civil War, 26 April 1937.</a:t>
            </a:r>
            <a:endParaRPr lang="en-US" dirty="0"/>
          </a:p>
        </p:txBody>
      </p:sp>
      <p:sp>
        <p:nvSpPr>
          <p:cNvPr id="3" name="Title 2"/>
          <p:cNvSpPr>
            <a:spLocks noGrp="1"/>
          </p:cNvSpPr>
          <p:nvPr>
            <p:ph type="title"/>
          </p:nvPr>
        </p:nvSpPr>
        <p:spPr/>
        <p:txBody>
          <a:bodyPr/>
          <a:lstStyle/>
          <a:p>
            <a:r>
              <a:rPr lang="en-US" dirty="0" smtClean="0"/>
              <a:t>Pablo Picasso - Guernica</a:t>
            </a:r>
            <a:endParaRPr lang="en-US" dirty="0"/>
          </a:p>
        </p:txBody>
      </p:sp>
      <p:pic>
        <p:nvPicPr>
          <p:cNvPr id="4" name="Picture 3" descr="205 guernica_Picasso.jpg"/>
          <p:cNvPicPr>
            <a:picLocks noChangeAspect="1"/>
          </p:cNvPicPr>
          <p:nvPr/>
        </p:nvPicPr>
        <p:blipFill>
          <a:blip r:embed="rId2" cstate="print"/>
          <a:stretch>
            <a:fillRect/>
          </a:stretch>
        </p:blipFill>
        <p:spPr>
          <a:xfrm>
            <a:off x="0" y="2743200"/>
            <a:ext cx="8915400" cy="398425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2" y="1351672"/>
            <a:ext cx="8437098" cy="1162928"/>
          </a:xfrm>
        </p:spPr>
        <p:txBody>
          <a:bodyPr/>
          <a:lstStyle/>
          <a:p>
            <a:r>
              <a:rPr lang="en-US" dirty="0" smtClean="0">
                <a:solidFill>
                  <a:schemeClr val="accent6">
                    <a:lumMod val="60000"/>
                    <a:lumOff val="40000"/>
                  </a:schemeClr>
                </a:solidFill>
              </a:rPr>
              <a:t>It portrays dismembered limbs, a wailing mother holding her dead child, a bull goring a horse (bull is a symbol of Spain), fires burning, and a light bulb whose light is presented as an evil eye. </a:t>
            </a:r>
            <a:endParaRPr lang="en-US" dirty="0">
              <a:solidFill>
                <a:schemeClr val="accent6">
                  <a:lumMod val="60000"/>
                  <a:lumOff val="40000"/>
                </a:schemeClr>
              </a:solidFill>
            </a:endParaRPr>
          </a:p>
        </p:txBody>
      </p:sp>
      <p:sp>
        <p:nvSpPr>
          <p:cNvPr id="3" name="Title 2"/>
          <p:cNvSpPr>
            <a:spLocks noGrp="1"/>
          </p:cNvSpPr>
          <p:nvPr>
            <p:ph type="title"/>
          </p:nvPr>
        </p:nvSpPr>
        <p:spPr/>
        <p:txBody>
          <a:bodyPr/>
          <a:lstStyle/>
          <a:p>
            <a:r>
              <a:rPr lang="en-US" dirty="0" smtClean="0"/>
              <a:t>Pablo Picasso - Guernica</a:t>
            </a:r>
            <a:endParaRPr lang="en-US" dirty="0"/>
          </a:p>
        </p:txBody>
      </p:sp>
      <p:pic>
        <p:nvPicPr>
          <p:cNvPr id="4" name="Picture 3" descr="205 guernica_Picasso.jpg"/>
          <p:cNvPicPr>
            <a:picLocks noChangeAspect="1"/>
          </p:cNvPicPr>
          <p:nvPr/>
        </p:nvPicPr>
        <p:blipFill>
          <a:blip r:embed="rId2" cstate="print"/>
          <a:stretch>
            <a:fillRect/>
          </a:stretch>
        </p:blipFill>
        <p:spPr>
          <a:xfrm>
            <a:off x="0" y="2743200"/>
            <a:ext cx="8915400" cy="398425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2" y="1447800"/>
            <a:ext cx="8437098" cy="1162928"/>
          </a:xfrm>
        </p:spPr>
        <p:txBody>
          <a:bodyPr/>
          <a:lstStyle/>
          <a:p>
            <a:r>
              <a:rPr lang="en-US" i="1" dirty="0" smtClean="0">
                <a:solidFill>
                  <a:schemeClr val="accent1">
                    <a:lumMod val="60000"/>
                    <a:lumOff val="40000"/>
                  </a:schemeClr>
                </a:solidFill>
              </a:rPr>
              <a:t>Guernica</a:t>
            </a:r>
            <a:r>
              <a:rPr lang="en-US" dirty="0" smtClean="0">
                <a:solidFill>
                  <a:schemeClr val="accent1">
                    <a:lumMod val="60000"/>
                    <a:lumOff val="40000"/>
                  </a:schemeClr>
                </a:solidFill>
              </a:rPr>
              <a:t> shows the tragedies of war and the suffering it inflicts upon individuals, particularly innocent civilians. </a:t>
            </a:r>
            <a:r>
              <a:rPr lang="en-US" dirty="0" smtClean="0">
                <a:solidFill>
                  <a:schemeClr val="accent1">
                    <a:lumMod val="60000"/>
                    <a:lumOff val="40000"/>
                  </a:schemeClr>
                </a:solidFill>
              </a:rPr>
              <a:t> It has become an anti-war symbol.</a:t>
            </a:r>
            <a:endParaRPr lang="en-US" dirty="0">
              <a:solidFill>
                <a:schemeClr val="accent1">
                  <a:lumMod val="60000"/>
                  <a:lumOff val="40000"/>
                </a:schemeClr>
              </a:solidFill>
            </a:endParaRPr>
          </a:p>
        </p:txBody>
      </p:sp>
      <p:sp>
        <p:nvSpPr>
          <p:cNvPr id="3" name="Title 2"/>
          <p:cNvSpPr>
            <a:spLocks noGrp="1"/>
          </p:cNvSpPr>
          <p:nvPr>
            <p:ph type="title"/>
          </p:nvPr>
        </p:nvSpPr>
        <p:spPr/>
        <p:txBody>
          <a:bodyPr/>
          <a:lstStyle/>
          <a:p>
            <a:r>
              <a:rPr lang="en-US" dirty="0" smtClean="0"/>
              <a:t>Pablo Picasso - Guernica</a:t>
            </a:r>
            <a:endParaRPr lang="en-US" dirty="0"/>
          </a:p>
        </p:txBody>
      </p:sp>
      <p:pic>
        <p:nvPicPr>
          <p:cNvPr id="4" name="Picture 3" descr="205 guernica_Picasso.jpg"/>
          <p:cNvPicPr>
            <a:picLocks noChangeAspect="1"/>
          </p:cNvPicPr>
          <p:nvPr/>
        </p:nvPicPr>
        <p:blipFill>
          <a:blip r:embed="rId2" cstate="print"/>
          <a:stretch>
            <a:fillRect/>
          </a:stretch>
        </p:blipFill>
        <p:spPr>
          <a:xfrm>
            <a:off x="0" y="2743200"/>
            <a:ext cx="8915400" cy="3984256"/>
          </a:xfrm>
          <a:prstGeom prst="rect">
            <a:avLst/>
          </a:prstGeom>
        </p:spPr>
      </p:pic>
      <p:sp>
        <p:nvSpPr>
          <p:cNvPr id="5" name="TextBox 4"/>
          <p:cNvSpPr txBox="1"/>
          <p:nvPr/>
        </p:nvSpPr>
        <p:spPr>
          <a:xfrm>
            <a:off x="762000" y="2286000"/>
            <a:ext cx="7239000" cy="369332"/>
          </a:xfrm>
          <a:prstGeom prst="rect">
            <a:avLst/>
          </a:prstGeom>
          <a:noFill/>
        </p:spPr>
        <p:txBody>
          <a:bodyPr wrap="square" rtlCol="0">
            <a:spAutoFit/>
          </a:bodyPr>
          <a:lstStyle/>
          <a:p>
            <a:r>
              <a:rPr lang="en-US" dirty="0" smtClean="0">
                <a:solidFill>
                  <a:schemeClr val="tx2">
                    <a:lumMod val="50000"/>
                  </a:schemeClr>
                </a:solidFill>
              </a:rPr>
              <a:t>Why do you suppose Picasso chose to do this painting in black and white?</a:t>
            </a:r>
            <a:endParaRPr lang="en-US" dirty="0">
              <a:solidFill>
                <a:schemeClr val="tx2">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2" y="1447800"/>
            <a:ext cx="8437098" cy="1162928"/>
          </a:xfrm>
        </p:spPr>
        <p:txBody>
          <a:bodyPr/>
          <a:lstStyle/>
          <a:p>
            <a:r>
              <a:rPr lang="en-US" dirty="0" smtClean="0">
                <a:solidFill>
                  <a:schemeClr val="accent2">
                    <a:lumMod val="75000"/>
                  </a:schemeClr>
                </a:solidFill>
              </a:rPr>
              <a:t>Why is Guernica considered Cubism?</a:t>
            </a:r>
            <a:r>
              <a:rPr lang="en-US" dirty="0" smtClean="0">
                <a:solidFill>
                  <a:schemeClr val="accent2">
                    <a:lumMod val="40000"/>
                    <a:lumOff val="60000"/>
                  </a:schemeClr>
                </a:solidFill>
              </a:rPr>
              <a:t> It has fragmented forms in flat, jagged shapes.  It portrays flat, two-dimensional space without traditional linear perspective.</a:t>
            </a:r>
            <a:endParaRPr lang="en-US" dirty="0">
              <a:solidFill>
                <a:schemeClr val="accent2">
                  <a:lumMod val="40000"/>
                  <a:lumOff val="60000"/>
                </a:schemeClr>
              </a:solidFill>
            </a:endParaRPr>
          </a:p>
        </p:txBody>
      </p:sp>
      <p:sp>
        <p:nvSpPr>
          <p:cNvPr id="3" name="Title 2"/>
          <p:cNvSpPr>
            <a:spLocks noGrp="1"/>
          </p:cNvSpPr>
          <p:nvPr>
            <p:ph type="title"/>
          </p:nvPr>
        </p:nvSpPr>
        <p:spPr/>
        <p:txBody>
          <a:bodyPr/>
          <a:lstStyle/>
          <a:p>
            <a:r>
              <a:rPr lang="en-US" dirty="0" smtClean="0"/>
              <a:t>Pablo Picasso - Guernica</a:t>
            </a:r>
            <a:endParaRPr lang="en-US" dirty="0"/>
          </a:p>
        </p:txBody>
      </p:sp>
      <p:pic>
        <p:nvPicPr>
          <p:cNvPr id="4" name="Picture 3" descr="205 guernica_Picasso.jpg"/>
          <p:cNvPicPr>
            <a:picLocks noChangeAspect="1"/>
          </p:cNvPicPr>
          <p:nvPr/>
        </p:nvPicPr>
        <p:blipFill>
          <a:blip r:embed="rId2" cstate="print"/>
          <a:stretch>
            <a:fillRect/>
          </a:stretch>
        </p:blipFill>
        <p:spPr>
          <a:xfrm>
            <a:off x="0" y="2743200"/>
            <a:ext cx="8915400" cy="398425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1752600"/>
            <a:ext cx="3581400" cy="3220328"/>
          </a:xfrm>
        </p:spPr>
        <p:txBody>
          <a:bodyPr/>
          <a:lstStyle/>
          <a:p>
            <a:r>
              <a:rPr lang="en-US" dirty="0" smtClean="0"/>
              <a:t>This work is considered Cubism because it presents multiple views of the same object.</a:t>
            </a:r>
          </a:p>
          <a:p>
            <a:endParaRPr lang="en-US" dirty="0" smtClean="0"/>
          </a:p>
          <a:p>
            <a:r>
              <a:rPr lang="en-US" dirty="0" smtClean="0"/>
              <a:t>It also fragments the form of the violin into flat, jagged shapes.</a:t>
            </a:r>
            <a:endParaRPr lang="en-US" dirty="0"/>
          </a:p>
        </p:txBody>
      </p:sp>
      <p:sp>
        <p:nvSpPr>
          <p:cNvPr id="3" name="Title 2"/>
          <p:cNvSpPr>
            <a:spLocks noGrp="1"/>
          </p:cNvSpPr>
          <p:nvPr>
            <p:ph type="title"/>
          </p:nvPr>
        </p:nvSpPr>
        <p:spPr>
          <a:xfrm>
            <a:off x="685800" y="0"/>
            <a:ext cx="8156448" cy="777240"/>
          </a:xfrm>
        </p:spPr>
        <p:txBody>
          <a:bodyPr/>
          <a:lstStyle/>
          <a:p>
            <a:r>
              <a:rPr lang="en-US" dirty="0" smtClean="0"/>
              <a:t>Georges Braque –</a:t>
            </a:r>
            <a:br>
              <a:rPr lang="en-US" dirty="0" smtClean="0"/>
            </a:br>
            <a:r>
              <a:rPr lang="en-US" dirty="0" smtClean="0"/>
              <a:t> Violin and Candlestick</a:t>
            </a:r>
            <a:endParaRPr lang="en-US" dirty="0"/>
          </a:p>
        </p:txBody>
      </p:sp>
      <p:pic>
        <p:nvPicPr>
          <p:cNvPr id="4" name="Picture 3" descr="209 violin-and-candlestick-1910.jpg"/>
          <p:cNvPicPr>
            <a:picLocks noChangeAspect="1"/>
          </p:cNvPicPr>
          <p:nvPr/>
        </p:nvPicPr>
        <p:blipFill>
          <a:blip r:embed="rId2" cstate="print"/>
          <a:stretch>
            <a:fillRect/>
          </a:stretch>
        </p:blipFill>
        <p:spPr>
          <a:xfrm>
            <a:off x="4419600" y="1367723"/>
            <a:ext cx="4419600" cy="549027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971800" y="1371600"/>
            <a:ext cx="5718048" cy="977486"/>
          </a:xfrm>
        </p:spPr>
        <p:txBody>
          <a:bodyPr>
            <a:normAutofit fontScale="92500" lnSpcReduction="10000"/>
          </a:bodyPr>
          <a:lstStyle/>
          <a:p>
            <a:r>
              <a:rPr lang="en-US" dirty="0" smtClean="0"/>
              <a:t>Depicts a French train station in the late 1800s.</a:t>
            </a:r>
          </a:p>
          <a:p>
            <a:r>
              <a:rPr lang="en-US" dirty="0" smtClean="0">
                <a:solidFill>
                  <a:schemeClr val="accent2">
                    <a:lumMod val="60000"/>
                    <a:lumOff val="40000"/>
                  </a:schemeClr>
                </a:solidFill>
              </a:rPr>
              <a:t>The train station is made of iron and glass, depicting the new technologies of the first industrial revolution.</a:t>
            </a:r>
            <a:endParaRPr lang="en-US" dirty="0">
              <a:solidFill>
                <a:schemeClr val="accent2">
                  <a:lumMod val="60000"/>
                  <a:lumOff val="40000"/>
                </a:schemeClr>
              </a:solidFill>
            </a:endParaRPr>
          </a:p>
        </p:txBody>
      </p:sp>
      <p:sp>
        <p:nvSpPr>
          <p:cNvPr id="3" name="Title 2"/>
          <p:cNvSpPr>
            <a:spLocks noGrp="1"/>
          </p:cNvSpPr>
          <p:nvPr>
            <p:ph type="title"/>
          </p:nvPr>
        </p:nvSpPr>
        <p:spPr/>
        <p:txBody>
          <a:bodyPr/>
          <a:lstStyle/>
          <a:p>
            <a:r>
              <a:rPr lang="en-US" dirty="0" smtClean="0"/>
              <a:t>Claude Monet – Gare St. Lazare</a:t>
            </a:r>
            <a:endParaRPr lang="en-US" dirty="0"/>
          </a:p>
        </p:txBody>
      </p:sp>
      <p:pic>
        <p:nvPicPr>
          <p:cNvPr id="4" name="Picture 3" descr="001gare-saint-lazare-paris-7_4209.jpg"/>
          <p:cNvPicPr>
            <a:picLocks noChangeAspect="1"/>
          </p:cNvPicPr>
          <p:nvPr/>
        </p:nvPicPr>
        <p:blipFill>
          <a:blip r:embed="rId2" cstate="print"/>
          <a:stretch>
            <a:fillRect/>
          </a:stretch>
        </p:blipFill>
        <p:spPr>
          <a:xfrm>
            <a:off x="0" y="2438400"/>
            <a:ext cx="5962237" cy="4419600"/>
          </a:xfrm>
          <a:prstGeom prst="rect">
            <a:avLst/>
          </a:prstGeom>
        </p:spPr>
      </p:pic>
      <p:sp>
        <p:nvSpPr>
          <p:cNvPr id="5" name="TextBox 4"/>
          <p:cNvSpPr txBox="1"/>
          <p:nvPr/>
        </p:nvSpPr>
        <p:spPr>
          <a:xfrm>
            <a:off x="6172200" y="2819400"/>
            <a:ext cx="2819400" cy="923330"/>
          </a:xfrm>
          <a:prstGeom prst="rect">
            <a:avLst/>
          </a:prstGeom>
          <a:noFill/>
        </p:spPr>
        <p:txBody>
          <a:bodyPr wrap="square" rtlCol="0">
            <a:spAutoFit/>
          </a:bodyPr>
          <a:lstStyle/>
          <a:p>
            <a:r>
              <a:rPr lang="en-US" dirty="0" smtClean="0"/>
              <a:t>Notice that the image is not detailed. We only get an </a:t>
            </a:r>
            <a:r>
              <a:rPr lang="en-US" i="1" dirty="0" smtClean="0"/>
              <a:t>impression</a:t>
            </a:r>
            <a:r>
              <a:rPr lang="en-US" dirty="0" smtClean="0"/>
              <a:t> of a train station.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This is an actual image of Gare St. Lazare</a:t>
            </a:r>
            <a:endParaRPr lang="en-US" dirty="0"/>
          </a:p>
        </p:txBody>
      </p:sp>
      <p:sp>
        <p:nvSpPr>
          <p:cNvPr id="3" name="Title 2"/>
          <p:cNvSpPr>
            <a:spLocks noGrp="1"/>
          </p:cNvSpPr>
          <p:nvPr>
            <p:ph type="title"/>
          </p:nvPr>
        </p:nvSpPr>
        <p:spPr/>
        <p:txBody>
          <a:bodyPr/>
          <a:lstStyle/>
          <a:p>
            <a:r>
              <a:rPr lang="en-US" dirty="0" smtClean="0"/>
              <a:t>Claude Monet – Gare St. Lazare</a:t>
            </a:r>
            <a:endParaRPr lang="en-US" dirty="0"/>
          </a:p>
        </p:txBody>
      </p:sp>
      <p:pic>
        <p:nvPicPr>
          <p:cNvPr id="4" name="Picture 3" descr="003gare-saint-lazare-Today.jpg"/>
          <p:cNvPicPr>
            <a:picLocks noChangeAspect="1"/>
          </p:cNvPicPr>
          <p:nvPr/>
        </p:nvPicPr>
        <p:blipFill>
          <a:blip r:embed="rId2" cstate="print"/>
          <a:stretch>
            <a:fillRect/>
          </a:stretch>
        </p:blipFill>
        <p:spPr>
          <a:xfrm>
            <a:off x="762000" y="2057400"/>
            <a:ext cx="7086600" cy="467715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2" y="1351672"/>
            <a:ext cx="8056098" cy="977486"/>
          </a:xfrm>
        </p:spPr>
        <p:txBody>
          <a:bodyPr>
            <a:normAutofit/>
          </a:bodyPr>
          <a:lstStyle/>
          <a:p>
            <a:r>
              <a:rPr lang="en-US" dirty="0" smtClean="0"/>
              <a:t>*This work displays the fleeting effects of light on color</a:t>
            </a:r>
          </a:p>
          <a:p>
            <a:r>
              <a:rPr lang="en-US" dirty="0" smtClean="0"/>
              <a:t> *It only gives an impression of the ships and objects in the background</a:t>
            </a:r>
            <a:endParaRPr lang="en-US" dirty="0"/>
          </a:p>
        </p:txBody>
      </p:sp>
      <p:sp>
        <p:nvSpPr>
          <p:cNvPr id="3" name="Title 2"/>
          <p:cNvSpPr>
            <a:spLocks noGrp="1"/>
          </p:cNvSpPr>
          <p:nvPr>
            <p:ph type="title"/>
          </p:nvPr>
        </p:nvSpPr>
        <p:spPr>
          <a:xfrm>
            <a:off x="706902" y="512064"/>
            <a:ext cx="8437098" cy="777240"/>
          </a:xfrm>
        </p:spPr>
        <p:txBody>
          <a:bodyPr/>
          <a:lstStyle/>
          <a:p>
            <a:r>
              <a:rPr lang="en-US" dirty="0" smtClean="0"/>
              <a:t>Claude Monet – Impression Sunrise</a:t>
            </a:r>
            <a:endParaRPr lang="en-US" dirty="0"/>
          </a:p>
        </p:txBody>
      </p:sp>
      <p:pic>
        <p:nvPicPr>
          <p:cNvPr id="4" name="Picture 3" descr="005Monet-Impression_Sunrise_1872.jpg"/>
          <p:cNvPicPr>
            <a:picLocks noChangeAspect="1"/>
          </p:cNvPicPr>
          <p:nvPr/>
        </p:nvPicPr>
        <p:blipFill>
          <a:blip r:embed="rId2" cstate="print"/>
          <a:stretch>
            <a:fillRect/>
          </a:stretch>
        </p:blipFill>
        <p:spPr>
          <a:xfrm>
            <a:off x="152399" y="2209800"/>
            <a:ext cx="5847879" cy="4495800"/>
          </a:xfrm>
          <a:prstGeom prst="rect">
            <a:avLst/>
          </a:prstGeom>
        </p:spPr>
      </p:pic>
      <p:sp>
        <p:nvSpPr>
          <p:cNvPr id="5" name="TextBox 4"/>
          <p:cNvSpPr txBox="1"/>
          <p:nvPr/>
        </p:nvSpPr>
        <p:spPr>
          <a:xfrm>
            <a:off x="6248400" y="2514600"/>
            <a:ext cx="2590800" cy="1200329"/>
          </a:xfrm>
          <a:prstGeom prst="rect">
            <a:avLst/>
          </a:prstGeom>
          <a:noFill/>
        </p:spPr>
        <p:txBody>
          <a:bodyPr wrap="square" rtlCol="0">
            <a:spAutoFit/>
          </a:bodyPr>
          <a:lstStyle/>
          <a:p>
            <a:r>
              <a:rPr lang="en-US" dirty="0" smtClean="0"/>
              <a:t>Note that it is difficult to determine where the water ends and the sky begins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1752600"/>
            <a:ext cx="3200400" cy="4572000"/>
          </a:xfrm>
        </p:spPr>
        <p:txBody>
          <a:bodyPr>
            <a:normAutofit/>
          </a:bodyPr>
          <a:lstStyle/>
          <a:p>
            <a:r>
              <a:rPr lang="en-US" dirty="0" smtClean="0"/>
              <a:t>Monet </a:t>
            </a:r>
            <a:r>
              <a:rPr lang="en-US" dirty="0" smtClean="0"/>
              <a:t>was able to create a misty look by refraining from using hard edges and utilizing colors of same shades like green and blue that made the edges of the lilies and the water seems to appear as if they are parts of each other.</a:t>
            </a:r>
            <a:endParaRPr lang="en-US" dirty="0"/>
          </a:p>
        </p:txBody>
      </p:sp>
      <p:sp>
        <p:nvSpPr>
          <p:cNvPr id="3" name="Title 2"/>
          <p:cNvSpPr>
            <a:spLocks noGrp="1"/>
          </p:cNvSpPr>
          <p:nvPr>
            <p:ph type="title"/>
          </p:nvPr>
        </p:nvSpPr>
        <p:spPr/>
        <p:txBody>
          <a:bodyPr/>
          <a:lstStyle/>
          <a:p>
            <a:r>
              <a:rPr lang="en-US" dirty="0" smtClean="0"/>
              <a:t>Claude Monet – Water Lilies</a:t>
            </a:r>
            <a:endParaRPr lang="en-US" dirty="0"/>
          </a:p>
        </p:txBody>
      </p:sp>
      <p:pic>
        <p:nvPicPr>
          <p:cNvPr id="4" name="Picture 3" descr="007 monet-water-lilies.jpg"/>
          <p:cNvPicPr>
            <a:picLocks noChangeAspect="1"/>
          </p:cNvPicPr>
          <p:nvPr/>
        </p:nvPicPr>
        <p:blipFill>
          <a:blip r:embed="rId2" cstate="print"/>
          <a:stretch>
            <a:fillRect/>
          </a:stretch>
        </p:blipFill>
        <p:spPr>
          <a:xfrm>
            <a:off x="3581400" y="1447800"/>
            <a:ext cx="5310665" cy="5029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905000"/>
            <a:ext cx="2743200" cy="4419600"/>
          </a:xfrm>
        </p:spPr>
        <p:txBody>
          <a:bodyPr>
            <a:normAutofit/>
          </a:bodyPr>
          <a:lstStyle/>
          <a:p>
            <a:r>
              <a:rPr lang="en-US" dirty="0" smtClean="0"/>
              <a:t>Commonly known as the Dance at Moulin de la Galette – it depicts a typical Sunday afternoon in the district of Montmartre of Paris.</a:t>
            </a:r>
          </a:p>
          <a:p>
            <a:endParaRPr lang="en-US" dirty="0" smtClean="0"/>
          </a:p>
          <a:p>
            <a:r>
              <a:rPr lang="en-US" dirty="0" smtClean="0"/>
              <a:t>Parisians would dress up, and spend time there dancing, drinking and eating galettes into the evening.</a:t>
            </a:r>
            <a:endParaRPr lang="en-US" dirty="0"/>
          </a:p>
        </p:txBody>
      </p:sp>
      <p:sp>
        <p:nvSpPr>
          <p:cNvPr id="3" name="Title 2"/>
          <p:cNvSpPr>
            <a:spLocks noGrp="1"/>
          </p:cNvSpPr>
          <p:nvPr>
            <p:ph type="title"/>
          </p:nvPr>
        </p:nvSpPr>
        <p:spPr/>
        <p:txBody>
          <a:bodyPr/>
          <a:lstStyle/>
          <a:p>
            <a:r>
              <a:rPr lang="en-US" dirty="0" smtClean="0"/>
              <a:t>Pierre-</a:t>
            </a:r>
            <a:r>
              <a:rPr lang="en-US" dirty="0" err="1" smtClean="0"/>
              <a:t>Auguste</a:t>
            </a:r>
            <a:r>
              <a:rPr lang="en-US" dirty="0" smtClean="0"/>
              <a:t> Renoir –</a:t>
            </a:r>
            <a:br>
              <a:rPr lang="en-US" dirty="0" smtClean="0"/>
            </a:br>
            <a:r>
              <a:rPr lang="en-US" dirty="0" smtClean="0"/>
              <a:t>Le Bal au Moulin de la Galette</a:t>
            </a:r>
            <a:endParaRPr lang="en-US" dirty="0"/>
          </a:p>
        </p:txBody>
      </p:sp>
      <p:pic>
        <p:nvPicPr>
          <p:cNvPr id="4" name="Picture 3" descr="101 LeBalAuMoulinDeLaGalette.jpg"/>
          <p:cNvPicPr>
            <a:picLocks noChangeAspect="1"/>
          </p:cNvPicPr>
          <p:nvPr/>
        </p:nvPicPr>
        <p:blipFill>
          <a:blip r:embed="rId2" cstate="print"/>
          <a:stretch>
            <a:fillRect/>
          </a:stretch>
        </p:blipFill>
        <p:spPr>
          <a:xfrm>
            <a:off x="3276600" y="2286000"/>
            <a:ext cx="5795857" cy="4267200"/>
          </a:xfrm>
          <a:prstGeom prst="rect">
            <a:avLst/>
          </a:prstGeom>
        </p:spPr>
      </p:pic>
      <p:sp>
        <p:nvSpPr>
          <p:cNvPr id="5" name="TextBox 4"/>
          <p:cNvSpPr txBox="1"/>
          <p:nvPr/>
        </p:nvSpPr>
        <p:spPr>
          <a:xfrm>
            <a:off x="457200" y="6019800"/>
            <a:ext cx="2819400" cy="646331"/>
          </a:xfrm>
          <a:prstGeom prst="rect">
            <a:avLst/>
          </a:prstGeom>
          <a:noFill/>
        </p:spPr>
        <p:txBody>
          <a:bodyPr wrap="square" rtlCol="0">
            <a:spAutoFit/>
          </a:bodyPr>
          <a:lstStyle/>
          <a:p>
            <a:r>
              <a:rPr lang="en-US" dirty="0" smtClean="0">
                <a:solidFill>
                  <a:schemeClr val="tx2">
                    <a:lumMod val="75000"/>
                  </a:schemeClr>
                </a:solidFill>
              </a:rPr>
              <a:t>Galettes are round cakes or king cakes.</a:t>
            </a:r>
            <a:endParaRPr lang="en-US" dirty="0">
              <a:solidFill>
                <a:schemeClr val="tx2">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48400" y="152400"/>
            <a:ext cx="2667000" cy="4495800"/>
          </a:xfrm>
        </p:spPr>
        <p:txBody>
          <a:bodyPr/>
          <a:lstStyle/>
          <a:p>
            <a:r>
              <a:rPr lang="en-US" dirty="0" smtClean="0">
                <a:solidFill>
                  <a:schemeClr val="accent1">
                    <a:lumMod val="60000"/>
                    <a:lumOff val="40000"/>
                  </a:schemeClr>
                </a:solidFill>
              </a:rPr>
              <a:t>This painting is impressionist because it depicts the leisure activities of the Parisian bourgeoisie.</a:t>
            </a:r>
          </a:p>
          <a:p>
            <a:endParaRPr lang="en-US" dirty="0" smtClean="0"/>
          </a:p>
          <a:p>
            <a:r>
              <a:rPr lang="en-US" dirty="0" smtClean="0">
                <a:solidFill>
                  <a:schemeClr val="accent4">
                    <a:lumMod val="60000"/>
                    <a:lumOff val="40000"/>
                  </a:schemeClr>
                </a:solidFill>
              </a:rPr>
              <a:t>It captures a moment in time; a slice of life</a:t>
            </a:r>
          </a:p>
          <a:p>
            <a:endParaRPr lang="en-US" dirty="0" smtClean="0"/>
          </a:p>
          <a:p>
            <a:r>
              <a:rPr lang="en-US" dirty="0" smtClean="0">
                <a:solidFill>
                  <a:schemeClr val="accent2">
                    <a:lumMod val="60000"/>
                    <a:lumOff val="40000"/>
                  </a:schemeClr>
                </a:solidFill>
              </a:rPr>
              <a:t>This painting tells us a lot about the life of the bourgeoisie in Paris in the late 1800s.</a:t>
            </a:r>
            <a:endParaRPr lang="en-US" dirty="0">
              <a:solidFill>
                <a:schemeClr val="accent2">
                  <a:lumMod val="60000"/>
                  <a:lumOff val="40000"/>
                </a:schemeClr>
              </a:solidFill>
            </a:endParaRPr>
          </a:p>
        </p:txBody>
      </p:sp>
      <p:sp>
        <p:nvSpPr>
          <p:cNvPr id="3" name="Title 2"/>
          <p:cNvSpPr>
            <a:spLocks noGrp="1"/>
          </p:cNvSpPr>
          <p:nvPr>
            <p:ph type="title"/>
          </p:nvPr>
        </p:nvSpPr>
        <p:spPr>
          <a:xfrm>
            <a:off x="762000" y="4953000"/>
            <a:ext cx="8156448" cy="777240"/>
          </a:xfrm>
        </p:spPr>
        <p:txBody>
          <a:bodyPr/>
          <a:lstStyle/>
          <a:p>
            <a:r>
              <a:rPr lang="en-US" dirty="0" smtClean="0"/>
              <a:t>Pierre-</a:t>
            </a:r>
            <a:r>
              <a:rPr lang="en-US" dirty="0" err="1" smtClean="0"/>
              <a:t>Auguste</a:t>
            </a:r>
            <a:r>
              <a:rPr lang="en-US" dirty="0" smtClean="0"/>
              <a:t> Renoir – Le Bal au Moulin de la Galette - 1876</a:t>
            </a:r>
            <a:endParaRPr lang="en-US" dirty="0"/>
          </a:p>
        </p:txBody>
      </p:sp>
      <p:pic>
        <p:nvPicPr>
          <p:cNvPr id="4" name="Picture 3" descr="101 LeBalAuMoulinDeLaGalette.jpg"/>
          <p:cNvPicPr>
            <a:picLocks noChangeAspect="1"/>
          </p:cNvPicPr>
          <p:nvPr/>
        </p:nvPicPr>
        <p:blipFill>
          <a:blip r:embed="rId2" cstate="print"/>
          <a:stretch>
            <a:fillRect/>
          </a:stretch>
        </p:blipFill>
        <p:spPr>
          <a:xfrm>
            <a:off x="0" y="0"/>
            <a:ext cx="6106350" cy="4495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391400" cy="1447800"/>
          </a:xfrm>
        </p:spPr>
        <p:txBody>
          <a:bodyPr/>
          <a:lstStyle/>
          <a:p>
            <a:r>
              <a:rPr lang="en-US" dirty="0" smtClean="0"/>
              <a:t>Pierre-</a:t>
            </a:r>
            <a:r>
              <a:rPr lang="en-US" dirty="0" err="1" smtClean="0"/>
              <a:t>Auguste</a:t>
            </a:r>
            <a:r>
              <a:rPr lang="en-US" dirty="0" smtClean="0"/>
              <a:t> Renoir – Luncheon of the Boating Party</a:t>
            </a:r>
            <a:endParaRPr lang="en-US" dirty="0"/>
          </a:p>
        </p:txBody>
      </p:sp>
      <p:pic>
        <p:nvPicPr>
          <p:cNvPr id="4" name="Picture 3" descr="103 Luncheon of Boating Party Renoir.jpg"/>
          <p:cNvPicPr>
            <a:picLocks noChangeAspect="1"/>
          </p:cNvPicPr>
          <p:nvPr/>
        </p:nvPicPr>
        <p:blipFill>
          <a:blip r:embed="rId2" cstate="print"/>
          <a:stretch>
            <a:fillRect/>
          </a:stretch>
        </p:blipFill>
        <p:spPr>
          <a:xfrm>
            <a:off x="685800" y="1428750"/>
            <a:ext cx="7318842" cy="54292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228600"/>
            <a:ext cx="2971800" cy="4288536"/>
          </a:xfrm>
        </p:spPr>
        <p:txBody>
          <a:bodyPr/>
          <a:lstStyle/>
          <a:p>
            <a:r>
              <a:rPr lang="en-US" dirty="0" smtClean="0"/>
              <a:t>Renoir – Luncheon of the Boating Party</a:t>
            </a:r>
            <a:endParaRPr lang="en-US" dirty="0"/>
          </a:p>
        </p:txBody>
      </p:sp>
      <p:pic>
        <p:nvPicPr>
          <p:cNvPr id="3" name="Picture 2" descr="103 Luncheon of Boating Party Renoir.jpg"/>
          <p:cNvPicPr>
            <a:picLocks noChangeAspect="1"/>
          </p:cNvPicPr>
          <p:nvPr/>
        </p:nvPicPr>
        <p:blipFill>
          <a:blip r:embed="rId2" cstate="print"/>
          <a:stretch>
            <a:fillRect/>
          </a:stretch>
        </p:blipFill>
        <p:spPr>
          <a:xfrm>
            <a:off x="0" y="0"/>
            <a:ext cx="5943600" cy="4409071"/>
          </a:xfrm>
          <a:prstGeom prst="rect">
            <a:avLst/>
          </a:prstGeom>
        </p:spPr>
      </p:pic>
      <p:sp>
        <p:nvSpPr>
          <p:cNvPr id="4" name="TextBox 3"/>
          <p:cNvSpPr txBox="1"/>
          <p:nvPr/>
        </p:nvSpPr>
        <p:spPr>
          <a:xfrm>
            <a:off x="609600" y="4648200"/>
            <a:ext cx="8534400" cy="1754326"/>
          </a:xfrm>
          <a:prstGeom prst="rect">
            <a:avLst/>
          </a:prstGeom>
          <a:noFill/>
        </p:spPr>
        <p:txBody>
          <a:bodyPr wrap="square" rtlCol="0">
            <a:spAutoFit/>
          </a:bodyPr>
          <a:lstStyle/>
          <a:p>
            <a:r>
              <a:rPr lang="en-US" dirty="0" smtClean="0">
                <a:solidFill>
                  <a:schemeClr val="accent3">
                    <a:lumMod val="75000"/>
                  </a:schemeClr>
                </a:solidFill>
              </a:rPr>
              <a:t>Luncheon of the Boating Party represents the changing character of French society due to the industrial revolution. Renoir craftily uses shape, space, color and texture to create the scene he imagined. The figures and bottles add shape to the canvas and the overlapping of bodies gives a sense of space.</a:t>
            </a:r>
            <a:r>
              <a:rPr lang="en-US" dirty="0" smtClean="0"/>
              <a:t/>
            </a:r>
            <a:br>
              <a:rPr lang="en-US" dirty="0" smtClean="0"/>
            </a:br>
            <a:r>
              <a:rPr lang="en-US" dirty="0" smtClean="0"/>
              <a:t/>
            </a:r>
            <a:br>
              <a:rPr lang="en-US" dirty="0" smtClean="0"/>
            </a:br>
            <a:endParaRPr lang="en-US" dirty="0"/>
          </a:p>
        </p:txBody>
      </p:sp>
      <p:sp>
        <p:nvSpPr>
          <p:cNvPr id="5" name="TextBox 4"/>
          <p:cNvSpPr txBox="1"/>
          <p:nvPr/>
        </p:nvSpPr>
        <p:spPr>
          <a:xfrm>
            <a:off x="533400" y="6019800"/>
            <a:ext cx="8229600" cy="830997"/>
          </a:xfrm>
          <a:prstGeom prst="rect">
            <a:avLst/>
          </a:prstGeom>
          <a:noFill/>
        </p:spPr>
        <p:txBody>
          <a:bodyPr wrap="square" rtlCol="0">
            <a:spAutoFit/>
          </a:bodyPr>
          <a:lstStyle/>
          <a:p>
            <a:r>
              <a:rPr lang="en-US" sz="2400" dirty="0" smtClean="0">
                <a:solidFill>
                  <a:schemeClr val="tx2">
                    <a:lumMod val="75000"/>
                  </a:schemeClr>
                </a:solidFill>
              </a:rPr>
              <a:t>Why is this painting important?  It depicts the lifestyle of the French Bourgeoisie  in the late 1800s.</a:t>
            </a:r>
            <a:endParaRPr lang="en-US" sz="2400" dirty="0">
              <a:solidFill>
                <a:schemeClr val="tx2">
                  <a:lumMod val="75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134</TotalTime>
  <Words>766</Words>
  <Application>Microsoft Office PowerPoint</Application>
  <PresentationFormat>On-screen Show (4:3)</PresentationFormat>
  <Paragraphs>65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Metro</vt:lpstr>
      <vt:lpstr>Impressionism </vt:lpstr>
      <vt:lpstr>Claude Monet – Gare St. Lazare</vt:lpstr>
      <vt:lpstr>Claude Monet – Gare St. Lazare</vt:lpstr>
      <vt:lpstr>Claude Monet – Impression Sunrise</vt:lpstr>
      <vt:lpstr>Claude Monet – Water Lilies</vt:lpstr>
      <vt:lpstr>Pierre-Auguste Renoir – Le Bal au Moulin de la Galette</vt:lpstr>
      <vt:lpstr>Pierre-Auguste Renoir – Le Bal au Moulin de la Galette - 1876</vt:lpstr>
      <vt:lpstr>Pierre-Auguste Renoir – Luncheon of the Boating Party</vt:lpstr>
      <vt:lpstr>Renoir – Luncheon of the Boating Party</vt:lpstr>
      <vt:lpstr>Slide 10</vt:lpstr>
      <vt:lpstr>Cubism </vt:lpstr>
      <vt:lpstr>Pablo Picasso – Les Demoiselles d’ Avignon</vt:lpstr>
      <vt:lpstr>Pablo Picasso –  Les Demoiselles d’ Avignon</vt:lpstr>
      <vt:lpstr>Pablo Picasso - Guernica</vt:lpstr>
      <vt:lpstr>Pablo Picasso - Guernica</vt:lpstr>
      <vt:lpstr>Pablo Picasso - Guernica</vt:lpstr>
      <vt:lpstr>Pablo Picasso - Guernica</vt:lpstr>
      <vt:lpstr>Georges Braque –  Violin and Candlestick</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Impressionism</dc:title>
  <dc:creator>Lenovo User</dc:creator>
  <cp:lastModifiedBy>Lenovo User</cp:lastModifiedBy>
  <cp:revision>37</cp:revision>
  <dcterms:created xsi:type="dcterms:W3CDTF">2012-03-29T14:30:10Z</dcterms:created>
  <dcterms:modified xsi:type="dcterms:W3CDTF">2012-03-29T16:44:14Z</dcterms:modified>
</cp:coreProperties>
</file>