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4" r:id="rId3"/>
    <p:sldId id="257" r:id="rId4"/>
    <p:sldId id="267" r:id="rId5"/>
    <p:sldId id="266" r:id="rId6"/>
    <p:sldId id="259" r:id="rId7"/>
    <p:sldId id="269" r:id="rId8"/>
    <p:sldId id="270" r:id="rId9"/>
    <p:sldId id="260" r:id="rId10"/>
    <p:sldId id="271" r:id="rId11"/>
    <p:sldId id="273" r:id="rId12"/>
    <p:sldId id="261" r:id="rId13"/>
    <p:sldId id="274" r:id="rId14"/>
    <p:sldId id="275" r:id="rId15"/>
    <p:sldId id="262" r:id="rId16"/>
    <p:sldId id="277" r:id="rId17"/>
    <p:sldId id="276" r:id="rId18"/>
    <p:sldId id="265" r:id="rId19"/>
    <p:sldId id="278" r:id="rId20"/>
    <p:sldId id="279" r:id="rId21"/>
    <p:sldId id="280" r:id="rId22"/>
    <p:sldId id="281" r:id="rId23"/>
    <p:sldId id="283" r:id="rId24"/>
    <p:sldId id="282" r:id="rId25"/>
    <p:sldId id="284" r:id="rId26"/>
    <p:sldId id="285"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9" name="Picture 8" descr="Moonlight title.png"/>
          <p:cNvPicPr>
            <a:picLocks noChangeAspect="1"/>
          </p:cNvPicPr>
          <p:nvPr/>
        </p:nvPicPr>
        <p:blipFill>
          <a:blip r:embed="rId2" cstate="print"/>
          <a:srcRect l="6765" r="4151" b="4117"/>
          <a:stretch>
            <a:fillRect/>
          </a:stretch>
        </p:blipFill>
        <p:spPr>
          <a:xfrm>
            <a:off x="0" y="0"/>
            <a:ext cx="9144000" cy="6859302"/>
          </a:xfrm>
          <a:prstGeom prst="rect">
            <a:avLst/>
          </a:prstGeom>
        </p:spPr>
      </p:pic>
      <p:sp>
        <p:nvSpPr>
          <p:cNvPr id="2" name="Title 1"/>
          <p:cNvSpPr>
            <a:spLocks noGrp="1"/>
          </p:cNvSpPr>
          <p:nvPr>
            <p:ph type="ctrTitle"/>
          </p:nvPr>
        </p:nvSpPr>
        <p:spPr>
          <a:xfrm>
            <a:off x="762000" y="1752600"/>
            <a:ext cx="5410200" cy="1801906"/>
          </a:xfrm>
        </p:spPr>
        <p:txBody>
          <a:bodyPr vert="horz" lIns="91440" tIns="45720" rIns="91440" bIns="45720" rtlCol="0" anchor="b" anchorCtr="0">
            <a:normAutofit/>
          </a:bodyPr>
          <a:lstStyle>
            <a:lvl1pPr algn="l"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447800" y="3733800"/>
            <a:ext cx="4724400" cy="1676400"/>
          </a:xfrm>
        </p:spPr>
        <p:txBody>
          <a:bodyPr>
            <a:normAutofit/>
          </a:bodyPr>
          <a:lstStyle>
            <a:lvl1pPr marL="0" indent="0" algn="l">
              <a:buNone/>
              <a:defRPr sz="2200" kern="1200">
                <a:gradFill>
                  <a:gsLst>
                    <a:gs pos="0">
                      <a:schemeClr val="bg1"/>
                    </a:gs>
                    <a:gs pos="90000">
                      <a:schemeClr val="bg2">
                        <a:lumMod val="90000"/>
                      </a:schemeClr>
                    </a:gs>
                  </a:gsLst>
                  <a:lin ang="5400000" scaled="0"/>
                </a:gra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0" y="6347908"/>
            <a:ext cx="2133600" cy="182880"/>
          </a:xfrm>
        </p:spPr>
        <p:txBody>
          <a:bodyPr/>
          <a:lstStyle>
            <a:lvl1pPr algn="r">
              <a:defRPr>
                <a:solidFill>
                  <a:schemeClr val="bg2"/>
                </a:solidFill>
              </a:defRPr>
            </a:lvl1pPr>
          </a:lstStyle>
          <a:p>
            <a:fld id="{AE9F9227-66A3-4CD6-9F0A-0BF3B4C057ED}" type="datetimeFigureOut">
              <a:rPr lang="en-US" smtClean="0"/>
              <a:pPr/>
              <a:t>1/10/2012</a:t>
            </a:fld>
            <a:endParaRPr lang="en-US"/>
          </a:p>
        </p:txBody>
      </p:sp>
      <p:sp>
        <p:nvSpPr>
          <p:cNvPr id="5" name="Footer Placeholder 4"/>
          <p:cNvSpPr>
            <a:spLocks noGrp="1"/>
          </p:cNvSpPr>
          <p:nvPr>
            <p:ph type="ftr" sz="quarter" idx="11"/>
          </p:nvPr>
        </p:nvSpPr>
        <p:spPr>
          <a:xfrm>
            <a:off x="6096000" y="6544234"/>
            <a:ext cx="2895600" cy="182880"/>
          </a:xfr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a:xfrm>
            <a:off x="228600" y="6511960"/>
            <a:ext cx="1066800" cy="215154"/>
          </a:xfrm>
        </p:spPr>
        <p:txBody>
          <a:bodyPr/>
          <a:lstStyle>
            <a:lvl1pPr>
              <a:defRPr>
                <a:solidFill>
                  <a:schemeClr val="bg2"/>
                </a:solidFill>
              </a:defRPr>
            </a:lvl1pPr>
          </a:lstStyle>
          <a:p>
            <a:fld id="{C653841D-60ED-461C-9645-45B42CB16B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976438" y="1981201"/>
            <a:ext cx="5325315" cy="3841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9F9227-66A3-4CD6-9F0A-0BF3B4C057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3841D-60ED-461C-9645-45B42CB16B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93751"/>
            <a:ext cx="1371600" cy="5041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76438" y="793751"/>
            <a:ext cx="4500562"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9F9227-66A3-4CD6-9F0A-0BF3B4C057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3841D-60ED-461C-9645-45B42CB16B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9F9227-66A3-4CD6-9F0A-0BF3B4C057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3841D-60ED-461C-9645-45B42CB16B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pic>
        <p:nvPicPr>
          <p:cNvPr id="8" name="Picture 7" descr="moonlight section.png"/>
          <p:cNvPicPr>
            <a:picLocks noChangeAspect="1"/>
          </p:cNvPicPr>
          <p:nvPr/>
        </p:nvPicPr>
        <p:blipFill>
          <a:blip r:embed="rId2" cstate="print"/>
          <a:srcRect l="6389" r="4959" b="27051"/>
          <a:stretch>
            <a:fillRect/>
          </a:stretch>
        </p:blipFill>
        <p:spPr>
          <a:xfrm>
            <a:off x="0" y="0"/>
            <a:ext cx="9144000" cy="6858709"/>
          </a:xfrm>
          <a:prstGeom prst="rect">
            <a:avLst/>
          </a:prstGeom>
        </p:spPr>
      </p:pic>
      <p:sp>
        <p:nvSpPr>
          <p:cNvPr id="2" name="Title 1"/>
          <p:cNvSpPr>
            <a:spLocks noGrp="1"/>
          </p:cNvSpPr>
          <p:nvPr>
            <p:ph type="title"/>
          </p:nvPr>
        </p:nvSpPr>
        <p:spPr>
          <a:xfrm>
            <a:off x="685800" y="2438400"/>
            <a:ext cx="7772400" cy="1362075"/>
          </a:xfrm>
        </p:spPr>
        <p:txBody>
          <a:bodyPr vert="horz" lIns="91440" tIns="45720" rIns="91440" bIns="45720" rtlCol="0" anchor="b" anchorCtr="0">
            <a:normAutofit/>
          </a:bodyPr>
          <a:lstStyle>
            <a:lvl1pPr algn="ctr" defTabSz="914400" rtl="0" eaLnBrk="1" latinLnBrk="0" hangingPunct="1">
              <a:spcBef>
                <a:spcPct val="0"/>
              </a:spcBef>
              <a:buNone/>
              <a:defRPr sz="44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3886200"/>
            <a:ext cx="7772400" cy="941294"/>
          </a:xfrm>
        </p:spPr>
        <p:txBody>
          <a:bodyPr anchor="t" anchorCtr="0">
            <a:normAutofit/>
          </a:bodyPr>
          <a:lstStyle>
            <a:lvl1pPr marL="0" indent="0" algn="ctr">
              <a:buNone/>
              <a:defRPr sz="2000" kern="1200">
                <a:gradFill>
                  <a:gsLst>
                    <a:gs pos="0">
                      <a:schemeClr val="bg1"/>
                    </a:gs>
                    <a:gs pos="90000">
                      <a:schemeClr val="bg2">
                        <a:lumMod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9F9227-66A3-4CD6-9F0A-0BF3B4C057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53841D-60ED-461C-9645-45B42CB16B2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p>
            <a:r>
              <a:rPr lang="en-US" smtClean="0"/>
              <a:t>Click to edit Master title style</a:t>
            </a:r>
            <a:endParaRPr/>
          </a:p>
        </p:txBody>
      </p:sp>
      <p:sp>
        <p:nvSpPr>
          <p:cNvPr id="3" name="Content Placeholder 2"/>
          <p:cNvSpPr>
            <a:spLocks noGrp="1"/>
          </p:cNvSpPr>
          <p:nvPr>
            <p:ph sz="half" idx="1"/>
          </p:nvPr>
        </p:nvSpPr>
        <p:spPr>
          <a:xfrm>
            <a:off x="1976438" y="2003425"/>
            <a:ext cx="2971800" cy="3832226"/>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03425"/>
            <a:ext cx="2971800" cy="383222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E9F9227-66A3-4CD6-9F0A-0BF3B4C057ED}"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3841D-60ED-461C-9645-45B42CB16B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0" name="Picture 9"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1981200" y="792162"/>
            <a:ext cx="6019799" cy="8080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81200"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81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199" y="1700960"/>
            <a:ext cx="2971800" cy="750887"/>
          </a:xfrm>
        </p:spPr>
        <p:txBody>
          <a:bodyPr anchor="ctr" anchorCtr="0">
            <a:noAutofit/>
          </a:bodyPr>
          <a:lstStyle>
            <a:lvl1pPr marL="0" indent="0" algn="ctr">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541494"/>
            <a:ext cx="2971800" cy="3294156"/>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E9F9227-66A3-4CD6-9F0A-0BF3B4C057ED}" type="datetimeFigureOut">
              <a:rPr lang="en-US" smtClean="0"/>
              <a:pPr/>
              <a:t>1/10/2012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53841D-60ED-461C-9645-45B42CB16B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E9F9227-66A3-4CD6-9F0A-0BF3B4C057ED}" type="datetimeFigureOut">
              <a:rPr lang="en-US" smtClean="0"/>
              <a:pPr/>
              <a:t>1/10/2012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53841D-60ED-461C-9645-45B42CB16B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9F9227-66A3-4CD6-9F0A-0BF3B4C057ED}" type="datetimeFigureOut">
              <a:rPr lang="en-US" smtClean="0"/>
              <a:pPr/>
              <a:t>1/10/2012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53841D-60ED-461C-9645-45B42CB16B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1752" y="1033272"/>
            <a:ext cx="1298448" cy="2624328"/>
          </a:xfrm>
        </p:spPr>
        <p:txBody>
          <a:bodyPr anchor="t" anchorCtr="0"/>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2133600" y="1371600"/>
            <a:ext cx="4953000" cy="38862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baseline="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127248" y="5486400"/>
            <a:ext cx="4498848" cy="758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F9227-66A3-4CD6-9F0A-0BF3B4C057ED}"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3841D-60ED-461C-9645-45B42CB16B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descr="moonlight - two content.png"/>
          <p:cNvPicPr>
            <a:picLocks noChangeAspect="1"/>
          </p:cNvPicPr>
          <p:nvPr/>
        </p:nvPicPr>
        <p:blipFill>
          <a:blip r:embed="rId2" cstate="print"/>
          <a:srcRect l="2281" t="1035" r="4562"/>
          <a:stretch>
            <a:fillRect/>
          </a:stretch>
        </p:blipFill>
        <p:spPr>
          <a:xfrm>
            <a:off x="0" y="0"/>
            <a:ext cx="9144000" cy="6854302"/>
          </a:xfrm>
          <a:prstGeom prst="rect">
            <a:avLst/>
          </a:prstGeom>
        </p:spPr>
      </p:pic>
      <p:sp>
        <p:nvSpPr>
          <p:cNvPr id="2" name="Title 1"/>
          <p:cNvSpPr>
            <a:spLocks noGrp="1"/>
          </p:cNvSpPr>
          <p:nvPr>
            <p:ph type="title"/>
          </p:nvPr>
        </p:nvSpPr>
        <p:spPr>
          <a:xfrm>
            <a:off x="304800" y="1033462"/>
            <a:ext cx="1295400" cy="2624138"/>
          </a:xfrm>
        </p:spPr>
        <p:txBody>
          <a:bodyPr anchor="t" anchorCtr="0"/>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1905000" y="914400"/>
            <a:ext cx="5486400" cy="4495800"/>
          </a:xfrm>
          <a:prstGeom prst="ellipse">
            <a:avLst/>
          </a:prstGeom>
          <a:effectLst>
            <a:innerShdw blurRad="254000">
              <a:schemeClr val="tx1"/>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124200" y="5486400"/>
            <a:ext cx="4495800" cy="76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F9227-66A3-4CD6-9F0A-0BF3B4C057ED}"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53841D-60ED-461C-9645-45B42CB16B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2" name="Picture 11" descr="moonlight master 2.png"/>
          <p:cNvPicPr>
            <a:picLocks noChangeAspect="1"/>
          </p:cNvPicPr>
          <p:nvPr/>
        </p:nvPicPr>
        <p:blipFill>
          <a:blip r:embed="rId13" cstate="print"/>
          <a:srcRect l="2391" t="1099" r="1988"/>
          <a:stretch>
            <a:fillRect/>
          </a:stretch>
        </p:blipFill>
        <p:spPr>
          <a:xfrm>
            <a:off x="0" y="0"/>
            <a:ext cx="9144000" cy="6858000"/>
          </a:xfrm>
          <a:prstGeom prst="rect">
            <a:avLst/>
          </a:prstGeom>
        </p:spPr>
      </p:pic>
      <p:sp>
        <p:nvSpPr>
          <p:cNvPr id="2" name="Title Placeholder 1"/>
          <p:cNvSpPr>
            <a:spLocks noGrp="1"/>
          </p:cNvSpPr>
          <p:nvPr>
            <p:ph type="title"/>
          </p:nvPr>
        </p:nvSpPr>
        <p:spPr>
          <a:xfrm>
            <a:off x="1981201" y="792162"/>
            <a:ext cx="5311562" cy="808038"/>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2286000" y="1981201"/>
            <a:ext cx="5015753" cy="38413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347908"/>
            <a:ext cx="2133600" cy="182880"/>
          </a:xfrm>
          <a:prstGeom prst="rect">
            <a:avLst/>
          </a:prstGeom>
        </p:spPr>
        <p:txBody>
          <a:bodyPr vert="horz" lIns="91440" tIns="45720" rIns="91440" bIns="45720" rtlCol="0" anchor="ctr"/>
          <a:lstStyle>
            <a:lvl1pPr algn="l">
              <a:defRPr sz="1100">
                <a:solidFill>
                  <a:schemeClr val="bg2"/>
                </a:solidFill>
              </a:defRPr>
            </a:lvl1pPr>
          </a:lstStyle>
          <a:p>
            <a:fld id="{AE9F9227-66A3-4CD6-9F0A-0BF3B4C057ED}" type="datetimeFigureOut">
              <a:rPr lang="en-US" smtClean="0"/>
              <a:pPr/>
              <a:t>1/10/2012</a:t>
            </a:fld>
            <a:endParaRPr lang="en-US"/>
          </a:p>
        </p:txBody>
      </p:sp>
      <p:sp>
        <p:nvSpPr>
          <p:cNvPr id="5" name="Footer Placeholder 4"/>
          <p:cNvSpPr>
            <a:spLocks noGrp="1"/>
          </p:cNvSpPr>
          <p:nvPr>
            <p:ph type="ftr" sz="quarter" idx="3"/>
          </p:nvPr>
        </p:nvSpPr>
        <p:spPr>
          <a:xfrm>
            <a:off x="228600" y="6544234"/>
            <a:ext cx="2895600" cy="182880"/>
          </a:xfrm>
          <a:prstGeom prst="rect">
            <a:avLst/>
          </a:prstGeom>
        </p:spPr>
        <p:txBody>
          <a:bodyPr vert="horz" lIns="91440" tIns="45720" rIns="91440" bIns="45720" rtlCol="0" anchor="ctr"/>
          <a:lstStyle>
            <a:lvl1pPr algn="l">
              <a:defRPr sz="1100">
                <a:solidFill>
                  <a:schemeClr val="bg2"/>
                </a:solidFill>
              </a:defRPr>
            </a:lvl1pPr>
          </a:lstStyle>
          <a:p>
            <a:endParaRPr lang="en-US"/>
          </a:p>
        </p:txBody>
      </p:sp>
      <p:sp>
        <p:nvSpPr>
          <p:cNvPr id="6" name="Slide Number Placeholder 5"/>
          <p:cNvSpPr>
            <a:spLocks noGrp="1"/>
          </p:cNvSpPr>
          <p:nvPr>
            <p:ph type="sldNum" sz="quarter" idx="4"/>
          </p:nvPr>
        </p:nvSpPr>
        <p:spPr>
          <a:xfrm>
            <a:off x="228600" y="6033246"/>
            <a:ext cx="1066800" cy="215154"/>
          </a:xfrm>
          <a:prstGeom prst="rect">
            <a:avLst/>
          </a:prstGeom>
        </p:spPr>
        <p:txBody>
          <a:bodyPr vert="horz" lIns="91440" tIns="45720" rIns="91440" bIns="45720" rtlCol="0" anchor="ctr"/>
          <a:lstStyle>
            <a:lvl1pPr algn="l">
              <a:defRPr sz="1300">
                <a:solidFill>
                  <a:schemeClr val="bg2"/>
                </a:solidFill>
              </a:defRPr>
            </a:lvl1pPr>
          </a:lstStyle>
          <a:p>
            <a:fld id="{C653841D-60ED-461C-9645-45B42CB16B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a:gradFill>
            <a:gsLst>
              <a:gs pos="0">
                <a:schemeClr val="bg1"/>
              </a:gs>
              <a:gs pos="90000">
                <a:schemeClr val="bg2">
                  <a:lumMod val="90000"/>
                </a:schemeClr>
              </a:gs>
            </a:gsLst>
            <a:lin ang="5400000" scaled="0"/>
          </a:gradFill>
          <a:effectLst>
            <a:reflection blurRad="6350" stA="55000" endA="300" endPos="25500" dir="5400000" sy="-100000" algn="bl" rotWithShape="0"/>
          </a:effectLst>
          <a:latin typeface="+mj-lt"/>
          <a:ea typeface="+mj-ea"/>
          <a:cs typeface="+mj-cs"/>
        </a:defRPr>
      </a:lvl1pPr>
    </p:titleStyle>
    <p:bodyStyle>
      <a:lvl1pPr marL="228600" indent="-228600" algn="l" defTabSz="914400" rtl="0" eaLnBrk="1" latinLnBrk="0" hangingPunct="1">
        <a:spcBef>
          <a:spcPts val="1200"/>
        </a:spcBef>
        <a:buClr>
          <a:schemeClr val="bg2"/>
        </a:buClr>
        <a:buFontTx/>
        <a:buBlip>
          <a:blip r:embed="rId14"/>
        </a:buBlip>
        <a:defRPr sz="2200" kern="1200">
          <a:gradFill>
            <a:gsLst>
              <a:gs pos="0">
                <a:schemeClr val="bg1"/>
              </a:gs>
              <a:gs pos="90000">
                <a:schemeClr val="bg2">
                  <a:lumMod val="90000"/>
                </a:schemeClr>
              </a:gs>
            </a:gsLst>
            <a:lin ang="5400000" scaled="0"/>
          </a:gradFill>
          <a:latin typeface="+mn-lt"/>
          <a:ea typeface="+mn-ea"/>
          <a:cs typeface="+mn-cs"/>
        </a:defRPr>
      </a:lvl1pPr>
      <a:lvl2pPr marL="4572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2pPr>
      <a:lvl3pPr marL="6858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3pPr>
      <a:lvl4pPr marL="9144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4pPr>
      <a:lvl5pPr marL="1143000" indent="-228600" algn="l" defTabSz="914400" rtl="0" eaLnBrk="1" latinLnBrk="0" hangingPunct="1">
        <a:spcBef>
          <a:spcPts val="1200"/>
        </a:spcBef>
        <a:buFontTx/>
        <a:buBlip>
          <a:blip r:embed="rId15"/>
        </a:buBlip>
        <a:defRPr sz="2000" kern="1200">
          <a:gradFill>
            <a:gsLst>
              <a:gs pos="0">
                <a:schemeClr val="bg1"/>
              </a:gs>
              <a:gs pos="90000">
                <a:schemeClr val="bg2">
                  <a:lumMod val="90000"/>
                </a:schemeClr>
              </a:gs>
            </a:gsLst>
            <a:lin ang="5400000" scaled="0"/>
          </a:gradFill>
          <a:latin typeface="+mn-lt"/>
          <a:ea typeface="+mn-ea"/>
          <a:cs typeface="+mn-cs"/>
        </a:defRPr>
      </a:lvl5pPr>
      <a:lvl6pPr marL="13716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6pPr>
      <a:lvl7pPr marL="1600200" indent="-228600" algn="l" defTabSz="914400" rtl="0" eaLnBrk="1" latinLnBrk="0" hangingPunct="1">
        <a:spcBef>
          <a:spcPts val="1200"/>
        </a:spcBef>
        <a:buClrTx/>
        <a:buFont typeface="Arial" pitchFamily="34" charset="0"/>
        <a:buChar char="•"/>
        <a:defRPr sz="1800" kern="1200">
          <a:gradFill>
            <a:gsLst>
              <a:gs pos="0">
                <a:schemeClr val="bg1"/>
              </a:gs>
              <a:gs pos="90000">
                <a:schemeClr val="bg2">
                  <a:lumMod val="90000"/>
                </a:schemeClr>
              </a:gs>
            </a:gsLst>
            <a:lin ang="5400000" scaled="0"/>
          </a:gradFill>
          <a:latin typeface="+mn-lt"/>
          <a:ea typeface="+mn-ea"/>
          <a:cs typeface="+mn-cs"/>
        </a:defRPr>
      </a:lvl7pPr>
      <a:lvl8pPr marL="18288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8pPr>
      <a:lvl9pPr marL="2057400" indent="-228600" algn="l" defTabSz="914400" rtl="0" eaLnBrk="1" latinLnBrk="0" hangingPunct="1">
        <a:spcBef>
          <a:spcPts val="1200"/>
        </a:spcBef>
        <a:buClrTx/>
        <a:buFont typeface="Arial" pitchFamily="34" charset="0"/>
        <a:buChar char="•"/>
        <a:defRPr sz="1800" kern="1200" baseline="0">
          <a:gradFill>
            <a:gsLst>
              <a:gs pos="0">
                <a:schemeClr val="bg1"/>
              </a:gs>
              <a:gs pos="90000">
                <a:schemeClr val="bg2">
                  <a:lumMod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ationalgallery.org.uk/paintings/john-constable-the-hay-wain" TargetMode="External"/><Relationship Id="rId7" Type="http://schemas.openxmlformats.org/officeDocument/2006/relationships/hyperlink" Target="http://www.artmagick.com/pictures/picture.aspx?id=6778&amp;amp;name=the-deluge" TargetMode="External"/><Relationship Id="rId2" Type="http://schemas.openxmlformats.org/officeDocument/2006/relationships/hyperlink" Target="http://www.mtholyoke.edu/courses/rschwart/hist255/la/delacroix.html" TargetMode="External"/><Relationship Id="rId1" Type="http://schemas.openxmlformats.org/officeDocument/2006/relationships/slideLayout" Target="../slideLayouts/slideLayout2.xml"/><Relationship Id="rId6" Type="http://schemas.openxmlformats.org/officeDocument/2006/relationships/hyperlink" Target="http://en.wikipedia.org/wiki/The_Massacre_at_Chios" TargetMode="External"/><Relationship Id="rId5" Type="http://schemas.openxmlformats.org/officeDocument/2006/relationships/hyperlink" Target="http://en.wikipedia.org/wiki/The_Third_of_May_1808" TargetMode="External"/><Relationship Id="rId4" Type="http://schemas.openxmlformats.org/officeDocument/2006/relationships/hyperlink" Target="http://bookstove.com/classics/hannibal-crossing-the-alp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6400800" cy="1801906"/>
          </a:xfrm>
        </p:spPr>
        <p:txBody>
          <a:bodyPr>
            <a:noAutofit/>
          </a:bodyPr>
          <a:lstStyle/>
          <a:p>
            <a:r>
              <a:rPr lang="en-US" sz="8000" dirty="0" smtClean="0"/>
              <a:t>Romanticism</a:t>
            </a:r>
            <a:endParaRPr lang="en-US" sz="8000" dirty="0"/>
          </a:p>
        </p:txBody>
      </p:sp>
      <p:sp>
        <p:nvSpPr>
          <p:cNvPr id="3" name="Subtitle 2"/>
          <p:cNvSpPr>
            <a:spLocks noGrp="1"/>
          </p:cNvSpPr>
          <p:nvPr>
            <p:ph type="subTitle" idx="1"/>
          </p:nvPr>
        </p:nvSpPr>
        <p:spPr/>
        <p:txBody>
          <a:bodyPr/>
          <a:lstStyle/>
          <a:p>
            <a:r>
              <a:rPr lang="en-US" dirty="0" smtClean="0"/>
              <a:t>The Romantic </a:t>
            </a:r>
            <a:r>
              <a:rPr lang="en-US" dirty="0" smtClean="0"/>
              <a:t>Artists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648200"/>
            <a:ext cx="3276599" cy="808038"/>
          </a:xfrm>
        </p:spPr>
        <p:txBody>
          <a:bodyPr/>
          <a:lstStyle/>
          <a:p>
            <a:r>
              <a:rPr lang="en-US" dirty="0" smtClean="0"/>
              <a:t>John Constable</a:t>
            </a:r>
            <a:endParaRPr lang="en-US" dirty="0"/>
          </a:p>
        </p:txBody>
      </p:sp>
      <p:sp>
        <p:nvSpPr>
          <p:cNvPr id="3" name="Content Placeholder 2"/>
          <p:cNvSpPr>
            <a:spLocks noGrp="1"/>
          </p:cNvSpPr>
          <p:nvPr>
            <p:ph idx="1"/>
          </p:nvPr>
        </p:nvSpPr>
        <p:spPr>
          <a:xfrm>
            <a:off x="1219200" y="5410200"/>
            <a:ext cx="3962400" cy="609599"/>
          </a:xfrm>
        </p:spPr>
        <p:txBody>
          <a:bodyPr>
            <a:noAutofit/>
          </a:bodyPr>
          <a:lstStyle/>
          <a:p>
            <a:r>
              <a:rPr lang="en-US" sz="3200" dirty="0" smtClean="0"/>
              <a:t>The Haywain</a:t>
            </a:r>
            <a:endParaRPr lang="en-US" sz="3200" dirty="0"/>
          </a:p>
        </p:txBody>
      </p:sp>
      <p:pic>
        <p:nvPicPr>
          <p:cNvPr id="4" name="Picture 3" descr="05 constable-the-hay-wain.jpg"/>
          <p:cNvPicPr>
            <a:picLocks noChangeAspect="1"/>
          </p:cNvPicPr>
          <p:nvPr/>
        </p:nvPicPr>
        <p:blipFill>
          <a:blip r:embed="rId2" cstate="print"/>
          <a:stretch>
            <a:fillRect/>
          </a:stretch>
        </p:blipFill>
        <p:spPr>
          <a:xfrm>
            <a:off x="228600" y="152400"/>
            <a:ext cx="5867400" cy="4400550"/>
          </a:xfrm>
          <a:prstGeom prst="rect">
            <a:avLst/>
          </a:prstGeom>
        </p:spPr>
      </p:pic>
      <p:sp>
        <p:nvSpPr>
          <p:cNvPr id="5" name="TextBox 4"/>
          <p:cNvSpPr txBox="1"/>
          <p:nvPr/>
        </p:nvSpPr>
        <p:spPr>
          <a:xfrm>
            <a:off x="6172200" y="152400"/>
            <a:ext cx="2590800" cy="5940088"/>
          </a:xfrm>
          <a:prstGeom prst="rect">
            <a:avLst/>
          </a:prstGeom>
          <a:noFill/>
        </p:spPr>
        <p:txBody>
          <a:bodyPr wrap="square" rtlCol="0">
            <a:spAutoFit/>
          </a:bodyPr>
          <a:lstStyle/>
          <a:p>
            <a:r>
              <a:rPr lang="en-US" sz="2000" dirty="0" smtClean="0">
                <a:solidFill>
                  <a:schemeClr val="bg1"/>
                </a:solidFill>
              </a:rPr>
              <a:t>The haywain, a type of horse-drawn cart, stands in the water in the foreground. Across the meadow in the distance on the right, is a group of haymakers at work. The cottage shown on the left was rented by a farmer called Willy Lott and stands behind Flatford Mill. Today, the cottage and river path are still much as they were in Constable's time.</a:t>
            </a:r>
            <a:br>
              <a:rPr lang="en-US" sz="2000" dirty="0" smtClean="0">
                <a:solidFill>
                  <a:schemeClr val="bg1"/>
                </a:solidFill>
              </a:rPr>
            </a:br>
            <a:r>
              <a:rPr lang="en-US" sz="2000" dirty="0" smtClean="0"/>
              <a:t/>
            </a:r>
            <a:br>
              <a:rPr lang="en-US" sz="2000" dirty="0" smtClean="0"/>
            </a:b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1" y="457200"/>
            <a:ext cx="3276599" cy="808038"/>
          </a:xfrm>
        </p:spPr>
        <p:txBody>
          <a:bodyPr/>
          <a:lstStyle/>
          <a:p>
            <a:r>
              <a:rPr lang="en-US" dirty="0" smtClean="0"/>
              <a:t>John Constable</a:t>
            </a:r>
            <a:endParaRPr lang="en-US" dirty="0"/>
          </a:p>
        </p:txBody>
      </p:sp>
      <p:sp>
        <p:nvSpPr>
          <p:cNvPr id="3" name="Content Placeholder 2"/>
          <p:cNvSpPr>
            <a:spLocks noGrp="1"/>
          </p:cNvSpPr>
          <p:nvPr>
            <p:ph idx="1"/>
          </p:nvPr>
        </p:nvSpPr>
        <p:spPr>
          <a:xfrm>
            <a:off x="6096000" y="1447800"/>
            <a:ext cx="3276600" cy="609599"/>
          </a:xfrm>
        </p:spPr>
        <p:txBody>
          <a:bodyPr>
            <a:noAutofit/>
          </a:bodyPr>
          <a:lstStyle/>
          <a:p>
            <a:r>
              <a:rPr lang="en-US" sz="3200" dirty="0" smtClean="0"/>
              <a:t>The Haywain</a:t>
            </a:r>
            <a:endParaRPr lang="en-US" sz="3200" dirty="0"/>
          </a:p>
        </p:txBody>
      </p:sp>
      <p:pic>
        <p:nvPicPr>
          <p:cNvPr id="4" name="Picture 3" descr="05 constable-the-hay-wain.jpg"/>
          <p:cNvPicPr>
            <a:picLocks noChangeAspect="1"/>
          </p:cNvPicPr>
          <p:nvPr/>
        </p:nvPicPr>
        <p:blipFill>
          <a:blip r:embed="rId2" cstate="print"/>
          <a:stretch>
            <a:fillRect/>
          </a:stretch>
        </p:blipFill>
        <p:spPr>
          <a:xfrm>
            <a:off x="0" y="0"/>
            <a:ext cx="5867400" cy="4400550"/>
          </a:xfrm>
          <a:prstGeom prst="rect">
            <a:avLst/>
          </a:prstGeom>
        </p:spPr>
      </p:pic>
      <p:sp>
        <p:nvSpPr>
          <p:cNvPr id="5" name="TextBox 4"/>
          <p:cNvSpPr txBox="1"/>
          <p:nvPr/>
        </p:nvSpPr>
        <p:spPr>
          <a:xfrm>
            <a:off x="304800" y="4800600"/>
            <a:ext cx="8839200" cy="1077218"/>
          </a:xfrm>
          <a:prstGeom prst="rect">
            <a:avLst/>
          </a:prstGeom>
          <a:noFill/>
          <a:ln w="12700">
            <a:solidFill>
              <a:schemeClr val="tx2">
                <a:lumMod val="40000"/>
                <a:lumOff val="60000"/>
              </a:schemeClr>
            </a:solidFill>
          </a:ln>
        </p:spPr>
        <p:txBody>
          <a:bodyPr wrap="square" rtlCol="0">
            <a:spAutoFit/>
          </a:bodyPr>
          <a:lstStyle/>
          <a:p>
            <a:r>
              <a:rPr lang="en-US" sz="3200" b="1" dirty="0" smtClean="0">
                <a:solidFill>
                  <a:schemeClr val="tx2">
                    <a:lumMod val="60000"/>
                    <a:lumOff val="40000"/>
                  </a:schemeClr>
                </a:solidFill>
              </a:rPr>
              <a:t>You need to know</a:t>
            </a:r>
            <a:r>
              <a:rPr lang="en-US" sz="3200" dirty="0" smtClean="0">
                <a:solidFill>
                  <a:schemeClr val="tx2">
                    <a:lumMod val="60000"/>
                    <a:lumOff val="40000"/>
                  </a:schemeClr>
                </a:solidFill>
              </a:rPr>
              <a:t>:  </a:t>
            </a:r>
            <a:r>
              <a:rPr lang="en-US" sz="3200" dirty="0" smtClean="0">
                <a:solidFill>
                  <a:schemeClr val="tx2">
                    <a:lumMod val="40000"/>
                    <a:lumOff val="60000"/>
                  </a:schemeClr>
                </a:solidFill>
              </a:rPr>
              <a:t>Romantics artists idealized country life and rugged individualism.</a:t>
            </a:r>
            <a:endParaRPr lang="en-US" sz="3200" dirty="0">
              <a:solidFill>
                <a:schemeClr val="tx2">
                  <a:lumMod val="40000"/>
                  <a:lumOff val="6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7400"/>
            <a:ext cx="3200399" cy="808038"/>
          </a:xfrm>
        </p:spPr>
        <p:txBody>
          <a:bodyPr/>
          <a:lstStyle/>
          <a:p>
            <a:r>
              <a:rPr lang="en-US" dirty="0" smtClean="0"/>
              <a:t>William Turner</a:t>
            </a:r>
            <a:endParaRPr lang="en-US" dirty="0"/>
          </a:p>
        </p:txBody>
      </p:sp>
      <p:sp>
        <p:nvSpPr>
          <p:cNvPr id="3" name="Content Placeholder 2"/>
          <p:cNvSpPr>
            <a:spLocks noGrp="1"/>
          </p:cNvSpPr>
          <p:nvPr>
            <p:ph idx="1"/>
          </p:nvPr>
        </p:nvSpPr>
        <p:spPr>
          <a:xfrm>
            <a:off x="3886200" y="6019800"/>
            <a:ext cx="4724400" cy="533399"/>
          </a:xfrm>
        </p:spPr>
        <p:txBody>
          <a:bodyPr>
            <a:normAutofit/>
          </a:bodyPr>
          <a:lstStyle/>
          <a:p>
            <a:r>
              <a:rPr lang="en-US" sz="2800" dirty="0" smtClean="0"/>
              <a:t>Hannibal Crossing the Alps</a:t>
            </a:r>
            <a:endParaRPr lang="en-US" sz="2800" dirty="0"/>
          </a:p>
        </p:txBody>
      </p:sp>
      <p:pic>
        <p:nvPicPr>
          <p:cNvPr id="4" name="Picture 3" descr="10 williamturner-HannibalandHisArmyCrossingtheAlps.jpg"/>
          <p:cNvPicPr>
            <a:picLocks noChangeAspect="1"/>
          </p:cNvPicPr>
          <p:nvPr/>
        </p:nvPicPr>
        <p:blipFill>
          <a:blip r:embed="rId2" cstate="print"/>
          <a:stretch>
            <a:fillRect/>
          </a:stretch>
        </p:blipFill>
        <p:spPr>
          <a:xfrm>
            <a:off x="-1" y="0"/>
            <a:ext cx="9172697" cy="5562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43600"/>
            <a:ext cx="3200399" cy="808038"/>
          </a:xfrm>
        </p:spPr>
        <p:txBody>
          <a:bodyPr/>
          <a:lstStyle/>
          <a:p>
            <a:r>
              <a:rPr lang="en-US" dirty="0" smtClean="0"/>
              <a:t>William Turner</a:t>
            </a:r>
            <a:endParaRPr lang="en-US" dirty="0"/>
          </a:p>
        </p:txBody>
      </p:sp>
      <p:sp>
        <p:nvSpPr>
          <p:cNvPr id="3" name="Content Placeholder 2"/>
          <p:cNvSpPr>
            <a:spLocks noGrp="1"/>
          </p:cNvSpPr>
          <p:nvPr>
            <p:ph idx="1"/>
          </p:nvPr>
        </p:nvSpPr>
        <p:spPr>
          <a:xfrm>
            <a:off x="4267200" y="6172200"/>
            <a:ext cx="4724400" cy="533399"/>
          </a:xfrm>
        </p:spPr>
        <p:txBody>
          <a:bodyPr/>
          <a:lstStyle/>
          <a:p>
            <a:r>
              <a:rPr lang="en-US" dirty="0" smtClean="0"/>
              <a:t>Hannibal Crossing the Alps</a:t>
            </a:r>
            <a:endParaRPr lang="en-US" dirty="0"/>
          </a:p>
        </p:txBody>
      </p:sp>
      <p:pic>
        <p:nvPicPr>
          <p:cNvPr id="4" name="Picture 3" descr="10 williamturner-HannibalandHisArmyCrossingtheAlps.jpg"/>
          <p:cNvPicPr>
            <a:picLocks noChangeAspect="1"/>
          </p:cNvPicPr>
          <p:nvPr/>
        </p:nvPicPr>
        <p:blipFill>
          <a:blip r:embed="rId2" cstate="print"/>
          <a:stretch>
            <a:fillRect/>
          </a:stretch>
        </p:blipFill>
        <p:spPr>
          <a:xfrm>
            <a:off x="2986984" y="0"/>
            <a:ext cx="6157016" cy="3733800"/>
          </a:xfrm>
          <a:prstGeom prst="rect">
            <a:avLst/>
          </a:prstGeom>
        </p:spPr>
      </p:pic>
      <p:sp>
        <p:nvSpPr>
          <p:cNvPr id="5" name="TextBox 4"/>
          <p:cNvSpPr txBox="1"/>
          <p:nvPr/>
        </p:nvSpPr>
        <p:spPr>
          <a:xfrm>
            <a:off x="228600" y="228600"/>
            <a:ext cx="2590800" cy="4247317"/>
          </a:xfrm>
          <a:prstGeom prst="rect">
            <a:avLst/>
          </a:prstGeom>
          <a:noFill/>
        </p:spPr>
        <p:txBody>
          <a:bodyPr wrap="square" rtlCol="0">
            <a:spAutoFit/>
          </a:bodyPr>
          <a:lstStyle/>
          <a:p>
            <a:r>
              <a:rPr lang="en-US" dirty="0" smtClean="0">
                <a:solidFill>
                  <a:schemeClr val="bg1"/>
                </a:solidFill>
              </a:rPr>
              <a:t>This work is intended to show a great man and his massive army (Hannibal and company) and their relative impotence when faced with the chaotic power of nature. The black cloud is a snow storm whose placement in the work is intended to encourage thoughts of the awesome power and chaos of nature.</a:t>
            </a:r>
            <a:br>
              <a:rPr lang="en-US" dirty="0" smtClean="0">
                <a:solidFill>
                  <a:schemeClr val="bg1"/>
                </a:solidFill>
              </a:rPr>
            </a:b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57200"/>
            <a:ext cx="2057400" cy="1524000"/>
          </a:xfrm>
        </p:spPr>
        <p:txBody>
          <a:bodyPr/>
          <a:lstStyle/>
          <a:p>
            <a:r>
              <a:rPr lang="en-US" dirty="0" smtClean="0"/>
              <a:t>William Turner</a:t>
            </a:r>
            <a:endParaRPr lang="en-US" dirty="0"/>
          </a:p>
        </p:txBody>
      </p:sp>
      <p:sp>
        <p:nvSpPr>
          <p:cNvPr id="3" name="Content Placeholder 2"/>
          <p:cNvSpPr>
            <a:spLocks noGrp="1"/>
          </p:cNvSpPr>
          <p:nvPr>
            <p:ph idx="1"/>
          </p:nvPr>
        </p:nvSpPr>
        <p:spPr>
          <a:xfrm>
            <a:off x="0" y="2133600"/>
            <a:ext cx="2286000" cy="1524000"/>
          </a:xfrm>
        </p:spPr>
        <p:txBody>
          <a:bodyPr/>
          <a:lstStyle/>
          <a:p>
            <a:r>
              <a:rPr lang="en-US" dirty="0" smtClean="0"/>
              <a:t>Hannibal Crossing the Alps</a:t>
            </a:r>
            <a:endParaRPr lang="en-US" dirty="0"/>
          </a:p>
        </p:txBody>
      </p:sp>
      <p:pic>
        <p:nvPicPr>
          <p:cNvPr id="4" name="Picture 3" descr="10 williamturner-HannibalandHisArmyCrossingtheAlps.jpg"/>
          <p:cNvPicPr>
            <a:picLocks noChangeAspect="1"/>
          </p:cNvPicPr>
          <p:nvPr/>
        </p:nvPicPr>
        <p:blipFill>
          <a:blip r:embed="rId2" cstate="print"/>
          <a:stretch>
            <a:fillRect/>
          </a:stretch>
        </p:blipFill>
        <p:spPr>
          <a:xfrm>
            <a:off x="1905000" y="0"/>
            <a:ext cx="7162244" cy="4343400"/>
          </a:xfrm>
          <a:prstGeom prst="rect">
            <a:avLst/>
          </a:prstGeom>
        </p:spPr>
      </p:pic>
      <p:sp>
        <p:nvSpPr>
          <p:cNvPr id="6" name="TextBox 5"/>
          <p:cNvSpPr txBox="1"/>
          <p:nvPr/>
        </p:nvSpPr>
        <p:spPr>
          <a:xfrm>
            <a:off x="762000" y="4953000"/>
            <a:ext cx="7543800" cy="954107"/>
          </a:xfrm>
          <a:prstGeom prst="rect">
            <a:avLst/>
          </a:prstGeom>
          <a:noFill/>
          <a:ln w="12700">
            <a:solidFill>
              <a:schemeClr val="tx2">
                <a:lumMod val="40000"/>
                <a:lumOff val="60000"/>
              </a:schemeClr>
            </a:solidFill>
          </a:ln>
        </p:spPr>
        <p:txBody>
          <a:bodyPr wrap="square" rtlCol="0">
            <a:spAutoFit/>
          </a:bodyPr>
          <a:lstStyle/>
          <a:p>
            <a:r>
              <a:rPr lang="en-US" sz="2800" b="1" dirty="0" smtClean="0">
                <a:solidFill>
                  <a:schemeClr val="tx2">
                    <a:lumMod val="60000"/>
                    <a:lumOff val="40000"/>
                  </a:schemeClr>
                </a:solidFill>
              </a:rPr>
              <a:t>You need to know</a:t>
            </a:r>
            <a:r>
              <a:rPr lang="en-US" sz="2800" dirty="0" smtClean="0">
                <a:solidFill>
                  <a:schemeClr val="tx2">
                    <a:lumMod val="60000"/>
                    <a:lumOff val="40000"/>
                  </a:schemeClr>
                </a:solidFill>
              </a:rPr>
              <a:t>:  </a:t>
            </a:r>
            <a:r>
              <a:rPr lang="en-US" sz="2800" dirty="0" smtClean="0">
                <a:solidFill>
                  <a:schemeClr val="tx2">
                    <a:lumMod val="40000"/>
                    <a:lumOff val="60000"/>
                  </a:schemeClr>
                </a:solidFill>
              </a:rPr>
              <a:t>Romantic artists liked to portray the power and fury of nature.</a:t>
            </a:r>
            <a:endParaRPr lang="en-US" sz="2800" dirty="0">
              <a:solidFill>
                <a:schemeClr val="tx2">
                  <a:lumMod val="40000"/>
                  <a:lumOff val="6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3600"/>
            <a:ext cx="3428999" cy="808038"/>
          </a:xfrm>
        </p:spPr>
        <p:txBody>
          <a:bodyPr/>
          <a:lstStyle/>
          <a:p>
            <a:r>
              <a:rPr lang="en-US" dirty="0" smtClean="0"/>
              <a:t>Francisco Goya</a:t>
            </a:r>
            <a:endParaRPr lang="en-US" dirty="0"/>
          </a:p>
        </p:txBody>
      </p:sp>
      <p:sp>
        <p:nvSpPr>
          <p:cNvPr id="3" name="Content Placeholder 2"/>
          <p:cNvSpPr>
            <a:spLocks noGrp="1"/>
          </p:cNvSpPr>
          <p:nvPr>
            <p:ph idx="1"/>
          </p:nvPr>
        </p:nvSpPr>
        <p:spPr>
          <a:xfrm>
            <a:off x="4419600" y="6172200"/>
            <a:ext cx="4572000" cy="533399"/>
          </a:xfrm>
        </p:spPr>
        <p:txBody>
          <a:bodyPr>
            <a:noAutofit/>
          </a:bodyPr>
          <a:lstStyle/>
          <a:p>
            <a:r>
              <a:rPr lang="en-US" sz="2800" dirty="0" smtClean="0"/>
              <a:t>The Third of May, 1808</a:t>
            </a:r>
            <a:endParaRPr lang="en-US" sz="2800" dirty="0"/>
          </a:p>
        </p:txBody>
      </p:sp>
      <p:pic>
        <p:nvPicPr>
          <p:cNvPr id="4" name="Picture 3" descr="17 franciscogoya-MayThird1808.jpg"/>
          <p:cNvPicPr>
            <a:picLocks noChangeAspect="1"/>
          </p:cNvPicPr>
          <p:nvPr/>
        </p:nvPicPr>
        <p:blipFill>
          <a:blip r:embed="rId2" cstate="print"/>
          <a:stretch>
            <a:fillRect/>
          </a:stretch>
        </p:blipFill>
        <p:spPr>
          <a:xfrm>
            <a:off x="533400" y="0"/>
            <a:ext cx="8001000" cy="60618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4800"/>
            <a:ext cx="3428999" cy="808038"/>
          </a:xfrm>
        </p:spPr>
        <p:txBody>
          <a:bodyPr/>
          <a:lstStyle/>
          <a:p>
            <a:r>
              <a:rPr lang="en-US" dirty="0" smtClean="0"/>
              <a:t>Francisco Goya</a:t>
            </a:r>
            <a:endParaRPr lang="en-US" dirty="0"/>
          </a:p>
        </p:txBody>
      </p:sp>
      <p:sp>
        <p:nvSpPr>
          <p:cNvPr id="3" name="Content Placeholder 2"/>
          <p:cNvSpPr>
            <a:spLocks noGrp="1"/>
          </p:cNvSpPr>
          <p:nvPr>
            <p:ph idx="1"/>
          </p:nvPr>
        </p:nvSpPr>
        <p:spPr>
          <a:xfrm>
            <a:off x="228600" y="5029200"/>
            <a:ext cx="4572000" cy="533399"/>
          </a:xfrm>
        </p:spPr>
        <p:txBody>
          <a:bodyPr>
            <a:noAutofit/>
          </a:bodyPr>
          <a:lstStyle/>
          <a:p>
            <a:r>
              <a:rPr lang="en-US" sz="2800" dirty="0" smtClean="0"/>
              <a:t>The Third of May, 1808</a:t>
            </a:r>
            <a:endParaRPr lang="en-US" sz="2800" dirty="0"/>
          </a:p>
        </p:txBody>
      </p:sp>
      <p:pic>
        <p:nvPicPr>
          <p:cNvPr id="4" name="Picture 3" descr="17 franciscogoya-MayThird1808.jpg"/>
          <p:cNvPicPr>
            <a:picLocks noChangeAspect="1"/>
          </p:cNvPicPr>
          <p:nvPr/>
        </p:nvPicPr>
        <p:blipFill>
          <a:blip r:embed="rId2" cstate="print"/>
          <a:stretch>
            <a:fillRect/>
          </a:stretch>
        </p:blipFill>
        <p:spPr>
          <a:xfrm>
            <a:off x="-1" y="0"/>
            <a:ext cx="5028817" cy="3810000"/>
          </a:xfrm>
          <a:prstGeom prst="rect">
            <a:avLst/>
          </a:prstGeom>
        </p:spPr>
      </p:pic>
      <p:sp>
        <p:nvSpPr>
          <p:cNvPr id="6" name="TextBox 5"/>
          <p:cNvSpPr txBox="1"/>
          <p:nvPr/>
        </p:nvSpPr>
        <p:spPr>
          <a:xfrm>
            <a:off x="5181600" y="228600"/>
            <a:ext cx="3962400" cy="6463308"/>
          </a:xfrm>
          <a:prstGeom prst="rect">
            <a:avLst/>
          </a:prstGeom>
          <a:noFill/>
        </p:spPr>
        <p:txBody>
          <a:bodyPr wrap="square" rtlCol="0">
            <a:spAutoFit/>
          </a:bodyPr>
          <a:lstStyle/>
          <a:p>
            <a:r>
              <a:rPr lang="en-US" dirty="0" smtClean="0">
                <a:solidFill>
                  <a:schemeClr val="bg1"/>
                </a:solidFill>
              </a:rPr>
              <a:t>According </a:t>
            </a:r>
            <a:r>
              <a:rPr lang="en-US" dirty="0" smtClean="0">
                <a:solidFill>
                  <a:schemeClr val="bg1"/>
                </a:solidFill>
              </a:rPr>
              <a:t>to Kenneth Clark, "by a stroke of genius </a:t>
            </a:r>
            <a:r>
              <a:rPr lang="en-US" dirty="0" smtClean="0">
                <a:solidFill>
                  <a:schemeClr val="bg1"/>
                </a:solidFill>
              </a:rPr>
              <a:t>Goya </a:t>
            </a:r>
            <a:r>
              <a:rPr lang="en-US" dirty="0" smtClean="0">
                <a:solidFill>
                  <a:schemeClr val="bg1"/>
                </a:solidFill>
              </a:rPr>
              <a:t>has contrasted the fierce repetition of the soldiers' attitudes and the steely line of their rifles, with the crumbling irregularity of their target</a:t>
            </a:r>
            <a:r>
              <a:rPr lang="en-US" dirty="0" smtClean="0">
                <a:solidFill>
                  <a:schemeClr val="bg1"/>
                </a:solidFill>
              </a:rPr>
              <a:t>." </a:t>
            </a:r>
            <a:r>
              <a:rPr lang="en-US" dirty="0" smtClean="0">
                <a:solidFill>
                  <a:schemeClr val="bg1"/>
                </a:solidFill>
              </a:rPr>
              <a:t>A square lantern situated on the ground between the two groups throws a dramatic light on the scene. The brightest illumination falls on the huddled victims to the left, whose numbers include a monk or friar in prayer</a:t>
            </a:r>
            <a:r>
              <a:rPr lang="en-US" dirty="0" smtClean="0">
                <a:solidFill>
                  <a:schemeClr val="bg1"/>
                </a:solidFill>
              </a:rPr>
              <a:t>. </a:t>
            </a:r>
            <a:r>
              <a:rPr lang="en-US" dirty="0" smtClean="0">
                <a:solidFill>
                  <a:schemeClr val="bg1"/>
                </a:solidFill>
              </a:rPr>
              <a:t>To the immediate right and at the center of the canvas, other condemned figures stand next in line to be shot</a:t>
            </a:r>
            <a:r>
              <a:rPr lang="en-US" dirty="0" smtClean="0">
                <a:solidFill>
                  <a:schemeClr val="bg1"/>
                </a:solidFill>
              </a:rPr>
              <a:t>. </a:t>
            </a:r>
            <a:r>
              <a:rPr lang="en-US" dirty="0" smtClean="0">
                <a:solidFill>
                  <a:schemeClr val="bg1"/>
                </a:solidFill>
              </a:rPr>
              <a:t>The central figure is the brilliantly lit man kneeling amid the bloodied corpses of those already executed, his arms flung wide in either appeal or </a:t>
            </a:r>
            <a:r>
              <a:rPr lang="en-US" dirty="0" smtClean="0">
                <a:solidFill>
                  <a:schemeClr val="bg1"/>
                </a:solidFill>
              </a:rPr>
              <a:t>defiance. His </a:t>
            </a:r>
            <a:r>
              <a:rPr lang="en-US" dirty="0" smtClean="0">
                <a:solidFill>
                  <a:schemeClr val="bg1"/>
                </a:solidFill>
              </a:rPr>
              <a:t>yellow and white clothing repeats the colors of the lantern. His plain white shirt and sun-burnt face show he is a simple </a:t>
            </a:r>
            <a:r>
              <a:rPr lang="en-US" dirty="0" smtClean="0">
                <a:solidFill>
                  <a:schemeClr val="bg1"/>
                </a:solidFill>
              </a:rPr>
              <a:t>laborer</a:t>
            </a:r>
            <a:r>
              <a:rPr lang="en-US" dirty="0" smtClean="0"/>
              <a: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95800"/>
            <a:ext cx="3428999" cy="808038"/>
          </a:xfrm>
        </p:spPr>
        <p:txBody>
          <a:bodyPr/>
          <a:lstStyle/>
          <a:p>
            <a:r>
              <a:rPr lang="en-US" dirty="0" smtClean="0"/>
              <a:t>Francisco Goya</a:t>
            </a:r>
            <a:endParaRPr lang="en-US" dirty="0"/>
          </a:p>
        </p:txBody>
      </p:sp>
      <p:sp>
        <p:nvSpPr>
          <p:cNvPr id="3" name="Content Placeholder 2"/>
          <p:cNvSpPr>
            <a:spLocks noGrp="1"/>
          </p:cNvSpPr>
          <p:nvPr>
            <p:ph idx="1"/>
          </p:nvPr>
        </p:nvSpPr>
        <p:spPr>
          <a:xfrm>
            <a:off x="304800" y="5181600"/>
            <a:ext cx="4572000" cy="533399"/>
          </a:xfrm>
        </p:spPr>
        <p:txBody>
          <a:bodyPr>
            <a:noAutofit/>
          </a:bodyPr>
          <a:lstStyle/>
          <a:p>
            <a:r>
              <a:rPr lang="en-US" sz="2800" dirty="0" smtClean="0"/>
              <a:t>The Third of May, 1808</a:t>
            </a:r>
            <a:endParaRPr lang="en-US" sz="2800" dirty="0"/>
          </a:p>
        </p:txBody>
      </p:sp>
      <p:pic>
        <p:nvPicPr>
          <p:cNvPr id="4" name="Picture 3" descr="17 franciscogoya-MayThird1808.jpg"/>
          <p:cNvPicPr>
            <a:picLocks noChangeAspect="1"/>
          </p:cNvPicPr>
          <p:nvPr/>
        </p:nvPicPr>
        <p:blipFill>
          <a:blip r:embed="rId2" cstate="print"/>
          <a:stretch>
            <a:fillRect/>
          </a:stretch>
        </p:blipFill>
        <p:spPr>
          <a:xfrm>
            <a:off x="152400" y="228600"/>
            <a:ext cx="5330546" cy="4038600"/>
          </a:xfrm>
          <a:prstGeom prst="rect">
            <a:avLst/>
          </a:prstGeom>
        </p:spPr>
      </p:pic>
      <p:sp>
        <p:nvSpPr>
          <p:cNvPr id="5" name="TextBox 4"/>
          <p:cNvSpPr txBox="1"/>
          <p:nvPr/>
        </p:nvSpPr>
        <p:spPr>
          <a:xfrm>
            <a:off x="5029200" y="4648200"/>
            <a:ext cx="3048000" cy="1631216"/>
          </a:xfrm>
          <a:prstGeom prst="rect">
            <a:avLst/>
          </a:prstGeom>
          <a:noFill/>
        </p:spPr>
        <p:txBody>
          <a:bodyPr wrap="square" rtlCol="0">
            <a:spAutoFit/>
          </a:bodyPr>
          <a:lstStyle/>
          <a:p>
            <a:r>
              <a:rPr lang="en-US" sz="2000" dirty="0" smtClean="0">
                <a:solidFill>
                  <a:schemeClr val="bg1"/>
                </a:solidFill>
              </a:rPr>
              <a:t>In the work, Goya sought to commemorate Spanish resistance to Napoleon's armies during the occupation of 1808</a:t>
            </a:r>
            <a:endParaRPr lang="en-US" sz="2000" dirty="0">
              <a:solidFill>
                <a:schemeClr val="bg1"/>
              </a:solidFill>
            </a:endParaRPr>
          </a:p>
        </p:txBody>
      </p:sp>
      <p:sp>
        <p:nvSpPr>
          <p:cNvPr id="6" name="TextBox 5"/>
          <p:cNvSpPr txBox="1"/>
          <p:nvPr/>
        </p:nvSpPr>
        <p:spPr>
          <a:xfrm>
            <a:off x="5638800" y="381000"/>
            <a:ext cx="3352800" cy="3970318"/>
          </a:xfrm>
          <a:prstGeom prst="rect">
            <a:avLst/>
          </a:prstGeom>
          <a:noFill/>
          <a:ln w="12700">
            <a:solidFill>
              <a:schemeClr val="tx2">
                <a:lumMod val="40000"/>
                <a:lumOff val="60000"/>
              </a:schemeClr>
            </a:solidFill>
          </a:ln>
        </p:spPr>
        <p:txBody>
          <a:bodyPr wrap="square" rtlCol="0">
            <a:spAutoFit/>
          </a:bodyPr>
          <a:lstStyle/>
          <a:p>
            <a:r>
              <a:rPr lang="en-US" sz="2800" b="1" dirty="0" smtClean="0">
                <a:solidFill>
                  <a:schemeClr val="tx2">
                    <a:lumMod val="60000"/>
                    <a:lumOff val="40000"/>
                  </a:schemeClr>
                </a:solidFill>
              </a:rPr>
              <a:t>You need to know</a:t>
            </a:r>
            <a:r>
              <a:rPr lang="en-US" sz="2800" dirty="0" smtClean="0">
                <a:solidFill>
                  <a:schemeClr val="tx2">
                    <a:lumMod val="60000"/>
                    <a:lumOff val="40000"/>
                  </a:schemeClr>
                </a:solidFill>
              </a:rPr>
              <a:t>:  </a:t>
            </a:r>
            <a:r>
              <a:rPr lang="en-US" sz="2800" dirty="0" smtClean="0">
                <a:solidFill>
                  <a:schemeClr val="tx2">
                    <a:lumMod val="40000"/>
                    <a:lumOff val="60000"/>
                  </a:schemeClr>
                </a:solidFill>
              </a:rPr>
              <a:t>Romantics artists made people aware of their common heritage.  Romantic artists often stirred nationalist feelings and supported nationalist uprisings.</a:t>
            </a:r>
            <a:endParaRPr lang="en-US" sz="2800" dirty="0">
              <a:solidFill>
                <a:schemeClr val="tx2">
                  <a:lumMod val="40000"/>
                  <a:lumOff val="6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0" y="609600"/>
            <a:ext cx="2057400" cy="1600200"/>
          </a:xfrm>
        </p:spPr>
        <p:txBody>
          <a:bodyPr>
            <a:noAutofit/>
          </a:bodyPr>
          <a:lstStyle/>
          <a:p>
            <a:r>
              <a:rPr lang="en-US" dirty="0" smtClean="0"/>
              <a:t>Eugene</a:t>
            </a:r>
            <a:br>
              <a:rPr lang="en-US" dirty="0" smtClean="0"/>
            </a:br>
            <a:r>
              <a:rPr lang="en-US" dirty="0" smtClean="0"/>
              <a:t>Delacroix</a:t>
            </a:r>
            <a:endParaRPr lang="en-US" dirty="0"/>
          </a:p>
        </p:txBody>
      </p:sp>
      <p:sp>
        <p:nvSpPr>
          <p:cNvPr id="3" name="Content Placeholder 2"/>
          <p:cNvSpPr>
            <a:spLocks noGrp="1"/>
          </p:cNvSpPr>
          <p:nvPr>
            <p:ph idx="1"/>
          </p:nvPr>
        </p:nvSpPr>
        <p:spPr>
          <a:xfrm>
            <a:off x="6477000" y="2667000"/>
            <a:ext cx="2133600" cy="1066800"/>
          </a:xfrm>
        </p:spPr>
        <p:txBody>
          <a:bodyPr>
            <a:noAutofit/>
          </a:bodyPr>
          <a:lstStyle/>
          <a:p>
            <a:r>
              <a:rPr lang="en-US" sz="3200" dirty="0" smtClean="0"/>
              <a:t>Massacre at </a:t>
            </a:r>
            <a:r>
              <a:rPr lang="en-US" sz="3200" dirty="0" smtClean="0"/>
              <a:t>Chios, 1824</a:t>
            </a:r>
            <a:endParaRPr lang="en-US" sz="3200" dirty="0"/>
          </a:p>
        </p:txBody>
      </p:sp>
      <p:pic>
        <p:nvPicPr>
          <p:cNvPr id="4" name="Picture 3" descr="09 Massacre at Chios.jpg"/>
          <p:cNvPicPr>
            <a:picLocks noChangeAspect="1"/>
          </p:cNvPicPr>
          <p:nvPr/>
        </p:nvPicPr>
        <p:blipFill>
          <a:blip r:embed="rId2" cstate="print"/>
          <a:stretch>
            <a:fillRect/>
          </a:stretch>
        </p:blipFill>
        <p:spPr>
          <a:xfrm>
            <a:off x="228600" y="97184"/>
            <a:ext cx="5715000" cy="676081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9 Massacre at Chios.jpg"/>
          <p:cNvPicPr>
            <a:picLocks noChangeAspect="1"/>
          </p:cNvPicPr>
          <p:nvPr/>
        </p:nvPicPr>
        <p:blipFill>
          <a:blip r:embed="rId2" cstate="print"/>
          <a:stretch>
            <a:fillRect/>
          </a:stretch>
        </p:blipFill>
        <p:spPr>
          <a:xfrm>
            <a:off x="228600" y="97184"/>
            <a:ext cx="5715000" cy="6760816"/>
          </a:xfrm>
          <a:prstGeom prst="rect">
            <a:avLst/>
          </a:prstGeom>
        </p:spPr>
      </p:pic>
      <p:sp>
        <p:nvSpPr>
          <p:cNvPr id="7" name="TextBox 6"/>
          <p:cNvSpPr txBox="1"/>
          <p:nvPr/>
        </p:nvSpPr>
        <p:spPr>
          <a:xfrm>
            <a:off x="6172200" y="152400"/>
            <a:ext cx="2667000" cy="5632311"/>
          </a:xfrm>
          <a:prstGeom prst="rect">
            <a:avLst/>
          </a:prstGeom>
          <a:noFill/>
        </p:spPr>
        <p:txBody>
          <a:bodyPr wrap="square" rtlCol="0">
            <a:spAutoFit/>
          </a:bodyPr>
          <a:lstStyle/>
          <a:p>
            <a:r>
              <a:rPr lang="en-US" sz="2000" dirty="0" smtClean="0">
                <a:solidFill>
                  <a:schemeClr val="bg1"/>
                </a:solidFill>
              </a:rPr>
              <a:t>This work depicts A </a:t>
            </a:r>
            <a:r>
              <a:rPr lang="en-US" sz="2000" dirty="0" smtClean="0">
                <a:solidFill>
                  <a:schemeClr val="bg1"/>
                </a:solidFill>
              </a:rPr>
              <a:t>military attack on the inhabitants of </a:t>
            </a:r>
            <a:r>
              <a:rPr lang="en-US" sz="2000" dirty="0" smtClean="0">
                <a:solidFill>
                  <a:schemeClr val="bg1"/>
                </a:solidFill>
              </a:rPr>
              <a:t>the island of Chios by </a:t>
            </a:r>
            <a:r>
              <a:rPr lang="en-US" sz="2000" dirty="0" smtClean="0">
                <a:solidFill>
                  <a:schemeClr val="bg1"/>
                </a:solidFill>
              </a:rPr>
              <a:t>Ottoman </a:t>
            </a:r>
            <a:r>
              <a:rPr lang="en-US" sz="2000" dirty="0" smtClean="0">
                <a:solidFill>
                  <a:schemeClr val="bg1"/>
                </a:solidFill>
              </a:rPr>
              <a:t>forces. </a:t>
            </a:r>
            <a:r>
              <a:rPr lang="en-US" sz="2000" dirty="0" smtClean="0">
                <a:solidFill>
                  <a:schemeClr val="bg1"/>
                </a:solidFill>
              </a:rPr>
              <a:t>The campaign resulted in the deaths of twenty thousand citizens, and the forced deportation into slavery of almost all the surviving seventy thousand </a:t>
            </a:r>
            <a:r>
              <a:rPr lang="en-US" sz="2000" dirty="0" smtClean="0">
                <a:solidFill>
                  <a:schemeClr val="bg1"/>
                </a:solidFill>
              </a:rPr>
              <a:t>inhabitants.</a:t>
            </a:r>
          </a:p>
          <a:p>
            <a:endParaRPr lang="en-US" sz="2000" dirty="0" smtClean="0">
              <a:solidFill>
                <a:schemeClr val="bg1"/>
              </a:solidFill>
            </a:endParaRPr>
          </a:p>
          <a:p>
            <a:r>
              <a:rPr lang="en-US" sz="2000" dirty="0" smtClean="0">
                <a:solidFill>
                  <a:schemeClr val="bg1"/>
                </a:solidFill>
              </a:rPr>
              <a:t>This work inspired support for Greek independence from the Ottoman Empire.</a:t>
            </a:r>
            <a:endParaRPr lang="en-US" sz="20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Here are 6 Romantic artists and works you </a:t>
            </a:r>
            <a:r>
              <a:rPr lang="en-US" u="sng" dirty="0" smtClean="0"/>
              <a:t>must</a:t>
            </a:r>
            <a:r>
              <a:rPr lang="en-US" dirty="0" smtClean="0"/>
              <a:t> know:</a:t>
            </a:r>
            <a:endParaRPr lang="en-US" dirty="0"/>
          </a:p>
        </p:txBody>
      </p:sp>
      <p:sp>
        <p:nvSpPr>
          <p:cNvPr id="3" name="Content Placeholder 2"/>
          <p:cNvSpPr>
            <a:spLocks noGrp="1"/>
          </p:cNvSpPr>
          <p:nvPr>
            <p:ph idx="1"/>
          </p:nvPr>
        </p:nvSpPr>
        <p:spPr/>
        <p:txBody>
          <a:bodyPr>
            <a:normAutofit/>
          </a:bodyPr>
          <a:lstStyle/>
          <a:p>
            <a:r>
              <a:rPr lang="en-US" dirty="0" smtClean="0"/>
              <a:t>Caspar David Friedrich, Wanderer above the Mists</a:t>
            </a:r>
          </a:p>
          <a:p>
            <a:r>
              <a:rPr lang="en-US" dirty="0" smtClean="0"/>
              <a:t>Delacroix, Liberty Leading the People</a:t>
            </a:r>
          </a:p>
          <a:p>
            <a:r>
              <a:rPr lang="en-US" dirty="0" smtClean="0"/>
              <a:t>John Constable, The Hay Wain</a:t>
            </a:r>
          </a:p>
          <a:p>
            <a:r>
              <a:rPr lang="en-US" dirty="0" smtClean="0"/>
              <a:t>William Turner, Hannibal Crossing the Alps</a:t>
            </a:r>
          </a:p>
          <a:p>
            <a:r>
              <a:rPr lang="en-US" dirty="0" smtClean="0"/>
              <a:t>Francisco Goya, The Third of May 1808</a:t>
            </a:r>
          </a:p>
          <a:p>
            <a:r>
              <a:rPr lang="en-US" dirty="0" smtClean="0"/>
              <a:t>Delacroix, Massacre at Chios</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4038600"/>
            <a:ext cx="1904999" cy="1600200"/>
          </a:xfrm>
        </p:spPr>
        <p:txBody>
          <a:bodyPr>
            <a:normAutofit fontScale="90000"/>
          </a:bodyPr>
          <a:lstStyle/>
          <a:p>
            <a:r>
              <a:rPr lang="en-US" dirty="0" smtClean="0"/>
              <a:t>Eugene</a:t>
            </a:r>
            <a:br>
              <a:rPr lang="en-US" dirty="0" smtClean="0"/>
            </a:br>
            <a:r>
              <a:rPr lang="en-US" dirty="0" smtClean="0"/>
              <a:t>Delacroix</a:t>
            </a:r>
            <a:endParaRPr lang="en-US" dirty="0"/>
          </a:p>
        </p:txBody>
      </p:sp>
      <p:sp>
        <p:nvSpPr>
          <p:cNvPr id="3" name="Content Placeholder 2"/>
          <p:cNvSpPr>
            <a:spLocks noGrp="1"/>
          </p:cNvSpPr>
          <p:nvPr>
            <p:ph idx="1"/>
          </p:nvPr>
        </p:nvSpPr>
        <p:spPr>
          <a:xfrm>
            <a:off x="6019800" y="5638800"/>
            <a:ext cx="3124200" cy="1219200"/>
          </a:xfrm>
        </p:spPr>
        <p:txBody>
          <a:bodyPr>
            <a:noAutofit/>
          </a:bodyPr>
          <a:lstStyle/>
          <a:p>
            <a:r>
              <a:rPr lang="en-US" sz="2800" dirty="0" smtClean="0"/>
              <a:t>Massacre at </a:t>
            </a:r>
            <a:r>
              <a:rPr lang="en-US" sz="2800" dirty="0" smtClean="0"/>
              <a:t>Chios, 1824</a:t>
            </a:r>
            <a:endParaRPr lang="en-US" sz="2800" dirty="0"/>
          </a:p>
        </p:txBody>
      </p:sp>
      <p:pic>
        <p:nvPicPr>
          <p:cNvPr id="4" name="Picture 3" descr="09 Massacre at Chios.jpg"/>
          <p:cNvPicPr>
            <a:picLocks noChangeAspect="1"/>
          </p:cNvPicPr>
          <p:nvPr/>
        </p:nvPicPr>
        <p:blipFill>
          <a:blip r:embed="rId2" cstate="print"/>
          <a:stretch>
            <a:fillRect/>
          </a:stretch>
        </p:blipFill>
        <p:spPr>
          <a:xfrm>
            <a:off x="0" y="97184"/>
            <a:ext cx="5715000" cy="6760816"/>
          </a:xfrm>
          <a:prstGeom prst="rect">
            <a:avLst/>
          </a:prstGeom>
        </p:spPr>
      </p:pic>
      <p:sp>
        <p:nvSpPr>
          <p:cNvPr id="6" name="TextBox 5"/>
          <p:cNvSpPr txBox="1"/>
          <p:nvPr/>
        </p:nvSpPr>
        <p:spPr>
          <a:xfrm>
            <a:off x="5943600" y="304800"/>
            <a:ext cx="3048000" cy="3785652"/>
          </a:xfrm>
          <a:prstGeom prst="rect">
            <a:avLst/>
          </a:prstGeom>
          <a:noFill/>
          <a:ln w="12700">
            <a:solidFill>
              <a:schemeClr val="tx2">
                <a:lumMod val="40000"/>
                <a:lumOff val="60000"/>
              </a:schemeClr>
            </a:solidFill>
          </a:ln>
        </p:spPr>
        <p:txBody>
          <a:bodyPr wrap="square" rtlCol="0">
            <a:spAutoFit/>
          </a:bodyPr>
          <a:lstStyle/>
          <a:p>
            <a:r>
              <a:rPr lang="en-US" sz="2400" b="1" dirty="0" smtClean="0">
                <a:solidFill>
                  <a:schemeClr val="tx2">
                    <a:lumMod val="60000"/>
                    <a:lumOff val="40000"/>
                  </a:schemeClr>
                </a:solidFill>
              </a:rPr>
              <a:t>You need to know</a:t>
            </a:r>
            <a:r>
              <a:rPr lang="en-US" sz="2400" dirty="0" smtClean="0">
                <a:solidFill>
                  <a:schemeClr val="tx2">
                    <a:lumMod val="60000"/>
                    <a:lumOff val="40000"/>
                  </a:schemeClr>
                </a:solidFill>
              </a:rPr>
              <a:t>:  </a:t>
            </a:r>
            <a:r>
              <a:rPr lang="en-US" sz="2400" dirty="0" smtClean="0">
                <a:solidFill>
                  <a:schemeClr val="tx2">
                    <a:lumMod val="40000"/>
                    <a:lumOff val="60000"/>
                  </a:schemeClr>
                </a:solidFill>
              </a:rPr>
              <a:t>Romantic </a:t>
            </a:r>
            <a:r>
              <a:rPr lang="en-US" sz="2400" dirty="0" smtClean="0">
                <a:solidFill>
                  <a:schemeClr val="tx2">
                    <a:lumMod val="40000"/>
                    <a:lumOff val="60000"/>
                  </a:schemeClr>
                </a:solidFill>
              </a:rPr>
              <a:t>artists often stirred nationalist feelings and supported nationalist uprisings</a:t>
            </a:r>
            <a:r>
              <a:rPr lang="en-US" sz="2400" dirty="0" smtClean="0">
                <a:solidFill>
                  <a:schemeClr val="tx2">
                    <a:lumMod val="40000"/>
                    <a:lumOff val="60000"/>
                  </a:schemeClr>
                </a:solidFill>
              </a:rPr>
              <a:t>.</a:t>
            </a:r>
          </a:p>
          <a:p>
            <a:endParaRPr lang="en-US" sz="2400" dirty="0" smtClean="0">
              <a:solidFill>
                <a:schemeClr val="tx2">
                  <a:lumMod val="40000"/>
                  <a:lumOff val="60000"/>
                </a:schemeClr>
              </a:solidFill>
            </a:endParaRPr>
          </a:p>
          <a:p>
            <a:r>
              <a:rPr lang="en-US" sz="2400" dirty="0" smtClean="0">
                <a:solidFill>
                  <a:schemeClr val="tx2">
                    <a:lumMod val="40000"/>
                    <a:lumOff val="60000"/>
                  </a:schemeClr>
                </a:solidFill>
              </a:rPr>
              <a:t>Nationalism and Romanticism are interconnected.</a:t>
            </a:r>
            <a:endParaRPr lang="en-US" sz="2400" dirty="0">
              <a:solidFill>
                <a:schemeClr val="tx2">
                  <a:lumMod val="40000"/>
                  <a:lumOff val="6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0"/>
            <a:ext cx="3711362" cy="1524000"/>
          </a:xfrm>
        </p:spPr>
        <p:txBody>
          <a:bodyPr>
            <a:normAutofit/>
          </a:bodyPr>
          <a:lstStyle/>
          <a:p>
            <a:r>
              <a:rPr lang="en-US" dirty="0" smtClean="0"/>
              <a:t>John Constable, Flatford Mill, 1817</a:t>
            </a:r>
            <a:endParaRPr lang="en-US" dirty="0"/>
          </a:p>
        </p:txBody>
      </p:sp>
      <p:pic>
        <p:nvPicPr>
          <p:cNvPr id="4" name="Content Placeholder 3" descr="12 Flatford-Mill-(detail)-1817.jpg"/>
          <p:cNvPicPr>
            <a:picLocks noGrp="1" noChangeAspect="1"/>
          </p:cNvPicPr>
          <p:nvPr>
            <p:ph idx="1"/>
          </p:nvPr>
        </p:nvPicPr>
        <p:blipFill>
          <a:blip r:embed="rId2" cstate="print"/>
          <a:stretch>
            <a:fillRect/>
          </a:stretch>
        </p:blipFill>
        <p:spPr>
          <a:xfrm>
            <a:off x="0" y="152399"/>
            <a:ext cx="5562600" cy="6559671"/>
          </a:xfrm>
        </p:spPr>
      </p:pic>
      <p:sp>
        <p:nvSpPr>
          <p:cNvPr id="5" name="TextBox 4"/>
          <p:cNvSpPr txBox="1"/>
          <p:nvPr/>
        </p:nvSpPr>
        <p:spPr>
          <a:xfrm>
            <a:off x="5715000" y="2133600"/>
            <a:ext cx="3276600" cy="1938992"/>
          </a:xfrm>
          <a:prstGeom prst="rect">
            <a:avLst/>
          </a:prstGeom>
          <a:noFill/>
          <a:ln w="12700">
            <a:solidFill>
              <a:schemeClr val="tx2">
                <a:lumMod val="40000"/>
                <a:lumOff val="60000"/>
              </a:schemeClr>
            </a:solidFill>
          </a:ln>
        </p:spPr>
        <p:txBody>
          <a:bodyPr wrap="square" rtlCol="0">
            <a:spAutoFit/>
          </a:bodyPr>
          <a:lstStyle/>
          <a:p>
            <a:r>
              <a:rPr lang="en-US" sz="2400" b="1" dirty="0" smtClean="0">
                <a:solidFill>
                  <a:schemeClr val="tx2">
                    <a:lumMod val="60000"/>
                    <a:lumOff val="40000"/>
                  </a:schemeClr>
                </a:solidFill>
              </a:rPr>
              <a:t>You need to know</a:t>
            </a:r>
            <a:r>
              <a:rPr lang="en-US" sz="2400" dirty="0" smtClean="0">
                <a:solidFill>
                  <a:schemeClr val="tx2">
                    <a:lumMod val="60000"/>
                    <a:lumOff val="40000"/>
                  </a:schemeClr>
                </a:solidFill>
              </a:rPr>
              <a:t>:  </a:t>
            </a:r>
            <a:r>
              <a:rPr lang="en-US" sz="2400" dirty="0" smtClean="0">
                <a:solidFill>
                  <a:schemeClr val="tx2">
                    <a:lumMod val="40000"/>
                    <a:lumOff val="60000"/>
                  </a:schemeClr>
                </a:solidFill>
              </a:rPr>
              <a:t>Romantics artists idealized country life and rugged individualism.</a:t>
            </a:r>
            <a:endParaRPr lang="en-US" sz="2400" dirty="0">
              <a:solidFill>
                <a:schemeClr val="tx2">
                  <a:lumMod val="40000"/>
                  <a:lumOff val="6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562600"/>
            <a:ext cx="6400800" cy="1295400"/>
          </a:xfrm>
        </p:spPr>
        <p:txBody>
          <a:bodyPr>
            <a:normAutofit fontScale="90000"/>
          </a:bodyPr>
          <a:lstStyle/>
          <a:p>
            <a:pPr algn="ctr"/>
            <a:r>
              <a:rPr lang="en-US" dirty="0" smtClean="0"/>
              <a:t>John Constable, Salisbury Cathedral from the Meadow, 1831 </a:t>
            </a:r>
            <a:endParaRPr lang="en-US" dirty="0"/>
          </a:p>
        </p:txBody>
      </p:sp>
      <p:pic>
        <p:nvPicPr>
          <p:cNvPr id="4" name="Content Placeholder 3" descr="13 johnconstable-salisburycathedral.jpg"/>
          <p:cNvPicPr>
            <a:picLocks noGrp="1" noChangeAspect="1"/>
          </p:cNvPicPr>
          <p:nvPr>
            <p:ph idx="1"/>
          </p:nvPr>
        </p:nvPicPr>
        <p:blipFill>
          <a:blip r:embed="rId2" cstate="print"/>
          <a:stretch>
            <a:fillRect/>
          </a:stretch>
        </p:blipFill>
        <p:spPr>
          <a:xfrm>
            <a:off x="-1" y="0"/>
            <a:ext cx="6876585" cy="5638800"/>
          </a:xfrm>
        </p:spPr>
      </p:pic>
      <p:sp>
        <p:nvSpPr>
          <p:cNvPr id="5" name="TextBox 4"/>
          <p:cNvSpPr txBox="1"/>
          <p:nvPr/>
        </p:nvSpPr>
        <p:spPr>
          <a:xfrm>
            <a:off x="7010400" y="1143000"/>
            <a:ext cx="1981200" cy="3046988"/>
          </a:xfrm>
          <a:prstGeom prst="rect">
            <a:avLst/>
          </a:prstGeom>
          <a:noFill/>
          <a:ln w="12700">
            <a:solidFill>
              <a:schemeClr val="tx2">
                <a:lumMod val="40000"/>
                <a:lumOff val="60000"/>
              </a:schemeClr>
            </a:solidFill>
          </a:ln>
        </p:spPr>
        <p:txBody>
          <a:bodyPr wrap="square" rtlCol="0">
            <a:spAutoFit/>
          </a:bodyPr>
          <a:lstStyle/>
          <a:p>
            <a:r>
              <a:rPr lang="en-US" sz="2400" b="1" dirty="0" smtClean="0">
                <a:solidFill>
                  <a:schemeClr val="tx2">
                    <a:lumMod val="60000"/>
                    <a:lumOff val="40000"/>
                  </a:schemeClr>
                </a:solidFill>
              </a:rPr>
              <a:t>You need to know</a:t>
            </a:r>
            <a:r>
              <a:rPr lang="en-US" sz="2400" dirty="0" smtClean="0">
                <a:solidFill>
                  <a:schemeClr val="tx2">
                    <a:lumMod val="60000"/>
                    <a:lumOff val="40000"/>
                  </a:schemeClr>
                </a:solidFill>
              </a:rPr>
              <a:t>:  </a:t>
            </a:r>
            <a:r>
              <a:rPr lang="en-US" sz="2400" dirty="0" smtClean="0">
                <a:solidFill>
                  <a:schemeClr val="tx2">
                    <a:lumMod val="40000"/>
                    <a:lumOff val="60000"/>
                  </a:schemeClr>
                </a:solidFill>
              </a:rPr>
              <a:t>Romantics artists idealized country life and rugged individualism.</a:t>
            </a:r>
            <a:endParaRPr lang="en-US" sz="2400" dirty="0">
              <a:solidFill>
                <a:schemeClr val="tx2">
                  <a:lumMod val="40000"/>
                  <a:lumOff val="6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0"/>
            <a:ext cx="4191000" cy="2286000"/>
          </a:xfrm>
        </p:spPr>
        <p:txBody>
          <a:bodyPr>
            <a:normAutofit/>
          </a:bodyPr>
          <a:lstStyle/>
          <a:p>
            <a:r>
              <a:rPr lang="en-US" dirty="0" smtClean="0"/>
              <a:t>Eugene Delacroix, Greece on the Ruins of the Missolonghi </a:t>
            </a:r>
            <a:endParaRPr lang="en-US" dirty="0"/>
          </a:p>
        </p:txBody>
      </p:sp>
      <p:pic>
        <p:nvPicPr>
          <p:cNvPr id="4" name="Content Placeholder 3" descr="15 eugenedelacroix-GreeceontheRuinsofMissolonghi.jpg"/>
          <p:cNvPicPr>
            <a:picLocks noGrp="1" noChangeAspect="1"/>
          </p:cNvPicPr>
          <p:nvPr>
            <p:ph idx="1"/>
          </p:nvPr>
        </p:nvPicPr>
        <p:blipFill>
          <a:blip r:embed="rId2" cstate="print"/>
          <a:stretch>
            <a:fillRect/>
          </a:stretch>
        </p:blipFill>
        <p:spPr>
          <a:xfrm>
            <a:off x="228599" y="304800"/>
            <a:ext cx="4405987" cy="6324600"/>
          </a:xfrm>
        </p:spPr>
      </p:pic>
      <p:sp>
        <p:nvSpPr>
          <p:cNvPr id="7" name="TextBox 6"/>
          <p:cNvSpPr txBox="1"/>
          <p:nvPr/>
        </p:nvSpPr>
        <p:spPr>
          <a:xfrm>
            <a:off x="4724400" y="2438400"/>
            <a:ext cx="4191000" cy="4154984"/>
          </a:xfrm>
          <a:prstGeom prst="rect">
            <a:avLst/>
          </a:prstGeom>
          <a:noFill/>
        </p:spPr>
        <p:txBody>
          <a:bodyPr wrap="square" rtlCol="0">
            <a:spAutoFit/>
          </a:bodyPr>
          <a:lstStyle/>
          <a:p>
            <a:r>
              <a:rPr lang="en-US" sz="2400" dirty="0" smtClean="0">
                <a:solidFill>
                  <a:schemeClr val="bg1"/>
                </a:solidFill>
              </a:rPr>
              <a:t>This painting was inspired by the Third Siege of </a:t>
            </a:r>
            <a:r>
              <a:rPr lang="en-US" sz="2400" dirty="0" smtClean="0">
                <a:solidFill>
                  <a:schemeClr val="bg1"/>
                </a:solidFill>
              </a:rPr>
              <a:t>Missolonghi by </a:t>
            </a:r>
            <a:r>
              <a:rPr lang="en-US" sz="2400" dirty="0" smtClean="0">
                <a:solidFill>
                  <a:schemeClr val="bg1"/>
                </a:solidFill>
              </a:rPr>
              <a:t>the </a:t>
            </a:r>
            <a:r>
              <a:rPr lang="en-US" sz="2400" dirty="0" smtClean="0">
                <a:solidFill>
                  <a:schemeClr val="bg1"/>
                </a:solidFill>
              </a:rPr>
              <a:t>Ottoman forces </a:t>
            </a:r>
            <a:r>
              <a:rPr lang="en-US" sz="2400" dirty="0" smtClean="0">
                <a:solidFill>
                  <a:schemeClr val="bg1"/>
                </a:solidFill>
              </a:rPr>
              <a:t>in 1826, during which many people of the city after the long-time siege (almost a year) decided to attempt a mass </a:t>
            </a:r>
            <a:r>
              <a:rPr lang="en-US" sz="2400" dirty="0" smtClean="0">
                <a:solidFill>
                  <a:schemeClr val="bg1"/>
                </a:solidFill>
              </a:rPr>
              <a:t>breakout to </a:t>
            </a:r>
            <a:r>
              <a:rPr lang="en-US" sz="2400" dirty="0" smtClean="0">
                <a:solidFill>
                  <a:schemeClr val="bg1"/>
                </a:solidFill>
              </a:rPr>
              <a:t>escape </a:t>
            </a:r>
            <a:r>
              <a:rPr lang="en-US" sz="2400" dirty="0" smtClean="0">
                <a:solidFill>
                  <a:schemeClr val="bg1"/>
                </a:solidFill>
              </a:rPr>
              <a:t>famine and epidemics. </a:t>
            </a:r>
            <a:r>
              <a:rPr lang="en-US" sz="2400" dirty="0" smtClean="0">
                <a:solidFill>
                  <a:schemeClr val="bg1"/>
                </a:solidFill>
              </a:rPr>
              <a:t>The attempt was resulted in a disaster, with the larger part of the Greeks slain.</a:t>
            </a:r>
            <a:endParaRPr lang="en-US" sz="24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28600"/>
            <a:ext cx="4191000" cy="1905000"/>
          </a:xfrm>
        </p:spPr>
        <p:txBody>
          <a:bodyPr>
            <a:normAutofit/>
          </a:bodyPr>
          <a:lstStyle/>
          <a:p>
            <a:r>
              <a:rPr lang="en-US" dirty="0" smtClean="0"/>
              <a:t>Eugene Delacroix, Greece on the Ruins of the Missolonghi </a:t>
            </a:r>
            <a:endParaRPr lang="en-US" dirty="0"/>
          </a:p>
        </p:txBody>
      </p:sp>
      <p:pic>
        <p:nvPicPr>
          <p:cNvPr id="4" name="Content Placeholder 3" descr="15 eugenedelacroix-GreeceontheRuinsofMissolonghi.jpg"/>
          <p:cNvPicPr>
            <a:picLocks noGrp="1" noChangeAspect="1"/>
          </p:cNvPicPr>
          <p:nvPr>
            <p:ph idx="1"/>
          </p:nvPr>
        </p:nvPicPr>
        <p:blipFill>
          <a:blip r:embed="rId2" cstate="print"/>
          <a:stretch>
            <a:fillRect/>
          </a:stretch>
        </p:blipFill>
        <p:spPr>
          <a:xfrm>
            <a:off x="228599" y="304800"/>
            <a:ext cx="4405987" cy="6324600"/>
          </a:xfrm>
        </p:spPr>
      </p:pic>
      <p:sp>
        <p:nvSpPr>
          <p:cNvPr id="5" name="TextBox 4"/>
          <p:cNvSpPr txBox="1"/>
          <p:nvPr/>
        </p:nvSpPr>
        <p:spPr>
          <a:xfrm>
            <a:off x="5105400" y="2209800"/>
            <a:ext cx="3886200" cy="1569660"/>
          </a:xfrm>
          <a:prstGeom prst="rect">
            <a:avLst/>
          </a:prstGeom>
          <a:noFill/>
          <a:ln w="38100">
            <a:solidFill>
              <a:schemeClr val="tx2">
                <a:lumMod val="50000"/>
              </a:schemeClr>
            </a:solidFill>
          </a:ln>
        </p:spPr>
        <p:txBody>
          <a:bodyPr wrap="square" rtlCol="0">
            <a:spAutoFit/>
          </a:bodyPr>
          <a:lstStyle/>
          <a:p>
            <a:r>
              <a:rPr lang="en-US" sz="2400" dirty="0" smtClean="0">
                <a:solidFill>
                  <a:schemeClr val="bg1"/>
                </a:solidFill>
              </a:rPr>
              <a:t>Delacroix supported the Greek movement for independence from  the Ottoman Empire.</a:t>
            </a:r>
            <a:endParaRPr lang="en-US" sz="2400" dirty="0">
              <a:solidFill>
                <a:schemeClr val="bg1"/>
              </a:solidFill>
            </a:endParaRPr>
          </a:p>
        </p:txBody>
      </p:sp>
      <p:sp>
        <p:nvSpPr>
          <p:cNvPr id="6" name="TextBox 5"/>
          <p:cNvSpPr txBox="1"/>
          <p:nvPr/>
        </p:nvSpPr>
        <p:spPr>
          <a:xfrm>
            <a:off x="5181600" y="3962400"/>
            <a:ext cx="3352800" cy="2677656"/>
          </a:xfrm>
          <a:prstGeom prst="rect">
            <a:avLst/>
          </a:prstGeom>
          <a:noFill/>
          <a:ln w="12700">
            <a:solidFill>
              <a:schemeClr val="tx2">
                <a:lumMod val="40000"/>
                <a:lumOff val="60000"/>
              </a:schemeClr>
            </a:solidFill>
          </a:ln>
        </p:spPr>
        <p:txBody>
          <a:bodyPr wrap="square" rtlCol="0">
            <a:spAutoFit/>
          </a:bodyPr>
          <a:lstStyle/>
          <a:p>
            <a:r>
              <a:rPr lang="en-US" sz="2800" b="1" dirty="0" smtClean="0">
                <a:solidFill>
                  <a:schemeClr val="tx2">
                    <a:lumMod val="60000"/>
                    <a:lumOff val="40000"/>
                  </a:schemeClr>
                </a:solidFill>
              </a:rPr>
              <a:t>You need to know</a:t>
            </a:r>
            <a:r>
              <a:rPr lang="en-US" sz="2800" dirty="0" smtClean="0">
                <a:solidFill>
                  <a:schemeClr val="tx2">
                    <a:lumMod val="60000"/>
                    <a:lumOff val="40000"/>
                  </a:schemeClr>
                </a:solidFill>
              </a:rPr>
              <a:t>:  </a:t>
            </a:r>
            <a:r>
              <a:rPr lang="en-US" sz="2800" dirty="0" smtClean="0">
                <a:solidFill>
                  <a:schemeClr val="tx2">
                    <a:lumMod val="40000"/>
                    <a:lumOff val="60000"/>
                  </a:schemeClr>
                </a:solidFill>
              </a:rPr>
              <a:t>Romantic </a:t>
            </a:r>
            <a:r>
              <a:rPr lang="en-US" sz="2800" dirty="0" smtClean="0">
                <a:solidFill>
                  <a:schemeClr val="tx2">
                    <a:lumMod val="40000"/>
                    <a:lumOff val="60000"/>
                  </a:schemeClr>
                </a:solidFill>
              </a:rPr>
              <a:t>artists often stirred nationalist feelings and supported nationalist uprisings.</a:t>
            </a:r>
            <a:endParaRPr lang="en-US" sz="2800" dirty="0">
              <a:solidFill>
                <a:schemeClr val="tx2">
                  <a:lumMod val="40000"/>
                  <a:lumOff val="6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867400"/>
            <a:ext cx="6705599" cy="808038"/>
          </a:xfrm>
        </p:spPr>
        <p:txBody>
          <a:bodyPr>
            <a:normAutofit fontScale="90000"/>
          </a:bodyPr>
          <a:lstStyle/>
          <a:p>
            <a:r>
              <a:rPr lang="en-US" dirty="0" smtClean="0"/>
              <a:t>The Deluge, Francis Danby, 1840</a:t>
            </a:r>
            <a:br>
              <a:rPr lang="en-US" dirty="0" smtClean="0"/>
            </a:br>
            <a:endParaRPr lang="en-US" dirty="0"/>
          </a:p>
        </p:txBody>
      </p:sp>
      <p:pic>
        <p:nvPicPr>
          <p:cNvPr id="4" name="Content Placeholder 3" descr="21 The Deluge danby3.jpg"/>
          <p:cNvPicPr>
            <a:picLocks noGrp="1" noChangeAspect="1"/>
          </p:cNvPicPr>
          <p:nvPr>
            <p:ph idx="1"/>
          </p:nvPr>
        </p:nvPicPr>
        <p:blipFill>
          <a:blip r:embed="rId2" cstate="print"/>
          <a:stretch>
            <a:fillRect/>
          </a:stretch>
        </p:blipFill>
        <p:spPr>
          <a:xfrm>
            <a:off x="228600" y="228599"/>
            <a:ext cx="8686800" cy="539822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228600"/>
            <a:ext cx="2286000" cy="3962400"/>
          </a:xfrm>
        </p:spPr>
        <p:txBody>
          <a:bodyPr>
            <a:normAutofit/>
          </a:bodyPr>
          <a:lstStyle/>
          <a:p>
            <a:r>
              <a:rPr lang="en-US" dirty="0" smtClean="0"/>
              <a:t>The Deluge, Francis Danby, 1840</a:t>
            </a:r>
            <a:br>
              <a:rPr lang="en-US" dirty="0" smtClean="0"/>
            </a:br>
            <a:endParaRPr lang="en-US" dirty="0"/>
          </a:p>
        </p:txBody>
      </p:sp>
      <p:pic>
        <p:nvPicPr>
          <p:cNvPr id="4" name="Content Placeholder 3" descr="21 The Deluge danby3.jpg"/>
          <p:cNvPicPr>
            <a:picLocks noGrp="1" noChangeAspect="1"/>
          </p:cNvPicPr>
          <p:nvPr>
            <p:ph idx="1"/>
          </p:nvPr>
        </p:nvPicPr>
        <p:blipFill>
          <a:blip r:embed="rId2" cstate="print"/>
          <a:stretch>
            <a:fillRect/>
          </a:stretch>
        </p:blipFill>
        <p:spPr>
          <a:xfrm>
            <a:off x="-1" y="0"/>
            <a:ext cx="6866760" cy="4267200"/>
          </a:xfrm>
        </p:spPr>
      </p:pic>
      <p:sp>
        <p:nvSpPr>
          <p:cNvPr id="5" name="TextBox 4"/>
          <p:cNvSpPr txBox="1"/>
          <p:nvPr/>
        </p:nvSpPr>
        <p:spPr>
          <a:xfrm>
            <a:off x="228600" y="4876800"/>
            <a:ext cx="3962400" cy="1477328"/>
          </a:xfrm>
          <a:prstGeom prst="rect">
            <a:avLst/>
          </a:prstGeom>
          <a:noFill/>
        </p:spPr>
        <p:txBody>
          <a:bodyPr wrap="square" rtlCol="0">
            <a:spAutoFit/>
          </a:bodyPr>
          <a:lstStyle/>
          <a:p>
            <a:r>
              <a:rPr lang="en-US" dirty="0" smtClean="0">
                <a:solidFill>
                  <a:schemeClr val="bg1"/>
                </a:solidFill>
              </a:rPr>
              <a:t>This painting depicts the story of the Flood as told in the book of Genesis. It shows the terrible punishment brought down by a wrathful God upon sinful mankind</a:t>
            </a:r>
            <a:endParaRPr lang="en-US" dirty="0">
              <a:solidFill>
                <a:schemeClr val="bg1"/>
              </a:solidFill>
            </a:endParaRPr>
          </a:p>
        </p:txBody>
      </p:sp>
      <p:sp>
        <p:nvSpPr>
          <p:cNvPr id="6" name="TextBox 5"/>
          <p:cNvSpPr txBox="1"/>
          <p:nvPr/>
        </p:nvSpPr>
        <p:spPr>
          <a:xfrm>
            <a:off x="4572000" y="4724400"/>
            <a:ext cx="4343400" cy="1815882"/>
          </a:xfrm>
          <a:prstGeom prst="rect">
            <a:avLst/>
          </a:prstGeom>
          <a:noFill/>
          <a:ln w="12700">
            <a:solidFill>
              <a:schemeClr val="tx2">
                <a:lumMod val="40000"/>
                <a:lumOff val="60000"/>
              </a:schemeClr>
            </a:solidFill>
          </a:ln>
        </p:spPr>
        <p:txBody>
          <a:bodyPr wrap="square" rtlCol="0">
            <a:spAutoFit/>
          </a:bodyPr>
          <a:lstStyle/>
          <a:p>
            <a:r>
              <a:rPr lang="en-US" sz="2800" b="1" dirty="0" smtClean="0">
                <a:solidFill>
                  <a:schemeClr val="tx2">
                    <a:lumMod val="60000"/>
                    <a:lumOff val="40000"/>
                  </a:schemeClr>
                </a:solidFill>
              </a:rPr>
              <a:t>You need to know</a:t>
            </a:r>
            <a:r>
              <a:rPr lang="en-US" sz="2800" dirty="0" smtClean="0">
                <a:solidFill>
                  <a:schemeClr val="tx2">
                    <a:lumMod val="60000"/>
                    <a:lumOff val="40000"/>
                  </a:schemeClr>
                </a:solidFill>
              </a:rPr>
              <a:t>:  </a:t>
            </a:r>
            <a:r>
              <a:rPr lang="en-US" sz="2800" dirty="0" smtClean="0">
                <a:solidFill>
                  <a:schemeClr val="tx2">
                    <a:lumMod val="40000"/>
                    <a:lumOff val="60000"/>
                  </a:schemeClr>
                </a:solidFill>
              </a:rPr>
              <a:t>Romantic artists liked to portray the power and fury of nature.</a:t>
            </a:r>
            <a:endParaRPr lang="en-US" sz="2800" dirty="0">
              <a:solidFill>
                <a:schemeClr val="tx2">
                  <a:lumMod val="40000"/>
                  <a:lumOff val="60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5311562" cy="808038"/>
          </a:xfrm>
        </p:spPr>
        <p:txBody>
          <a:bodyPr/>
          <a:lstStyle/>
          <a:p>
            <a:r>
              <a:rPr lang="en-US" dirty="0" smtClean="0"/>
              <a:t>Credits</a:t>
            </a:r>
            <a:endParaRPr lang="en-US" dirty="0"/>
          </a:p>
        </p:txBody>
      </p:sp>
      <p:sp>
        <p:nvSpPr>
          <p:cNvPr id="3" name="Content Placeholder 2"/>
          <p:cNvSpPr>
            <a:spLocks noGrp="1"/>
          </p:cNvSpPr>
          <p:nvPr>
            <p:ph idx="1"/>
          </p:nvPr>
        </p:nvSpPr>
        <p:spPr>
          <a:xfrm>
            <a:off x="533400" y="1600200"/>
            <a:ext cx="8458200" cy="3841375"/>
          </a:xfrm>
        </p:spPr>
        <p:txBody>
          <a:bodyPr>
            <a:normAutofit lnSpcReduction="10000"/>
          </a:bodyPr>
          <a:lstStyle/>
          <a:p>
            <a:r>
              <a:rPr lang="en-US" dirty="0" smtClean="0">
                <a:hlinkClick r:id="rId2"/>
              </a:rPr>
              <a:t>http://www.mtholyoke.edu/courses/rschwart/hist255/la/delacroix.html</a:t>
            </a:r>
            <a:endParaRPr lang="en-US" dirty="0" smtClean="0"/>
          </a:p>
          <a:p>
            <a:r>
              <a:rPr lang="en-US" dirty="0" smtClean="0">
                <a:hlinkClick r:id="rId3"/>
              </a:rPr>
              <a:t>http://www.nationalgallery.org.uk/paintings/john-constable-the-hay-wain</a:t>
            </a:r>
            <a:endParaRPr lang="en-US" dirty="0" smtClean="0"/>
          </a:p>
          <a:p>
            <a:r>
              <a:rPr lang="en-US" dirty="0" smtClean="0">
                <a:hlinkClick r:id="rId4"/>
              </a:rPr>
              <a:t>http://bookstove.com/classics/hannibal-crossing-the-alps</a:t>
            </a:r>
            <a:r>
              <a:rPr lang="en-US" dirty="0" smtClean="0">
                <a:hlinkClick r:id="rId4"/>
              </a:rPr>
              <a:t>/</a:t>
            </a:r>
            <a:endParaRPr lang="en-US" dirty="0" smtClean="0"/>
          </a:p>
          <a:p>
            <a:r>
              <a:rPr lang="en-US" dirty="0" smtClean="0">
                <a:hlinkClick r:id="rId5"/>
              </a:rPr>
              <a:t>http://</a:t>
            </a:r>
            <a:r>
              <a:rPr lang="en-US" dirty="0" smtClean="0">
                <a:hlinkClick r:id="rId5"/>
              </a:rPr>
              <a:t>en.wikipedia.org/wiki/The_Third_of_May_1808</a:t>
            </a:r>
            <a:endParaRPr lang="en-US" dirty="0" smtClean="0"/>
          </a:p>
          <a:p>
            <a:r>
              <a:rPr lang="en-US" dirty="0" smtClean="0">
                <a:hlinkClick r:id="rId6"/>
              </a:rPr>
              <a:t>http://</a:t>
            </a:r>
            <a:r>
              <a:rPr lang="en-US" dirty="0" smtClean="0">
                <a:hlinkClick r:id="rId6"/>
              </a:rPr>
              <a:t>en.wikipedia.org/wiki/The_Massacre_at_Chios</a:t>
            </a:r>
            <a:endParaRPr lang="en-US" dirty="0" smtClean="0"/>
          </a:p>
          <a:p>
            <a:r>
              <a:rPr lang="en-US" dirty="0" smtClean="0">
                <a:hlinkClick r:id="rId7"/>
              </a:rPr>
              <a:t>http://</a:t>
            </a:r>
            <a:r>
              <a:rPr lang="en-US" dirty="0" smtClean="0">
                <a:hlinkClick r:id="rId7"/>
              </a:rPr>
              <a:t>www.artmagick.com/pictures/picture.aspx?id=6778&amp;amp;name=the-deluge</a:t>
            </a:r>
            <a:endParaRPr lang="en-US" dirty="0" smtClean="0"/>
          </a:p>
          <a:p>
            <a:endParaRPr lang="en-US" dirty="0" smtClean="0"/>
          </a:p>
          <a:p>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352800" cy="2133600"/>
          </a:xfrm>
        </p:spPr>
        <p:txBody>
          <a:bodyPr>
            <a:normAutofit/>
          </a:bodyPr>
          <a:lstStyle/>
          <a:p>
            <a:pPr algn="l"/>
            <a:r>
              <a:rPr lang="en-US" dirty="0" smtClean="0"/>
              <a:t>Wanderer Above the Mist</a:t>
            </a:r>
            <a:endParaRPr lang="en-US" dirty="0"/>
          </a:p>
        </p:txBody>
      </p:sp>
      <p:sp>
        <p:nvSpPr>
          <p:cNvPr id="3" name="Content Placeholder 2"/>
          <p:cNvSpPr>
            <a:spLocks noGrp="1"/>
          </p:cNvSpPr>
          <p:nvPr>
            <p:ph idx="1"/>
          </p:nvPr>
        </p:nvSpPr>
        <p:spPr>
          <a:xfrm>
            <a:off x="0" y="4953000"/>
            <a:ext cx="3581400" cy="1295400"/>
          </a:xfrm>
        </p:spPr>
        <p:txBody>
          <a:bodyPr/>
          <a:lstStyle/>
          <a:p>
            <a:r>
              <a:rPr lang="en-US" dirty="0" smtClean="0"/>
              <a:t>By Caspar David Friedrich</a:t>
            </a:r>
          </a:p>
          <a:p>
            <a:r>
              <a:rPr lang="en-US" dirty="0" smtClean="0"/>
              <a:t>German Romantic Artist</a:t>
            </a:r>
            <a:endParaRPr lang="en-US" dirty="0"/>
          </a:p>
        </p:txBody>
      </p:sp>
      <p:pic>
        <p:nvPicPr>
          <p:cNvPr id="4" name="Picture 3" descr="02 wanderer-above-the-mists.jpg"/>
          <p:cNvPicPr>
            <a:picLocks noChangeAspect="1"/>
          </p:cNvPicPr>
          <p:nvPr/>
        </p:nvPicPr>
        <p:blipFill>
          <a:blip r:embed="rId2" cstate="print"/>
          <a:stretch>
            <a:fillRect/>
          </a:stretch>
        </p:blipFill>
        <p:spPr>
          <a:xfrm>
            <a:off x="3657600" y="0"/>
            <a:ext cx="5384736" cy="6858000"/>
          </a:xfrm>
          <a:prstGeom prst="rect">
            <a:avLst/>
          </a:prstGeom>
        </p:spPr>
      </p:pic>
      <p:sp>
        <p:nvSpPr>
          <p:cNvPr id="5" name="TextBox 4"/>
          <p:cNvSpPr txBox="1"/>
          <p:nvPr/>
        </p:nvSpPr>
        <p:spPr>
          <a:xfrm>
            <a:off x="609600" y="2057400"/>
            <a:ext cx="2667000" cy="2554545"/>
          </a:xfrm>
          <a:prstGeom prst="rect">
            <a:avLst/>
          </a:prstGeom>
          <a:noFill/>
          <a:ln w="12700">
            <a:solidFill>
              <a:schemeClr val="tx2">
                <a:lumMod val="40000"/>
                <a:lumOff val="60000"/>
              </a:schemeClr>
            </a:solidFill>
          </a:ln>
        </p:spPr>
        <p:txBody>
          <a:bodyPr wrap="square" rtlCol="0">
            <a:spAutoFit/>
          </a:bodyPr>
          <a:lstStyle/>
          <a:p>
            <a:r>
              <a:rPr lang="en-US" sz="2000" b="1" dirty="0" smtClean="0">
                <a:solidFill>
                  <a:schemeClr val="tx2">
                    <a:lumMod val="60000"/>
                    <a:lumOff val="40000"/>
                  </a:schemeClr>
                </a:solidFill>
              </a:rPr>
              <a:t>You need to know</a:t>
            </a:r>
            <a:r>
              <a:rPr lang="en-US" sz="2000" dirty="0" smtClean="0">
                <a:solidFill>
                  <a:schemeClr val="tx2">
                    <a:lumMod val="60000"/>
                    <a:lumOff val="40000"/>
                  </a:schemeClr>
                </a:solidFill>
              </a:rPr>
              <a:t>:  </a:t>
            </a:r>
            <a:r>
              <a:rPr lang="en-US" sz="2000" dirty="0" smtClean="0">
                <a:solidFill>
                  <a:schemeClr val="tx2">
                    <a:lumMod val="40000"/>
                    <a:lumOff val="60000"/>
                  </a:schemeClr>
                </a:solidFill>
              </a:rPr>
              <a:t>Romantics were inspired by the beauty and power of nature.  They rejected the rational, scientific approach to nature of the Enlightenment.</a:t>
            </a:r>
            <a:endParaRPr lang="en-US" sz="2000" dirty="0">
              <a:solidFill>
                <a:schemeClr val="tx2">
                  <a:lumMod val="40000"/>
                  <a:lumOff val="6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6324600"/>
            <a:ext cx="5638800" cy="533400"/>
          </a:xfrm>
        </p:spPr>
        <p:txBody>
          <a:bodyPr>
            <a:normAutofit fontScale="90000"/>
          </a:bodyPr>
          <a:lstStyle/>
          <a:p>
            <a:pPr algn="l"/>
            <a:r>
              <a:rPr lang="en-US" sz="2000" dirty="0" smtClean="0"/>
              <a:t>Wanderer Above the Mist, by Caspar David Friedrich</a:t>
            </a:r>
            <a:endParaRPr lang="en-US" sz="2000" dirty="0"/>
          </a:p>
        </p:txBody>
      </p:sp>
      <p:pic>
        <p:nvPicPr>
          <p:cNvPr id="4" name="Picture 3" descr="02 wanderer-above-the-mists.jpg"/>
          <p:cNvPicPr>
            <a:picLocks noChangeAspect="1"/>
          </p:cNvPicPr>
          <p:nvPr/>
        </p:nvPicPr>
        <p:blipFill>
          <a:blip r:embed="rId2" cstate="print"/>
          <a:stretch>
            <a:fillRect/>
          </a:stretch>
        </p:blipFill>
        <p:spPr>
          <a:xfrm>
            <a:off x="3962400" y="0"/>
            <a:ext cx="4953000" cy="6308141"/>
          </a:xfrm>
          <a:prstGeom prst="rect">
            <a:avLst/>
          </a:prstGeom>
        </p:spPr>
      </p:pic>
      <p:sp>
        <p:nvSpPr>
          <p:cNvPr id="5" name="TextBox 4"/>
          <p:cNvSpPr txBox="1"/>
          <p:nvPr/>
        </p:nvSpPr>
        <p:spPr>
          <a:xfrm>
            <a:off x="304800" y="304800"/>
            <a:ext cx="3200400" cy="5755422"/>
          </a:xfrm>
          <a:prstGeom prst="rect">
            <a:avLst/>
          </a:prstGeom>
          <a:noFill/>
        </p:spPr>
        <p:txBody>
          <a:bodyPr wrap="square" rtlCol="0">
            <a:spAutoFit/>
          </a:bodyPr>
          <a:lstStyle/>
          <a:p>
            <a:r>
              <a:rPr lang="en-US" sz="1600" dirty="0" smtClean="0">
                <a:solidFill>
                  <a:schemeClr val="bg1"/>
                </a:solidFill>
              </a:rPr>
              <a:t>In the foreground, a young man stands upon a rocky precipice, his back to the viewer. He is wrapped in a dark green overcoat, and grips a walking stick in his right hand.</a:t>
            </a:r>
            <a:r>
              <a:rPr lang="en-US" sz="1600" baseline="30000" dirty="0" smtClean="0">
                <a:solidFill>
                  <a:schemeClr val="bg1"/>
                </a:solidFill>
              </a:rPr>
              <a:t> </a:t>
            </a:r>
            <a:r>
              <a:rPr lang="en-US" sz="1600" dirty="0" smtClean="0">
                <a:solidFill>
                  <a:schemeClr val="bg1"/>
                </a:solidFill>
              </a:rPr>
              <a:t>His hair caught in a wind, the wanderer gazes out on a landscape covered in a thick sea of fog. In the middle ground, several other ridges, perhaps not unlike the ones the wanderer himself stands upon, jut out from the mass.</a:t>
            </a:r>
            <a:r>
              <a:rPr lang="en-US" sz="1600" baseline="30000" dirty="0" smtClean="0">
                <a:solidFill>
                  <a:schemeClr val="bg1"/>
                </a:solidFill>
              </a:rPr>
              <a:t> </a:t>
            </a:r>
            <a:r>
              <a:rPr lang="en-US" sz="1600" dirty="0" smtClean="0">
                <a:solidFill>
                  <a:schemeClr val="bg1"/>
                </a:solidFill>
              </a:rPr>
              <a:t>Through the wreaths of fog, forests of trees can be perceived atop these escarpments. In the far distance, faded mountains rise in the left, gently leveling off into lowland plains in the east. Beyond here, the pervading fog stretches out indefinitely, eventually commingling with the horizon and becoming indistinguishable from the cloud-filled sky.</a:t>
            </a:r>
            <a:endParaRPr lang="en-US" sz="1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3429000" cy="1524000"/>
          </a:xfrm>
        </p:spPr>
        <p:txBody>
          <a:bodyPr>
            <a:normAutofit/>
          </a:bodyPr>
          <a:lstStyle/>
          <a:p>
            <a:pPr algn="l"/>
            <a:r>
              <a:rPr lang="en-US" dirty="0" smtClean="0"/>
              <a:t>Wanderer Above the Mist</a:t>
            </a:r>
            <a:endParaRPr lang="en-US" dirty="0"/>
          </a:p>
        </p:txBody>
      </p:sp>
      <p:sp>
        <p:nvSpPr>
          <p:cNvPr id="3" name="Content Placeholder 2"/>
          <p:cNvSpPr>
            <a:spLocks noGrp="1"/>
          </p:cNvSpPr>
          <p:nvPr>
            <p:ph idx="1"/>
          </p:nvPr>
        </p:nvSpPr>
        <p:spPr>
          <a:xfrm>
            <a:off x="0" y="4953000"/>
            <a:ext cx="3581400" cy="1295400"/>
          </a:xfrm>
        </p:spPr>
        <p:txBody>
          <a:bodyPr/>
          <a:lstStyle/>
          <a:p>
            <a:r>
              <a:rPr lang="en-US" dirty="0" smtClean="0"/>
              <a:t>By Caspar David Friedrich</a:t>
            </a:r>
          </a:p>
          <a:p>
            <a:r>
              <a:rPr lang="en-US" dirty="0" smtClean="0"/>
              <a:t>German Romantic Artist</a:t>
            </a:r>
            <a:endParaRPr lang="en-US" dirty="0"/>
          </a:p>
        </p:txBody>
      </p:sp>
      <p:pic>
        <p:nvPicPr>
          <p:cNvPr id="4" name="Picture 3" descr="02 wanderer-above-the-mists.jpg"/>
          <p:cNvPicPr>
            <a:picLocks noChangeAspect="1"/>
          </p:cNvPicPr>
          <p:nvPr/>
        </p:nvPicPr>
        <p:blipFill>
          <a:blip r:embed="rId2" cstate="print"/>
          <a:stretch>
            <a:fillRect/>
          </a:stretch>
        </p:blipFill>
        <p:spPr>
          <a:xfrm>
            <a:off x="3657600" y="0"/>
            <a:ext cx="5384736" cy="6858000"/>
          </a:xfrm>
          <a:prstGeom prst="rect">
            <a:avLst/>
          </a:prstGeom>
        </p:spPr>
      </p:pic>
      <p:sp>
        <p:nvSpPr>
          <p:cNvPr id="5" name="TextBox 4"/>
          <p:cNvSpPr txBox="1"/>
          <p:nvPr/>
        </p:nvSpPr>
        <p:spPr>
          <a:xfrm>
            <a:off x="304800" y="1752600"/>
            <a:ext cx="2895600" cy="2862322"/>
          </a:xfrm>
          <a:prstGeom prst="rect">
            <a:avLst/>
          </a:prstGeom>
          <a:noFill/>
        </p:spPr>
        <p:txBody>
          <a:bodyPr wrap="square" rtlCol="0">
            <a:spAutoFit/>
          </a:bodyPr>
          <a:lstStyle/>
          <a:p>
            <a:r>
              <a:rPr lang="en-US" sz="2000" dirty="0" smtClean="0">
                <a:solidFill>
                  <a:schemeClr val="bg1"/>
                </a:solidFill>
              </a:rPr>
              <a:t>John Lewis Gaddis described the wanderer’s position as “contradictory, suggesting at once mastery over a landscape and the insignificance of the individual within it.”</a:t>
            </a:r>
            <a:endParaRPr lang="en-US" sz="2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43600"/>
            <a:ext cx="3886200" cy="808038"/>
          </a:xfrm>
        </p:spPr>
        <p:txBody>
          <a:bodyPr/>
          <a:lstStyle/>
          <a:p>
            <a:r>
              <a:rPr lang="en-US" dirty="0" smtClean="0"/>
              <a:t>Eugene Delacroix</a:t>
            </a:r>
            <a:endParaRPr lang="en-US" dirty="0"/>
          </a:p>
        </p:txBody>
      </p:sp>
      <p:sp>
        <p:nvSpPr>
          <p:cNvPr id="3" name="Content Placeholder 2"/>
          <p:cNvSpPr>
            <a:spLocks noGrp="1"/>
          </p:cNvSpPr>
          <p:nvPr>
            <p:ph idx="1"/>
          </p:nvPr>
        </p:nvSpPr>
        <p:spPr>
          <a:xfrm>
            <a:off x="4343400" y="6172201"/>
            <a:ext cx="4343400" cy="685799"/>
          </a:xfrm>
        </p:spPr>
        <p:txBody>
          <a:bodyPr/>
          <a:lstStyle/>
          <a:p>
            <a:r>
              <a:rPr lang="en-US" dirty="0" smtClean="0"/>
              <a:t>Liberty Leading the People</a:t>
            </a:r>
            <a:endParaRPr lang="en-US" dirty="0"/>
          </a:p>
        </p:txBody>
      </p:sp>
      <p:pic>
        <p:nvPicPr>
          <p:cNvPr id="4" name="Picture 3" descr="16 eugenedelacroix-LibertyLeadingthePeople28July1830.jpg"/>
          <p:cNvPicPr>
            <a:picLocks noChangeAspect="1"/>
          </p:cNvPicPr>
          <p:nvPr/>
        </p:nvPicPr>
        <p:blipFill>
          <a:blip r:embed="rId2" cstate="print"/>
          <a:stretch>
            <a:fillRect/>
          </a:stretch>
        </p:blipFill>
        <p:spPr>
          <a:xfrm>
            <a:off x="838200" y="228600"/>
            <a:ext cx="7315200" cy="572414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49962"/>
            <a:ext cx="3886200" cy="808038"/>
          </a:xfrm>
        </p:spPr>
        <p:txBody>
          <a:bodyPr/>
          <a:lstStyle/>
          <a:p>
            <a:r>
              <a:rPr lang="en-US" dirty="0" smtClean="0"/>
              <a:t>Eugene Delacroix</a:t>
            </a:r>
            <a:endParaRPr lang="en-US" dirty="0"/>
          </a:p>
        </p:txBody>
      </p:sp>
      <p:sp>
        <p:nvSpPr>
          <p:cNvPr id="3" name="Content Placeholder 2"/>
          <p:cNvSpPr>
            <a:spLocks noGrp="1"/>
          </p:cNvSpPr>
          <p:nvPr>
            <p:ph idx="1"/>
          </p:nvPr>
        </p:nvSpPr>
        <p:spPr>
          <a:xfrm>
            <a:off x="4800600" y="6172201"/>
            <a:ext cx="4343400" cy="685799"/>
          </a:xfrm>
        </p:spPr>
        <p:txBody>
          <a:bodyPr/>
          <a:lstStyle/>
          <a:p>
            <a:r>
              <a:rPr lang="en-US" dirty="0" smtClean="0"/>
              <a:t>Liberty Leading the People</a:t>
            </a:r>
            <a:endParaRPr lang="en-US" dirty="0"/>
          </a:p>
        </p:txBody>
      </p:sp>
      <p:pic>
        <p:nvPicPr>
          <p:cNvPr id="4" name="Picture 3" descr="16 eugenedelacroix-LibertyLeadingthePeople28July1830.jpg"/>
          <p:cNvPicPr>
            <a:picLocks noChangeAspect="1"/>
          </p:cNvPicPr>
          <p:nvPr/>
        </p:nvPicPr>
        <p:blipFill>
          <a:blip r:embed="rId2" cstate="print"/>
          <a:stretch>
            <a:fillRect/>
          </a:stretch>
        </p:blipFill>
        <p:spPr>
          <a:xfrm>
            <a:off x="3788090" y="685800"/>
            <a:ext cx="5355910" cy="4191000"/>
          </a:xfrm>
          <a:prstGeom prst="rect">
            <a:avLst/>
          </a:prstGeom>
        </p:spPr>
      </p:pic>
      <p:sp>
        <p:nvSpPr>
          <p:cNvPr id="5" name="TextBox 4"/>
          <p:cNvSpPr txBox="1"/>
          <p:nvPr/>
        </p:nvSpPr>
        <p:spPr>
          <a:xfrm>
            <a:off x="152400" y="381000"/>
            <a:ext cx="3581400" cy="4893647"/>
          </a:xfrm>
          <a:prstGeom prst="rect">
            <a:avLst/>
          </a:prstGeom>
          <a:noFill/>
        </p:spPr>
        <p:txBody>
          <a:bodyPr wrap="square" rtlCol="0">
            <a:spAutoFit/>
          </a:bodyPr>
          <a:lstStyle/>
          <a:p>
            <a:r>
              <a:rPr lang="en-US" sz="2400" dirty="0" smtClean="0">
                <a:solidFill>
                  <a:schemeClr val="bg1"/>
                </a:solidFill>
              </a:rPr>
              <a:t>This painting celebrated the day, during the 1830 Revolution, that the French people rose and fought for their liberty. Delacroix used the painting as a political poster for the revolution. Delacroix was a member of the National Guard, and he placed himself into the picture as the man on the left wearing a top-hat </a:t>
            </a:r>
            <a:endParaRPr 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15000"/>
            <a:ext cx="3886200" cy="808038"/>
          </a:xfrm>
        </p:spPr>
        <p:txBody>
          <a:bodyPr/>
          <a:lstStyle/>
          <a:p>
            <a:r>
              <a:rPr lang="en-US" dirty="0" smtClean="0"/>
              <a:t>Eugene Delacroix</a:t>
            </a:r>
            <a:endParaRPr lang="en-US" dirty="0"/>
          </a:p>
        </p:txBody>
      </p:sp>
      <p:sp>
        <p:nvSpPr>
          <p:cNvPr id="3" name="Content Placeholder 2"/>
          <p:cNvSpPr>
            <a:spLocks noGrp="1"/>
          </p:cNvSpPr>
          <p:nvPr>
            <p:ph idx="1"/>
          </p:nvPr>
        </p:nvSpPr>
        <p:spPr>
          <a:xfrm>
            <a:off x="4572000" y="5867400"/>
            <a:ext cx="4343400" cy="685799"/>
          </a:xfrm>
        </p:spPr>
        <p:txBody>
          <a:bodyPr/>
          <a:lstStyle/>
          <a:p>
            <a:r>
              <a:rPr lang="en-US" dirty="0" smtClean="0"/>
              <a:t>Liberty Leading the People</a:t>
            </a:r>
            <a:endParaRPr lang="en-US" dirty="0"/>
          </a:p>
        </p:txBody>
      </p:sp>
      <p:pic>
        <p:nvPicPr>
          <p:cNvPr id="4" name="Picture 3" descr="16 eugenedelacroix-LibertyLeadingthePeople28July1830.jpg"/>
          <p:cNvPicPr>
            <a:picLocks noChangeAspect="1"/>
          </p:cNvPicPr>
          <p:nvPr/>
        </p:nvPicPr>
        <p:blipFill>
          <a:blip r:embed="rId2" cstate="print"/>
          <a:stretch>
            <a:fillRect/>
          </a:stretch>
        </p:blipFill>
        <p:spPr>
          <a:xfrm>
            <a:off x="3788090" y="685800"/>
            <a:ext cx="5355910" cy="4191000"/>
          </a:xfrm>
          <a:prstGeom prst="rect">
            <a:avLst/>
          </a:prstGeom>
        </p:spPr>
      </p:pic>
      <p:sp>
        <p:nvSpPr>
          <p:cNvPr id="6" name="TextBox 5"/>
          <p:cNvSpPr txBox="1"/>
          <p:nvPr/>
        </p:nvSpPr>
        <p:spPr>
          <a:xfrm>
            <a:off x="228600" y="685800"/>
            <a:ext cx="3352800" cy="3970318"/>
          </a:xfrm>
          <a:prstGeom prst="rect">
            <a:avLst/>
          </a:prstGeom>
          <a:noFill/>
          <a:ln w="12700">
            <a:solidFill>
              <a:schemeClr val="tx2">
                <a:lumMod val="40000"/>
                <a:lumOff val="60000"/>
              </a:schemeClr>
            </a:solidFill>
          </a:ln>
        </p:spPr>
        <p:txBody>
          <a:bodyPr wrap="square" rtlCol="0">
            <a:spAutoFit/>
          </a:bodyPr>
          <a:lstStyle/>
          <a:p>
            <a:r>
              <a:rPr lang="en-US" sz="2800" b="1" dirty="0" smtClean="0">
                <a:solidFill>
                  <a:schemeClr val="tx2">
                    <a:lumMod val="60000"/>
                    <a:lumOff val="40000"/>
                  </a:schemeClr>
                </a:solidFill>
              </a:rPr>
              <a:t>You need to know</a:t>
            </a:r>
            <a:r>
              <a:rPr lang="en-US" sz="2800" dirty="0" smtClean="0">
                <a:solidFill>
                  <a:schemeClr val="tx2">
                    <a:lumMod val="60000"/>
                    <a:lumOff val="40000"/>
                  </a:schemeClr>
                </a:solidFill>
              </a:rPr>
              <a:t>:  </a:t>
            </a:r>
            <a:r>
              <a:rPr lang="en-US" sz="2800" dirty="0" smtClean="0">
                <a:solidFill>
                  <a:schemeClr val="tx2">
                    <a:lumMod val="40000"/>
                    <a:lumOff val="60000"/>
                  </a:schemeClr>
                </a:solidFill>
              </a:rPr>
              <a:t>Romantics artists made people aware of their common heritage.  Romantic artists often stirred nationalist feelings and supported nationalist uprisings.</a:t>
            </a:r>
            <a:endParaRPr lang="en-US" sz="2800" dirty="0">
              <a:solidFill>
                <a:schemeClr val="tx2">
                  <a:lumMod val="40000"/>
                  <a:lumOff val="6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49962"/>
            <a:ext cx="3276599" cy="808038"/>
          </a:xfrm>
        </p:spPr>
        <p:txBody>
          <a:bodyPr/>
          <a:lstStyle/>
          <a:p>
            <a:r>
              <a:rPr lang="en-US" dirty="0" smtClean="0"/>
              <a:t>John Constable</a:t>
            </a:r>
            <a:endParaRPr lang="en-US" dirty="0"/>
          </a:p>
        </p:txBody>
      </p:sp>
      <p:sp>
        <p:nvSpPr>
          <p:cNvPr id="3" name="Content Placeholder 2"/>
          <p:cNvSpPr>
            <a:spLocks noGrp="1"/>
          </p:cNvSpPr>
          <p:nvPr>
            <p:ph idx="1"/>
          </p:nvPr>
        </p:nvSpPr>
        <p:spPr>
          <a:xfrm>
            <a:off x="4419600" y="6096000"/>
            <a:ext cx="3962400" cy="609599"/>
          </a:xfrm>
        </p:spPr>
        <p:txBody>
          <a:bodyPr>
            <a:noAutofit/>
          </a:bodyPr>
          <a:lstStyle/>
          <a:p>
            <a:r>
              <a:rPr lang="en-US" sz="3200" dirty="0" smtClean="0"/>
              <a:t>The Haywain, 1821</a:t>
            </a:r>
            <a:endParaRPr lang="en-US" sz="3200" dirty="0"/>
          </a:p>
        </p:txBody>
      </p:sp>
      <p:pic>
        <p:nvPicPr>
          <p:cNvPr id="4" name="Picture 3" descr="05 constable-the-hay-wain.jpg"/>
          <p:cNvPicPr>
            <a:picLocks noChangeAspect="1"/>
          </p:cNvPicPr>
          <p:nvPr/>
        </p:nvPicPr>
        <p:blipFill>
          <a:blip r:embed="rId2" cstate="print"/>
          <a:stretch>
            <a:fillRect/>
          </a:stretch>
        </p:blipFill>
        <p:spPr>
          <a:xfrm>
            <a:off x="762000" y="152400"/>
            <a:ext cx="7696200" cy="5772150"/>
          </a:xfrm>
          <a:prstGeom prst="rect">
            <a:avLst/>
          </a:prstGeom>
        </p:spPr>
      </p:pic>
    </p:spTree>
  </p:cSld>
  <p:clrMapOvr>
    <a:masterClrMapping/>
  </p:clrMapOvr>
</p:sld>
</file>

<file path=ppt/theme/theme1.xml><?xml version="1.0" encoding="utf-8"?>
<a:theme xmlns:a="http://schemas.openxmlformats.org/drawingml/2006/main" name="Moonlight">
  <a:themeElements>
    <a:clrScheme name="Moonlight">
      <a:dk1>
        <a:srgbClr val="595959"/>
      </a:dk1>
      <a:lt1>
        <a:srgbClr val="FFFFFF"/>
      </a:lt1>
      <a:dk2>
        <a:srgbClr val="2AB7FF"/>
      </a:dk2>
      <a:lt2>
        <a:srgbClr val="DBE5F1"/>
      </a:lt2>
      <a:accent1>
        <a:srgbClr val="20378C"/>
      </a:accent1>
      <a:accent2>
        <a:srgbClr val="A20000"/>
      </a:accent2>
      <a:accent3>
        <a:srgbClr val="534088"/>
      </a:accent3>
      <a:accent4>
        <a:srgbClr val="2D9123"/>
      </a:accent4>
      <a:accent5>
        <a:srgbClr val="7E2C80"/>
      </a:accent5>
      <a:accent6>
        <a:srgbClr val="4A4EC5"/>
      </a:accent6>
      <a:hlink>
        <a:srgbClr val="BBECFF"/>
      </a:hlink>
      <a:folHlink>
        <a:srgbClr val="DDDDDD"/>
      </a:folHlink>
    </a:clrScheme>
    <a:fontScheme name="Moonlight">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onlight">
      <a:fillStyleLst>
        <a:solidFill>
          <a:schemeClr val="phClr"/>
        </a:solidFill>
        <a:gradFill rotWithShape="1">
          <a:gsLst>
            <a:gs pos="0">
              <a:schemeClr val="phClr">
                <a:tint val="90000"/>
                <a:satMod val="150000"/>
              </a:schemeClr>
            </a:gs>
            <a:gs pos="35000">
              <a:schemeClr val="phClr">
                <a:tint val="80000"/>
                <a:satMod val="200000"/>
              </a:schemeClr>
            </a:gs>
            <a:gs pos="100000">
              <a:schemeClr val="phClr">
                <a:tint val="75000"/>
                <a:satMod val="250000"/>
              </a:schemeClr>
            </a:gs>
          </a:gsLst>
          <a:path path="rect">
            <a:fillToRect l="100000" t="100000"/>
          </a:path>
        </a:gradFill>
        <a:gradFill rotWithShape="1">
          <a:gsLst>
            <a:gs pos="0">
              <a:schemeClr val="phClr">
                <a:shade val="60000"/>
                <a:satMod val="150000"/>
              </a:schemeClr>
            </a:gs>
            <a:gs pos="80000">
              <a:schemeClr val="phClr">
                <a:shade val="100000"/>
                <a:satMod val="130000"/>
              </a:schemeClr>
            </a:gs>
            <a:gs pos="100000">
              <a:schemeClr val="phClr">
                <a:tint val="90000"/>
                <a:shade val="100000"/>
                <a:satMod val="115000"/>
              </a:schemeClr>
            </a:gs>
          </a:gsLst>
          <a:path path="circle">
            <a:fillToRect l="50000" t="50000" r="50000" b="50000"/>
          </a:path>
        </a:gradFill>
      </a:fillStyleLst>
      <a:lnStyleLst>
        <a:ln w="6350" cap="flat" cmpd="sng" algn="ctr">
          <a:solidFill>
            <a:schemeClr val="phClr">
              <a:shade val="95000"/>
              <a:satMod val="115000"/>
            </a:schemeClr>
          </a:solidFill>
          <a:prstDash val="solid"/>
        </a:ln>
        <a:ln w="12700" cap="flat" cmpd="sng" algn="ctr">
          <a:solidFill>
            <a:schemeClr val="phClr">
              <a:satMod val="110000"/>
            </a:schemeClr>
          </a:solidFill>
          <a:prstDash val="solid"/>
        </a:ln>
        <a:ln w="25400" cap="flat" cmpd="sng" algn="ctr">
          <a:solidFill>
            <a:schemeClr val="phClr">
              <a:shade val="90000"/>
              <a:satMod val="115000"/>
            </a:schemeClr>
          </a:solidFill>
          <a:prstDash val="solid"/>
        </a:ln>
      </a:lnStyleLst>
      <a:effectStyleLst>
        <a:effectStyle>
          <a:effectLst>
            <a:outerShdw blurRad="50800" dist="25400" dir="5400000" sx="101000" sy="101000" algn="ctr" rotWithShape="0">
              <a:srgbClr val="000000">
                <a:alpha val="60000"/>
              </a:srgbClr>
            </a:outerShdw>
          </a:effectLst>
        </a:effectStyle>
        <a:effectStyle>
          <a:effectLst>
            <a:innerShdw blurRad="76200" dist="25400" dir="13500000">
              <a:srgbClr val="000000">
                <a:alpha val="60000"/>
              </a:srgbClr>
            </a:innerShdw>
          </a:effectLst>
          <a:scene3d>
            <a:camera prst="orthographicFront">
              <a:rot lat="0" lon="0" rev="0"/>
            </a:camera>
            <a:lightRig rig="balanced" dir="tl">
              <a:rot lat="0" lon="0" rev="4200000"/>
            </a:lightRig>
          </a:scene3d>
          <a:sp3d>
            <a:bevelT w="25400" h="12700" prst="softRound"/>
          </a:sp3d>
        </a:effectStyle>
        <a:effectStyle>
          <a:effectLst>
            <a:innerShdw blurRad="76200" dist="25400" dir="13500000">
              <a:srgbClr val="000000">
                <a:alpha val="60000"/>
              </a:srgbClr>
            </a:innerShdw>
            <a:softEdge rad="31750"/>
          </a:effectLst>
        </a:effectStyle>
      </a:effectStyleLst>
      <a:bgFillStyleLst>
        <a:solidFill>
          <a:schemeClr val="phClr"/>
        </a:solidFill>
        <a:gradFill rotWithShape="1">
          <a:gsLst>
            <a:gs pos="0">
              <a:schemeClr val="phClr">
                <a:lumMod val="90000"/>
              </a:schemeClr>
            </a:gs>
            <a:gs pos="30000">
              <a:schemeClr val="phClr">
                <a:lumMod val="75000"/>
              </a:schemeClr>
            </a:gs>
            <a:gs pos="100000">
              <a:schemeClr val="phClr">
                <a:lumMod val="10000"/>
              </a:schemeClr>
            </a:gs>
          </a:gsLst>
          <a:path path="circle">
            <a:fillToRect l="50000" t="50000" r="50000" b="50000"/>
          </a:path>
        </a:gradFill>
        <a:gradFill rotWithShape="1">
          <a:gsLst>
            <a:gs pos="0">
              <a:schemeClr val="phClr">
                <a:lumMod val="90000"/>
              </a:schemeClr>
            </a:gs>
            <a:gs pos="30000">
              <a:schemeClr val="phClr">
                <a:lumMod val="75000"/>
              </a:schemeClr>
            </a:gs>
            <a:gs pos="100000">
              <a:schemeClr val="phClr">
                <a:lumMod val="10000"/>
              </a:schemeClr>
            </a:gs>
          </a:gsLst>
          <a:path path="rect">
            <a:fillToRect l="100000" t="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Moonlight</Template>
  <TotalTime>391</TotalTime>
  <Words>1134</Words>
  <Application>Microsoft Office PowerPoint</Application>
  <PresentationFormat>On-screen Show (4:3)</PresentationFormat>
  <Paragraphs>83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Moonlight</vt:lpstr>
      <vt:lpstr>Romanticism</vt:lpstr>
      <vt:lpstr>Here are 6 Romantic artists and works you must know:</vt:lpstr>
      <vt:lpstr>Wanderer Above the Mist</vt:lpstr>
      <vt:lpstr>Wanderer Above the Mist, by Caspar David Friedrich</vt:lpstr>
      <vt:lpstr>Wanderer Above the Mist</vt:lpstr>
      <vt:lpstr>Eugene Delacroix</vt:lpstr>
      <vt:lpstr>Eugene Delacroix</vt:lpstr>
      <vt:lpstr>Eugene Delacroix</vt:lpstr>
      <vt:lpstr>John Constable</vt:lpstr>
      <vt:lpstr>John Constable</vt:lpstr>
      <vt:lpstr>John Constable</vt:lpstr>
      <vt:lpstr>William Turner</vt:lpstr>
      <vt:lpstr>William Turner</vt:lpstr>
      <vt:lpstr>William Turner</vt:lpstr>
      <vt:lpstr>Francisco Goya</vt:lpstr>
      <vt:lpstr>Francisco Goya</vt:lpstr>
      <vt:lpstr>Francisco Goya</vt:lpstr>
      <vt:lpstr>Eugene Delacroix</vt:lpstr>
      <vt:lpstr>Slide 19</vt:lpstr>
      <vt:lpstr>Eugene Delacroix</vt:lpstr>
      <vt:lpstr>John Constable, Flatford Mill, 1817</vt:lpstr>
      <vt:lpstr>John Constable, Salisbury Cathedral from the Meadow, 1831 </vt:lpstr>
      <vt:lpstr>Eugene Delacroix, Greece on the Ruins of the Missolonghi </vt:lpstr>
      <vt:lpstr>Eugene Delacroix, Greece on the Ruins of the Missolonghi </vt:lpstr>
      <vt:lpstr>The Deluge, Francis Danby, 1840 </vt:lpstr>
      <vt:lpstr>The Deluge, Francis Danby, 1840 </vt:lpstr>
      <vt:lpstr>Credits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Romanticism</dc:title>
  <dc:creator>Greg Cozad</dc:creator>
  <cp:lastModifiedBy>Lenovo User</cp:lastModifiedBy>
  <cp:revision>70</cp:revision>
  <dcterms:created xsi:type="dcterms:W3CDTF">2012-01-08T22:28:19Z</dcterms:created>
  <dcterms:modified xsi:type="dcterms:W3CDTF">2012-01-10T19:16:28Z</dcterms:modified>
</cp:coreProperties>
</file>