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7" r:id="rId5"/>
    <p:sldId id="260" r:id="rId6"/>
    <p:sldId id="258" r:id="rId7"/>
    <p:sldId id="261" r:id="rId8"/>
    <p:sldId id="262" r:id="rId9"/>
    <p:sldId id="263" r:id="rId10"/>
    <p:sldId id="264" r:id="rId11"/>
    <p:sldId id="266"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AEE2240A-E529-4E9A-ADB8-D12D23FA7BA3}" type="datetimeFigureOut">
              <a:rPr lang="en-US" smtClean="0"/>
              <a:pPr/>
              <a:t>12/8/2011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C6C3D82F-AD8A-443C-A3CF-F0A7C3044D3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E2240A-E529-4E9A-ADB8-D12D23FA7BA3}" type="datetimeFigureOut">
              <a:rPr lang="en-US" smtClean="0"/>
              <a:pPr/>
              <a:t>12/8/2011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6C3D82F-AD8A-443C-A3CF-F0A7C3044D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E2240A-E529-4E9A-ADB8-D12D23FA7BA3}" type="datetimeFigureOut">
              <a:rPr lang="en-US" smtClean="0"/>
              <a:pPr/>
              <a:t>12/8/2011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6C3D82F-AD8A-443C-A3CF-F0A7C3044D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E2240A-E529-4E9A-ADB8-D12D23FA7BA3}" type="datetimeFigureOut">
              <a:rPr lang="en-US" smtClean="0"/>
              <a:pPr/>
              <a:t>12/8/2011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6C3D82F-AD8A-443C-A3CF-F0A7C3044D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EE2240A-E529-4E9A-ADB8-D12D23FA7BA3}" type="datetimeFigureOut">
              <a:rPr lang="en-US" smtClean="0"/>
              <a:pPr/>
              <a:t>12/8/2011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6C3D82F-AD8A-443C-A3CF-F0A7C3044D3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E2240A-E529-4E9A-ADB8-D12D23FA7BA3}" type="datetimeFigureOut">
              <a:rPr lang="en-US" smtClean="0"/>
              <a:pPr/>
              <a:t>12/8/2011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6C3D82F-AD8A-443C-A3CF-F0A7C3044D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E2240A-E529-4E9A-ADB8-D12D23FA7BA3}" type="datetimeFigureOut">
              <a:rPr lang="en-US" smtClean="0"/>
              <a:pPr/>
              <a:t>12/8/2011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6C3D82F-AD8A-443C-A3CF-F0A7C3044D3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EE2240A-E529-4E9A-ADB8-D12D23FA7BA3}" type="datetimeFigureOut">
              <a:rPr lang="en-US" smtClean="0"/>
              <a:pPr/>
              <a:t>12/8/2011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6C3D82F-AD8A-443C-A3CF-F0A7C3044D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EE2240A-E529-4E9A-ADB8-D12D23FA7BA3}" type="datetimeFigureOut">
              <a:rPr lang="en-US" smtClean="0"/>
              <a:pPr/>
              <a:t>12/8/2011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6C3D82F-AD8A-443C-A3CF-F0A7C3044D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E2240A-E529-4E9A-ADB8-D12D23FA7BA3}" type="datetimeFigureOut">
              <a:rPr lang="en-US" smtClean="0"/>
              <a:pPr/>
              <a:t>12/8/2011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6C3D82F-AD8A-443C-A3CF-F0A7C3044D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AEE2240A-E529-4E9A-ADB8-D12D23FA7BA3}" type="datetimeFigureOut">
              <a:rPr lang="en-US" smtClean="0"/>
              <a:pPr/>
              <a:t>12/8/2011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C6C3D82F-AD8A-443C-A3CF-F0A7C3044D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EE2240A-E529-4E9A-ADB8-D12D23FA7BA3}" type="datetimeFigureOut">
              <a:rPr lang="en-US" smtClean="0"/>
              <a:pPr/>
              <a:t>12/8/2011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6C3D82F-AD8A-443C-A3CF-F0A7C3044D3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Swing_(seat)"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Semester 1 Art Review</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Oath of the Horatii – by Jacques Louis David</a:t>
            </a:r>
            <a:endParaRPr lang="en-US" dirty="0"/>
          </a:p>
        </p:txBody>
      </p:sp>
      <p:pic>
        <p:nvPicPr>
          <p:cNvPr id="3" name="Picture 2" descr="050oath-of-the-horatii-david-1784.jpg"/>
          <p:cNvPicPr>
            <a:picLocks noChangeAspect="1"/>
          </p:cNvPicPr>
          <p:nvPr/>
        </p:nvPicPr>
        <p:blipFill>
          <a:blip r:embed="rId2" cstate="print"/>
          <a:stretch>
            <a:fillRect/>
          </a:stretch>
        </p:blipFill>
        <p:spPr>
          <a:xfrm>
            <a:off x="609599" y="1828800"/>
            <a:ext cx="6491235" cy="5029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0oath-of-the-horatii-david-1784.jpg"/>
          <p:cNvPicPr>
            <a:picLocks noChangeAspect="1"/>
          </p:cNvPicPr>
          <p:nvPr/>
        </p:nvPicPr>
        <p:blipFill>
          <a:blip r:embed="rId2" cstate="print"/>
          <a:stretch>
            <a:fillRect/>
          </a:stretch>
        </p:blipFill>
        <p:spPr>
          <a:xfrm>
            <a:off x="4191000" y="1676400"/>
            <a:ext cx="4720898" cy="3657600"/>
          </a:xfrm>
          <a:prstGeom prst="rect">
            <a:avLst/>
          </a:prstGeom>
        </p:spPr>
      </p:pic>
      <p:sp>
        <p:nvSpPr>
          <p:cNvPr id="3" name="TextBox 2"/>
          <p:cNvSpPr txBox="1"/>
          <p:nvPr/>
        </p:nvSpPr>
        <p:spPr>
          <a:xfrm>
            <a:off x="152400" y="381000"/>
            <a:ext cx="3962400" cy="5693866"/>
          </a:xfrm>
          <a:prstGeom prst="rect">
            <a:avLst/>
          </a:prstGeom>
          <a:noFill/>
        </p:spPr>
        <p:txBody>
          <a:bodyPr wrap="square" rtlCol="0">
            <a:spAutoFit/>
          </a:bodyPr>
          <a:lstStyle/>
          <a:p>
            <a:r>
              <a:rPr lang="en-US" sz="1400" dirty="0" smtClean="0"/>
              <a:t>The painting depicts the Roman Horatius family, who, according to Titius Livius‘ Ab Urbe Condita (</a:t>
            </a:r>
            <a:r>
              <a:rPr lang="en-US" sz="1400" i="1" dirty="0" smtClean="0"/>
              <a:t>From the Founding of the City</a:t>
            </a:r>
            <a:r>
              <a:rPr lang="en-US" sz="1400" dirty="0" smtClean="0"/>
              <a:t>) had been chosen for a ritual duel against three members of the Curiatii, a family from Alba Longa, in order to settle disputes between the Romans and the latter city. As revolution in France loomed, paintings urging loyalty to the state rather than to clan or clergy abounded. Although it was painted nearly five years before the revolution in France, the Oath of the Horatii became one of the defining images of the time.</a:t>
            </a:r>
          </a:p>
          <a:p>
            <a:endParaRPr lang="en-US" sz="1400" dirty="0" smtClean="0"/>
          </a:p>
          <a:p>
            <a:r>
              <a:rPr lang="en-US" sz="1400" dirty="0" smtClean="0"/>
              <a:t>In the painting, the three brothers express their loyalty and solidarity with Rome before battle, wholly supported by their father. These are men willing to lay down their lives out of patriotic duty. With their resolute gaze and taut, outstretched limbs, they are citadels of patriotism. They are symbols of the highest virtues of Rome. Their clarity of purpose, mirrored by David's simple yet powerful use of tonal contrasts, lends the painting, and its message about the nobility of patriotic sacrifice, an electric intensity. This is all in contrast to the tender-hearted women who lie weeping and mourning, awaiting the results of the fighting.</a:t>
            </a:r>
            <a:endParaRPr lang="en-US" sz="1400" dirty="0"/>
          </a:p>
        </p:txBody>
      </p:sp>
      <p:sp>
        <p:nvSpPr>
          <p:cNvPr id="4" name="TextBox 3"/>
          <p:cNvSpPr txBox="1"/>
          <p:nvPr/>
        </p:nvSpPr>
        <p:spPr>
          <a:xfrm>
            <a:off x="4495800" y="5638800"/>
            <a:ext cx="4114800" cy="369332"/>
          </a:xfrm>
          <a:prstGeom prst="rect">
            <a:avLst/>
          </a:prstGeom>
          <a:noFill/>
        </p:spPr>
        <p:txBody>
          <a:bodyPr wrap="square" rtlCol="0">
            <a:spAutoFit/>
          </a:bodyPr>
          <a:lstStyle/>
          <a:p>
            <a:pPr algn="ctr"/>
            <a:r>
              <a:rPr lang="en-US" dirty="0" smtClean="0"/>
              <a:t>Jacques Louis David</a:t>
            </a:r>
            <a:endParaRPr lang="en-US" dirty="0"/>
          </a:p>
        </p:txBody>
      </p:sp>
      <p:sp>
        <p:nvSpPr>
          <p:cNvPr id="5" name="TextBox 4"/>
          <p:cNvSpPr txBox="1"/>
          <p:nvPr/>
        </p:nvSpPr>
        <p:spPr>
          <a:xfrm>
            <a:off x="4419600" y="381000"/>
            <a:ext cx="3810000" cy="369332"/>
          </a:xfrm>
          <a:prstGeom prst="rect">
            <a:avLst/>
          </a:prstGeom>
          <a:noFill/>
        </p:spPr>
        <p:txBody>
          <a:bodyPr wrap="square" rtlCol="0">
            <a:spAutoFit/>
          </a:bodyPr>
          <a:lstStyle/>
          <a:p>
            <a:pPr algn="ctr"/>
            <a:r>
              <a:rPr lang="en-US" dirty="0" smtClean="0"/>
              <a:t>Neo-Classical Art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512064"/>
            <a:ext cx="2590800" cy="4517136"/>
          </a:xfrm>
        </p:spPr>
        <p:txBody>
          <a:bodyPr/>
          <a:lstStyle/>
          <a:p>
            <a:r>
              <a:rPr lang="en-US" dirty="0" smtClean="0"/>
              <a:t>Napoleon Crossing the Alps – by Jacques Louis David</a:t>
            </a:r>
            <a:endParaRPr lang="en-US" dirty="0"/>
          </a:p>
        </p:txBody>
      </p:sp>
      <p:pic>
        <p:nvPicPr>
          <p:cNvPr id="3" name="Picture 2" descr="055Napoleon Crossing Alps-david.jpg"/>
          <p:cNvPicPr>
            <a:picLocks noChangeAspect="1"/>
          </p:cNvPicPr>
          <p:nvPr/>
        </p:nvPicPr>
        <p:blipFill>
          <a:blip r:embed="rId2" cstate="print"/>
          <a:stretch>
            <a:fillRect/>
          </a:stretch>
        </p:blipFill>
        <p:spPr>
          <a:xfrm>
            <a:off x="533400" y="0"/>
            <a:ext cx="5847558" cy="6858000"/>
          </a:xfrm>
          <a:prstGeom prst="rect">
            <a:avLst/>
          </a:prstGeom>
        </p:spPr>
      </p:pic>
      <p:sp>
        <p:nvSpPr>
          <p:cNvPr id="4" name="TextBox 3"/>
          <p:cNvSpPr txBox="1"/>
          <p:nvPr/>
        </p:nvSpPr>
        <p:spPr>
          <a:xfrm>
            <a:off x="6553200" y="5410200"/>
            <a:ext cx="2286000" cy="369332"/>
          </a:xfrm>
          <a:prstGeom prst="rect">
            <a:avLst/>
          </a:prstGeom>
          <a:noFill/>
        </p:spPr>
        <p:txBody>
          <a:bodyPr wrap="square" rtlCol="0">
            <a:spAutoFit/>
          </a:bodyPr>
          <a:lstStyle/>
          <a:p>
            <a:r>
              <a:rPr lang="en-US" dirty="0" smtClean="0"/>
              <a:t>Neo-Classical Art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Michelangelo’s - David</a:t>
            </a:r>
            <a:endParaRPr lang="en-US" dirty="0"/>
          </a:p>
        </p:txBody>
      </p:sp>
      <p:pic>
        <p:nvPicPr>
          <p:cNvPr id="3" name="Picture 2" descr="004David-Michelangelo.jpg"/>
          <p:cNvPicPr>
            <a:picLocks noChangeAspect="1"/>
          </p:cNvPicPr>
          <p:nvPr/>
        </p:nvPicPr>
        <p:blipFill>
          <a:blip r:embed="rId2" cstate="print"/>
          <a:stretch>
            <a:fillRect/>
          </a:stretch>
        </p:blipFill>
        <p:spPr>
          <a:xfrm>
            <a:off x="1524000" y="1447800"/>
            <a:ext cx="3429000" cy="5143500"/>
          </a:xfrm>
          <a:prstGeom prst="rect">
            <a:avLst/>
          </a:prstGeom>
        </p:spPr>
      </p:pic>
      <p:sp>
        <p:nvSpPr>
          <p:cNvPr id="4" name="TextBox 3"/>
          <p:cNvSpPr txBox="1"/>
          <p:nvPr/>
        </p:nvSpPr>
        <p:spPr>
          <a:xfrm>
            <a:off x="5486400" y="1600200"/>
            <a:ext cx="2514600" cy="1477328"/>
          </a:xfrm>
          <a:prstGeom prst="rect">
            <a:avLst/>
          </a:prstGeom>
          <a:noFill/>
        </p:spPr>
        <p:txBody>
          <a:bodyPr wrap="square" rtlCol="0">
            <a:spAutoFit/>
          </a:bodyPr>
          <a:lstStyle/>
          <a:p>
            <a:r>
              <a:rPr lang="en-US" dirty="0" smtClean="0"/>
              <a:t>David is standing “Contraposto”. Like many classical statues, David is a nude. David defiantly faces Goliath.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Raphael’s - School of Athens</a:t>
            </a:r>
            <a:endParaRPr lang="en-US" dirty="0"/>
          </a:p>
        </p:txBody>
      </p:sp>
      <p:pic>
        <p:nvPicPr>
          <p:cNvPr id="3" name="Picture 2" descr="001raphael-school-of-athens1.jpg"/>
          <p:cNvPicPr>
            <a:picLocks noChangeAspect="1"/>
          </p:cNvPicPr>
          <p:nvPr/>
        </p:nvPicPr>
        <p:blipFill>
          <a:blip r:embed="rId2" cstate="print"/>
          <a:stretch>
            <a:fillRect/>
          </a:stretch>
        </p:blipFill>
        <p:spPr>
          <a:xfrm>
            <a:off x="685799" y="1219200"/>
            <a:ext cx="8183329" cy="5486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Raphael’s - School of Athens</a:t>
            </a:r>
            <a:endParaRPr lang="en-US" dirty="0"/>
          </a:p>
        </p:txBody>
      </p:sp>
      <p:pic>
        <p:nvPicPr>
          <p:cNvPr id="3" name="Picture 2" descr="001raphael-school-of-athens1.jpg"/>
          <p:cNvPicPr>
            <a:picLocks noChangeAspect="1"/>
          </p:cNvPicPr>
          <p:nvPr/>
        </p:nvPicPr>
        <p:blipFill>
          <a:blip r:embed="rId2" cstate="print"/>
          <a:stretch>
            <a:fillRect/>
          </a:stretch>
        </p:blipFill>
        <p:spPr>
          <a:xfrm>
            <a:off x="1447800" y="1295400"/>
            <a:ext cx="6781801" cy="4546765"/>
          </a:xfrm>
          <a:prstGeom prst="rect">
            <a:avLst/>
          </a:prstGeom>
        </p:spPr>
      </p:pic>
      <p:sp>
        <p:nvSpPr>
          <p:cNvPr id="4" name="TextBox 3"/>
          <p:cNvSpPr txBox="1"/>
          <p:nvPr/>
        </p:nvSpPr>
        <p:spPr>
          <a:xfrm>
            <a:off x="2743200" y="6096000"/>
            <a:ext cx="4267200" cy="369332"/>
          </a:xfrm>
          <a:prstGeom prst="rect">
            <a:avLst/>
          </a:prstGeom>
          <a:noFill/>
        </p:spPr>
        <p:txBody>
          <a:bodyPr wrap="square" rtlCol="0">
            <a:spAutoFit/>
          </a:bodyPr>
          <a:lstStyle/>
          <a:p>
            <a:pPr algn="ctr"/>
            <a:r>
              <a:rPr lang="en-US" dirty="0" smtClean="0"/>
              <a:t>Renaissance artists used perspective.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Raphael’s – School of Athens</a:t>
            </a:r>
            <a:endParaRPr lang="en-US" dirty="0"/>
          </a:p>
        </p:txBody>
      </p:sp>
      <p:pic>
        <p:nvPicPr>
          <p:cNvPr id="3" name="Picture 2" descr="001raphael-school-of-athens1.jpg"/>
          <p:cNvPicPr>
            <a:picLocks noChangeAspect="1"/>
          </p:cNvPicPr>
          <p:nvPr/>
        </p:nvPicPr>
        <p:blipFill>
          <a:blip r:embed="rId2" cstate="print"/>
          <a:stretch>
            <a:fillRect/>
          </a:stretch>
        </p:blipFill>
        <p:spPr>
          <a:xfrm>
            <a:off x="762000" y="1447800"/>
            <a:ext cx="5682867" cy="3810000"/>
          </a:xfrm>
          <a:prstGeom prst="rect">
            <a:avLst/>
          </a:prstGeom>
        </p:spPr>
      </p:pic>
      <p:sp>
        <p:nvSpPr>
          <p:cNvPr id="4" name="TextBox 3"/>
          <p:cNvSpPr txBox="1"/>
          <p:nvPr/>
        </p:nvSpPr>
        <p:spPr>
          <a:xfrm>
            <a:off x="6553200" y="1371600"/>
            <a:ext cx="2362200" cy="4114800"/>
          </a:xfrm>
          <a:prstGeom prst="rect">
            <a:avLst/>
          </a:prstGeom>
          <a:noFill/>
        </p:spPr>
        <p:txBody>
          <a:bodyPr wrap="square" rtlCol="0">
            <a:spAutoFit/>
          </a:bodyPr>
          <a:lstStyle/>
          <a:p>
            <a:r>
              <a:rPr lang="en-US" dirty="0" smtClean="0"/>
              <a:t>Depicts a gathering of ancient philosophers from various eras. </a:t>
            </a:r>
          </a:p>
          <a:p>
            <a:endParaRPr lang="en-US" dirty="0"/>
          </a:p>
          <a:p>
            <a:r>
              <a:rPr lang="en-US" dirty="0" smtClean="0"/>
              <a:t>The toga clad figures of Plato and Aristotle dominate the center of the painting.</a:t>
            </a:r>
          </a:p>
          <a:p>
            <a:r>
              <a:rPr lang="en-US" dirty="0" smtClean="0"/>
              <a:t>Plato is a portrait of Leonardo Da Vinci.</a:t>
            </a:r>
          </a:p>
          <a:p>
            <a:r>
              <a:rPr lang="en-US" dirty="0" smtClean="0"/>
              <a:t>Raphael painted himself on the far right, looking out at the viewer.</a:t>
            </a:r>
            <a:endParaRPr lang="en-US" dirty="0"/>
          </a:p>
        </p:txBody>
      </p:sp>
      <p:sp>
        <p:nvSpPr>
          <p:cNvPr id="5" name="TextBox 4"/>
          <p:cNvSpPr txBox="1"/>
          <p:nvPr/>
        </p:nvSpPr>
        <p:spPr>
          <a:xfrm>
            <a:off x="838200" y="5943600"/>
            <a:ext cx="1828800" cy="369332"/>
          </a:xfrm>
          <a:prstGeom prst="rect">
            <a:avLst/>
          </a:prstGeom>
          <a:noFill/>
        </p:spPr>
        <p:txBody>
          <a:bodyPr wrap="square" rtlCol="0">
            <a:spAutoFit/>
          </a:bodyPr>
          <a:lstStyle/>
          <a:p>
            <a:r>
              <a:rPr lang="en-US" dirty="0" smtClean="0"/>
              <a:t>Michelangelo</a:t>
            </a:r>
            <a:endParaRPr lang="en-US" dirty="0"/>
          </a:p>
        </p:txBody>
      </p:sp>
      <p:cxnSp>
        <p:nvCxnSpPr>
          <p:cNvPr id="7" name="Straight Arrow Connector 6"/>
          <p:cNvCxnSpPr/>
          <p:nvPr/>
        </p:nvCxnSpPr>
        <p:spPr>
          <a:xfrm flipV="1">
            <a:off x="2057400" y="4876800"/>
            <a:ext cx="990600" cy="990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24200" y="5867400"/>
            <a:ext cx="5638800" cy="646331"/>
          </a:xfrm>
          <a:prstGeom prst="rect">
            <a:avLst/>
          </a:prstGeom>
          <a:noFill/>
        </p:spPr>
        <p:txBody>
          <a:bodyPr wrap="square" rtlCol="0">
            <a:spAutoFit/>
          </a:bodyPr>
          <a:lstStyle/>
          <a:p>
            <a:r>
              <a:rPr lang="en-US" dirty="0" smtClean="0"/>
              <a:t>Brilliantly illustrates the Renaissance ideals of order, unity, and symmetry.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772400" cy="914400"/>
          </a:xfrm>
        </p:spPr>
        <p:txBody>
          <a:bodyPr/>
          <a:lstStyle/>
          <a:p>
            <a:r>
              <a:rPr lang="en-US" dirty="0" smtClean="0"/>
              <a:t>Northern Renaissance Art</a:t>
            </a:r>
            <a:endParaRPr lang="en-US" dirty="0"/>
          </a:p>
        </p:txBody>
      </p:sp>
      <p:sp>
        <p:nvSpPr>
          <p:cNvPr id="3" name="Title 1"/>
          <p:cNvSpPr txBox="1">
            <a:spLocks/>
          </p:cNvSpPr>
          <p:nvPr/>
        </p:nvSpPr>
        <p:spPr>
          <a:xfrm>
            <a:off x="685800" y="990600"/>
            <a:ext cx="2819400" cy="17526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a:noFill/>
                </a:ln>
                <a:solidFill>
                  <a:schemeClr val="tx2">
                    <a:satMod val="200000"/>
                  </a:schemeClr>
                </a:solidFill>
                <a:effectLst/>
                <a:uLnTx/>
                <a:uFillTx/>
                <a:latin typeface="+mj-lt"/>
                <a:ea typeface="+mj-ea"/>
                <a:cs typeface="+mj-cs"/>
              </a:rPr>
              <a:t>Arnolfini Wedding</a:t>
            </a: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pic>
        <p:nvPicPr>
          <p:cNvPr id="4" name="Picture 3" descr="020jan-van-eyck-portrait-of-giovanni-arnolfini-and-his-wife.jpg"/>
          <p:cNvPicPr>
            <a:picLocks noChangeAspect="1"/>
          </p:cNvPicPr>
          <p:nvPr/>
        </p:nvPicPr>
        <p:blipFill>
          <a:blip r:embed="rId2" cstate="print"/>
          <a:stretch>
            <a:fillRect/>
          </a:stretch>
        </p:blipFill>
        <p:spPr>
          <a:xfrm>
            <a:off x="3886200" y="1066799"/>
            <a:ext cx="4114800" cy="5565913"/>
          </a:xfrm>
          <a:prstGeom prst="rect">
            <a:avLst/>
          </a:prstGeom>
        </p:spPr>
      </p:pic>
      <p:sp>
        <p:nvSpPr>
          <p:cNvPr id="5" name="TextBox 4"/>
          <p:cNvSpPr txBox="1"/>
          <p:nvPr/>
        </p:nvSpPr>
        <p:spPr>
          <a:xfrm>
            <a:off x="914400" y="2438400"/>
            <a:ext cx="2057400" cy="369332"/>
          </a:xfrm>
          <a:prstGeom prst="rect">
            <a:avLst/>
          </a:prstGeom>
          <a:noFill/>
        </p:spPr>
        <p:txBody>
          <a:bodyPr wrap="square" rtlCol="0">
            <a:spAutoFit/>
          </a:bodyPr>
          <a:lstStyle/>
          <a:p>
            <a:r>
              <a:rPr lang="en-US" dirty="0" smtClean="0"/>
              <a:t>By Jan Van Eyck</a:t>
            </a:r>
            <a:endParaRPr lang="en-US" dirty="0"/>
          </a:p>
        </p:txBody>
      </p:sp>
      <p:sp>
        <p:nvSpPr>
          <p:cNvPr id="6" name="TextBox 5"/>
          <p:cNvSpPr txBox="1"/>
          <p:nvPr/>
        </p:nvSpPr>
        <p:spPr>
          <a:xfrm>
            <a:off x="609600" y="2971800"/>
            <a:ext cx="2362200" cy="646331"/>
          </a:xfrm>
          <a:prstGeom prst="rect">
            <a:avLst/>
          </a:prstGeom>
          <a:noFill/>
        </p:spPr>
        <p:txBody>
          <a:bodyPr wrap="square" rtlCol="0">
            <a:spAutoFit/>
          </a:bodyPr>
          <a:lstStyle/>
          <a:p>
            <a:r>
              <a:rPr lang="en-US" dirty="0" smtClean="0"/>
              <a:t>What does the dog represent?</a:t>
            </a:r>
            <a:endParaRPr lang="en-US" dirty="0"/>
          </a:p>
        </p:txBody>
      </p:sp>
      <p:sp>
        <p:nvSpPr>
          <p:cNvPr id="7" name="TextBox 6"/>
          <p:cNvSpPr txBox="1"/>
          <p:nvPr/>
        </p:nvSpPr>
        <p:spPr>
          <a:xfrm>
            <a:off x="609600" y="3733800"/>
            <a:ext cx="2438400" cy="646331"/>
          </a:xfrm>
          <a:prstGeom prst="rect">
            <a:avLst/>
          </a:prstGeom>
          <a:noFill/>
        </p:spPr>
        <p:txBody>
          <a:bodyPr wrap="square" rtlCol="0">
            <a:spAutoFit/>
          </a:bodyPr>
          <a:lstStyle/>
          <a:p>
            <a:r>
              <a:rPr lang="en-US" dirty="0" smtClean="0"/>
              <a:t>What does the convex mirror represent?</a:t>
            </a:r>
            <a:endParaRPr lang="en-US" dirty="0"/>
          </a:p>
        </p:txBody>
      </p:sp>
      <p:sp>
        <p:nvSpPr>
          <p:cNvPr id="8" name="TextBox 7"/>
          <p:cNvSpPr txBox="1"/>
          <p:nvPr/>
        </p:nvSpPr>
        <p:spPr>
          <a:xfrm>
            <a:off x="533400" y="4572000"/>
            <a:ext cx="2438400" cy="646331"/>
          </a:xfrm>
          <a:prstGeom prst="rect">
            <a:avLst/>
          </a:prstGeom>
          <a:noFill/>
        </p:spPr>
        <p:txBody>
          <a:bodyPr wrap="square" rtlCol="0">
            <a:spAutoFit/>
          </a:bodyPr>
          <a:lstStyle/>
          <a:p>
            <a:r>
              <a:rPr lang="en-US" dirty="0" smtClean="0"/>
              <a:t>What does the single lit candle represent?</a:t>
            </a:r>
            <a:endParaRPr lang="en-US" dirty="0"/>
          </a:p>
        </p:txBody>
      </p:sp>
      <p:sp>
        <p:nvSpPr>
          <p:cNvPr id="9" name="TextBox 8"/>
          <p:cNvSpPr txBox="1"/>
          <p:nvPr/>
        </p:nvSpPr>
        <p:spPr>
          <a:xfrm>
            <a:off x="609600" y="5486400"/>
            <a:ext cx="2590800" cy="646331"/>
          </a:xfrm>
          <a:prstGeom prst="rect">
            <a:avLst/>
          </a:prstGeom>
          <a:noFill/>
        </p:spPr>
        <p:txBody>
          <a:bodyPr wrap="square" rtlCol="0">
            <a:spAutoFit/>
          </a:bodyPr>
          <a:lstStyle/>
          <a:p>
            <a:r>
              <a:rPr lang="en-US" dirty="0" smtClean="0"/>
              <a:t>Who is reflected in the convex mirror?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086600" cy="914400"/>
          </a:xfrm>
        </p:spPr>
        <p:txBody>
          <a:bodyPr/>
          <a:lstStyle/>
          <a:p>
            <a:r>
              <a:rPr lang="en-US" dirty="0" smtClean="0"/>
              <a:t>Northern Renaissance Art</a:t>
            </a:r>
            <a:endParaRPr lang="en-US" dirty="0"/>
          </a:p>
        </p:txBody>
      </p:sp>
      <p:sp>
        <p:nvSpPr>
          <p:cNvPr id="3" name="Title 1"/>
          <p:cNvSpPr txBox="1">
            <a:spLocks/>
          </p:cNvSpPr>
          <p:nvPr/>
        </p:nvSpPr>
        <p:spPr>
          <a:xfrm>
            <a:off x="685800" y="838200"/>
            <a:ext cx="2819400" cy="16764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a:noFill/>
                </a:ln>
                <a:solidFill>
                  <a:schemeClr val="tx2">
                    <a:satMod val="200000"/>
                  </a:schemeClr>
                </a:solidFill>
                <a:effectLst/>
                <a:uLnTx/>
                <a:uFillTx/>
                <a:latin typeface="+mj-lt"/>
                <a:ea typeface="+mj-ea"/>
                <a:cs typeface="+mj-cs"/>
              </a:rPr>
              <a:t>Arnolfini Wedding</a:t>
            </a: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pic>
        <p:nvPicPr>
          <p:cNvPr id="4" name="Picture 3" descr="020jan-van-eyck-portrait-of-giovanni-arnolfini-and-his-wife.jpg"/>
          <p:cNvPicPr>
            <a:picLocks noChangeAspect="1"/>
          </p:cNvPicPr>
          <p:nvPr/>
        </p:nvPicPr>
        <p:blipFill>
          <a:blip r:embed="rId2" cstate="print"/>
          <a:stretch>
            <a:fillRect/>
          </a:stretch>
        </p:blipFill>
        <p:spPr>
          <a:xfrm>
            <a:off x="3886200" y="1066799"/>
            <a:ext cx="4114800" cy="5565913"/>
          </a:xfrm>
          <a:prstGeom prst="rect">
            <a:avLst/>
          </a:prstGeom>
        </p:spPr>
      </p:pic>
      <p:sp>
        <p:nvSpPr>
          <p:cNvPr id="5" name="TextBox 4"/>
          <p:cNvSpPr txBox="1"/>
          <p:nvPr/>
        </p:nvSpPr>
        <p:spPr>
          <a:xfrm>
            <a:off x="914400" y="2286000"/>
            <a:ext cx="2819400" cy="369332"/>
          </a:xfrm>
          <a:prstGeom prst="rect">
            <a:avLst/>
          </a:prstGeom>
          <a:noFill/>
        </p:spPr>
        <p:txBody>
          <a:bodyPr wrap="square" rtlCol="0">
            <a:spAutoFit/>
          </a:bodyPr>
          <a:lstStyle/>
          <a:p>
            <a:r>
              <a:rPr lang="en-US" dirty="0" smtClean="0"/>
              <a:t>By Jan Van Eyck</a:t>
            </a:r>
            <a:endParaRPr lang="en-US" dirty="0"/>
          </a:p>
        </p:txBody>
      </p:sp>
      <p:sp>
        <p:nvSpPr>
          <p:cNvPr id="6" name="TextBox 5"/>
          <p:cNvSpPr txBox="1"/>
          <p:nvPr/>
        </p:nvSpPr>
        <p:spPr>
          <a:xfrm>
            <a:off x="609600" y="2743200"/>
            <a:ext cx="2819400" cy="2031325"/>
          </a:xfrm>
          <a:prstGeom prst="rect">
            <a:avLst/>
          </a:prstGeom>
          <a:noFill/>
        </p:spPr>
        <p:txBody>
          <a:bodyPr wrap="square" rtlCol="0">
            <a:spAutoFit/>
          </a:bodyPr>
          <a:lstStyle/>
          <a:p>
            <a:r>
              <a:rPr lang="en-US" dirty="0" smtClean="0"/>
              <a:t>The discarded shoes are a sign that a religious ceremony is taking place.</a:t>
            </a:r>
          </a:p>
          <a:p>
            <a:endParaRPr lang="en-US" dirty="0"/>
          </a:p>
          <a:p>
            <a:r>
              <a:rPr lang="en-US" dirty="0" smtClean="0"/>
              <a:t>People believed that touching the ground with bare feet insured fertility.</a:t>
            </a:r>
            <a:endParaRPr lang="en-US" dirty="0"/>
          </a:p>
        </p:txBody>
      </p:sp>
      <p:sp>
        <p:nvSpPr>
          <p:cNvPr id="7" name="TextBox 6"/>
          <p:cNvSpPr txBox="1"/>
          <p:nvPr/>
        </p:nvSpPr>
        <p:spPr>
          <a:xfrm>
            <a:off x="533400" y="4953000"/>
            <a:ext cx="3200400" cy="646331"/>
          </a:xfrm>
          <a:prstGeom prst="rect">
            <a:avLst/>
          </a:prstGeom>
          <a:noFill/>
        </p:spPr>
        <p:txBody>
          <a:bodyPr wrap="square" rtlCol="0">
            <a:spAutoFit/>
          </a:bodyPr>
          <a:lstStyle/>
          <a:p>
            <a:r>
              <a:rPr lang="en-US" dirty="0" smtClean="0"/>
              <a:t>The artist, Jan Van Eyck is reflected in the convex mirror.</a:t>
            </a:r>
            <a:endParaRPr lang="en-US" dirty="0"/>
          </a:p>
        </p:txBody>
      </p:sp>
      <p:sp>
        <p:nvSpPr>
          <p:cNvPr id="8" name="TextBox 7"/>
          <p:cNvSpPr txBox="1"/>
          <p:nvPr/>
        </p:nvSpPr>
        <p:spPr>
          <a:xfrm>
            <a:off x="609600" y="5943600"/>
            <a:ext cx="3124200" cy="646331"/>
          </a:xfrm>
          <a:prstGeom prst="rect">
            <a:avLst/>
          </a:prstGeom>
          <a:noFill/>
        </p:spPr>
        <p:txBody>
          <a:bodyPr wrap="square" rtlCol="0">
            <a:spAutoFit/>
          </a:bodyPr>
          <a:lstStyle/>
          <a:p>
            <a:r>
              <a:rPr lang="en-US" dirty="0" smtClean="0"/>
              <a:t>The solitary flame represents  a bridal candle.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2362200"/>
          </a:xfrm>
        </p:spPr>
        <p:txBody>
          <a:bodyPr/>
          <a:lstStyle/>
          <a:p>
            <a:r>
              <a:rPr lang="en-US" dirty="0" smtClean="0"/>
              <a:t>Jean Honore Fragonard – The Swing</a:t>
            </a:r>
            <a:endParaRPr lang="en-US" dirty="0"/>
          </a:p>
        </p:txBody>
      </p:sp>
      <p:pic>
        <p:nvPicPr>
          <p:cNvPr id="3" name="Picture 2" descr="043Jean Honore Fragonard the-swing-1767.jpg"/>
          <p:cNvPicPr>
            <a:picLocks noChangeAspect="1"/>
          </p:cNvPicPr>
          <p:nvPr/>
        </p:nvPicPr>
        <p:blipFill>
          <a:blip r:embed="rId2" cstate="print"/>
          <a:stretch>
            <a:fillRect/>
          </a:stretch>
        </p:blipFill>
        <p:spPr>
          <a:xfrm>
            <a:off x="3962400" y="381000"/>
            <a:ext cx="4818634" cy="6177588"/>
          </a:xfrm>
          <a:prstGeom prst="rect">
            <a:avLst/>
          </a:prstGeom>
        </p:spPr>
      </p:pic>
      <p:sp>
        <p:nvSpPr>
          <p:cNvPr id="4" name="TextBox 3"/>
          <p:cNvSpPr txBox="1"/>
          <p:nvPr/>
        </p:nvSpPr>
        <p:spPr>
          <a:xfrm>
            <a:off x="533400" y="2286000"/>
            <a:ext cx="2971800" cy="646331"/>
          </a:xfrm>
          <a:prstGeom prst="rect">
            <a:avLst/>
          </a:prstGeom>
          <a:noFill/>
        </p:spPr>
        <p:txBody>
          <a:bodyPr wrap="square" rtlCol="0">
            <a:spAutoFit/>
          </a:bodyPr>
          <a:lstStyle/>
          <a:p>
            <a:r>
              <a:rPr lang="en-US" sz="3600" dirty="0" smtClean="0"/>
              <a:t>Rococo Art</a:t>
            </a:r>
            <a:endParaRPr lang="en-US" sz="3600" dirty="0"/>
          </a:p>
        </p:txBody>
      </p:sp>
      <p:sp>
        <p:nvSpPr>
          <p:cNvPr id="5" name="TextBox 4"/>
          <p:cNvSpPr txBox="1"/>
          <p:nvPr/>
        </p:nvSpPr>
        <p:spPr>
          <a:xfrm>
            <a:off x="457200" y="3124200"/>
            <a:ext cx="3048000" cy="3539430"/>
          </a:xfrm>
          <a:prstGeom prst="rect">
            <a:avLst/>
          </a:prstGeom>
          <a:noFill/>
        </p:spPr>
        <p:txBody>
          <a:bodyPr wrap="square" rtlCol="0">
            <a:spAutoFit/>
          </a:bodyPr>
          <a:lstStyle/>
          <a:p>
            <a:r>
              <a:rPr lang="en-US" sz="1400" dirty="0" smtClean="0"/>
              <a:t>The painting depicts a young man hidden in the bushes, watching a woman on a </a:t>
            </a:r>
            <a:r>
              <a:rPr lang="en-US" sz="1400" dirty="0" smtClean="0">
                <a:hlinkClick r:id="rId3" action="ppaction://hlinkfile" tooltip="Swing (seat)"/>
              </a:rPr>
              <a:t>swing</a:t>
            </a:r>
            <a:r>
              <a:rPr lang="en-US" sz="1400" dirty="0" smtClean="0"/>
              <a:t>, being pushed by her husband. Her husband is hidden in the shadow, as he is unaware of the affair. (The Baron had requested a portrait of his mistress seated on a swing being pushed by a bishop, which Fragonard later replaced with a smiling husband.) As the lady goes high on the swing, she lets the young man take a furtive peep under her dress, all while flicking her own shoe off in the direction of a Cupid and turning her back to two angelic cherubim on the side of her clueless husband.</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3962400" cy="3526536"/>
          </a:xfrm>
        </p:spPr>
        <p:txBody>
          <a:bodyPr/>
          <a:lstStyle/>
          <a:p>
            <a:r>
              <a:rPr lang="en-US" dirty="0" smtClean="0"/>
              <a:t>Cupid as a captive – by Francois Boucher</a:t>
            </a:r>
            <a:endParaRPr lang="en-US" dirty="0"/>
          </a:p>
        </p:txBody>
      </p:sp>
      <p:pic>
        <p:nvPicPr>
          <p:cNvPr id="3" name="Picture 2" descr="Cupid as a Captive.jpg"/>
          <p:cNvPicPr>
            <a:picLocks noChangeAspect="1"/>
          </p:cNvPicPr>
          <p:nvPr/>
        </p:nvPicPr>
        <p:blipFill>
          <a:blip r:embed="rId2" cstate="print"/>
          <a:stretch>
            <a:fillRect/>
          </a:stretch>
        </p:blipFill>
        <p:spPr>
          <a:xfrm>
            <a:off x="5105400" y="0"/>
            <a:ext cx="3416141" cy="6858000"/>
          </a:xfrm>
          <a:prstGeom prst="rect">
            <a:avLst/>
          </a:prstGeom>
        </p:spPr>
      </p:pic>
      <p:sp>
        <p:nvSpPr>
          <p:cNvPr id="4" name="TextBox 3"/>
          <p:cNvSpPr txBox="1"/>
          <p:nvPr/>
        </p:nvSpPr>
        <p:spPr>
          <a:xfrm>
            <a:off x="990600" y="3505200"/>
            <a:ext cx="3276600" cy="584775"/>
          </a:xfrm>
          <a:prstGeom prst="rect">
            <a:avLst/>
          </a:prstGeom>
          <a:noFill/>
        </p:spPr>
        <p:txBody>
          <a:bodyPr wrap="square" rtlCol="0">
            <a:spAutoFit/>
          </a:bodyPr>
          <a:lstStyle/>
          <a:p>
            <a:r>
              <a:rPr lang="en-US" sz="3200" dirty="0" smtClean="0"/>
              <a:t>Rococo Art</a:t>
            </a:r>
            <a:endParaRPr lang="en-US" sz="3200" dirty="0"/>
          </a:p>
        </p:txBody>
      </p:sp>
      <p:sp>
        <p:nvSpPr>
          <p:cNvPr id="5" name="TextBox 4"/>
          <p:cNvSpPr txBox="1"/>
          <p:nvPr/>
        </p:nvSpPr>
        <p:spPr>
          <a:xfrm>
            <a:off x="685800" y="4648200"/>
            <a:ext cx="3962400" cy="923330"/>
          </a:xfrm>
          <a:prstGeom prst="rect">
            <a:avLst/>
          </a:prstGeom>
          <a:noFill/>
        </p:spPr>
        <p:txBody>
          <a:bodyPr wrap="square" rtlCol="0">
            <a:spAutoFit/>
          </a:bodyPr>
          <a:lstStyle/>
          <a:p>
            <a:r>
              <a:rPr lang="en-US" dirty="0" smtClean="0"/>
              <a:t>Boucher was known for his idyllic and voluptuous paintings on classical themes.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504</TotalTime>
  <Words>606</Words>
  <Application>Microsoft Office PowerPoint</Application>
  <PresentationFormat>On-screen Show (4:3)</PresentationFormat>
  <Paragraphs>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Metro</vt:lpstr>
      <vt:lpstr>Semester 1 Art Review</vt:lpstr>
      <vt:lpstr>Michelangelo’s - David</vt:lpstr>
      <vt:lpstr>Raphael’s - School of Athens</vt:lpstr>
      <vt:lpstr>Raphael’s - School of Athens</vt:lpstr>
      <vt:lpstr>Raphael’s – School of Athens</vt:lpstr>
      <vt:lpstr>Northern Renaissance Art</vt:lpstr>
      <vt:lpstr>Northern Renaissance Art</vt:lpstr>
      <vt:lpstr>Jean Honore Fragonard – The Swing</vt:lpstr>
      <vt:lpstr>Cupid as a captive – by Francois Boucher</vt:lpstr>
      <vt:lpstr>Oath of the Horatii – by Jacques Louis David</vt:lpstr>
      <vt:lpstr>Slide 11</vt:lpstr>
      <vt:lpstr>Napoleon Crossing the Alps – by Jacques Louis David</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Semester 1 Art Review</dc:title>
  <dc:creator>Lenovo User</dc:creator>
  <cp:lastModifiedBy>Lenovo User</cp:lastModifiedBy>
  <cp:revision>25</cp:revision>
  <dcterms:created xsi:type="dcterms:W3CDTF">2011-12-07T14:21:52Z</dcterms:created>
  <dcterms:modified xsi:type="dcterms:W3CDTF">2011-12-08T14:30:25Z</dcterms:modified>
</cp:coreProperties>
</file>