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3" r:id="rId18"/>
    <p:sldId id="274" r:id="rId19"/>
    <p:sldId id="275" r:id="rId20"/>
    <p:sldId id="276" r:id="rId21"/>
    <p:sldId id="277" r:id="rId22"/>
    <p:sldId id="278" r:id="rId23"/>
    <p:sldId id="279"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7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E045AD-083D-44D3-A17C-7B6BDDA92CBA}" type="datetimeFigureOut">
              <a:rPr lang="en-US" smtClean="0"/>
              <a:pPr/>
              <a:t>5/1/2015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19369E-5B01-43AF-A2F2-16AA75D3EF6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F8BE7AA-5477-4165-A9CF-E2B83334D045}" type="datetimeFigureOut">
              <a:rPr lang="en-US" smtClean="0"/>
              <a:pPr/>
              <a:t>5/1/2015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E6ABF2-F498-4C13-9A0C-48562F1DB0A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8BE7AA-5477-4165-A9CF-E2B83334D045}" type="datetimeFigureOut">
              <a:rPr lang="en-US" smtClean="0"/>
              <a:pPr/>
              <a:t>5/1/2015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E6ABF2-F498-4C13-9A0C-48562F1DB0A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8BE7AA-5477-4165-A9CF-E2B83334D045}" type="datetimeFigureOut">
              <a:rPr lang="en-US" smtClean="0"/>
              <a:pPr/>
              <a:t>5/1/2015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E6ABF2-F498-4C13-9A0C-48562F1DB0A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8BE7AA-5477-4165-A9CF-E2B83334D045}" type="datetimeFigureOut">
              <a:rPr lang="en-US" smtClean="0"/>
              <a:pPr/>
              <a:t>5/1/2015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E6ABF2-F498-4C13-9A0C-48562F1DB0A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8BE7AA-5477-4165-A9CF-E2B83334D045}" type="datetimeFigureOut">
              <a:rPr lang="en-US" smtClean="0"/>
              <a:pPr/>
              <a:t>5/1/2015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E6ABF2-F498-4C13-9A0C-48562F1DB0A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F8BE7AA-5477-4165-A9CF-E2B83334D045}" type="datetimeFigureOut">
              <a:rPr lang="en-US" smtClean="0"/>
              <a:pPr/>
              <a:t>5/1/2015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E6ABF2-F498-4C13-9A0C-48562F1DB0A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F8BE7AA-5477-4165-A9CF-E2B83334D045}" type="datetimeFigureOut">
              <a:rPr lang="en-US" smtClean="0"/>
              <a:pPr/>
              <a:t>5/1/2015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E6ABF2-F498-4C13-9A0C-48562F1DB0A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8BE7AA-5477-4165-A9CF-E2B83334D045}" type="datetimeFigureOut">
              <a:rPr lang="en-US" smtClean="0"/>
              <a:pPr/>
              <a:t>5/1/2015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E6ABF2-F498-4C13-9A0C-48562F1DB0A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8BE7AA-5477-4165-A9CF-E2B83334D045}" type="datetimeFigureOut">
              <a:rPr lang="en-US" smtClean="0"/>
              <a:pPr/>
              <a:t>5/1/2015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E6ABF2-F498-4C13-9A0C-48562F1DB0A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8BE7AA-5477-4165-A9CF-E2B83334D045}" type="datetimeFigureOut">
              <a:rPr lang="en-US" smtClean="0"/>
              <a:pPr/>
              <a:t>5/1/2015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E6ABF2-F498-4C13-9A0C-48562F1DB0A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8BE7AA-5477-4165-A9CF-E2B83334D045}" type="datetimeFigureOut">
              <a:rPr lang="en-US" smtClean="0"/>
              <a:pPr/>
              <a:t>5/1/2015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E6ABF2-F498-4C13-9A0C-48562F1DB0A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8BE7AA-5477-4165-A9CF-E2B83334D045}" type="datetimeFigureOut">
              <a:rPr lang="en-US" smtClean="0"/>
              <a:pPr/>
              <a:t>5/1/2015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E6ABF2-F498-4C13-9A0C-48562F1DB0A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AP </a:t>
            </a:r>
            <a:r>
              <a:rPr lang="en-US" dirty="0" smtClean="0"/>
              <a:t>Language </a:t>
            </a:r>
            <a:r>
              <a:rPr lang="en-US" smtClean="0"/>
              <a:t>and </a:t>
            </a:r>
            <a:r>
              <a:rPr lang="en-US" smtClean="0"/>
              <a:t>Composition </a:t>
            </a:r>
            <a:r>
              <a:rPr lang="en-US" smtClean="0"/>
              <a:t>Study </a:t>
            </a:r>
            <a:r>
              <a:rPr lang="en-US" smtClean="0"/>
              <a:t>Session Notes</a:t>
            </a:r>
            <a:endParaRPr lang="en-US" dirty="0"/>
          </a:p>
        </p:txBody>
      </p:sp>
      <p:sp>
        <p:nvSpPr>
          <p:cNvPr id="3" name="Subtitle 2"/>
          <p:cNvSpPr>
            <a:spLocks noGrp="1"/>
          </p:cNvSpPr>
          <p:nvPr>
            <p:ph type="subTitle" idx="1"/>
          </p:nvPr>
        </p:nvSpPr>
        <p:spPr/>
        <p:txBody>
          <a:bodyPr/>
          <a:lstStyle/>
          <a:p>
            <a:r>
              <a:rPr lang="en-US" dirty="0" smtClean="0"/>
              <a:t>Rhetorical Analysis Essay</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228600" y="1752600"/>
          <a:ext cx="8763000" cy="4604204"/>
        </p:xfrm>
        <a:graphic>
          <a:graphicData uri="http://schemas.openxmlformats.org/drawingml/2006/table">
            <a:tbl>
              <a:tblPr firstRow="1" bandRow="1">
                <a:tableStyleId>{5C22544A-7EE6-4342-B048-85BDC9FD1C3A}</a:tableStyleId>
              </a:tblPr>
              <a:tblGrid>
                <a:gridCol w="2028473"/>
                <a:gridCol w="3326694"/>
                <a:gridCol w="3407833"/>
              </a:tblGrid>
              <a:tr h="533400">
                <a:tc>
                  <a:txBody>
                    <a:bodyPr/>
                    <a:lstStyle/>
                    <a:p>
                      <a:endParaRPr lang="en-US" sz="2800" dirty="0"/>
                    </a:p>
                  </a:txBody>
                  <a:tcPr/>
                </a:tc>
                <a:tc>
                  <a:txBody>
                    <a:bodyPr/>
                    <a:lstStyle/>
                    <a:p>
                      <a:pPr algn="ctr"/>
                      <a:r>
                        <a:rPr lang="en-US" sz="2800" b="1" kern="1200" dirty="0" smtClean="0">
                          <a:solidFill>
                            <a:schemeClr val="lt1"/>
                          </a:solidFill>
                          <a:latin typeface="+mn-lt"/>
                          <a:ea typeface="+mn-ea"/>
                          <a:cs typeface="+mn-cs"/>
                        </a:rPr>
                        <a:t>Negative (-)</a:t>
                      </a:r>
                      <a:endParaRPr lang="en-US" sz="2800" dirty="0"/>
                    </a:p>
                  </a:txBody>
                  <a:tcPr/>
                </a:tc>
                <a:tc>
                  <a:txBody>
                    <a:bodyPr/>
                    <a:lstStyle/>
                    <a:p>
                      <a:pPr algn="ctr"/>
                      <a:r>
                        <a:rPr lang="en-US" sz="2800" b="1" kern="1200" dirty="0" smtClean="0">
                          <a:solidFill>
                            <a:schemeClr val="lt1"/>
                          </a:solidFill>
                          <a:latin typeface="+mn-lt"/>
                          <a:ea typeface="+mn-ea"/>
                          <a:cs typeface="+mn-cs"/>
                        </a:rPr>
                        <a:t>Positive(+)</a:t>
                      </a:r>
                      <a:endParaRPr lang="en-US" sz="2800" dirty="0"/>
                    </a:p>
                  </a:txBody>
                  <a:tcPr/>
                </a:tc>
              </a:tr>
              <a:tr h="1924346">
                <a:tc>
                  <a:txBody>
                    <a:bodyPr/>
                    <a:lstStyle/>
                    <a:p>
                      <a:r>
                        <a:rPr lang="en-US" sz="2400" b="1" kern="1200" dirty="0" smtClean="0">
                          <a:solidFill>
                            <a:schemeClr val="dk1"/>
                          </a:solidFill>
                          <a:latin typeface="+mn-lt"/>
                          <a:ea typeface="+mn-ea"/>
                          <a:cs typeface="+mn-cs"/>
                        </a:rPr>
                        <a:t>Paragraph 1</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dk1"/>
                          </a:solidFill>
                          <a:latin typeface="+mn-lt"/>
                          <a:ea typeface="+mn-ea"/>
                          <a:cs typeface="+mn-cs"/>
                        </a:rPr>
                        <a:t>Tyranny , unavailable</a:t>
                      </a:r>
                      <a:endParaRPr lang="en-US" sz="2400" kern="1200" dirty="0" smtClean="0">
                        <a:solidFill>
                          <a:schemeClr val="dk1"/>
                        </a:solidFill>
                        <a:latin typeface="+mn-lt"/>
                        <a:ea typeface="+mn-ea"/>
                        <a:cs typeface="+mn-cs"/>
                      </a:endParaRPr>
                    </a:p>
                  </a:txBody>
                  <a:tcPr/>
                </a:tc>
                <a:tc>
                  <a:txBody>
                    <a:bodyPr/>
                    <a:lstStyle/>
                    <a:p>
                      <a:r>
                        <a:rPr lang="en-US" sz="2400" b="1" kern="1200" dirty="0" smtClean="0">
                          <a:solidFill>
                            <a:schemeClr val="dk1"/>
                          </a:solidFill>
                          <a:latin typeface="+mn-lt"/>
                          <a:ea typeface="+mn-ea"/>
                          <a:cs typeface="+mn-cs"/>
                        </a:rPr>
                        <a:t>grateful,  freedom</a:t>
                      </a:r>
                    </a:p>
                    <a:p>
                      <a:endParaRPr lang="en-US" sz="2400" i="1" dirty="0" smtClean="0">
                        <a:solidFill>
                          <a:srgbClr val="FF0000"/>
                        </a:solidFill>
                      </a:endParaRPr>
                    </a:p>
                    <a:p>
                      <a:endParaRPr lang="en-US" sz="2400" dirty="0"/>
                    </a:p>
                  </a:txBody>
                  <a:tcPr/>
                </a:tc>
              </a:tr>
              <a:tr h="2146458">
                <a:tc>
                  <a:txBody>
                    <a:bodyPr/>
                    <a:lstStyle/>
                    <a:p>
                      <a:r>
                        <a:rPr lang="en-US" sz="2400" b="1" kern="1200" dirty="0" smtClean="0">
                          <a:solidFill>
                            <a:schemeClr val="dk1"/>
                          </a:solidFill>
                          <a:latin typeface="+mn-lt"/>
                          <a:ea typeface="+mn-ea"/>
                          <a:cs typeface="+mn-cs"/>
                        </a:rPr>
                        <a:t>Paragraph 2</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dk1"/>
                          </a:solidFill>
                          <a:latin typeface="+mn-lt"/>
                          <a:ea typeface="+mn-ea"/>
                          <a:cs typeface="+mn-cs"/>
                        </a:rPr>
                        <a:t>injustice, apprehensions</a:t>
                      </a:r>
                      <a:endParaRPr lang="en-US" sz="2400" kern="1200" dirty="0" smtClean="0">
                        <a:solidFill>
                          <a:schemeClr val="dk1"/>
                        </a:solidFill>
                        <a:latin typeface="+mn-lt"/>
                        <a:ea typeface="+mn-ea"/>
                        <a:cs typeface="+mn-cs"/>
                      </a:endParaRPr>
                    </a:p>
                    <a:p>
                      <a:endParaRPr lang="en-US" sz="2400" i="1" dirty="0">
                        <a:solidFill>
                          <a:srgbClr val="FF0000"/>
                        </a:solidFill>
                      </a:endParaRPr>
                    </a:p>
                  </a:txBody>
                  <a:tcPr/>
                </a:tc>
                <a:tc>
                  <a:txBody>
                    <a:bodyPr/>
                    <a:lstStyle/>
                    <a:p>
                      <a:r>
                        <a:rPr lang="en-US" sz="2400" b="1" kern="1200" dirty="0" smtClean="0">
                          <a:solidFill>
                            <a:schemeClr val="dk1"/>
                          </a:solidFill>
                          <a:latin typeface="+mn-lt"/>
                          <a:ea typeface="+mn-ea"/>
                          <a:cs typeface="+mn-cs"/>
                        </a:rPr>
                        <a:t>true, valuable,</a:t>
                      </a:r>
                    </a:p>
                  </a:txBody>
                  <a:tcPr/>
                </a:tc>
              </a:tr>
            </a:tbl>
          </a:graphicData>
        </a:graphic>
      </p:graphicFrame>
      <p:sp>
        <p:nvSpPr>
          <p:cNvPr id="4" name="Title 1"/>
          <p:cNvSpPr>
            <a:spLocks noGrp="1"/>
          </p:cNvSpPr>
          <p:nvPr>
            <p:ph type="title"/>
          </p:nvPr>
        </p:nvSpPr>
        <p:spPr>
          <a:xfrm>
            <a:off x="457200" y="152400"/>
            <a:ext cx="8229600" cy="685800"/>
          </a:xfrm>
        </p:spPr>
        <p:txBody>
          <a:bodyPr>
            <a:normAutofit/>
          </a:bodyPr>
          <a:lstStyle/>
          <a:p>
            <a:r>
              <a:rPr lang="en-US" sz="3200" b="1" u="sng" dirty="0" smtClean="0"/>
              <a:t>Step Two</a:t>
            </a:r>
            <a:r>
              <a:rPr lang="en-US" sz="3200" dirty="0" smtClean="0"/>
              <a:t>: </a:t>
            </a:r>
            <a:r>
              <a:rPr lang="en-US" sz="3200" i="1" dirty="0" smtClean="0"/>
              <a:t>Reading and Annotating the Passage</a:t>
            </a:r>
            <a:endParaRPr lang="en-US" sz="3200" dirty="0"/>
          </a:p>
        </p:txBody>
      </p:sp>
      <p:sp>
        <p:nvSpPr>
          <p:cNvPr id="1025" name="Rectangle 1"/>
          <p:cNvSpPr>
            <a:spLocks noChangeArrowheads="1"/>
          </p:cNvSpPr>
          <p:nvPr/>
        </p:nvSpPr>
        <p:spPr bwMode="auto">
          <a:xfrm>
            <a:off x="228600" y="990600"/>
            <a:ext cx="86868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Diction Associated with Slavery</a:t>
            </a:r>
            <a:endParaRPr kumimoji="0" lang="en-US" sz="3200" b="0" i="0" u="none" strike="noStrike" cap="none" normalizeH="0" baseline="0" dirty="0" smtClean="0">
              <a:ln>
                <a:noFill/>
              </a:ln>
              <a:solidFill>
                <a:schemeClr val="tx1"/>
              </a:solidFill>
              <a:effectLst/>
              <a:latin typeface="Arial" pitchFamily="34" charset="0"/>
            </a:endParaRPr>
          </a:p>
        </p:txBody>
      </p:sp>
      <p:sp>
        <p:nvSpPr>
          <p:cNvPr id="8" name="TextBox 7"/>
          <p:cNvSpPr txBox="1"/>
          <p:nvPr/>
        </p:nvSpPr>
        <p:spPr>
          <a:xfrm>
            <a:off x="2362200" y="2667000"/>
            <a:ext cx="3048000" cy="1200329"/>
          </a:xfrm>
          <a:prstGeom prst="rect">
            <a:avLst/>
          </a:prstGeom>
          <a:noFill/>
        </p:spPr>
        <p:txBody>
          <a:bodyPr wrap="square" rtlCol="0">
            <a:spAutoFit/>
          </a:bodyPr>
          <a:lstStyle/>
          <a:p>
            <a:r>
              <a:rPr lang="en-US" sz="2400" i="1" dirty="0" smtClean="0">
                <a:solidFill>
                  <a:srgbClr val="FF0000"/>
                </a:solidFill>
              </a:rPr>
              <a:t>servitude, exposed</a:t>
            </a:r>
          </a:p>
          <a:p>
            <a:r>
              <a:rPr lang="en-US" sz="2400" i="1" dirty="0" smtClean="0">
                <a:solidFill>
                  <a:srgbClr val="FF0000"/>
                </a:solidFill>
              </a:rPr>
              <a:t>dangers, reduce</a:t>
            </a:r>
          </a:p>
          <a:p>
            <a:r>
              <a:rPr lang="en-US" sz="2400" i="1" dirty="0" smtClean="0">
                <a:solidFill>
                  <a:srgbClr val="FF0000"/>
                </a:solidFill>
              </a:rPr>
              <a:t>conflict, inability</a:t>
            </a:r>
            <a:endParaRPr lang="en-US" sz="2400" i="1" dirty="0">
              <a:solidFill>
                <a:srgbClr val="FF0000"/>
              </a:solidFill>
            </a:endParaRPr>
          </a:p>
        </p:txBody>
      </p:sp>
      <p:sp>
        <p:nvSpPr>
          <p:cNvPr id="9" name="TextBox 8"/>
          <p:cNvSpPr txBox="1"/>
          <p:nvPr/>
        </p:nvSpPr>
        <p:spPr>
          <a:xfrm>
            <a:off x="5638800" y="2667000"/>
            <a:ext cx="3048000" cy="1200329"/>
          </a:xfrm>
          <a:prstGeom prst="rect">
            <a:avLst/>
          </a:prstGeom>
          <a:noFill/>
        </p:spPr>
        <p:txBody>
          <a:bodyPr wrap="square" rtlCol="0">
            <a:spAutoFit/>
          </a:bodyPr>
          <a:lstStyle/>
          <a:p>
            <a:r>
              <a:rPr lang="en-US" sz="2400" i="1" dirty="0" smtClean="0">
                <a:solidFill>
                  <a:srgbClr val="FF0000"/>
                </a:solidFill>
              </a:rPr>
              <a:t>miraculous, tranquility</a:t>
            </a:r>
          </a:p>
          <a:p>
            <a:r>
              <a:rPr lang="en-US" sz="2400" i="1" dirty="0" smtClean="0">
                <a:solidFill>
                  <a:srgbClr val="FF0000"/>
                </a:solidFill>
              </a:rPr>
              <a:t>providential,</a:t>
            </a:r>
            <a:r>
              <a:rPr lang="en-US" sz="2400" i="1" baseline="0" dirty="0" smtClean="0">
                <a:solidFill>
                  <a:srgbClr val="FF0000"/>
                </a:solidFill>
              </a:rPr>
              <a:t> </a:t>
            </a:r>
            <a:r>
              <a:rPr lang="en-US" sz="2400" i="1" dirty="0" smtClean="0">
                <a:solidFill>
                  <a:srgbClr val="FF0000"/>
                </a:solidFill>
              </a:rPr>
              <a:t>mercifully</a:t>
            </a:r>
          </a:p>
          <a:p>
            <a:r>
              <a:rPr lang="en-US" sz="2400" i="1" dirty="0" smtClean="0">
                <a:solidFill>
                  <a:srgbClr val="FF0000"/>
                </a:solidFill>
              </a:rPr>
              <a:t>preservation, blessing</a:t>
            </a:r>
            <a:endParaRPr lang="en-US" sz="2400" dirty="0"/>
          </a:p>
        </p:txBody>
      </p:sp>
      <p:sp>
        <p:nvSpPr>
          <p:cNvPr id="10" name="TextBox 9"/>
          <p:cNvSpPr txBox="1"/>
          <p:nvPr/>
        </p:nvSpPr>
        <p:spPr>
          <a:xfrm>
            <a:off x="2362200" y="4572000"/>
            <a:ext cx="2895600" cy="830997"/>
          </a:xfrm>
          <a:prstGeom prst="rect">
            <a:avLst/>
          </a:prstGeom>
          <a:noFill/>
        </p:spPr>
        <p:txBody>
          <a:bodyPr wrap="square" rtlCol="0">
            <a:spAutoFit/>
          </a:bodyPr>
          <a:lstStyle/>
          <a:p>
            <a:r>
              <a:rPr lang="en-US" sz="2400" i="1" dirty="0" smtClean="0">
                <a:solidFill>
                  <a:srgbClr val="FF0000"/>
                </a:solidFill>
              </a:rPr>
              <a:t>horrors</a:t>
            </a:r>
          </a:p>
          <a:p>
            <a:r>
              <a:rPr lang="en-US" sz="2400" i="1" dirty="0" smtClean="0">
                <a:solidFill>
                  <a:srgbClr val="FF0000"/>
                </a:solidFill>
              </a:rPr>
              <a:t>abhorrence (disgust)</a:t>
            </a:r>
            <a:endParaRPr lang="en-US" sz="2400" dirty="0"/>
          </a:p>
        </p:txBody>
      </p:sp>
      <p:sp>
        <p:nvSpPr>
          <p:cNvPr id="11" name="TextBox 10"/>
          <p:cNvSpPr txBox="1"/>
          <p:nvPr/>
        </p:nvSpPr>
        <p:spPr>
          <a:xfrm>
            <a:off x="5638800" y="4572000"/>
            <a:ext cx="2209800" cy="1569660"/>
          </a:xfrm>
          <a:prstGeom prst="rect">
            <a:avLst/>
          </a:prstGeom>
          <a:noFill/>
        </p:spPr>
        <p:txBody>
          <a:bodyPr wrap="square" rtlCol="0">
            <a:spAutoFit/>
          </a:bodyPr>
          <a:lstStyle/>
          <a:p>
            <a:r>
              <a:rPr lang="en-US" sz="2400" i="1" dirty="0">
                <a:solidFill>
                  <a:srgbClr val="FF0000"/>
                </a:solidFill>
              </a:rPr>
              <a:t>life, liberty</a:t>
            </a:r>
          </a:p>
          <a:p>
            <a:r>
              <a:rPr lang="en-US" sz="2400" i="1" dirty="0">
                <a:solidFill>
                  <a:srgbClr val="FF0000"/>
                </a:solidFill>
              </a:rPr>
              <a:t>worthy, happiness,</a:t>
            </a:r>
          </a:p>
          <a:p>
            <a:r>
              <a:rPr lang="en-US" sz="2400" i="1" dirty="0">
                <a:solidFill>
                  <a:srgbClr val="FF0000"/>
                </a:solidFill>
              </a:rPr>
              <a:t>endowed</a:t>
            </a:r>
            <a:endParaRPr lang="en-US" sz="2400" b="0" i="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linds(horizontal)">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152400" y="1828800"/>
          <a:ext cx="8839200" cy="3886200"/>
        </p:xfrm>
        <a:graphic>
          <a:graphicData uri="http://schemas.openxmlformats.org/drawingml/2006/table">
            <a:tbl>
              <a:tblPr firstRow="1" bandRow="1">
                <a:tableStyleId>{5C22544A-7EE6-4342-B048-85BDC9FD1C3A}</a:tableStyleId>
              </a:tblPr>
              <a:tblGrid>
                <a:gridCol w="1767840"/>
                <a:gridCol w="3642360"/>
                <a:gridCol w="3429000"/>
              </a:tblGrid>
              <a:tr h="652136">
                <a:tc>
                  <a:txBody>
                    <a:bodyPr/>
                    <a:lstStyle/>
                    <a:p>
                      <a:endParaRPr lang="en-US" sz="2400" dirty="0"/>
                    </a:p>
                  </a:txBody>
                  <a:tcPr/>
                </a:tc>
                <a:tc>
                  <a:txBody>
                    <a:bodyPr/>
                    <a:lstStyle/>
                    <a:p>
                      <a:r>
                        <a:rPr lang="en-US" sz="2400" b="1" kern="1200" dirty="0" smtClean="0">
                          <a:solidFill>
                            <a:schemeClr val="lt1"/>
                          </a:solidFill>
                          <a:latin typeface="+mn-lt"/>
                          <a:ea typeface="+mn-ea"/>
                          <a:cs typeface="+mn-cs"/>
                        </a:rPr>
                        <a:t>Negative (-)</a:t>
                      </a:r>
                      <a:endParaRPr lang="en-US" sz="2400" dirty="0"/>
                    </a:p>
                  </a:txBody>
                  <a:tcPr/>
                </a:tc>
                <a:tc>
                  <a:txBody>
                    <a:bodyPr/>
                    <a:lstStyle/>
                    <a:p>
                      <a:r>
                        <a:rPr lang="en-US" sz="2400" b="1" kern="1200" dirty="0" smtClean="0">
                          <a:solidFill>
                            <a:schemeClr val="lt1"/>
                          </a:solidFill>
                          <a:latin typeface="+mn-lt"/>
                          <a:ea typeface="+mn-ea"/>
                          <a:cs typeface="+mn-cs"/>
                        </a:rPr>
                        <a:t>Positive(+)</a:t>
                      </a:r>
                      <a:endParaRPr lang="en-US" sz="2400" dirty="0"/>
                    </a:p>
                  </a:txBody>
                  <a:tcPr/>
                </a:tc>
              </a:tr>
              <a:tr h="3234064">
                <a:tc>
                  <a:txBody>
                    <a:bodyPr/>
                    <a:lstStyle/>
                    <a:p>
                      <a:r>
                        <a:rPr lang="en-US" sz="2400" b="1" kern="1200" dirty="0" smtClean="0">
                          <a:solidFill>
                            <a:schemeClr val="dk1"/>
                          </a:solidFill>
                          <a:latin typeface="+mn-lt"/>
                          <a:ea typeface="+mn-ea"/>
                          <a:cs typeface="+mn-cs"/>
                        </a:rPr>
                        <a:t>Paragraph 3</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dk1"/>
                          </a:solidFill>
                          <a:latin typeface="+mn-lt"/>
                          <a:ea typeface="+mn-ea"/>
                          <a:cs typeface="+mn-cs"/>
                        </a:rPr>
                        <a:t>“detested in others”</a:t>
                      </a:r>
                    </a:p>
                    <a:p>
                      <a:endParaRPr lang="en-US" sz="2400" dirty="0"/>
                    </a:p>
                  </a:txBody>
                  <a:tcPr/>
                </a:tc>
                <a:tc>
                  <a:txBody>
                    <a:bodyPr/>
                    <a:lstStyle/>
                    <a:p>
                      <a:r>
                        <a:rPr lang="en-US" sz="2400" b="1" kern="1200" dirty="0" smtClean="0">
                          <a:solidFill>
                            <a:schemeClr val="dk1"/>
                          </a:solidFill>
                          <a:latin typeface="+mn-lt"/>
                          <a:ea typeface="+mn-ea"/>
                          <a:cs typeface="+mn-cs"/>
                        </a:rPr>
                        <a:t>“tender feelings”</a:t>
                      </a:r>
                    </a:p>
                  </a:txBody>
                  <a:tcPr/>
                </a:tc>
              </a:tr>
            </a:tbl>
          </a:graphicData>
        </a:graphic>
      </p:graphicFrame>
      <p:sp>
        <p:nvSpPr>
          <p:cNvPr id="4" name="Title 1"/>
          <p:cNvSpPr>
            <a:spLocks noGrp="1"/>
          </p:cNvSpPr>
          <p:nvPr>
            <p:ph type="title"/>
          </p:nvPr>
        </p:nvSpPr>
        <p:spPr>
          <a:xfrm>
            <a:off x="457200" y="152400"/>
            <a:ext cx="8229600" cy="609600"/>
          </a:xfrm>
        </p:spPr>
        <p:txBody>
          <a:bodyPr>
            <a:normAutofit/>
          </a:bodyPr>
          <a:lstStyle/>
          <a:p>
            <a:r>
              <a:rPr lang="en-US" sz="3200" b="1" u="sng" dirty="0"/>
              <a:t>Step Two</a:t>
            </a:r>
            <a:r>
              <a:rPr lang="en-US" sz="3200" dirty="0"/>
              <a:t>: </a:t>
            </a:r>
            <a:r>
              <a:rPr lang="en-US" sz="3200" i="1" dirty="0"/>
              <a:t>Reading and Annotating the </a:t>
            </a:r>
            <a:r>
              <a:rPr lang="en-US" sz="3200" i="1" dirty="0" smtClean="0"/>
              <a:t>Passage</a:t>
            </a:r>
            <a:endParaRPr lang="en-US" sz="3200" dirty="0"/>
          </a:p>
        </p:txBody>
      </p:sp>
      <p:sp>
        <p:nvSpPr>
          <p:cNvPr id="6" name="Rectangle 1"/>
          <p:cNvSpPr>
            <a:spLocks noChangeArrowheads="1"/>
          </p:cNvSpPr>
          <p:nvPr/>
        </p:nvSpPr>
        <p:spPr bwMode="auto">
          <a:xfrm>
            <a:off x="228600" y="990600"/>
            <a:ext cx="86868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US" sz="3200" b="1" dirty="0"/>
              <a:t>Details Associated with Slavery</a:t>
            </a:r>
            <a:endParaRPr lang="en-US" sz="3200" dirty="0"/>
          </a:p>
        </p:txBody>
      </p:sp>
      <p:sp>
        <p:nvSpPr>
          <p:cNvPr id="8" name="TextBox 7"/>
          <p:cNvSpPr txBox="1"/>
          <p:nvPr/>
        </p:nvSpPr>
        <p:spPr>
          <a:xfrm>
            <a:off x="1905000" y="2819400"/>
            <a:ext cx="3657600" cy="1938992"/>
          </a:xfrm>
          <a:prstGeom prst="rect">
            <a:avLst/>
          </a:prstGeom>
          <a:noFill/>
        </p:spPr>
        <p:txBody>
          <a:bodyPr wrap="square" rtlCol="0">
            <a:spAutoFit/>
          </a:bodyPr>
          <a:lstStyle/>
          <a:p>
            <a:pPr>
              <a:defRPr/>
            </a:pPr>
            <a:r>
              <a:rPr lang="en-US" sz="2400" i="1" dirty="0">
                <a:solidFill>
                  <a:srgbClr val="FF0000"/>
                </a:solidFill>
              </a:rPr>
              <a:t>“criminal act”</a:t>
            </a:r>
          </a:p>
          <a:p>
            <a:pPr>
              <a:defRPr/>
            </a:pPr>
            <a:r>
              <a:rPr lang="en-US" sz="2400" i="1" dirty="0">
                <a:solidFill>
                  <a:srgbClr val="FF0000"/>
                </a:solidFill>
              </a:rPr>
              <a:t>“found guilty”</a:t>
            </a:r>
          </a:p>
          <a:p>
            <a:pPr>
              <a:defRPr/>
            </a:pPr>
            <a:r>
              <a:rPr lang="en-US" sz="2400" i="1" dirty="0">
                <a:solidFill>
                  <a:srgbClr val="FF0000"/>
                </a:solidFill>
              </a:rPr>
              <a:t>“fraud and violence”</a:t>
            </a:r>
          </a:p>
          <a:p>
            <a:pPr>
              <a:defRPr/>
            </a:pPr>
            <a:r>
              <a:rPr lang="en-US" sz="2400" i="1" dirty="0">
                <a:solidFill>
                  <a:srgbClr val="FF0000"/>
                </a:solidFill>
              </a:rPr>
              <a:t>“under groaning captivity”</a:t>
            </a:r>
          </a:p>
          <a:p>
            <a:pPr>
              <a:defRPr/>
            </a:pPr>
            <a:r>
              <a:rPr lang="en-US" sz="2400" i="1" dirty="0">
                <a:solidFill>
                  <a:srgbClr val="FF0000"/>
                </a:solidFill>
              </a:rPr>
              <a:t>“cruel oppression”</a:t>
            </a:r>
          </a:p>
        </p:txBody>
      </p:sp>
      <p:sp>
        <p:nvSpPr>
          <p:cNvPr id="9" name="TextBox 8"/>
          <p:cNvSpPr txBox="1"/>
          <p:nvPr/>
        </p:nvSpPr>
        <p:spPr>
          <a:xfrm>
            <a:off x="5562600" y="2819400"/>
            <a:ext cx="3124200" cy="1569660"/>
          </a:xfrm>
          <a:prstGeom prst="rect">
            <a:avLst/>
          </a:prstGeom>
          <a:noFill/>
        </p:spPr>
        <p:txBody>
          <a:bodyPr wrap="square" rtlCol="0">
            <a:spAutoFit/>
          </a:bodyPr>
          <a:lstStyle/>
          <a:p>
            <a:r>
              <a:rPr lang="en-US" sz="2400" dirty="0" smtClean="0">
                <a:solidFill>
                  <a:srgbClr val="FF0000"/>
                </a:solidFill>
              </a:rPr>
              <a:t>“proper ideas”</a:t>
            </a:r>
          </a:p>
          <a:p>
            <a:r>
              <a:rPr lang="en-US" sz="2400" dirty="0" smtClean="0">
                <a:solidFill>
                  <a:srgbClr val="FF0000"/>
                </a:solidFill>
              </a:rPr>
              <a:t>“valuation of liberty”</a:t>
            </a:r>
          </a:p>
          <a:p>
            <a:r>
              <a:rPr lang="en-US" sz="2400" dirty="0" smtClean="0">
                <a:solidFill>
                  <a:srgbClr val="FF0000"/>
                </a:solidFill>
              </a:rPr>
              <a:t>“equal and impartial distribution” </a:t>
            </a:r>
            <a:endParaRPr lang="en-US" sz="2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838200"/>
            <a:ext cx="8839200" cy="5867400"/>
          </a:xfrm>
        </p:spPr>
        <p:txBody>
          <a:bodyPr>
            <a:normAutofit/>
          </a:bodyPr>
          <a:lstStyle/>
          <a:p>
            <a:pPr>
              <a:buNone/>
            </a:pPr>
            <a:r>
              <a:rPr lang="en-US" i="1" dirty="0" smtClean="0"/>
              <a:t>	Analyze </a:t>
            </a:r>
            <a:r>
              <a:rPr lang="en-US" i="1" dirty="0"/>
              <a:t>Banneker’s pattern of diction and details to determine the author’s tone, and then complete the sentence below</a:t>
            </a:r>
            <a:r>
              <a:rPr lang="en-US" i="1" dirty="0" smtClean="0"/>
              <a:t>.</a:t>
            </a:r>
          </a:p>
          <a:p>
            <a:pPr>
              <a:buNone/>
            </a:pPr>
            <a:endParaRPr lang="en-US" i="1" dirty="0"/>
          </a:p>
          <a:p>
            <a:pPr>
              <a:buNone/>
            </a:pPr>
            <a:r>
              <a:rPr lang="en-US" dirty="0" smtClean="0"/>
              <a:t>	</a:t>
            </a:r>
            <a:r>
              <a:rPr lang="en-US" sz="2400" dirty="0" smtClean="0"/>
              <a:t>The </a:t>
            </a:r>
            <a:r>
              <a:rPr lang="en-US" sz="2400" dirty="0"/>
              <a:t>negative diction and details clearly show that Banneker is </a:t>
            </a:r>
            <a:r>
              <a:rPr lang="en-US" sz="2400" dirty="0" smtClean="0"/>
              <a:t>that Banneker is _________, _________, and _______concerning </a:t>
            </a:r>
            <a:r>
              <a:rPr lang="en-US" sz="2400" dirty="0"/>
              <a:t>the issue of slavery, while the positive diction and details </a:t>
            </a:r>
            <a:r>
              <a:rPr lang="en-US" sz="2400" dirty="0" smtClean="0"/>
              <a:t>show ______________________, ____________________, and _________________________ concerning </a:t>
            </a:r>
            <a:r>
              <a:rPr lang="en-US" sz="2400" dirty="0"/>
              <a:t>the need to end slavery.</a:t>
            </a:r>
          </a:p>
          <a:p>
            <a:endParaRPr lang="en-US" dirty="0"/>
          </a:p>
        </p:txBody>
      </p:sp>
      <p:sp>
        <p:nvSpPr>
          <p:cNvPr id="4" name="Title 1"/>
          <p:cNvSpPr>
            <a:spLocks noGrp="1"/>
          </p:cNvSpPr>
          <p:nvPr>
            <p:ph type="title"/>
          </p:nvPr>
        </p:nvSpPr>
        <p:spPr>
          <a:xfrm>
            <a:off x="457200" y="152400"/>
            <a:ext cx="8229600" cy="609600"/>
          </a:xfrm>
        </p:spPr>
        <p:txBody>
          <a:bodyPr>
            <a:normAutofit/>
          </a:bodyPr>
          <a:lstStyle/>
          <a:p>
            <a:r>
              <a:rPr lang="en-US" sz="3200" b="1" u="sng" dirty="0" smtClean="0"/>
              <a:t>Determining Tone</a:t>
            </a:r>
            <a:endParaRPr lang="en-US" sz="3200" dirty="0"/>
          </a:p>
        </p:txBody>
      </p:sp>
      <p:sp>
        <p:nvSpPr>
          <p:cNvPr id="6" name="TextBox 5"/>
          <p:cNvSpPr txBox="1"/>
          <p:nvPr/>
        </p:nvSpPr>
        <p:spPr>
          <a:xfrm>
            <a:off x="2057400" y="3429000"/>
            <a:ext cx="1371600" cy="461665"/>
          </a:xfrm>
          <a:prstGeom prst="rect">
            <a:avLst/>
          </a:prstGeom>
          <a:noFill/>
        </p:spPr>
        <p:txBody>
          <a:bodyPr wrap="square" rtlCol="0">
            <a:spAutoFit/>
          </a:bodyPr>
          <a:lstStyle/>
          <a:p>
            <a:r>
              <a:rPr lang="en-US" sz="2400" i="1" dirty="0" smtClean="0">
                <a:solidFill>
                  <a:srgbClr val="FF0000"/>
                </a:solidFill>
              </a:rPr>
              <a:t>indignant</a:t>
            </a:r>
            <a:endParaRPr lang="en-US" sz="2400" dirty="0"/>
          </a:p>
        </p:txBody>
      </p:sp>
      <p:sp>
        <p:nvSpPr>
          <p:cNvPr id="7" name="TextBox 6"/>
          <p:cNvSpPr txBox="1"/>
          <p:nvPr/>
        </p:nvSpPr>
        <p:spPr>
          <a:xfrm>
            <a:off x="3581400" y="3429000"/>
            <a:ext cx="1447800" cy="461665"/>
          </a:xfrm>
          <a:prstGeom prst="rect">
            <a:avLst/>
          </a:prstGeom>
          <a:noFill/>
        </p:spPr>
        <p:txBody>
          <a:bodyPr wrap="square" rtlCol="0">
            <a:spAutoFit/>
          </a:bodyPr>
          <a:lstStyle/>
          <a:p>
            <a:r>
              <a:rPr lang="en-US" sz="2400" i="1" dirty="0" smtClean="0">
                <a:solidFill>
                  <a:srgbClr val="FF0000"/>
                </a:solidFill>
              </a:rPr>
              <a:t>disdainful</a:t>
            </a:r>
            <a:endParaRPr lang="en-US" sz="2400" dirty="0"/>
          </a:p>
        </p:txBody>
      </p:sp>
      <p:sp>
        <p:nvSpPr>
          <p:cNvPr id="8" name="TextBox 7"/>
          <p:cNvSpPr txBox="1"/>
          <p:nvPr/>
        </p:nvSpPr>
        <p:spPr>
          <a:xfrm>
            <a:off x="5638800" y="3429000"/>
            <a:ext cx="1143000" cy="461665"/>
          </a:xfrm>
          <a:prstGeom prst="rect">
            <a:avLst/>
          </a:prstGeom>
          <a:noFill/>
        </p:spPr>
        <p:txBody>
          <a:bodyPr wrap="square" rtlCol="0">
            <a:spAutoFit/>
          </a:bodyPr>
          <a:lstStyle/>
          <a:p>
            <a:r>
              <a:rPr lang="en-US" sz="2400" i="1" dirty="0" smtClean="0">
                <a:solidFill>
                  <a:srgbClr val="FF0000"/>
                </a:solidFill>
              </a:rPr>
              <a:t>furious</a:t>
            </a:r>
            <a:endParaRPr lang="en-US" sz="2400" dirty="0"/>
          </a:p>
        </p:txBody>
      </p:sp>
      <p:sp>
        <p:nvSpPr>
          <p:cNvPr id="9" name="TextBox 8"/>
          <p:cNvSpPr txBox="1"/>
          <p:nvPr/>
        </p:nvSpPr>
        <p:spPr>
          <a:xfrm>
            <a:off x="533400" y="4191000"/>
            <a:ext cx="3505200" cy="461665"/>
          </a:xfrm>
          <a:prstGeom prst="rect">
            <a:avLst/>
          </a:prstGeom>
          <a:noFill/>
        </p:spPr>
        <p:txBody>
          <a:bodyPr wrap="square" rtlCol="0">
            <a:spAutoFit/>
          </a:bodyPr>
          <a:lstStyle/>
          <a:p>
            <a:r>
              <a:rPr lang="en-US" sz="2400" i="1" dirty="0" smtClean="0">
                <a:solidFill>
                  <a:srgbClr val="FF0000"/>
                </a:solidFill>
              </a:rPr>
              <a:t>his compassionate feelings</a:t>
            </a:r>
            <a:endParaRPr lang="en-US" sz="2400" dirty="0"/>
          </a:p>
        </p:txBody>
      </p:sp>
      <p:sp>
        <p:nvSpPr>
          <p:cNvPr id="10" name="TextBox 9"/>
          <p:cNvSpPr txBox="1"/>
          <p:nvPr/>
        </p:nvSpPr>
        <p:spPr>
          <a:xfrm>
            <a:off x="4038600" y="4191000"/>
            <a:ext cx="3200400" cy="461665"/>
          </a:xfrm>
          <a:prstGeom prst="rect">
            <a:avLst/>
          </a:prstGeom>
          <a:noFill/>
        </p:spPr>
        <p:txBody>
          <a:bodyPr wrap="square" rtlCol="0">
            <a:spAutoFit/>
          </a:bodyPr>
          <a:lstStyle/>
          <a:p>
            <a:r>
              <a:rPr lang="en-US" sz="2400" i="1" dirty="0" smtClean="0">
                <a:solidFill>
                  <a:srgbClr val="FF0000"/>
                </a:solidFill>
              </a:rPr>
              <a:t>his ecstatic hopefulness</a:t>
            </a:r>
            <a:endParaRPr lang="en-US" sz="2400" dirty="0"/>
          </a:p>
        </p:txBody>
      </p:sp>
      <p:sp>
        <p:nvSpPr>
          <p:cNvPr id="11" name="TextBox 10"/>
          <p:cNvSpPr txBox="1"/>
          <p:nvPr/>
        </p:nvSpPr>
        <p:spPr>
          <a:xfrm>
            <a:off x="533400" y="4572000"/>
            <a:ext cx="4038600" cy="461665"/>
          </a:xfrm>
          <a:prstGeom prst="rect">
            <a:avLst/>
          </a:prstGeom>
          <a:noFill/>
        </p:spPr>
        <p:txBody>
          <a:bodyPr wrap="square" rtlCol="0">
            <a:spAutoFit/>
          </a:bodyPr>
          <a:lstStyle/>
          <a:p>
            <a:r>
              <a:rPr lang="en-US" sz="2400" i="1" dirty="0" smtClean="0">
                <a:solidFill>
                  <a:srgbClr val="FF0000"/>
                </a:solidFill>
              </a:rPr>
              <a:t>his sublime and spiritual views</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linds(horizontal)">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P spid="8" grpId="0"/>
      <p:bldP spid="9" grpId="0"/>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fontScale="90000"/>
          </a:bodyPr>
          <a:lstStyle/>
          <a:p>
            <a:r>
              <a:rPr lang="en-US" b="1" dirty="0"/>
              <a:t>Meaning, Purpose, Effect</a:t>
            </a:r>
            <a:r>
              <a:rPr lang="en-US" b="1" dirty="0" smtClean="0"/>
              <a:t>?</a:t>
            </a:r>
            <a:endParaRPr lang="en-US" dirty="0"/>
          </a:p>
        </p:txBody>
      </p:sp>
      <p:sp>
        <p:nvSpPr>
          <p:cNvPr id="3" name="Content Placeholder 2"/>
          <p:cNvSpPr>
            <a:spLocks noGrp="1"/>
          </p:cNvSpPr>
          <p:nvPr>
            <p:ph idx="1"/>
          </p:nvPr>
        </p:nvSpPr>
        <p:spPr>
          <a:xfrm>
            <a:off x="152400" y="990600"/>
            <a:ext cx="8839200" cy="5638800"/>
          </a:xfrm>
        </p:spPr>
        <p:txBody>
          <a:bodyPr/>
          <a:lstStyle/>
          <a:p>
            <a:r>
              <a:rPr lang="en-US" dirty="0"/>
              <a:t>Before you write an effective essay, you must first clearly understand the meaning (content) of the text and the purpose of the text concerning the writer’s intended audience. </a:t>
            </a:r>
            <a:endParaRPr lang="en-US" dirty="0" smtClean="0"/>
          </a:p>
          <a:p>
            <a:r>
              <a:rPr lang="en-US" dirty="0" smtClean="0"/>
              <a:t>Your </a:t>
            </a:r>
            <a:r>
              <a:rPr lang="en-US" dirty="0"/>
              <a:t>assignment is not to write a paper that identifies rhetorical devices, but to write a paper that explains why the writer uses certain rhetorical devices and how these devices affect the meaning of the text.</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fontScale="90000"/>
          </a:bodyPr>
          <a:lstStyle/>
          <a:p>
            <a:r>
              <a:rPr lang="en-US" b="1" dirty="0" smtClean="0"/>
              <a:t>Meaning, Purpose, Effect?</a:t>
            </a:r>
            <a:endParaRPr lang="en-US" dirty="0"/>
          </a:p>
        </p:txBody>
      </p:sp>
      <p:sp>
        <p:nvSpPr>
          <p:cNvPr id="3" name="Content Placeholder 2"/>
          <p:cNvSpPr>
            <a:spLocks noGrp="1"/>
          </p:cNvSpPr>
          <p:nvPr>
            <p:ph idx="1"/>
          </p:nvPr>
        </p:nvSpPr>
        <p:spPr>
          <a:xfrm>
            <a:off x="152400" y="914400"/>
            <a:ext cx="8763000" cy="5791200"/>
          </a:xfrm>
        </p:spPr>
        <p:txBody>
          <a:bodyPr>
            <a:normAutofit/>
          </a:bodyPr>
          <a:lstStyle/>
          <a:p>
            <a:pPr algn="ctr">
              <a:buNone/>
            </a:pPr>
            <a:r>
              <a:rPr lang="en-US" b="1" i="1" u="sng" dirty="0"/>
              <a:t>Paragraph One</a:t>
            </a:r>
            <a:endParaRPr lang="en-US" dirty="0"/>
          </a:p>
          <a:p>
            <a:r>
              <a:rPr lang="en-US" dirty="0"/>
              <a:t>The words “you cannot but”(lines 9 and 11) show that Banneker believes that Jefferson has only one logical conclusion after he “</a:t>
            </a:r>
            <a:r>
              <a:rPr lang="en-US" dirty="0" smtClean="0"/>
              <a:t>recalls,” </a:t>
            </a:r>
            <a:r>
              <a:rPr lang="en-US" dirty="0"/>
              <a:t>“ </a:t>
            </a:r>
            <a:r>
              <a:rPr lang="en-US" dirty="0" smtClean="0"/>
              <a:t>looks </a:t>
            </a:r>
            <a:r>
              <a:rPr lang="en-US" dirty="0"/>
              <a:t>back,” and “</a:t>
            </a:r>
            <a:r>
              <a:rPr lang="en-US" dirty="0" smtClean="0"/>
              <a:t>reflects.”</a:t>
            </a:r>
          </a:p>
          <a:p>
            <a:pPr marL="514350" indent="-514350">
              <a:buFont typeface="+mj-lt"/>
              <a:buAutoNum type="arabicPeriod"/>
            </a:pPr>
            <a:r>
              <a:rPr lang="en-US" dirty="0" smtClean="0"/>
              <a:t>Banneker’s </a:t>
            </a:r>
            <a:r>
              <a:rPr lang="en-US" dirty="0"/>
              <a:t>conclusion is that:</a:t>
            </a:r>
          </a:p>
          <a:p>
            <a:pPr lvl="0"/>
            <a:r>
              <a:rPr lang="en-US" dirty="0"/>
              <a:t>Jefferson must be grateful </a:t>
            </a:r>
            <a:r>
              <a:rPr lang="en-US" dirty="0" smtClean="0"/>
              <a:t>that </a:t>
            </a:r>
          </a:p>
          <a:p>
            <a:pPr lvl="0">
              <a:buNone/>
            </a:pPr>
            <a:r>
              <a:rPr lang="en-US" i="1" dirty="0">
                <a:solidFill>
                  <a:srgbClr val="FF0000"/>
                </a:solidFill>
              </a:rPr>
              <a:t>	</a:t>
            </a:r>
            <a:r>
              <a:rPr lang="en-US" i="1" u="sng" dirty="0" smtClean="0">
                <a:solidFill>
                  <a:srgbClr val="FF0000"/>
                </a:solidFill>
              </a:rPr>
              <a:t>he is no longer under the tyranny of the British</a:t>
            </a:r>
            <a:r>
              <a:rPr lang="en-US" dirty="0" smtClean="0"/>
              <a:t>. </a:t>
            </a:r>
            <a:endParaRPr lang="en-US" dirty="0"/>
          </a:p>
          <a:p>
            <a:pPr lvl="0"/>
            <a:r>
              <a:rPr lang="en-US" dirty="0"/>
              <a:t>Jefferson must acknowledge his freedom </a:t>
            </a:r>
            <a:r>
              <a:rPr lang="en-US" dirty="0" smtClean="0"/>
              <a:t>is </a:t>
            </a:r>
          </a:p>
          <a:p>
            <a:pPr lvl="0">
              <a:buNone/>
            </a:pPr>
            <a:r>
              <a:rPr lang="en-US" i="1" dirty="0" smtClean="0">
                <a:solidFill>
                  <a:srgbClr val="FF0000"/>
                </a:solidFill>
              </a:rPr>
              <a:t>	</a:t>
            </a:r>
            <a:r>
              <a:rPr lang="en-US" i="1" u="sng" dirty="0" smtClean="0">
                <a:solidFill>
                  <a:srgbClr val="FF0000"/>
                </a:solidFill>
              </a:rPr>
              <a:t>a blessing from heaven</a:t>
            </a:r>
            <a:r>
              <a:rPr lang="en-US" dirty="0" smtClean="0"/>
              <a:t>.</a:t>
            </a:r>
            <a:endParaRPr lang="en-US" dirty="0"/>
          </a:p>
          <a:p>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fontScale="90000"/>
          </a:bodyPr>
          <a:lstStyle/>
          <a:p>
            <a:r>
              <a:rPr lang="en-US" b="1" dirty="0" smtClean="0"/>
              <a:t>Meaning, Purpose, Effect?</a:t>
            </a:r>
            <a:endParaRPr lang="en-US" dirty="0"/>
          </a:p>
        </p:txBody>
      </p:sp>
      <p:sp>
        <p:nvSpPr>
          <p:cNvPr id="3" name="Content Placeholder 2"/>
          <p:cNvSpPr>
            <a:spLocks noGrp="1"/>
          </p:cNvSpPr>
          <p:nvPr>
            <p:ph idx="1"/>
          </p:nvPr>
        </p:nvSpPr>
        <p:spPr>
          <a:xfrm>
            <a:off x="152400" y="914400"/>
            <a:ext cx="8763000" cy="5791200"/>
          </a:xfrm>
        </p:spPr>
        <p:txBody>
          <a:bodyPr>
            <a:normAutofit/>
          </a:bodyPr>
          <a:lstStyle/>
          <a:p>
            <a:pPr algn="ctr">
              <a:buNone/>
            </a:pPr>
            <a:r>
              <a:rPr lang="en-US" b="1" i="1" u="sng" dirty="0"/>
              <a:t>Paragraph One</a:t>
            </a:r>
            <a:endParaRPr lang="en-US" dirty="0"/>
          </a:p>
          <a:p>
            <a:pPr marL="514350" indent="-514350">
              <a:buFont typeface="+mj-lt"/>
              <a:buAutoNum type="arabicPeriod" startAt="2"/>
            </a:pPr>
            <a:r>
              <a:rPr lang="en-US" dirty="0"/>
              <a:t>What does Banneker accomplish with respect to his audience in paragraph one</a:t>
            </a:r>
            <a:r>
              <a:rPr lang="en-US" dirty="0" smtClean="0"/>
              <a:t>?</a:t>
            </a:r>
          </a:p>
          <a:p>
            <a:pPr marL="514350" indent="-514350"/>
            <a:r>
              <a:rPr lang="en-US" i="1" dirty="0" smtClean="0">
                <a:solidFill>
                  <a:srgbClr val="FF0000"/>
                </a:solidFill>
              </a:rPr>
              <a:t>Banneker implies to Jefferson that there is a similar situation between how the American colonists were treated under the tyranny of the British and how African Americans are being treated by white American colonists. </a:t>
            </a:r>
          </a:p>
          <a:p>
            <a:pPr marL="514350" indent="-514350"/>
            <a:r>
              <a:rPr lang="en-US" i="1" dirty="0" smtClean="0">
                <a:solidFill>
                  <a:srgbClr val="FF0000"/>
                </a:solidFill>
              </a:rPr>
              <a:t>He also implies with phrases like “providential preservation” and “mercifully received” that the liberty Jefferson enjoys is a gift from God. </a:t>
            </a:r>
            <a:endParaRPr lang="en-US" i="1" dirty="0">
              <a:solidFill>
                <a:srgbClr val="FF0000"/>
              </a:solidFill>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fontScale="90000"/>
          </a:bodyPr>
          <a:lstStyle/>
          <a:p>
            <a:r>
              <a:rPr lang="en-US" b="1" dirty="0" smtClean="0"/>
              <a:t>Meaning, Purpose, Effect?</a:t>
            </a:r>
            <a:endParaRPr lang="en-US" dirty="0"/>
          </a:p>
        </p:txBody>
      </p:sp>
      <p:sp>
        <p:nvSpPr>
          <p:cNvPr id="3" name="Content Placeholder 2"/>
          <p:cNvSpPr>
            <a:spLocks noGrp="1"/>
          </p:cNvSpPr>
          <p:nvPr>
            <p:ph idx="1"/>
          </p:nvPr>
        </p:nvSpPr>
        <p:spPr>
          <a:xfrm>
            <a:off x="152400" y="914400"/>
            <a:ext cx="8763000" cy="5791200"/>
          </a:xfrm>
        </p:spPr>
        <p:txBody>
          <a:bodyPr>
            <a:normAutofit fontScale="62500" lnSpcReduction="20000"/>
          </a:bodyPr>
          <a:lstStyle/>
          <a:p>
            <a:pPr algn="ctr">
              <a:buNone/>
            </a:pPr>
            <a:r>
              <a:rPr lang="en-US" b="1" i="1" u="sng" dirty="0"/>
              <a:t>Paragraph </a:t>
            </a:r>
            <a:r>
              <a:rPr lang="en-US" b="1" i="1" u="sng" dirty="0" smtClean="0"/>
              <a:t>Two</a:t>
            </a:r>
          </a:p>
          <a:p>
            <a:pPr marL="514350" indent="-514350">
              <a:buFont typeface="+mj-lt"/>
              <a:buAutoNum type="arabicPeriod"/>
            </a:pPr>
            <a:r>
              <a:rPr lang="en-US" dirty="0" smtClean="0"/>
              <a:t>What </a:t>
            </a:r>
            <a:r>
              <a:rPr lang="en-US" dirty="0"/>
              <a:t>words does Banneker quote in paragraph two? </a:t>
            </a:r>
          </a:p>
          <a:p>
            <a:pPr>
              <a:buNone/>
            </a:pPr>
            <a:r>
              <a:rPr lang="en-US" dirty="0" smtClean="0"/>
              <a:t>	 </a:t>
            </a:r>
            <a:r>
              <a:rPr lang="en-US" i="1" dirty="0" smtClean="0">
                <a:solidFill>
                  <a:srgbClr val="FF0000"/>
                </a:solidFill>
              </a:rPr>
              <a:t>Words from the Declaration of Independence </a:t>
            </a:r>
            <a:endParaRPr lang="en-US" i="1" dirty="0">
              <a:solidFill>
                <a:srgbClr val="FF0000"/>
              </a:solidFill>
            </a:endParaRPr>
          </a:p>
          <a:p>
            <a:pPr>
              <a:buNone/>
            </a:pPr>
            <a:endParaRPr lang="en-US" dirty="0"/>
          </a:p>
          <a:p>
            <a:pPr marL="514350" indent="-514350">
              <a:buFont typeface="+mj-lt"/>
              <a:buAutoNum type="arabicPeriod" startAt="2"/>
            </a:pPr>
            <a:r>
              <a:rPr lang="en-US" dirty="0" smtClean="0"/>
              <a:t>When </a:t>
            </a:r>
            <a:r>
              <a:rPr lang="en-US" dirty="0"/>
              <a:t>were these words written? </a:t>
            </a:r>
          </a:p>
          <a:p>
            <a:pPr>
              <a:buNone/>
            </a:pPr>
            <a:r>
              <a:rPr lang="en-US" i="1" dirty="0" smtClean="0">
                <a:solidFill>
                  <a:srgbClr val="FF0000"/>
                </a:solidFill>
              </a:rPr>
              <a:t>	1776 </a:t>
            </a:r>
            <a:endParaRPr lang="en-US" i="1" dirty="0">
              <a:solidFill>
                <a:srgbClr val="FF0000"/>
              </a:solidFill>
            </a:endParaRPr>
          </a:p>
          <a:p>
            <a:pPr>
              <a:buNone/>
            </a:pPr>
            <a:endParaRPr lang="en-US" dirty="0"/>
          </a:p>
          <a:p>
            <a:pPr marL="514350" indent="-514350">
              <a:buFont typeface="+mj-lt"/>
              <a:buAutoNum type="arabicPeriod" startAt="3"/>
            </a:pPr>
            <a:r>
              <a:rPr lang="en-US" dirty="0" smtClean="0"/>
              <a:t>Why </a:t>
            </a:r>
            <a:r>
              <a:rPr lang="en-US" dirty="0"/>
              <a:t>is this significant? </a:t>
            </a:r>
          </a:p>
          <a:p>
            <a:pPr>
              <a:buNone/>
            </a:pPr>
            <a:r>
              <a:rPr lang="en-US" dirty="0"/>
              <a:t>	</a:t>
            </a:r>
            <a:r>
              <a:rPr lang="en-US" i="1" dirty="0" smtClean="0">
                <a:solidFill>
                  <a:srgbClr val="FF0000"/>
                </a:solidFill>
              </a:rPr>
              <a:t>Jefferson wrote these words 15 years before, yet he has not indicated by his actions or his political influence that he truly believes “all men are created equal.”</a:t>
            </a:r>
            <a:endParaRPr lang="en-US" i="1" dirty="0">
              <a:solidFill>
                <a:srgbClr val="FF0000"/>
              </a:solidFill>
            </a:endParaRPr>
          </a:p>
          <a:p>
            <a:pPr>
              <a:buNone/>
            </a:pPr>
            <a:endParaRPr lang="en-US" dirty="0"/>
          </a:p>
          <a:p>
            <a:pPr marL="514350" indent="-514350">
              <a:buFont typeface="+mj-lt"/>
              <a:buAutoNum type="arabicPeriod" startAt="4"/>
            </a:pPr>
            <a:r>
              <a:rPr lang="en-US" dirty="0" smtClean="0"/>
              <a:t>What </a:t>
            </a:r>
            <a:r>
              <a:rPr lang="en-US" dirty="0"/>
              <a:t>does Banneker accomplish with respect to his audience in paragraph two?</a:t>
            </a:r>
          </a:p>
          <a:p>
            <a:pPr>
              <a:buNone/>
            </a:pPr>
            <a:r>
              <a:rPr lang="en-US" dirty="0" smtClean="0"/>
              <a:t>	</a:t>
            </a:r>
            <a:r>
              <a:rPr lang="en-US" i="1" dirty="0" smtClean="0">
                <a:solidFill>
                  <a:srgbClr val="FF0000"/>
                </a:solidFill>
              </a:rPr>
              <a:t>Banneker again reminds Jefferson of the “horrors” and “injustice” of British tyranny. He then flatters Jefferson for writing the “true and valuable” beliefs in the Declaration of Independence. The phrase “that you </a:t>
            </a:r>
            <a:r>
              <a:rPr lang="en-US" i="1" dirty="0" err="1" smtClean="0">
                <a:solidFill>
                  <a:srgbClr val="FF0000"/>
                </a:solidFill>
              </a:rPr>
              <a:t>publickly</a:t>
            </a:r>
            <a:r>
              <a:rPr lang="en-US" i="1" dirty="0" smtClean="0">
                <a:solidFill>
                  <a:srgbClr val="FF0000"/>
                </a:solidFill>
              </a:rPr>
              <a:t> held forth” sets the stage for Banneker’s upcoming rebuke in paragraph three. </a:t>
            </a:r>
            <a:endParaRPr lang="en-US" i="1" dirty="0">
              <a:solidFill>
                <a:srgbClr val="FF0000"/>
              </a:solidFill>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linds(horizontal)">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blinds(horizontal)">
                                      <p:cBhvr>
                                        <p:cTn id="32" dur="5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blinds(horizontal)">
                                      <p:cBhvr>
                                        <p:cTn id="37" dur="500"/>
                                        <p:tgtEl>
                                          <p:spTgt spid="3">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11" end="11"/>
                                            </p:txEl>
                                          </p:spTgt>
                                        </p:tgtEl>
                                        <p:attrNameLst>
                                          <p:attrName>style.visibility</p:attrName>
                                        </p:attrNameLst>
                                      </p:cBhvr>
                                      <p:to>
                                        <p:strVal val="visible"/>
                                      </p:to>
                                    </p:set>
                                    <p:animEffect transition="in" filter="blinds(horizontal)">
                                      <p:cBhvr>
                                        <p:cTn id="4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fontScale="90000"/>
          </a:bodyPr>
          <a:lstStyle/>
          <a:p>
            <a:r>
              <a:rPr lang="en-US" b="1" dirty="0" smtClean="0"/>
              <a:t>Meaning, Purpose, Effect?</a:t>
            </a:r>
            <a:endParaRPr lang="en-US" dirty="0"/>
          </a:p>
        </p:txBody>
      </p:sp>
      <p:sp>
        <p:nvSpPr>
          <p:cNvPr id="3" name="Content Placeholder 2"/>
          <p:cNvSpPr>
            <a:spLocks noGrp="1"/>
          </p:cNvSpPr>
          <p:nvPr>
            <p:ph idx="1"/>
          </p:nvPr>
        </p:nvSpPr>
        <p:spPr>
          <a:xfrm>
            <a:off x="152400" y="914400"/>
            <a:ext cx="8763000" cy="5791200"/>
          </a:xfrm>
        </p:spPr>
        <p:txBody>
          <a:bodyPr>
            <a:normAutofit/>
          </a:bodyPr>
          <a:lstStyle/>
          <a:p>
            <a:pPr algn="ctr">
              <a:buNone/>
            </a:pPr>
            <a:r>
              <a:rPr lang="en-US" b="1" i="1" u="sng" dirty="0"/>
              <a:t>Paragraph </a:t>
            </a:r>
            <a:r>
              <a:rPr lang="en-US" b="1" i="1" u="sng" dirty="0" smtClean="0"/>
              <a:t>Two</a:t>
            </a:r>
          </a:p>
          <a:p>
            <a:pPr>
              <a:buNone/>
            </a:pPr>
            <a:r>
              <a:rPr lang="en-US" b="1" i="1" dirty="0" smtClean="0"/>
              <a:t>	</a:t>
            </a:r>
            <a:r>
              <a:rPr lang="en-US" i="1" dirty="0" smtClean="0"/>
              <a:t>Use </a:t>
            </a:r>
            <a:r>
              <a:rPr lang="en-US" i="1" dirty="0"/>
              <a:t>the fill-in-the-blank activity to summarize paragraph two</a:t>
            </a:r>
            <a:r>
              <a:rPr lang="en-US" dirty="0"/>
              <a:t>.</a:t>
            </a:r>
          </a:p>
          <a:p>
            <a:pPr>
              <a:buNone/>
            </a:pPr>
            <a:r>
              <a:rPr lang="en-US" dirty="0" smtClean="0"/>
              <a:t>	Mr</a:t>
            </a:r>
            <a:r>
              <a:rPr lang="en-US" dirty="0"/>
              <a:t>. Jefferson, you obviously understood the </a:t>
            </a:r>
            <a:r>
              <a:rPr lang="en-US" i="1" u="sng" dirty="0" smtClean="0"/>
              <a:t>_______</a:t>
            </a:r>
            <a:r>
              <a:rPr lang="en-US" dirty="0" smtClean="0"/>
              <a:t> </a:t>
            </a:r>
            <a:r>
              <a:rPr lang="en-US" dirty="0"/>
              <a:t>of slavery. You found slavery so </a:t>
            </a:r>
            <a:r>
              <a:rPr lang="en-US" i="1" u="sng" dirty="0" smtClean="0"/>
              <a:t>_________</a:t>
            </a:r>
            <a:r>
              <a:rPr lang="en-US" dirty="0" smtClean="0"/>
              <a:t> </a:t>
            </a:r>
            <a:r>
              <a:rPr lang="en-US" dirty="0"/>
              <a:t>that you declared </a:t>
            </a:r>
            <a:r>
              <a:rPr lang="en-US" i="1" u="sng" dirty="0" smtClean="0"/>
              <a:t>_______</a:t>
            </a:r>
            <a:r>
              <a:rPr lang="en-US" dirty="0" smtClean="0"/>
              <a:t> </a:t>
            </a:r>
            <a:r>
              <a:rPr lang="en-US" dirty="0"/>
              <a:t>your belief that “All </a:t>
            </a:r>
            <a:r>
              <a:rPr lang="en-US" i="1" u="sng" dirty="0" smtClean="0"/>
              <a:t>_____</a:t>
            </a:r>
            <a:r>
              <a:rPr lang="en-US" dirty="0" smtClean="0"/>
              <a:t> are </a:t>
            </a:r>
            <a:r>
              <a:rPr lang="en-US" dirty="0"/>
              <a:t>created </a:t>
            </a:r>
            <a:r>
              <a:rPr lang="en-US" i="1" u="sng" dirty="0" smtClean="0"/>
              <a:t>_____</a:t>
            </a:r>
            <a:r>
              <a:rPr lang="en-US" dirty="0" smtClean="0"/>
              <a:t> </a:t>
            </a:r>
            <a:r>
              <a:rPr lang="en-US" dirty="0"/>
              <a:t>and should have the right to </a:t>
            </a:r>
            <a:r>
              <a:rPr lang="en-US" i="1" u="sng" dirty="0" smtClean="0"/>
              <a:t>___</a:t>
            </a:r>
            <a:r>
              <a:rPr lang="en-US" dirty="0" smtClean="0"/>
              <a:t>, </a:t>
            </a:r>
            <a:r>
              <a:rPr lang="en-US" i="1" u="sng" dirty="0" smtClean="0"/>
              <a:t>______</a:t>
            </a:r>
            <a:r>
              <a:rPr lang="en-US" dirty="0" smtClean="0"/>
              <a:t>, </a:t>
            </a:r>
            <a:r>
              <a:rPr lang="en-US" dirty="0"/>
              <a:t>and the </a:t>
            </a:r>
            <a:r>
              <a:rPr lang="en-US" i="1" u="sng" dirty="0" smtClean="0"/>
              <a:t>______</a:t>
            </a:r>
            <a:r>
              <a:rPr lang="en-US" dirty="0" smtClean="0"/>
              <a:t> </a:t>
            </a:r>
            <a:r>
              <a:rPr lang="en-US" dirty="0"/>
              <a:t>of happiness.</a:t>
            </a:r>
          </a:p>
        </p:txBody>
      </p:sp>
      <p:sp>
        <p:nvSpPr>
          <p:cNvPr id="4" name="TextBox 3"/>
          <p:cNvSpPr txBox="1"/>
          <p:nvPr/>
        </p:nvSpPr>
        <p:spPr>
          <a:xfrm>
            <a:off x="533400" y="2971800"/>
            <a:ext cx="1600200" cy="584775"/>
          </a:xfrm>
          <a:prstGeom prst="rect">
            <a:avLst/>
          </a:prstGeom>
          <a:noFill/>
        </p:spPr>
        <p:txBody>
          <a:bodyPr wrap="square" rtlCol="0">
            <a:spAutoFit/>
          </a:bodyPr>
          <a:lstStyle/>
          <a:p>
            <a:r>
              <a:rPr lang="en-US" sz="3200" i="1" dirty="0" smtClean="0">
                <a:solidFill>
                  <a:srgbClr val="FF0000"/>
                </a:solidFill>
              </a:rPr>
              <a:t>injustice</a:t>
            </a:r>
            <a:endParaRPr lang="en-US" sz="3200" dirty="0"/>
          </a:p>
        </p:txBody>
      </p:sp>
      <p:sp>
        <p:nvSpPr>
          <p:cNvPr id="5" name="TextBox 4"/>
          <p:cNvSpPr txBox="1"/>
          <p:nvPr/>
        </p:nvSpPr>
        <p:spPr>
          <a:xfrm>
            <a:off x="533400" y="3505200"/>
            <a:ext cx="1905000" cy="584775"/>
          </a:xfrm>
          <a:prstGeom prst="rect">
            <a:avLst/>
          </a:prstGeom>
          <a:noFill/>
        </p:spPr>
        <p:txBody>
          <a:bodyPr wrap="square" rtlCol="0">
            <a:spAutoFit/>
          </a:bodyPr>
          <a:lstStyle/>
          <a:p>
            <a:r>
              <a:rPr lang="en-US" sz="3200" i="1" dirty="0" smtClean="0">
                <a:solidFill>
                  <a:srgbClr val="FF0000"/>
                </a:solidFill>
              </a:rPr>
              <a:t>detestable</a:t>
            </a:r>
            <a:endParaRPr lang="en-US" sz="3200" dirty="0"/>
          </a:p>
        </p:txBody>
      </p:sp>
      <p:sp>
        <p:nvSpPr>
          <p:cNvPr id="6" name="TextBox 5"/>
          <p:cNvSpPr txBox="1"/>
          <p:nvPr/>
        </p:nvSpPr>
        <p:spPr>
          <a:xfrm>
            <a:off x="5486400" y="3505200"/>
            <a:ext cx="1676400" cy="584775"/>
          </a:xfrm>
          <a:prstGeom prst="rect">
            <a:avLst/>
          </a:prstGeom>
          <a:noFill/>
        </p:spPr>
        <p:txBody>
          <a:bodyPr wrap="square" rtlCol="0">
            <a:spAutoFit/>
          </a:bodyPr>
          <a:lstStyle/>
          <a:p>
            <a:r>
              <a:rPr lang="en-US" sz="3200" i="1" dirty="0" smtClean="0">
                <a:solidFill>
                  <a:srgbClr val="FF0000"/>
                </a:solidFill>
              </a:rPr>
              <a:t>publicly</a:t>
            </a:r>
            <a:endParaRPr lang="en-US" sz="3200" dirty="0"/>
          </a:p>
        </p:txBody>
      </p:sp>
      <p:sp>
        <p:nvSpPr>
          <p:cNvPr id="7" name="TextBox 6"/>
          <p:cNvSpPr txBox="1"/>
          <p:nvPr/>
        </p:nvSpPr>
        <p:spPr>
          <a:xfrm>
            <a:off x="1981200" y="4038600"/>
            <a:ext cx="990600" cy="584775"/>
          </a:xfrm>
          <a:prstGeom prst="rect">
            <a:avLst/>
          </a:prstGeom>
          <a:noFill/>
        </p:spPr>
        <p:txBody>
          <a:bodyPr wrap="square" rtlCol="0">
            <a:spAutoFit/>
          </a:bodyPr>
          <a:lstStyle/>
          <a:p>
            <a:r>
              <a:rPr lang="en-US" sz="3200" i="1" dirty="0" smtClean="0">
                <a:solidFill>
                  <a:srgbClr val="FF0000"/>
                </a:solidFill>
              </a:rPr>
              <a:t>men</a:t>
            </a:r>
            <a:endParaRPr lang="en-US" sz="3200" i="1" dirty="0">
              <a:solidFill>
                <a:srgbClr val="FF0000"/>
              </a:solidFill>
            </a:endParaRPr>
          </a:p>
        </p:txBody>
      </p:sp>
      <p:sp>
        <p:nvSpPr>
          <p:cNvPr id="8" name="TextBox 7"/>
          <p:cNvSpPr txBox="1"/>
          <p:nvPr/>
        </p:nvSpPr>
        <p:spPr>
          <a:xfrm>
            <a:off x="5029200" y="4038600"/>
            <a:ext cx="1219200" cy="584775"/>
          </a:xfrm>
          <a:prstGeom prst="rect">
            <a:avLst/>
          </a:prstGeom>
          <a:noFill/>
        </p:spPr>
        <p:txBody>
          <a:bodyPr wrap="square" rtlCol="0">
            <a:spAutoFit/>
          </a:bodyPr>
          <a:lstStyle/>
          <a:p>
            <a:r>
              <a:rPr lang="en-US" sz="3200" i="1" dirty="0" smtClean="0">
                <a:solidFill>
                  <a:srgbClr val="FF0000"/>
                </a:solidFill>
              </a:rPr>
              <a:t>equal</a:t>
            </a:r>
            <a:endParaRPr lang="en-US" sz="3200" i="1" dirty="0">
              <a:solidFill>
                <a:srgbClr val="FF0000"/>
              </a:solidFill>
            </a:endParaRPr>
          </a:p>
        </p:txBody>
      </p:sp>
      <p:sp>
        <p:nvSpPr>
          <p:cNvPr id="9" name="TextBox 8"/>
          <p:cNvSpPr txBox="1"/>
          <p:nvPr/>
        </p:nvSpPr>
        <p:spPr>
          <a:xfrm>
            <a:off x="3352800" y="4495800"/>
            <a:ext cx="838200" cy="584775"/>
          </a:xfrm>
          <a:prstGeom prst="rect">
            <a:avLst/>
          </a:prstGeom>
          <a:noFill/>
        </p:spPr>
        <p:txBody>
          <a:bodyPr wrap="square" rtlCol="0">
            <a:spAutoFit/>
          </a:bodyPr>
          <a:lstStyle/>
          <a:p>
            <a:r>
              <a:rPr lang="en-US" sz="3200" i="1" dirty="0" smtClean="0">
                <a:solidFill>
                  <a:srgbClr val="FF0000"/>
                </a:solidFill>
              </a:rPr>
              <a:t>life</a:t>
            </a:r>
            <a:endParaRPr lang="en-US" sz="3200" i="1" dirty="0">
              <a:solidFill>
                <a:srgbClr val="FF0000"/>
              </a:solidFill>
            </a:endParaRPr>
          </a:p>
        </p:txBody>
      </p:sp>
      <p:sp>
        <p:nvSpPr>
          <p:cNvPr id="10" name="TextBox 9"/>
          <p:cNvSpPr txBox="1"/>
          <p:nvPr/>
        </p:nvSpPr>
        <p:spPr>
          <a:xfrm>
            <a:off x="4191000" y="4495800"/>
            <a:ext cx="1260281" cy="584775"/>
          </a:xfrm>
          <a:prstGeom prst="rect">
            <a:avLst/>
          </a:prstGeom>
          <a:noFill/>
        </p:spPr>
        <p:txBody>
          <a:bodyPr wrap="none" rtlCol="0">
            <a:spAutoFit/>
          </a:bodyPr>
          <a:lstStyle/>
          <a:p>
            <a:r>
              <a:rPr lang="en-US" sz="3200" i="1" dirty="0" smtClean="0">
                <a:solidFill>
                  <a:srgbClr val="FF0000"/>
                </a:solidFill>
              </a:rPr>
              <a:t>liberty</a:t>
            </a:r>
            <a:endParaRPr lang="en-US" sz="3200" i="1" dirty="0">
              <a:solidFill>
                <a:srgbClr val="FF0000"/>
              </a:solidFill>
            </a:endParaRPr>
          </a:p>
        </p:txBody>
      </p:sp>
      <p:sp>
        <p:nvSpPr>
          <p:cNvPr id="11" name="TextBox 10"/>
          <p:cNvSpPr txBox="1"/>
          <p:nvPr/>
        </p:nvSpPr>
        <p:spPr>
          <a:xfrm>
            <a:off x="6934200" y="4495800"/>
            <a:ext cx="1362296" cy="584775"/>
          </a:xfrm>
          <a:prstGeom prst="rect">
            <a:avLst/>
          </a:prstGeom>
          <a:noFill/>
        </p:spPr>
        <p:txBody>
          <a:bodyPr wrap="none" rtlCol="0">
            <a:spAutoFit/>
          </a:bodyPr>
          <a:lstStyle/>
          <a:p>
            <a:r>
              <a:rPr lang="en-US" sz="3200" i="1" dirty="0" smtClean="0">
                <a:solidFill>
                  <a:srgbClr val="FF0000"/>
                </a:solidFill>
              </a:rPr>
              <a:t>pursuit</a:t>
            </a:r>
            <a:endParaRPr lang="en-US" sz="3200" i="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linds(horizont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linds(horizont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linds(horizontal)">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linds(horizontal)">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linds(horizontal)">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blinds(horizontal)">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blinds(horizontal)">
                                      <p:cBhvr>
                                        <p:cTn id="52" dur="500"/>
                                        <p:tgtEl>
                                          <p:spTgt spid="10"/>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blinds(horizontal)">
                                      <p:cBhvr>
                                        <p:cTn id="5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P spid="8" grpId="0"/>
      <p:bldP spid="9" grpId="0"/>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fontScale="90000"/>
          </a:bodyPr>
          <a:lstStyle/>
          <a:p>
            <a:r>
              <a:rPr lang="en-US" b="1" dirty="0" smtClean="0"/>
              <a:t>Meaning, Purpose, Effect?</a:t>
            </a:r>
            <a:endParaRPr lang="en-US" dirty="0"/>
          </a:p>
        </p:txBody>
      </p:sp>
      <p:sp>
        <p:nvSpPr>
          <p:cNvPr id="3" name="Content Placeholder 2"/>
          <p:cNvSpPr>
            <a:spLocks noGrp="1"/>
          </p:cNvSpPr>
          <p:nvPr>
            <p:ph idx="1"/>
          </p:nvPr>
        </p:nvSpPr>
        <p:spPr>
          <a:xfrm>
            <a:off x="152400" y="914400"/>
            <a:ext cx="8763000" cy="5791200"/>
          </a:xfrm>
        </p:spPr>
        <p:txBody>
          <a:bodyPr>
            <a:normAutofit fontScale="85000" lnSpcReduction="20000"/>
          </a:bodyPr>
          <a:lstStyle/>
          <a:p>
            <a:pPr algn="ctr">
              <a:buNone/>
            </a:pPr>
            <a:r>
              <a:rPr lang="en-US" b="1" i="1" u="sng" dirty="0"/>
              <a:t>Paragraph </a:t>
            </a:r>
            <a:r>
              <a:rPr lang="en-US" b="1" i="1" u="sng" dirty="0" smtClean="0"/>
              <a:t>Three</a:t>
            </a:r>
          </a:p>
          <a:p>
            <a:pPr>
              <a:buNone/>
            </a:pPr>
            <a:r>
              <a:rPr lang="en-US" i="1" dirty="0" smtClean="0"/>
              <a:t>	To </a:t>
            </a:r>
            <a:r>
              <a:rPr lang="en-US" i="1" dirty="0"/>
              <a:t>help you with a close reading of paragraph three, answer the following questions</a:t>
            </a:r>
            <a:r>
              <a:rPr lang="en-US" i="1" dirty="0" smtClean="0"/>
              <a:t>.</a:t>
            </a:r>
          </a:p>
          <a:p>
            <a:pPr>
              <a:buNone/>
            </a:pPr>
            <a:r>
              <a:rPr lang="en-US" dirty="0"/>
              <a:t>1. What would an appropriate synonym be for </a:t>
            </a:r>
            <a:r>
              <a:rPr lang="en-US" i="1" u="sng" dirty="0"/>
              <a:t>tender</a:t>
            </a:r>
            <a:r>
              <a:rPr lang="en-US" dirty="0"/>
              <a:t> as used in line 26?</a:t>
            </a:r>
          </a:p>
          <a:p>
            <a:pPr>
              <a:buNone/>
            </a:pPr>
            <a:r>
              <a:rPr lang="en-US" dirty="0" smtClean="0"/>
              <a:t>	</a:t>
            </a:r>
            <a:r>
              <a:rPr lang="en-US" i="1" dirty="0" smtClean="0">
                <a:solidFill>
                  <a:srgbClr val="FF0000"/>
                </a:solidFill>
              </a:rPr>
              <a:t>compassionate</a:t>
            </a:r>
            <a:endParaRPr lang="en-US" i="1" dirty="0">
              <a:solidFill>
                <a:srgbClr val="FF0000"/>
              </a:solidFill>
            </a:endParaRPr>
          </a:p>
          <a:p>
            <a:pPr>
              <a:buNone/>
            </a:pPr>
            <a:r>
              <a:rPr lang="en-US" dirty="0"/>
              <a:t>2. </a:t>
            </a:r>
            <a:r>
              <a:rPr lang="en-US" i="1" u="sng" dirty="0"/>
              <a:t>Yourselves</a:t>
            </a:r>
            <a:r>
              <a:rPr lang="en-US" dirty="0"/>
              <a:t> in line 27 is a plural reflexive pronoun. To whom could it refer</a:t>
            </a:r>
            <a:r>
              <a:rPr lang="en-US" dirty="0" smtClean="0"/>
              <a:t>?</a:t>
            </a:r>
          </a:p>
          <a:p>
            <a:pPr>
              <a:buNone/>
            </a:pPr>
            <a:r>
              <a:rPr lang="en-US" dirty="0" smtClean="0"/>
              <a:t>	</a:t>
            </a:r>
            <a:r>
              <a:rPr lang="en-US" i="1" dirty="0" smtClean="0">
                <a:solidFill>
                  <a:srgbClr val="FF0000"/>
                </a:solidFill>
              </a:rPr>
              <a:t>Jefferson and the other political leaders of the time, the American colonists, the writers of the Declaration, Jefferson and other white Americans</a:t>
            </a:r>
            <a:r>
              <a:rPr lang="en-US" dirty="0" smtClean="0"/>
              <a:t>. </a:t>
            </a:r>
            <a:r>
              <a:rPr lang="en-US" dirty="0"/>
              <a:t> </a:t>
            </a:r>
          </a:p>
          <a:p>
            <a:pPr>
              <a:buNone/>
            </a:pPr>
            <a:r>
              <a:rPr lang="en-US" dirty="0"/>
              <a:t>3. What is the subject for the verb </a:t>
            </a:r>
            <a:r>
              <a:rPr lang="en-US" i="1" u="sng" dirty="0"/>
              <a:t>had engaged</a:t>
            </a:r>
            <a:r>
              <a:rPr lang="en-US" dirty="0"/>
              <a:t> in line 27?</a:t>
            </a:r>
          </a:p>
          <a:p>
            <a:pPr>
              <a:buNone/>
            </a:pPr>
            <a:r>
              <a:rPr lang="en-US" dirty="0"/>
              <a:t> </a:t>
            </a:r>
            <a:r>
              <a:rPr lang="en-US" dirty="0" smtClean="0"/>
              <a:t>	</a:t>
            </a:r>
            <a:r>
              <a:rPr lang="en-US" i="1" dirty="0" smtClean="0">
                <a:solidFill>
                  <a:srgbClr val="FF0000"/>
                </a:solidFill>
              </a:rPr>
              <a:t>Time</a:t>
            </a:r>
            <a:endParaRPr lang="en-US" i="1" dirty="0">
              <a:solidFill>
                <a:srgbClr val="FF0000"/>
              </a:solidFill>
            </a:endParaRPr>
          </a:p>
          <a:p>
            <a:pPr>
              <a:buNone/>
            </a:pPr>
            <a:r>
              <a:rPr lang="en-US" dirty="0"/>
              <a:t> </a:t>
            </a:r>
          </a:p>
          <a:p>
            <a:pPr>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linds(horizontal)">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linds(horizontal)">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fontScale="90000"/>
          </a:bodyPr>
          <a:lstStyle/>
          <a:p>
            <a:r>
              <a:rPr lang="en-US" b="1" dirty="0" smtClean="0"/>
              <a:t>Meaning, Purpose, Effect?</a:t>
            </a:r>
            <a:endParaRPr lang="en-US" dirty="0"/>
          </a:p>
        </p:txBody>
      </p:sp>
      <p:sp>
        <p:nvSpPr>
          <p:cNvPr id="3" name="Content Placeholder 2"/>
          <p:cNvSpPr>
            <a:spLocks noGrp="1"/>
          </p:cNvSpPr>
          <p:nvPr>
            <p:ph idx="1"/>
          </p:nvPr>
        </p:nvSpPr>
        <p:spPr>
          <a:xfrm>
            <a:off x="152400" y="914400"/>
            <a:ext cx="8763000" cy="5791200"/>
          </a:xfrm>
        </p:spPr>
        <p:txBody>
          <a:bodyPr>
            <a:normAutofit fontScale="70000" lnSpcReduction="20000"/>
          </a:bodyPr>
          <a:lstStyle/>
          <a:p>
            <a:pPr algn="ctr">
              <a:buNone/>
            </a:pPr>
            <a:r>
              <a:rPr lang="en-US" b="1" i="1" u="sng" dirty="0"/>
              <a:t>Paragraph </a:t>
            </a:r>
            <a:r>
              <a:rPr lang="en-US" b="1" i="1" u="sng" dirty="0" smtClean="0"/>
              <a:t>Three</a:t>
            </a:r>
          </a:p>
          <a:p>
            <a:pPr>
              <a:buNone/>
            </a:pPr>
            <a:r>
              <a:rPr lang="en-US" i="1" dirty="0" smtClean="0"/>
              <a:t>	To </a:t>
            </a:r>
            <a:r>
              <a:rPr lang="en-US" i="1" dirty="0"/>
              <a:t>help you with a close reading of paragraph three, answer the following questions</a:t>
            </a:r>
            <a:r>
              <a:rPr lang="en-US" i="1" dirty="0" smtClean="0"/>
              <a:t>.</a:t>
            </a:r>
            <a:r>
              <a:rPr lang="en-US" dirty="0" smtClean="0"/>
              <a:t> </a:t>
            </a:r>
          </a:p>
          <a:p>
            <a:pPr>
              <a:buNone/>
            </a:pPr>
            <a:r>
              <a:rPr lang="en-US" dirty="0" smtClean="0"/>
              <a:t> </a:t>
            </a:r>
          </a:p>
          <a:p>
            <a:pPr>
              <a:buNone/>
            </a:pPr>
            <a:r>
              <a:rPr lang="en-US" dirty="0" smtClean="0"/>
              <a:t>4. </a:t>
            </a:r>
            <a:r>
              <a:rPr lang="en-US" i="1" u="sng" dirty="0" smtClean="0"/>
              <a:t>Thus</a:t>
            </a:r>
            <a:r>
              <a:rPr lang="en-US" dirty="0" smtClean="0"/>
              <a:t> means “in the way just indicated.” What does the phrase </a:t>
            </a:r>
            <a:r>
              <a:rPr lang="en-US" i="1" u="sng" dirty="0" smtClean="0"/>
              <a:t>thus to declare</a:t>
            </a:r>
            <a:r>
              <a:rPr lang="en-US" dirty="0" smtClean="0"/>
              <a:t> (line27) refer to?</a:t>
            </a:r>
          </a:p>
          <a:p>
            <a:pPr>
              <a:buNone/>
            </a:pPr>
            <a:r>
              <a:rPr lang="en-US" dirty="0" smtClean="0"/>
              <a:t> 	</a:t>
            </a:r>
            <a:r>
              <a:rPr lang="en-US" i="1" dirty="0" smtClean="0">
                <a:solidFill>
                  <a:srgbClr val="FF0000"/>
                </a:solidFill>
              </a:rPr>
              <a:t>This statement relates to the previous paragraph where Banneker quoted Jefferson’s words from the Declaration so independence. Banneker reminds Jefferson again of his own words and tells Jefferson that “then” he had the “proper ideas.” </a:t>
            </a:r>
          </a:p>
          <a:p>
            <a:pPr>
              <a:buNone/>
            </a:pPr>
            <a:endParaRPr lang="en-US" dirty="0" smtClean="0"/>
          </a:p>
          <a:p>
            <a:pPr>
              <a:buNone/>
            </a:pPr>
            <a:r>
              <a:rPr lang="en-US" dirty="0" smtClean="0"/>
              <a:t>5. </a:t>
            </a:r>
            <a:r>
              <a:rPr lang="en-US" i="1" u="sng" dirty="0" smtClean="0"/>
              <a:t>You</a:t>
            </a:r>
            <a:r>
              <a:rPr lang="en-US" dirty="0" smtClean="0"/>
              <a:t> can be either a singular or plural pronoun. If the pronoun is singular in line 30, to whom could it refer? If it is plural, to whom could it refer?</a:t>
            </a:r>
          </a:p>
          <a:p>
            <a:pPr>
              <a:buNone/>
            </a:pPr>
            <a:r>
              <a:rPr lang="en-US" dirty="0" smtClean="0"/>
              <a:t> 	</a:t>
            </a:r>
            <a:r>
              <a:rPr lang="en-US" i="1" dirty="0" smtClean="0">
                <a:solidFill>
                  <a:srgbClr val="FF0000"/>
                </a:solidFill>
              </a:rPr>
              <a:t>Jefferson (singular) / All white Americans (plural)</a:t>
            </a:r>
          </a:p>
          <a:p>
            <a:pPr>
              <a:buNone/>
            </a:pPr>
            <a:endParaRPr lang="en-US" dirty="0" smtClean="0"/>
          </a:p>
          <a:p>
            <a:pPr>
              <a:buNone/>
            </a:pPr>
            <a:r>
              <a:rPr lang="en-US" dirty="0" smtClean="0"/>
              <a:t>6. What did Banneker mean by “entitled by nature”(line 31)?</a:t>
            </a:r>
          </a:p>
          <a:p>
            <a:pPr>
              <a:buNone/>
            </a:pPr>
            <a:r>
              <a:rPr lang="en-US" dirty="0" smtClean="0"/>
              <a:t> 	</a:t>
            </a:r>
            <a:r>
              <a:rPr lang="en-US" i="1" dirty="0" smtClean="0">
                <a:solidFill>
                  <a:srgbClr val="FF0000"/>
                </a:solidFill>
              </a:rPr>
              <a:t>Because Jefferson was born white, he had privileges. </a:t>
            </a:r>
          </a:p>
          <a:p>
            <a:pPr>
              <a:buNone/>
            </a:pPr>
            <a:r>
              <a:rPr lang="en-US" dirty="0" smtClean="0"/>
              <a:t> </a:t>
            </a:r>
          </a:p>
          <a:p>
            <a:pPr>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linds(horizontal)">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blinds(horizontal)">
                                      <p:cBhvr>
                                        <p:cTn id="32" dur="500"/>
                                        <p:tgtEl>
                                          <p:spTgt spid="3">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blinds(horizontal)">
                                      <p:cBhvr>
                                        <p:cTn id="37" dur="500"/>
                                        <p:tgtEl>
                                          <p:spTgt spid="3">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11" end="11"/>
                                            </p:txEl>
                                          </p:spTgt>
                                        </p:tgtEl>
                                        <p:attrNameLst>
                                          <p:attrName>style.visibility</p:attrName>
                                        </p:attrNameLst>
                                      </p:cBhvr>
                                      <p:to>
                                        <p:strVal val="visible"/>
                                      </p:to>
                                    </p:set>
                                    <p:animEffect transition="in" filter="blinds(horizontal)">
                                      <p:cBhvr>
                                        <p:cTn id="4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553200"/>
          </a:xfrm>
        </p:spPr>
        <p:txBody>
          <a:bodyPr/>
          <a:lstStyle/>
          <a:p>
            <a:pPr algn="ctr">
              <a:buNone/>
            </a:pPr>
            <a:r>
              <a:rPr lang="en-US" b="1" u="sng" dirty="0" smtClean="0"/>
              <a:t>Presenter Notes</a:t>
            </a:r>
            <a:r>
              <a:rPr lang="en-US" dirty="0" smtClean="0"/>
              <a:t> </a:t>
            </a:r>
          </a:p>
          <a:p>
            <a:r>
              <a:rPr lang="en-US" i="1" dirty="0" smtClean="0"/>
              <a:t>In </a:t>
            </a:r>
            <a:r>
              <a:rPr lang="en-US" i="1" dirty="0"/>
              <a:t>order to write an </a:t>
            </a:r>
            <a:r>
              <a:rPr lang="en-US" i="1" dirty="0" smtClean="0"/>
              <a:t>effective essay</a:t>
            </a:r>
            <a:r>
              <a:rPr lang="en-US" i="1" dirty="0"/>
              <a:t>, students must clearly understand the task given in the prompt. </a:t>
            </a:r>
            <a:endParaRPr lang="en-US" i="1" dirty="0" smtClean="0"/>
          </a:p>
          <a:p>
            <a:r>
              <a:rPr lang="en-US" i="1" dirty="0" smtClean="0"/>
              <a:t>Often </a:t>
            </a:r>
            <a:r>
              <a:rPr lang="en-US" i="1" dirty="0"/>
              <a:t>the College Board will include information that will help students determine the author’s purpose and the intended audience. </a:t>
            </a:r>
            <a:endParaRPr lang="en-US" i="1" dirty="0" smtClean="0"/>
          </a:p>
          <a:p>
            <a:r>
              <a:rPr lang="en-US" i="1" dirty="0" smtClean="0"/>
              <a:t>Students </a:t>
            </a:r>
            <a:r>
              <a:rPr lang="en-US" i="1" dirty="0"/>
              <a:t>should be encouraged to include prior knowledge from AP US History, documentaries, and personal reading.</a:t>
            </a:r>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fontScale="90000"/>
          </a:bodyPr>
          <a:lstStyle/>
          <a:p>
            <a:r>
              <a:rPr lang="en-US" b="1" dirty="0" smtClean="0"/>
              <a:t>Meaning, Purpose, Effect?</a:t>
            </a:r>
            <a:endParaRPr lang="en-US" dirty="0"/>
          </a:p>
        </p:txBody>
      </p:sp>
      <p:sp>
        <p:nvSpPr>
          <p:cNvPr id="3" name="Content Placeholder 2"/>
          <p:cNvSpPr>
            <a:spLocks noGrp="1"/>
          </p:cNvSpPr>
          <p:nvPr>
            <p:ph idx="1"/>
          </p:nvPr>
        </p:nvSpPr>
        <p:spPr>
          <a:xfrm>
            <a:off x="152400" y="914400"/>
            <a:ext cx="8763000" cy="5791200"/>
          </a:xfrm>
        </p:spPr>
        <p:txBody>
          <a:bodyPr>
            <a:normAutofit fontScale="85000" lnSpcReduction="20000"/>
          </a:bodyPr>
          <a:lstStyle/>
          <a:p>
            <a:pPr algn="ctr">
              <a:buNone/>
            </a:pPr>
            <a:r>
              <a:rPr lang="en-US" b="1" i="1" u="sng" dirty="0"/>
              <a:t>Paragraph </a:t>
            </a:r>
            <a:r>
              <a:rPr lang="en-US" b="1" i="1" u="sng" dirty="0" smtClean="0"/>
              <a:t>Three</a:t>
            </a:r>
          </a:p>
          <a:p>
            <a:pPr>
              <a:buNone/>
            </a:pPr>
            <a:r>
              <a:rPr lang="en-US" i="1" dirty="0" smtClean="0"/>
              <a:t>	To </a:t>
            </a:r>
            <a:r>
              <a:rPr lang="en-US" i="1" dirty="0"/>
              <a:t>help you with a close reading of paragraph three, answer the following questions</a:t>
            </a:r>
            <a:r>
              <a:rPr lang="en-US" i="1" dirty="0" smtClean="0"/>
              <a:t>.</a:t>
            </a:r>
            <a:r>
              <a:rPr lang="en-US" dirty="0" smtClean="0"/>
              <a:t> </a:t>
            </a:r>
          </a:p>
          <a:p>
            <a:pPr>
              <a:buNone/>
            </a:pPr>
            <a:r>
              <a:rPr lang="en-US" dirty="0"/>
              <a:t> </a:t>
            </a:r>
          </a:p>
          <a:p>
            <a:pPr>
              <a:buNone/>
            </a:pPr>
            <a:r>
              <a:rPr lang="en-US" dirty="0"/>
              <a:t>7. Re-write this sentence in normal word order:“…sir, how pitiable is it to reflect…” </a:t>
            </a:r>
          </a:p>
          <a:p>
            <a:pPr>
              <a:buNone/>
            </a:pPr>
            <a:r>
              <a:rPr lang="en-US" dirty="0"/>
              <a:t> </a:t>
            </a:r>
            <a:r>
              <a:rPr lang="en-US" dirty="0" smtClean="0"/>
              <a:t>	</a:t>
            </a:r>
            <a:r>
              <a:rPr lang="en-US" i="1" dirty="0" smtClean="0">
                <a:solidFill>
                  <a:srgbClr val="FF0000"/>
                </a:solidFill>
              </a:rPr>
              <a:t>It is how pitiable to reflect</a:t>
            </a:r>
            <a:endParaRPr lang="en-US" i="1" dirty="0">
              <a:solidFill>
                <a:srgbClr val="FF0000"/>
              </a:solidFill>
            </a:endParaRPr>
          </a:p>
          <a:p>
            <a:pPr>
              <a:buNone/>
            </a:pPr>
            <a:r>
              <a:rPr lang="en-US" dirty="0"/>
              <a:t>8. Line 31-41 contain three dependent clauses introduced by the word </a:t>
            </a:r>
            <a:r>
              <a:rPr lang="en-US" i="1" u="sng" dirty="0"/>
              <a:t>that</a:t>
            </a:r>
            <a:r>
              <a:rPr lang="en-US" dirty="0"/>
              <a:t>. List them.</a:t>
            </a:r>
          </a:p>
          <a:p>
            <a:pPr>
              <a:buNone/>
            </a:pPr>
            <a:r>
              <a:rPr lang="en-US" dirty="0"/>
              <a:t> </a:t>
            </a:r>
            <a:r>
              <a:rPr lang="en-US" dirty="0" smtClean="0"/>
              <a:t>	</a:t>
            </a:r>
            <a:r>
              <a:rPr lang="en-US" i="1" dirty="0" smtClean="0">
                <a:solidFill>
                  <a:srgbClr val="FF0000"/>
                </a:solidFill>
              </a:rPr>
              <a:t>You were convinced, you should counteract, you should be found guilty. </a:t>
            </a:r>
            <a:endParaRPr lang="en-US" dirty="0"/>
          </a:p>
          <a:p>
            <a:pPr>
              <a:buNone/>
            </a:pPr>
            <a:r>
              <a:rPr lang="en-US" dirty="0"/>
              <a:t>9. In lines 32-35, of what was Jefferson convinced?</a:t>
            </a:r>
          </a:p>
          <a:p>
            <a:pPr>
              <a:buNone/>
            </a:pPr>
            <a:r>
              <a:rPr lang="en-US" dirty="0"/>
              <a:t> </a:t>
            </a:r>
            <a:r>
              <a:rPr lang="en-US" dirty="0" smtClean="0"/>
              <a:t>	</a:t>
            </a:r>
            <a:r>
              <a:rPr lang="en-US" i="1" dirty="0" smtClean="0">
                <a:solidFill>
                  <a:srgbClr val="FF0000"/>
                </a:solidFill>
              </a:rPr>
              <a:t>That in his kindness God had given all men the same rights and privileges. </a:t>
            </a:r>
            <a:endParaRPr lang="en-US" i="1" dirty="0">
              <a:solidFill>
                <a:srgbClr val="FF0000"/>
              </a:solidFill>
            </a:endParaRPr>
          </a:p>
          <a:p>
            <a:pPr>
              <a:buNone/>
            </a:pPr>
            <a:r>
              <a:rPr lang="en-US" dirty="0"/>
              <a:t> </a:t>
            </a:r>
          </a:p>
          <a:p>
            <a:pPr>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linds(horizontal)">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linds(horizontal)">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blinds(horizontal)">
                                      <p:cBhvr>
                                        <p:cTn id="4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fontScale="90000"/>
          </a:bodyPr>
          <a:lstStyle/>
          <a:p>
            <a:r>
              <a:rPr lang="en-US" b="1" dirty="0" smtClean="0"/>
              <a:t>Meaning, Purpose, Effect?</a:t>
            </a:r>
            <a:endParaRPr lang="en-US" dirty="0"/>
          </a:p>
        </p:txBody>
      </p:sp>
      <p:sp>
        <p:nvSpPr>
          <p:cNvPr id="3" name="Content Placeholder 2"/>
          <p:cNvSpPr>
            <a:spLocks noGrp="1"/>
          </p:cNvSpPr>
          <p:nvPr>
            <p:ph idx="1"/>
          </p:nvPr>
        </p:nvSpPr>
        <p:spPr>
          <a:xfrm>
            <a:off x="152400" y="914400"/>
            <a:ext cx="8763000" cy="5791200"/>
          </a:xfrm>
        </p:spPr>
        <p:txBody>
          <a:bodyPr>
            <a:normAutofit fontScale="70000" lnSpcReduction="20000"/>
          </a:bodyPr>
          <a:lstStyle/>
          <a:p>
            <a:pPr algn="ctr">
              <a:buNone/>
            </a:pPr>
            <a:r>
              <a:rPr lang="en-US" b="1" i="1" u="sng" dirty="0"/>
              <a:t>Paragraph </a:t>
            </a:r>
            <a:r>
              <a:rPr lang="en-US" b="1" i="1" u="sng" dirty="0" smtClean="0"/>
              <a:t>Three</a:t>
            </a:r>
          </a:p>
          <a:p>
            <a:pPr>
              <a:buNone/>
            </a:pPr>
            <a:r>
              <a:rPr lang="en-US" i="1" dirty="0" smtClean="0"/>
              <a:t>	To </a:t>
            </a:r>
            <a:r>
              <a:rPr lang="en-US" i="1" dirty="0"/>
              <a:t>help you with a close reading of paragraph three, answer the following questions</a:t>
            </a:r>
            <a:r>
              <a:rPr lang="en-US" i="1" dirty="0" smtClean="0"/>
              <a:t>.</a:t>
            </a:r>
            <a:r>
              <a:rPr lang="en-US" dirty="0"/>
              <a:t> </a:t>
            </a:r>
          </a:p>
          <a:p>
            <a:pPr>
              <a:buNone/>
            </a:pPr>
            <a:r>
              <a:rPr lang="en-US" dirty="0"/>
              <a:t>10. According to Banneker, how did Jefferson counteract God’s mercies (line 36)?</a:t>
            </a:r>
          </a:p>
          <a:p>
            <a:pPr>
              <a:buNone/>
            </a:pPr>
            <a:r>
              <a:rPr lang="en-US" dirty="0"/>
              <a:t> </a:t>
            </a:r>
            <a:r>
              <a:rPr lang="en-US" dirty="0" smtClean="0"/>
              <a:t>	</a:t>
            </a:r>
            <a:r>
              <a:rPr lang="en-US" i="1" dirty="0" smtClean="0">
                <a:solidFill>
                  <a:srgbClr val="FF0000"/>
                </a:solidFill>
              </a:rPr>
              <a:t>If Jefferson truly believed that all men were created equal, then he would use his political influence to abolish slavery</a:t>
            </a:r>
            <a:endParaRPr lang="en-US" dirty="0"/>
          </a:p>
          <a:p>
            <a:pPr>
              <a:buNone/>
            </a:pPr>
            <a:r>
              <a:rPr lang="en-US" dirty="0"/>
              <a:t>11. According to Banneker, what “criminal act” has Jefferson committed (line 40)?</a:t>
            </a:r>
          </a:p>
          <a:p>
            <a:pPr>
              <a:buNone/>
            </a:pPr>
            <a:r>
              <a:rPr lang="en-US" dirty="0"/>
              <a:t> </a:t>
            </a:r>
            <a:r>
              <a:rPr lang="en-US" dirty="0" smtClean="0"/>
              <a:t>	</a:t>
            </a:r>
            <a:r>
              <a:rPr lang="en-US" i="1" dirty="0" smtClean="0">
                <a:solidFill>
                  <a:srgbClr val="FF0000"/>
                </a:solidFill>
              </a:rPr>
              <a:t>Jefferson watched as Banneker’s “brethren” were kept in slavery. He could also be referring to the fact that Jefferson himself owned slaves. </a:t>
            </a:r>
            <a:endParaRPr lang="en-US" dirty="0"/>
          </a:p>
          <a:p>
            <a:pPr>
              <a:buNone/>
            </a:pPr>
            <a:r>
              <a:rPr lang="en-US" dirty="0"/>
              <a:t>12. What does Banneker accomplish with respect to his audience in paragraph three</a:t>
            </a:r>
            <a:r>
              <a:rPr lang="en-US" dirty="0" smtClean="0"/>
              <a:t>? </a:t>
            </a:r>
          </a:p>
          <a:p>
            <a:pPr>
              <a:buNone/>
            </a:pPr>
            <a:r>
              <a:rPr lang="en-US" dirty="0"/>
              <a:t>	</a:t>
            </a:r>
            <a:r>
              <a:rPr lang="en-US" i="1" dirty="0" smtClean="0">
                <a:solidFill>
                  <a:srgbClr val="FF0000"/>
                </a:solidFill>
              </a:rPr>
              <a:t>In the beginning of paragraph three, Banneker is still very flattering to Jefferson and compliments his “proper ideas” about the value of freedom. However, Banneker’s tone shifts. In essence, he tells Jefferson he should be ashamed of himself for believing one way and behaving another. </a:t>
            </a:r>
          </a:p>
          <a:p>
            <a:pPr>
              <a:buNone/>
            </a:pPr>
            <a:endParaRPr lang="en-US" dirty="0"/>
          </a:p>
          <a:p>
            <a:pPr>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linds(horizontal)">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fontScale="90000"/>
          </a:bodyPr>
          <a:lstStyle/>
          <a:p>
            <a:r>
              <a:rPr lang="en-US" b="1" dirty="0"/>
              <a:t>Rhetorical Devices and </a:t>
            </a:r>
            <a:r>
              <a:rPr lang="en-US" b="1" dirty="0" smtClean="0"/>
              <a:t>Strategies</a:t>
            </a:r>
            <a:endParaRPr lang="en-US" dirty="0"/>
          </a:p>
        </p:txBody>
      </p:sp>
      <p:sp>
        <p:nvSpPr>
          <p:cNvPr id="3" name="Content Placeholder 2"/>
          <p:cNvSpPr>
            <a:spLocks noGrp="1"/>
          </p:cNvSpPr>
          <p:nvPr>
            <p:ph idx="1"/>
          </p:nvPr>
        </p:nvSpPr>
        <p:spPr>
          <a:xfrm>
            <a:off x="152400" y="838200"/>
            <a:ext cx="8839200" cy="5867400"/>
          </a:xfrm>
        </p:spPr>
        <p:txBody>
          <a:bodyPr/>
          <a:lstStyle/>
          <a:p>
            <a:r>
              <a:rPr lang="en-US" dirty="0"/>
              <a:t>Often the words rhetorical devices and rhetorical strategies are used interchangeably. </a:t>
            </a:r>
            <a:endParaRPr lang="en-US" dirty="0" smtClean="0"/>
          </a:p>
          <a:p>
            <a:r>
              <a:rPr lang="en-US" dirty="0" smtClean="0"/>
              <a:t>However</a:t>
            </a:r>
            <a:r>
              <a:rPr lang="en-US" dirty="0"/>
              <a:t>, usually devices refer to the literary terms associated with rhetoric like anaphora, hyperbole, metaphor, etc. </a:t>
            </a:r>
            <a:endParaRPr lang="en-US" dirty="0" smtClean="0"/>
          </a:p>
          <a:p>
            <a:r>
              <a:rPr lang="en-US" dirty="0" smtClean="0"/>
              <a:t>Rhetorical </a:t>
            </a:r>
            <a:r>
              <a:rPr lang="en-US" dirty="0"/>
              <a:t>strategies are the persuasive techniques that a writer uses to craft his argument like ethical, logical, or emotional appeals.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152400" y="762000"/>
          <a:ext cx="8839200" cy="5755640"/>
        </p:xfrm>
        <a:graphic>
          <a:graphicData uri="http://schemas.openxmlformats.org/drawingml/2006/table">
            <a:tbl>
              <a:tblPr firstRow="1" bandRow="1">
                <a:tableStyleId>{5C22544A-7EE6-4342-B048-85BDC9FD1C3A}</a:tableStyleId>
              </a:tblPr>
              <a:tblGrid>
                <a:gridCol w="1905000"/>
                <a:gridCol w="2133600"/>
                <a:gridCol w="4800600"/>
              </a:tblGrid>
              <a:tr h="370840">
                <a:tc>
                  <a:txBody>
                    <a:bodyPr/>
                    <a:lstStyle/>
                    <a:p>
                      <a:r>
                        <a:rPr lang="en-US" sz="1800" b="1" kern="1200" dirty="0" smtClean="0">
                          <a:solidFill>
                            <a:schemeClr val="lt1"/>
                          </a:solidFill>
                          <a:latin typeface="+mn-lt"/>
                          <a:ea typeface="+mn-ea"/>
                          <a:cs typeface="+mn-cs"/>
                        </a:rPr>
                        <a:t>Rhetorical Device</a:t>
                      </a:r>
                      <a:endParaRPr lang="en-US" dirty="0"/>
                    </a:p>
                  </a:txBody>
                  <a:tcPr/>
                </a:tc>
                <a:tc>
                  <a:txBody>
                    <a:bodyPr/>
                    <a:lstStyle/>
                    <a:p>
                      <a:r>
                        <a:rPr lang="en-US" sz="1800" b="1" kern="1200" dirty="0" smtClean="0">
                          <a:solidFill>
                            <a:schemeClr val="lt1"/>
                          </a:solidFill>
                          <a:latin typeface="+mn-lt"/>
                          <a:ea typeface="+mn-ea"/>
                          <a:cs typeface="+mn-cs"/>
                        </a:rPr>
                        <a:t>Rhetorical Strategy</a:t>
                      </a:r>
                      <a:endParaRPr lang="en-US" dirty="0"/>
                    </a:p>
                  </a:txBody>
                  <a:tcPr/>
                </a:tc>
                <a:tc>
                  <a:txBody>
                    <a:bodyPr/>
                    <a:lstStyle/>
                    <a:p>
                      <a:r>
                        <a:rPr lang="en-US" sz="1800" b="1" kern="1200" dirty="0" smtClean="0">
                          <a:solidFill>
                            <a:schemeClr val="lt1"/>
                          </a:solidFill>
                          <a:latin typeface="+mn-lt"/>
                          <a:ea typeface="+mn-ea"/>
                          <a:cs typeface="+mn-cs"/>
                        </a:rPr>
                        <a:t>Explanation of Effect</a:t>
                      </a:r>
                      <a:endParaRPr lang="en-US" dirty="0"/>
                    </a:p>
                  </a:txBody>
                  <a:tcPr/>
                </a:tc>
              </a:tr>
              <a:tr h="1229360">
                <a:tc>
                  <a:txBody>
                    <a:bodyPr/>
                    <a:lstStyle/>
                    <a:p>
                      <a:r>
                        <a:rPr lang="en-US" sz="1800" kern="1200" dirty="0" smtClean="0">
                          <a:solidFill>
                            <a:schemeClr val="dk1"/>
                          </a:solidFill>
                          <a:latin typeface="+mn-lt"/>
                          <a:ea typeface="+mn-ea"/>
                          <a:cs typeface="+mn-cs"/>
                        </a:rPr>
                        <a:t>Repetition of “sir”</a:t>
                      </a:r>
                      <a:endParaRPr lang="en-US" dirty="0"/>
                    </a:p>
                  </a:txBody>
                  <a:tcPr/>
                </a:tc>
                <a:tc>
                  <a:txBody>
                    <a:bodyPr/>
                    <a:lstStyle/>
                    <a:p>
                      <a:r>
                        <a:rPr lang="en-US" sz="1800" kern="1200" dirty="0" smtClean="0">
                          <a:solidFill>
                            <a:schemeClr val="dk1"/>
                          </a:solidFill>
                          <a:latin typeface="+mn-lt"/>
                          <a:ea typeface="+mn-ea"/>
                          <a:cs typeface="+mn-cs"/>
                        </a:rPr>
                        <a:t>To create an _______ appeal</a:t>
                      </a:r>
                    </a:p>
                    <a:p>
                      <a:r>
                        <a:rPr lang="en-US" sz="1800" kern="1200" dirty="0" smtClean="0">
                          <a:solidFill>
                            <a:schemeClr val="dk1"/>
                          </a:solidFill>
                          <a:latin typeface="+mn-lt"/>
                          <a:ea typeface="+mn-ea"/>
                          <a:cs typeface="+mn-cs"/>
                        </a:rPr>
                        <a:t> </a:t>
                      </a:r>
                    </a:p>
                    <a:p>
                      <a:r>
                        <a:rPr lang="en-US" sz="1800" kern="1200" dirty="0" smtClean="0">
                          <a:solidFill>
                            <a:schemeClr val="dk1"/>
                          </a:solidFill>
                          <a:latin typeface="+mn-lt"/>
                          <a:ea typeface="+mn-ea"/>
                          <a:cs typeface="+mn-cs"/>
                        </a:rPr>
                        <a:t>Think </a:t>
                      </a:r>
                      <a:r>
                        <a:rPr lang="en-US" sz="1800" b="1" i="1" u="sng" kern="1200" dirty="0" smtClean="0">
                          <a:solidFill>
                            <a:schemeClr val="dk1"/>
                          </a:solidFill>
                          <a:latin typeface="+mn-lt"/>
                          <a:ea typeface="+mn-ea"/>
                          <a:cs typeface="+mn-cs"/>
                        </a:rPr>
                        <a:t>ETHOS</a:t>
                      </a:r>
                      <a:endParaRPr lang="en-US" dirty="0"/>
                    </a:p>
                  </a:txBody>
                  <a:tcPr/>
                </a:tc>
                <a:tc>
                  <a:txBody>
                    <a:bodyPr/>
                    <a:lstStyle/>
                    <a:p>
                      <a:endParaRPr lang="en-US" dirty="0"/>
                    </a:p>
                  </a:txBody>
                  <a:tcPr/>
                </a:tc>
              </a:tr>
              <a:tr h="1793240">
                <a:tc>
                  <a:txBody>
                    <a:bodyPr/>
                    <a:lstStyle/>
                    <a:p>
                      <a:r>
                        <a:rPr lang="en-US" sz="1800" kern="1200" dirty="0" smtClean="0">
                          <a:solidFill>
                            <a:schemeClr val="dk1"/>
                          </a:solidFill>
                          <a:latin typeface="+mn-lt"/>
                          <a:ea typeface="+mn-ea"/>
                          <a:cs typeface="+mn-cs"/>
                        </a:rPr>
                        <a:t>Repetition of “time”</a:t>
                      </a:r>
                      <a:endParaRPr lang="en-US" dirty="0"/>
                    </a:p>
                  </a:txBody>
                  <a:tcPr/>
                </a:tc>
                <a:tc>
                  <a:txBody>
                    <a:bodyPr/>
                    <a:lstStyle/>
                    <a:p>
                      <a:r>
                        <a:rPr lang="en-US" sz="1800" kern="1200" dirty="0" smtClean="0">
                          <a:solidFill>
                            <a:schemeClr val="dk1"/>
                          </a:solidFill>
                          <a:latin typeface="+mn-lt"/>
                          <a:ea typeface="+mn-ea"/>
                          <a:cs typeface="+mn-cs"/>
                        </a:rPr>
                        <a:t>To create an _______ appeal</a:t>
                      </a:r>
                    </a:p>
                    <a:p>
                      <a:r>
                        <a:rPr lang="en-US" sz="1800" kern="1200" dirty="0" smtClean="0">
                          <a:solidFill>
                            <a:schemeClr val="dk1"/>
                          </a:solidFill>
                          <a:latin typeface="+mn-lt"/>
                          <a:ea typeface="+mn-ea"/>
                          <a:cs typeface="+mn-cs"/>
                        </a:rPr>
                        <a:t> </a:t>
                      </a:r>
                    </a:p>
                    <a:p>
                      <a:r>
                        <a:rPr lang="en-US" sz="1800" kern="1200" dirty="0" smtClean="0">
                          <a:solidFill>
                            <a:schemeClr val="dk1"/>
                          </a:solidFill>
                          <a:latin typeface="+mn-lt"/>
                          <a:ea typeface="+mn-ea"/>
                          <a:cs typeface="+mn-cs"/>
                        </a:rPr>
                        <a:t>Think </a:t>
                      </a:r>
                      <a:r>
                        <a:rPr lang="en-US" sz="1800" b="1" i="1" u="sng" kern="1200" dirty="0" smtClean="0">
                          <a:solidFill>
                            <a:schemeClr val="dk1"/>
                          </a:solidFill>
                          <a:latin typeface="+mn-lt"/>
                          <a:ea typeface="+mn-ea"/>
                          <a:cs typeface="+mn-cs"/>
                        </a:rPr>
                        <a:t>LOGOS</a:t>
                      </a:r>
                      <a:endParaRPr lang="en-US" dirty="0"/>
                    </a:p>
                  </a:txBody>
                  <a:tcPr/>
                </a:tc>
                <a:tc>
                  <a:txBody>
                    <a:bodyPr/>
                    <a:lstStyle/>
                    <a:p>
                      <a:endParaRPr lang="en-US" dirty="0"/>
                    </a:p>
                  </a:txBody>
                  <a:tcPr/>
                </a:tc>
              </a:tr>
              <a:tr h="2362200">
                <a:tc>
                  <a:txBody>
                    <a:bodyPr/>
                    <a:lstStyle/>
                    <a:p>
                      <a:r>
                        <a:rPr lang="en-US" sz="1800" kern="1200" dirty="0" smtClean="0">
                          <a:solidFill>
                            <a:schemeClr val="dk1"/>
                          </a:solidFill>
                          <a:latin typeface="+mn-lt"/>
                          <a:ea typeface="+mn-ea"/>
                          <a:cs typeface="+mn-cs"/>
                        </a:rPr>
                        <a:t>Biblical diction</a:t>
                      </a:r>
                      <a:endParaRPr lang="en-US" dirty="0"/>
                    </a:p>
                  </a:txBody>
                  <a:tcPr/>
                </a:tc>
                <a:tc>
                  <a:txBody>
                    <a:bodyPr/>
                    <a:lstStyle/>
                    <a:p>
                      <a:r>
                        <a:rPr lang="en-US" sz="1800" kern="1200" dirty="0" smtClean="0">
                          <a:solidFill>
                            <a:schemeClr val="dk1"/>
                          </a:solidFill>
                          <a:latin typeface="+mn-lt"/>
                          <a:ea typeface="+mn-ea"/>
                          <a:cs typeface="+mn-cs"/>
                        </a:rPr>
                        <a:t>To create an _______ appeal</a:t>
                      </a:r>
                    </a:p>
                    <a:p>
                      <a:r>
                        <a:rPr lang="en-US" sz="1800" kern="1200" dirty="0" smtClean="0">
                          <a:solidFill>
                            <a:schemeClr val="dk1"/>
                          </a:solidFill>
                          <a:latin typeface="+mn-lt"/>
                          <a:ea typeface="+mn-ea"/>
                          <a:cs typeface="+mn-cs"/>
                        </a:rPr>
                        <a:t> </a:t>
                      </a:r>
                    </a:p>
                    <a:p>
                      <a:r>
                        <a:rPr lang="en-US" sz="1800" kern="1200" dirty="0" smtClean="0">
                          <a:solidFill>
                            <a:schemeClr val="dk1"/>
                          </a:solidFill>
                          <a:latin typeface="+mn-lt"/>
                          <a:ea typeface="+mn-ea"/>
                          <a:cs typeface="+mn-cs"/>
                        </a:rPr>
                        <a:t>Think </a:t>
                      </a:r>
                      <a:r>
                        <a:rPr lang="en-US" sz="1800" b="1" i="1" u="sng" kern="1200" dirty="0" smtClean="0">
                          <a:solidFill>
                            <a:schemeClr val="dk1"/>
                          </a:solidFill>
                          <a:latin typeface="+mn-lt"/>
                          <a:ea typeface="+mn-ea"/>
                          <a:cs typeface="+mn-cs"/>
                        </a:rPr>
                        <a:t>PATHOS</a:t>
                      </a:r>
                      <a:endParaRPr lang="en-US" dirty="0"/>
                    </a:p>
                  </a:txBody>
                  <a:tcPr/>
                </a:tc>
                <a:tc>
                  <a:txBody>
                    <a:bodyPr/>
                    <a:lstStyle/>
                    <a:p>
                      <a:endParaRPr lang="en-US" dirty="0"/>
                    </a:p>
                  </a:txBody>
                  <a:tcPr/>
                </a:tc>
              </a:tr>
            </a:tbl>
          </a:graphicData>
        </a:graphic>
      </p:graphicFrame>
      <p:sp>
        <p:nvSpPr>
          <p:cNvPr id="4" name="Title 1"/>
          <p:cNvSpPr>
            <a:spLocks noGrp="1"/>
          </p:cNvSpPr>
          <p:nvPr>
            <p:ph type="title"/>
          </p:nvPr>
        </p:nvSpPr>
        <p:spPr>
          <a:xfrm>
            <a:off x="457200" y="76200"/>
            <a:ext cx="8229600" cy="609600"/>
          </a:xfrm>
        </p:spPr>
        <p:txBody>
          <a:bodyPr>
            <a:normAutofit fontScale="90000"/>
          </a:bodyPr>
          <a:lstStyle/>
          <a:p>
            <a:r>
              <a:rPr lang="en-US" b="1" dirty="0"/>
              <a:t>Rhetorical Devices and </a:t>
            </a:r>
            <a:r>
              <a:rPr lang="en-US" b="1" dirty="0" smtClean="0"/>
              <a:t>Strategies</a:t>
            </a:r>
            <a:endParaRPr lang="en-US" dirty="0"/>
          </a:p>
        </p:txBody>
      </p:sp>
      <p:sp>
        <p:nvSpPr>
          <p:cNvPr id="7" name="TextBox 6"/>
          <p:cNvSpPr txBox="1"/>
          <p:nvPr/>
        </p:nvSpPr>
        <p:spPr>
          <a:xfrm>
            <a:off x="4191000" y="1143000"/>
            <a:ext cx="4724400" cy="1200329"/>
          </a:xfrm>
          <a:prstGeom prst="rect">
            <a:avLst/>
          </a:prstGeom>
          <a:noFill/>
        </p:spPr>
        <p:txBody>
          <a:bodyPr wrap="square" rtlCol="0">
            <a:spAutoFit/>
          </a:bodyPr>
          <a:lstStyle/>
          <a:p>
            <a:r>
              <a:rPr lang="en-US" i="1" dirty="0" smtClean="0">
                <a:solidFill>
                  <a:srgbClr val="FF0000"/>
                </a:solidFill>
              </a:rPr>
              <a:t>The repetition of “Sir” shows</a:t>
            </a:r>
            <a:r>
              <a:rPr lang="en-US" i="1" baseline="0" dirty="0" smtClean="0">
                <a:solidFill>
                  <a:srgbClr val="FF0000"/>
                </a:solidFill>
              </a:rPr>
              <a:t> </a:t>
            </a:r>
            <a:r>
              <a:rPr lang="en-US" i="1" dirty="0" smtClean="0">
                <a:solidFill>
                  <a:srgbClr val="FF0000"/>
                </a:solidFill>
              </a:rPr>
              <a:t>Banneker’s respect for Jefferson’s</a:t>
            </a:r>
            <a:r>
              <a:rPr lang="en-US" i="1" baseline="0" dirty="0" smtClean="0">
                <a:solidFill>
                  <a:srgbClr val="FF0000"/>
                </a:solidFill>
              </a:rPr>
              <a:t> </a:t>
            </a:r>
            <a:r>
              <a:rPr lang="en-US" i="1" dirty="0" smtClean="0">
                <a:solidFill>
                  <a:srgbClr val="FF0000"/>
                </a:solidFill>
              </a:rPr>
              <a:t>position and his political influence.</a:t>
            </a:r>
            <a:r>
              <a:rPr lang="en-US" i="1" baseline="0" dirty="0" smtClean="0">
                <a:solidFill>
                  <a:srgbClr val="FF0000"/>
                </a:solidFill>
              </a:rPr>
              <a:t> </a:t>
            </a:r>
            <a:r>
              <a:rPr lang="en-US" i="1" dirty="0" smtClean="0">
                <a:solidFill>
                  <a:srgbClr val="FF0000"/>
                </a:solidFill>
              </a:rPr>
              <a:t>This politeness is necessary to offset the</a:t>
            </a:r>
            <a:r>
              <a:rPr lang="en-US" i="1" baseline="0" dirty="0" smtClean="0">
                <a:solidFill>
                  <a:srgbClr val="FF0000"/>
                </a:solidFill>
              </a:rPr>
              <a:t> </a:t>
            </a:r>
            <a:r>
              <a:rPr lang="en-US" i="1" dirty="0" smtClean="0">
                <a:solidFill>
                  <a:srgbClr val="FF0000"/>
                </a:solidFill>
              </a:rPr>
              <a:t>harshness of his words in paragraph 3.</a:t>
            </a:r>
            <a:endParaRPr lang="en-US" i="1" dirty="0">
              <a:solidFill>
                <a:srgbClr val="FF0000"/>
              </a:solidFill>
            </a:endParaRPr>
          </a:p>
        </p:txBody>
      </p:sp>
      <p:sp>
        <p:nvSpPr>
          <p:cNvPr id="8" name="TextBox 7"/>
          <p:cNvSpPr txBox="1"/>
          <p:nvPr/>
        </p:nvSpPr>
        <p:spPr>
          <a:xfrm>
            <a:off x="4191000" y="2362200"/>
            <a:ext cx="4724400" cy="1754326"/>
          </a:xfrm>
          <a:prstGeom prst="rect">
            <a:avLst/>
          </a:prstGeom>
          <a:noFill/>
        </p:spPr>
        <p:txBody>
          <a:bodyPr wrap="square" rtlCol="0">
            <a:spAutoFit/>
          </a:bodyPr>
          <a:lstStyle/>
          <a:p>
            <a:r>
              <a:rPr lang="en-US" i="1" dirty="0" smtClean="0">
                <a:solidFill>
                  <a:srgbClr val="FF0000"/>
                </a:solidFill>
              </a:rPr>
              <a:t>The repetition of “time” reminds</a:t>
            </a:r>
            <a:r>
              <a:rPr lang="en-US" i="1" baseline="0" dirty="0" smtClean="0">
                <a:solidFill>
                  <a:srgbClr val="FF0000"/>
                </a:solidFill>
              </a:rPr>
              <a:t> </a:t>
            </a:r>
            <a:r>
              <a:rPr lang="en-US" i="1" dirty="0" smtClean="0">
                <a:solidFill>
                  <a:srgbClr val="FF0000"/>
                </a:solidFill>
              </a:rPr>
              <a:t>Jefferson of a period in recent history when although he was a free man, he felt himself under bondage to British</a:t>
            </a:r>
            <a:r>
              <a:rPr lang="en-US" i="1" baseline="0" dirty="0" smtClean="0">
                <a:solidFill>
                  <a:srgbClr val="FF0000"/>
                </a:solidFill>
              </a:rPr>
              <a:t> </a:t>
            </a:r>
            <a:r>
              <a:rPr lang="en-US" i="1" dirty="0" smtClean="0">
                <a:solidFill>
                  <a:srgbClr val="FF0000"/>
                </a:solidFill>
              </a:rPr>
              <a:t>rule. It is a logical argument to remind Jefferson of a personal</a:t>
            </a:r>
            <a:r>
              <a:rPr lang="en-US" i="1" baseline="0" dirty="0" smtClean="0">
                <a:solidFill>
                  <a:srgbClr val="FF0000"/>
                </a:solidFill>
              </a:rPr>
              <a:t> </a:t>
            </a:r>
            <a:r>
              <a:rPr lang="en-US" i="1" dirty="0" smtClean="0">
                <a:solidFill>
                  <a:srgbClr val="FF0000"/>
                </a:solidFill>
              </a:rPr>
              <a:t>experience</a:t>
            </a:r>
            <a:r>
              <a:rPr lang="en-US" i="1" baseline="0" dirty="0" smtClean="0">
                <a:solidFill>
                  <a:srgbClr val="FF0000"/>
                </a:solidFill>
              </a:rPr>
              <a:t> </a:t>
            </a:r>
            <a:r>
              <a:rPr lang="en-US" i="1" dirty="0" smtClean="0">
                <a:solidFill>
                  <a:srgbClr val="FF0000"/>
                </a:solidFill>
              </a:rPr>
              <a:t>similar to Banneker’s cause. </a:t>
            </a:r>
            <a:endParaRPr lang="en-US" i="1" dirty="0">
              <a:solidFill>
                <a:srgbClr val="FF0000"/>
              </a:solidFill>
            </a:endParaRPr>
          </a:p>
        </p:txBody>
      </p:sp>
      <p:sp>
        <p:nvSpPr>
          <p:cNvPr id="9" name="TextBox 8"/>
          <p:cNvSpPr txBox="1"/>
          <p:nvPr/>
        </p:nvSpPr>
        <p:spPr>
          <a:xfrm>
            <a:off x="4191000" y="4114800"/>
            <a:ext cx="4800600" cy="2308324"/>
          </a:xfrm>
          <a:prstGeom prst="rect">
            <a:avLst/>
          </a:prstGeom>
          <a:noFill/>
        </p:spPr>
        <p:txBody>
          <a:bodyPr wrap="square" rtlCol="0">
            <a:spAutoFit/>
          </a:bodyPr>
          <a:lstStyle/>
          <a:p>
            <a:r>
              <a:rPr lang="en-US" i="1" dirty="0" smtClean="0">
                <a:solidFill>
                  <a:srgbClr val="FF0000"/>
                </a:solidFill>
              </a:rPr>
              <a:t>The use of Biblical diction establishes a</a:t>
            </a:r>
            <a:r>
              <a:rPr lang="en-US" i="1" baseline="0" dirty="0" smtClean="0">
                <a:solidFill>
                  <a:srgbClr val="FF0000"/>
                </a:solidFill>
              </a:rPr>
              <a:t> </a:t>
            </a:r>
            <a:r>
              <a:rPr lang="en-US" i="1" dirty="0" smtClean="0">
                <a:solidFill>
                  <a:srgbClr val="FF0000"/>
                </a:solidFill>
              </a:rPr>
              <a:t>common belief that Banneker and</a:t>
            </a:r>
            <a:r>
              <a:rPr lang="en-US" i="1" baseline="0" dirty="0" smtClean="0">
                <a:solidFill>
                  <a:srgbClr val="FF0000"/>
                </a:solidFill>
              </a:rPr>
              <a:t> </a:t>
            </a:r>
            <a:r>
              <a:rPr lang="en-US" i="1" dirty="0" smtClean="0">
                <a:solidFill>
                  <a:srgbClr val="FF0000"/>
                </a:solidFill>
              </a:rPr>
              <a:t>Jefferson share. His reference to “the</a:t>
            </a:r>
            <a:r>
              <a:rPr lang="en-US" i="1" baseline="0" dirty="0" smtClean="0">
                <a:solidFill>
                  <a:srgbClr val="FF0000"/>
                </a:solidFill>
              </a:rPr>
              <a:t> </a:t>
            </a:r>
            <a:r>
              <a:rPr lang="en-US" i="1" dirty="0" smtClean="0">
                <a:solidFill>
                  <a:srgbClr val="FF0000"/>
                </a:solidFill>
              </a:rPr>
              <a:t>Father of mankind” implies both are</a:t>
            </a:r>
            <a:r>
              <a:rPr lang="en-US" i="1" baseline="0" dirty="0" smtClean="0">
                <a:solidFill>
                  <a:srgbClr val="FF0000"/>
                </a:solidFill>
              </a:rPr>
              <a:t> </a:t>
            </a:r>
            <a:r>
              <a:rPr lang="en-US" i="1" dirty="0" smtClean="0">
                <a:solidFill>
                  <a:srgbClr val="FF0000"/>
                </a:solidFill>
              </a:rPr>
              <a:t>children of the same heavenly father</a:t>
            </a:r>
            <a:r>
              <a:rPr lang="en-US" i="1" baseline="0" dirty="0" smtClean="0">
                <a:solidFill>
                  <a:srgbClr val="FF0000"/>
                </a:solidFill>
              </a:rPr>
              <a:t> </a:t>
            </a:r>
            <a:r>
              <a:rPr lang="en-US" i="1" dirty="0" smtClean="0">
                <a:solidFill>
                  <a:srgbClr val="FF0000"/>
                </a:solidFill>
              </a:rPr>
              <a:t>and as such should have the same</a:t>
            </a:r>
            <a:r>
              <a:rPr lang="en-US" i="1" baseline="0" dirty="0" smtClean="0">
                <a:solidFill>
                  <a:srgbClr val="FF0000"/>
                </a:solidFill>
              </a:rPr>
              <a:t> </a:t>
            </a:r>
            <a:r>
              <a:rPr lang="en-US" i="1" dirty="0" smtClean="0">
                <a:solidFill>
                  <a:srgbClr val="FF0000"/>
                </a:solidFill>
              </a:rPr>
              <a:t>entitlements. By showing that he</a:t>
            </a:r>
            <a:r>
              <a:rPr lang="en-US" i="1" baseline="0" dirty="0" smtClean="0">
                <a:solidFill>
                  <a:srgbClr val="FF0000"/>
                </a:solidFill>
              </a:rPr>
              <a:t> </a:t>
            </a:r>
            <a:r>
              <a:rPr lang="en-US" i="1" dirty="0" smtClean="0">
                <a:solidFill>
                  <a:srgbClr val="FF0000"/>
                </a:solidFill>
              </a:rPr>
              <a:t>believes in the “blessing of heaven,” he</a:t>
            </a:r>
            <a:r>
              <a:rPr lang="en-US" i="1" baseline="0" dirty="0" smtClean="0">
                <a:solidFill>
                  <a:srgbClr val="FF0000"/>
                </a:solidFill>
              </a:rPr>
              <a:t> </a:t>
            </a:r>
            <a:r>
              <a:rPr lang="en-US" i="1" dirty="0" smtClean="0">
                <a:solidFill>
                  <a:srgbClr val="FF0000"/>
                </a:solidFill>
              </a:rPr>
              <a:t>furthers an emotional appeal to</a:t>
            </a:r>
            <a:r>
              <a:rPr lang="en-US" i="1" baseline="0" dirty="0" smtClean="0">
                <a:solidFill>
                  <a:srgbClr val="FF0000"/>
                </a:solidFill>
              </a:rPr>
              <a:t> </a:t>
            </a:r>
            <a:r>
              <a:rPr lang="en-US" i="1" dirty="0" smtClean="0">
                <a:solidFill>
                  <a:srgbClr val="FF0000"/>
                </a:solidFill>
              </a:rPr>
              <a:t>Jefferson’s Christian charity. </a:t>
            </a:r>
            <a:endParaRPr lang="en-US" i="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fontScale="90000"/>
          </a:bodyPr>
          <a:lstStyle/>
          <a:p>
            <a:r>
              <a:rPr lang="en-US" b="1" u="sng" dirty="0"/>
              <a:t>Step One</a:t>
            </a:r>
            <a:r>
              <a:rPr lang="en-US" dirty="0"/>
              <a:t>: </a:t>
            </a:r>
            <a:r>
              <a:rPr lang="en-US" i="1" dirty="0"/>
              <a:t>Understanding the </a:t>
            </a:r>
            <a:r>
              <a:rPr lang="en-US" i="1" dirty="0" smtClean="0"/>
              <a:t>Prompt</a:t>
            </a:r>
            <a:endParaRPr lang="en-US" dirty="0"/>
          </a:p>
        </p:txBody>
      </p:sp>
      <p:graphicFrame>
        <p:nvGraphicFramePr>
          <p:cNvPr id="4" name="Content Placeholder 3"/>
          <p:cNvGraphicFramePr>
            <a:graphicFrameLocks noGrp="1"/>
          </p:cNvGraphicFramePr>
          <p:nvPr>
            <p:ph idx="1"/>
          </p:nvPr>
        </p:nvGraphicFramePr>
        <p:xfrm>
          <a:off x="152400" y="1905000"/>
          <a:ext cx="8839200" cy="4486656"/>
        </p:xfrm>
        <a:graphic>
          <a:graphicData uri="http://schemas.openxmlformats.org/drawingml/2006/table">
            <a:tbl>
              <a:tblPr firstRow="1" bandRow="1">
                <a:tableStyleId>{5C22544A-7EE6-4342-B048-85BDC9FD1C3A}</a:tableStyleId>
              </a:tblPr>
              <a:tblGrid>
                <a:gridCol w="8839200"/>
              </a:tblGrid>
              <a:tr h="1447800">
                <a:tc>
                  <a:txBody>
                    <a:bodyPr/>
                    <a:lstStyle/>
                    <a:p>
                      <a:pPr marL="0" marR="0">
                        <a:lnSpc>
                          <a:spcPct val="115000"/>
                        </a:lnSpc>
                        <a:spcBef>
                          <a:spcPts val="0"/>
                        </a:spcBef>
                        <a:spcAft>
                          <a:spcPts val="0"/>
                        </a:spcAft>
                      </a:pPr>
                      <a:r>
                        <a:rPr lang="en-US" sz="3200" dirty="0">
                          <a:latin typeface="Calibri"/>
                          <a:ea typeface="Calibri"/>
                          <a:cs typeface="Times New Roman"/>
                        </a:rPr>
                        <a:t>Benjamin Banneker, the son of former slaves, was a farmer, astronomer, mathematician, surveyor, and author. In 1791 he wrote to Thomas Jefferson, framer of the Declaration of Independence and secretary of state to President George Washington. Read the following excerpt from the letter and write an essay that analyzes how Banneker uses rhetorical strategies to argue against slavery.</a:t>
                      </a:r>
                    </a:p>
                  </a:txBody>
                  <a:tcPr marL="68580" marR="68580" marT="0" marB="0"/>
                </a:tc>
              </a:tr>
            </a:tbl>
          </a:graphicData>
        </a:graphic>
      </p:graphicFrame>
      <p:sp>
        <p:nvSpPr>
          <p:cNvPr id="5" name="TextBox 4"/>
          <p:cNvSpPr txBox="1"/>
          <p:nvPr/>
        </p:nvSpPr>
        <p:spPr>
          <a:xfrm>
            <a:off x="228600" y="990600"/>
            <a:ext cx="8686800" cy="584775"/>
          </a:xfrm>
          <a:prstGeom prst="rect">
            <a:avLst/>
          </a:prstGeom>
          <a:noFill/>
        </p:spPr>
        <p:txBody>
          <a:bodyPr wrap="square" rtlCol="0">
            <a:spAutoFit/>
          </a:bodyPr>
          <a:lstStyle/>
          <a:p>
            <a:pPr algn="ctr"/>
            <a:r>
              <a:rPr lang="en-US" sz="3200" dirty="0" smtClean="0"/>
              <a:t>Read the prompt and answer questions #1-4</a:t>
            </a:r>
            <a:endParaRPr lang="en-US" sz="32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838200"/>
            <a:ext cx="8839200" cy="5867400"/>
          </a:xfrm>
        </p:spPr>
        <p:txBody>
          <a:bodyPr>
            <a:normAutofit lnSpcReduction="10000"/>
          </a:bodyPr>
          <a:lstStyle/>
          <a:p>
            <a:pPr marL="514350" indent="-514350">
              <a:buFont typeface="+mj-lt"/>
              <a:buAutoNum type="arabicPeriod"/>
            </a:pPr>
            <a:r>
              <a:rPr lang="en-US" dirty="0" smtClean="0"/>
              <a:t>Who </a:t>
            </a:r>
            <a:r>
              <a:rPr lang="en-US" dirty="0"/>
              <a:t>was Benjamin Banneker? From the information given in the prompt, what inferences can we make about him? What prior knowledge do you have of Banneker? </a:t>
            </a:r>
            <a:endParaRPr lang="en-US" dirty="0" smtClean="0"/>
          </a:p>
          <a:p>
            <a:pPr marL="514350" indent="-514350"/>
            <a:r>
              <a:rPr lang="en-US" i="1" dirty="0" smtClean="0">
                <a:solidFill>
                  <a:srgbClr val="FF0000"/>
                </a:solidFill>
              </a:rPr>
              <a:t>The “son of former slaves” should indicate to students that Banneker was not a slave. </a:t>
            </a:r>
          </a:p>
          <a:p>
            <a:pPr marL="514350" indent="-514350"/>
            <a:r>
              <a:rPr lang="en-US" i="1" dirty="0" smtClean="0">
                <a:solidFill>
                  <a:srgbClr val="FF0000"/>
                </a:solidFill>
              </a:rPr>
              <a:t>His accomplishments in astronomy, mathematics, and surveying indicate that he was an intelligent and accomplished African American. </a:t>
            </a:r>
          </a:p>
          <a:p>
            <a:pPr marL="514350" indent="-514350"/>
            <a:r>
              <a:rPr lang="en-US" i="1" dirty="0" smtClean="0">
                <a:solidFill>
                  <a:srgbClr val="FF0000"/>
                </a:solidFill>
              </a:rPr>
              <a:t>Students should be encouraged to share any additional knowledge of Banneker, who owned a tobacco farm. </a:t>
            </a:r>
            <a:endParaRPr lang="en-US" i="1" dirty="0">
              <a:solidFill>
                <a:srgbClr val="FF0000"/>
              </a:solidFill>
            </a:endParaRPr>
          </a:p>
          <a:p>
            <a:endParaRPr lang="en-US" dirty="0"/>
          </a:p>
        </p:txBody>
      </p:sp>
      <p:sp>
        <p:nvSpPr>
          <p:cNvPr id="4" name="Title 1"/>
          <p:cNvSpPr>
            <a:spLocks noGrp="1"/>
          </p:cNvSpPr>
          <p:nvPr>
            <p:ph type="title"/>
          </p:nvPr>
        </p:nvSpPr>
        <p:spPr>
          <a:xfrm>
            <a:off x="457200" y="152400"/>
            <a:ext cx="8229600" cy="533400"/>
          </a:xfrm>
        </p:spPr>
        <p:txBody>
          <a:bodyPr>
            <a:normAutofit fontScale="90000"/>
          </a:bodyPr>
          <a:lstStyle/>
          <a:p>
            <a:r>
              <a:rPr lang="en-US" b="1" u="sng" dirty="0"/>
              <a:t>Step One</a:t>
            </a:r>
            <a:r>
              <a:rPr lang="en-US" dirty="0"/>
              <a:t>: </a:t>
            </a:r>
            <a:r>
              <a:rPr lang="en-US" i="1" dirty="0"/>
              <a:t>Understanding the </a:t>
            </a:r>
            <a:r>
              <a:rPr lang="en-US" i="1" dirty="0" smtClean="0"/>
              <a:t>Prompt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0"/>
            <a:ext cx="8839200" cy="5943600"/>
          </a:xfrm>
        </p:spPr>
        <p:txBody>
          <a:bodyPr>
            <a:normAutofit fontScale="85000" lnSpcReduction="20000"/>
          </a:bodyPr>
          <a:lstStyle/>
          <a:p>
            <a:pPr marL="514350" indent="-514350">
              <a:buFont typeface="+mj-lt"/>
              <a:buAutoNum type="arabicPeriod" startAt="2"/>
            </a:pPr>
            <a:r>
              <a:rPr lang="en-US" dirty="0" smtClean="0"/>
              <a:t>Who </a:t>
            </a:r>
            <a:r>
              <a:rPr lang="en-US" dirty="0"/>
              <a:t>was his intended audience? What inferences can we make about the connection between Banneker and his audience? </a:t>
            </a:r>
            <a:endParaRPr lang="en-US" dirty="0" smtClean="0"/>
          </a:p>
          <a:p>
            <a:pPr marL="514350" indent="-514350"/>
            <a:r>
              <a:rPr lang="en-US" dirty="0" smtClean="0">
                <a:solidFill>
                  <a:srgbClr val="FF0000"/>
                </a:solidFill>
              </a:rPr>
              <a:t>The letter is to Thomas Jefferson, Secretary of State. </a:t>
            </a:r>
          </a:p>
          <a:p>
            <a:pPr marL="514350" indent="-514350"/>
            <a:r>
              <a:rPr lang="en-US" dirty="0" smtClean="0">
                <a:solidFill>
                  <a:srgbClr val="FF0000"/>
                </a:solidFill>
              </a:rPr>
              <a:t>Students should realize that this was after Jefferson had penned the Declaration of Independence, but before he became the third President of the United States (1801-1809). </a:t>
            </a:r>
          </a:p>
          <a:p>
            <a:pPr marL="514350" indent="-514350"/>
            <a:r>
              <a:rPr lang="en-US" dirty="0" smtClean="0">
                <a:solidFill>
                  <a:srgbClr val="FF0000"/>
                </a:solidFill>
              </a:rPr>
              <a:t>Banneker is therefore very respectful of Jefferson’s position and authority in the first two paragraphs, yet bold enough to point out that Jefferson “should be found guilty of that criminal act” for his participation in slavery. </a:t>
            </a:r>
          </a:p>
          <a:p>
            <a:pPr marL="514350" indent="-514350"/>
            <a:r>
              <a:rPr lang="en-US" dirty="0" smtClean="0">
                <a:solidFill>
                  <a:srgbClr val="FF0000"/>
                </a:solidFill>
              </a:rPr>
              <a:t>While Jefferson supported the end of slave trade, he was a slave owner himself and very aware of the economic influence that abolition would have on plantation owners. </a:t>
            </a:r>
            <a:endParaRPr lang="en-US" dirty="0">
              <a:solidFill>
                <a:srgbClr val="FF0000"/>
              </a:solidFill>
            </a:endParaRPr>
          </a:p>
          <a:p>
            <a:endParaRPr lang="en-US" dirty="0"/>
          </a:p>
        </p:txBody>
      </p:sp>
      <p:sp>
        <p:nvSpPr>
          <p:cNvPr id="4" name="Title 1"/>
          <p:cNvSpPr>
            <a:spLocks noGrp="1"/>
          </p:cNvSpPr>
          <p:nvPr>
            <p:ph type="title"/>
          </p:nvPr>
        </p:nvSpPr>
        <p:spPr>
          <a:xfrm>
            <a:off x="457200" y="76200"/>
            <a:ext cx="8229600" cy="609600"/>
          </a:xfrm>
        </p:spPr>
        <p:txBody>
          <a:bodyPr>
            <a:normAutofit fontScale="90000"/>
          </a:bodyPr>
          <a:lstStyle/>
          <a:p>
            <a:r>
              <a:rPr lang="en-US" b="1" u="sng" dirty="0"/>
              <a:t>Step One</a:t>
            </a:r>
            <a:r>
              <a:rPr lang="en-US" dirty="0"/>
              <a:t>: </a:t>
            </a:r>
            <a:r>
              <a:rPr lang="en-US" i="1" dirty="0"/>
              <a:t>Understanding the </a:t>
            </a:r>
            <a:r>
              <a:rPr lang="en-US" i="1" dirty="0" smtClean="0"/>
              <a:t>Prompt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914400"/>
            <a:ext cx="8839200" cy="5791200"/>
          </a:xfrm>
        </p:spPr>
        <p:txBody>
          <a:bodyPr>
            <a:normAutofit/>
          </a:bodyPr>
          <a:lstStyle/>
          <a:p>
            <a:pPr marL="514350" indent="-514350">
              <a:buFont typeface="+mj-lt"/>
              <a:buAutoNum type="arabicPeriod" startAt="3"/>
            </a:pPr>
            <a:r>
              <a:rPr lang="en-US" dirty="0"/>
              <a:t>What is the historical significance of the year in which the letter was written</a:t>
            </a:r>
            <a:r>
              <a:rPr lang="en-US" dirty="0" smtClean="0"/>
              <a:t>?</a:t>
            </a:r>
          </a:p>
          <a:p>
            <a:pPr marL="514350" indent="-514350"/>
            <a:r>
              <a:rPr lang="en-US" dirty="0" smtClean="0">
                <a:solidFill>
                  <a:srgbClr val="FF0000"/>
                </a:solidFill>
              </a:rPr>
              <a:t>In 1791, the United States had only been free from British rule for a short time. </a:t>
            </a:r>
          </a:p>
          <a:p>
            <a:pPr marL="514350" indent="-514350"/>
            <a:r>
              <a:rPr lang="en-US" dirty="0" smtClean="0">
                <a:solidFill>
                  <a:srgbClr val="FF0000"/>
                </a:solidFill>
              </a:rPr>
              <a:t>The Declaration of Independence was signed on July 4, 1776, but the Treaty of Paris ending the American Revolution was signed in 1783. </a:t>
            </a:r>
          </a:p>
          <a:p>
            <a:pPr marL="514350" indent="-514350"/>
            <a:r>
              <a:rPr lang="en-US" dirty="0" smtClean="0">
                <a:solidFill>
                  <a:srgbClr val="FF0000"/>
                </a:solidFill>
              </a:rPr>
              <a:t>African Americans, both free and slaves, had fought on the side of the Americans and British during this war.</a:t>
            </a:r>
            <a:endParaRPr lang="en-US" dirty="0">
              <a:solidFill>
                <a:srgbClr val="FF0000"/>
              </a:solidFill>
            </a:endParaRPr>
          </a:p>
        </p:txBody>
      </p:sp>
      <p:sp>
        <p:nvSpPr>
          <p:cNvPr id="4" name="Title 1"/>
          <p:cNvSpPr>
            <a:spLocks noGrp="1"/>
          </p:cNvSpPr>
          <p:nvPr>
            <p:ph type="title"/>
          </p:nvPr>
        </p:nvSpPr>
        <p:spPr>
          <a:xfrm>
            <a:off x="457200" y="152400"/>
            <a:ext cx="8229600" cy="533400"/>
          </a:xfrm>
        </p:spPr>
        <p:txBody>
          <a:bodyPr>
            <a:normAutofit fontScale="90000"/>
          </a:bodyPr>
          <a:lstStyle/>
          <a:p>
            <a:r>
              <a:rPr lang="en-US" b="1" u="sng" dirty="0"/>
              <a:t>Step One</a:t>
            </a:r>
            <a:r>
              <a:rPr lang="en-US" dirty="0"/>
              <a:t>: </a:t>
            </a:r>
            <a:r>
              <a:rPr lang="en-US" i="1" dirty="0"/>
              <a:t>Understanding the </a:t>
            </a:r>
            <a:r>
              <a:rPr lang="en-US" i="1" dirty="0" smtClean="0"/>
              <a:t>Prompt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914400"/>
            <a:ext cx="8839200" cy="5791200"/>
          </a:xfrm>
        </p:spPr>
        <p:txBody>
          <a:bodyPr/>
          <a:lstStyle/>
          <a:p>
            <a:pPr marL="514350" indent="-514350">
              <a:buFont typeface="+mj-lt"/>
              <a:buAutoNum type="arabicPeriod" startAt="4"/>
            </a:pPr>
            <a:r>
              <a:rPr lang="en-US" dirty="0"/>
              <a:t>In your own words, complete this </a:t>
            </a:r>
            <a:r>
              <a:rPr lang="en-US" dirty="0" smtClean="0"/>
              <a:t>statement…</a:t>
            </a:r>
          </a:p>
          <a:p>
            <a:pPr marL="514350" indent="-514350">
              <a:buNone/>
            </a:pPr>
            <a:r>
              <a:rPr lang="en-US" dirty="0"/>
              <a:t>	</a:t>
            </a:r>
            <a:r>
              <a:rPr lang="en-US" dirty="0" smtClean="0"/>
              <a:t>I </a:t>
            </a:r>
            <a:r>
              <a:rPr lang="en-US" dirty="0"/>
              <a:t>am going to write an essay </a:t>
            </a:r>
            <a:r>
              <a:rPr lang="en-US" dirty="0" smtClean="0"/>
              <a:t>that: </a:t>
            </a:r>
          </a:p>
          <a:p>
            <a:pPr marL="514350" indent="-514350">
              <a:buNone/>
            </a:pPr>
            <a:r>
              <a:rPr lang="en-US" dirty="0">
                <a:solidFill>
                  <a:srgbClr val="FF0000"/>
                </a:solidFill>
              </a:rPr>
              <a:t>	</a:t>
            </a:r>
            <a:r>
              <a:rPr lang="en-US" dirty="0" smtClean="0">
                <a:solidFill>
                  <a:srgbClr val="FF0000"/>
                </a:solidFill>
              </a:rPr>
              <a:t>explains how Banneker uses rhetorical devices to show Thomas Jefferson that he should help end slavery. </a:t>
            </a:r>
            <a:endParaRPr lang="en-US" dirty="0">
              <a:solidFill>
                <a:srgbClr val="FF0000"/>
              </a:solidFill>
            </a:endParaRPr>
          </a:p>
        </p:txBody>
      </p:sp>
      <p:sp>
        <p:nvSpPr>
          <p:cNvPr id="4" name="Title 1"/>
          <p:cNvSpPr>
            <a:spLocks noGrp="1"/>
          </p:cNvSpPr>
          <p:nvPr>
            <p:ph type="title"/>
          </p:nvPr>
        </p:nvSpPr>
        <p:spPr>
          <a:xfrm>
            <a:off x="457200" y="152400"/>
            <a:ext cx="8229600" cy="609600"/>
          </a:xfrm>
        </p:spPr>
        <p:txBody>
          <a:bodyPr>
            <a:normAutofit fontScale="90000"/>
          </a:bodyPr>
          <a:lstStyle/>
          <a:p>
            <a:r>
              <a:rPr lang="en-US" b="1" u="sng" dirty="0"/>
              <a:t>Step One</a:t>
            </a:r>
            <a:r>
              <a:rPr lang="en-US" dirty="0"/>
              <a:t>: </a:t>
            </a:r>
            <a:r>
              <a:rPr lang="en-US" i="1" dirty="0"/>
              <a:t>Understanding the </a:t>
            </a:r>
            <a:r>
              <a:rPr lang="en-US" i="1" dirty="0" smtClean="0"/>
              <a:t>Prompt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762000"/>
          </a:xfrm>
        </p:spPr>
        <p:txBody>
          <a:bodyPr>
            <a:normAutofit/>
          </a:bodyPr>
          <a:lstStyle/>
          <a:p>
            <a:r>
              <a:rPr lang="en-US" sz="3200" b="1" u="sng" dirty="0"/>
              <a:t>Step Two</a:t>
            </a:r>
            <a:r>
              <a:rPr lang="en-US" sz="3200" dirty="0"/>
              <a:t>: </a:t>
            </a:r>
            <a:r>
              <a:rPr lang="en-US" sz="3200" i="1" dirty="0"/>
              <a:t>Reading and Annotating the </a:t>
            </a:r>
            <a:r>
              <a:rPr lang="en-US" sz="3200" i="1" dirty="0" smtClean="0"/>
              <a:t>Passage</a:t>
            </a:r>
            <a:endParaRPr lang="en-US" sz="3200" dirty="0"/>
          </a:p>
        </p:txBody>
      </p:sp>
      <p:sp>
        <p:nvSpPr>
          <p:cNvPr id="3" name="Content Placeholder 2"/>
          <p:cNvSpPr>
            <a:spLocks noGrp="1"/>
          </p:cNvSpPr>
          <p:nvPr>
            <p:ph idx="1"/>
          </p:nvPr>
        </p:nvSpPr>
        <p:spPr>
          <a:xfrm>
            <a:off x="76200" y="990600"/>
            <a:ext cx="8991600" cy="5715000"/>
          </a:xfrm>
        </p:spPr>
        <p:txBody>
          <a:bodyPr/>
          <a:lstStyle/>
          <a:p>
            <a:r>
              <a:rPr lang="en-US" dirty="0"/>
              <a:t>Read the passage to determine if there is a pattern to the author’s word choice. </a:t>
            </a:r>
            <a:endParaRPr lang="en-US" dirty="0" smtClean="0"/>
          </a:p>
          <a:p>
            <a:r>
              <a:rPr lang="en-US" dirty="0" smtClean="0"/>
              <a:t>Is </a:t>
            </a:r>
            <a:r>
              <a:rPr lang="en-US" dirty="0"/>
              <a:t>the diction particularly positive or negative? </a:t>
            </a:r>
            <a:endParaRPr lang="en-US" dirty="0" smtClean="0"/>
          </a:p>
          <a:p>
            <a:r>
              <a:rPr lang="en-US" dirty="0" smtClean="0"/>
              <a:t>Which </a:t>
            </a:r>
            <a:r>
              <a:rPr lang="en-US" dirty="0"/>
              <a:t>words have certain connotations for the intended audience? </a:t>
            </a:r>
            <a:endParaRPr lang="en-US" dirty="0" smtClean="0"/>
          </a:p>
          <a:p>
            <a:r>
              <a:rPr lang="en-US" dirty="0" smtClean="0"/>
              <a:t>Are </a:t>
            </a:r>
            <a:r>
              <a:rPr lang="en-US" dirty="0"/>
              <a:t>any words repeated throughout the passage? </a:t>
            </a:r>
            <a:endParaRPr lang="en-US" dirty="0" smtClean="0"/>
          </a:p>
          <a:p>
            <a:r>
              <a:rPr lang="en-US" dirty="0" smtClean="0"/>
              <a:t>What </a:t>
            </a:r>
            <a:r>
              <a:rPr lang="en-US" dirty="0"/>
              <a:t>is the overall effect of the author’s word choice? </a:t>
            </a:r>
            <a:endParaRPr lang="en-US" dirty="0" smtClean="0"/>
          </a:p>
          <a:p>
            <a:r>
              <a:rPr lang="en-US" dirty="0" smtClean="0"/>
              <a:t>Would </a:t>
            </a:r>
            <a:r>
              <a:rPr lang="en-US" dirty="0"/>
              <a:t>the author have chosen different words for a different audience?</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0"/>
            <a:ext cx="8839200" cy="5943600"/>
          </a:xfrm>
        </p:spPr>
        <p:txBody>
          <a:bodyPr/>
          <a:lstStyle/>
          <a:p>
            <a:pPr algn="ctr">
              <a:buNone/>
            </a:pPr>
            <a:r>
              <a:rPr lang="en-US" b="1" dirty="0"/>
              <a:t>Diction or Detail</a:t>
            </a:r>
            <a:r>
              <a:rPr lang="en-US" b="1" dirty="0" smtClean="0"/>
              <a:t>?</a:t>
            </a:r>
          </a:p>
          <a:p>
            <a:r>
              <a:rPr lang="en-US" dirty="0" smtClean="0"/>
              <a:t>Many </a:t>
            </a:r>
            <a:r>
              <a:rPr lang="en-US" dirty="0"/>
              <a:t>times readers confuse the terms diction and detail. </a:t>
            </a:r>
            <a:endParaRPr lang="en-US" dirty="0" smtClean="0"/>
          </a:p>
          <a:p>
            <a:r>
              <a:rPr lang="en-US" dirty="0" smtClean="0"/>
              <a:t>The </a:t>
            </a:r>
            <a:r>
              <a:rPr lang="en-US" dirty="0"/>
              <a:t>distinction is in the number of words. </a:t>
            </a:r>
            <a:endParaRPr lang="en-US" dirty="0" smtClean="0"/>
          </a:p>
          <a:p>
            <a:r>
              <a:rPr lang="en-US" b="1" u="sng" dirty="0" smtClean="0">
                <a:solidFill>
                  <a:srgbClr val="FF0000"/>
                </a:solidFill>
              </a:rPr>
              <a:t>Diction</a:t>
            </a:r>
            <a:r>
              <a:rPr lang="en-US" dirty="0" smtClean="0"/>
              <a:t> </a:t>
            </a:r>
            <a:r>
              <a:rPr lang="en-US" dirty="0"/>
              <a:t>refers to one specific emotionally charged word that has meaning beyond the text. </a:t>
            </a:r>
            <a:endParaRPr lang="en-US" dirty="0" smtClean="0"/>
          </a:p>
          <a:p>
            <a:r>
              <a:rPr lang="en-US" dirty="0" smtClean="0"/>
              <a:t>A </a:t>
            </a:r>
            <a:r>
              <a:rPr lang="en-US" b="1" u="sng" dirty="0">
                <a:solidFill>
                  <a:srgbClr val="FF0000"/>
                </a:solidFill>
              </a:rPr>
              <a:t>detail</a:t>
            </a:r>
            <a:r>
              <a:rPr lang="en-US" b="1" dirty="0"/>
              <a:t> </a:t>
            </a:r>
            <a:r>
              <a:rPr lang="en-US" dirty="0"/>
              <a:t>is a phrase of two or more words that provide description or facts for the reader. </a:t>
            </a:r>
            <a:endParaRPr lang="en-US" dirty="0" smtClean="0"/>
          </a:p>
          <a:p>
            <a:r>
              <a:rPr lang="en-US" dirty="0" smtClean="0"/>
              <a:t>Details </a:t>
            </a:r>
            <a:r>
              <a:rPr lang="en-US" dirty="0"/>
              <a:t>can also contain connotative diction for an emotional appeal.</a:t>
            </a:r>
          </a:p>
          <a:p>
            <a:pPr>
              <a:buNone/>
            </a:pPr>
            <a:endParaRPr lang="en-US" dirty="0"/>
          </a:p>
        </p:txBody>
      </p:sp>
      <p:sp>
        <p:nvSpPr>
          <p:cNvPr id="4" name="Title 1"/>
          <p:cNvSpPr>
            <a:spLocks noGrp="1"/>
          </p:cNvSpPr>
          <p:nvPr>
            <p:ph type="title"/>
          </p:nvPr>
        </p:nvSpPr>
        <p:spPr>
          <a:xfrm>
            <a:off x="457200" y="76200"/>
            <a:ext cx="8229600" cy="685800"/>
          </a:xfrm>
        </p:spPr>
        <p:txBody>
          <a:bodyPr>
            <a:normAutofit/>
          </a:bodyPr>
          <a:lstStyle/>
          <a:p>
            <a:r>
              <a:rPr lang="en-US" sz="3200" b="1" u="sng" dirty="0"/>
              <a:t>Step Two</a:t>
            </a:r>
            <a:r>
              <a:rPr lang="en-US" sz="3200" dirty="0"/>
              <a:t>: </a:t>
            </a:r>
            <a:r>
              <a:rPr lang="en-US" sz="3200" i="1" dirty="0"/>
              <a:t>Reading and Annotating the </a:t>
            </a:r>
            <a:r>
              <a:rPr lang="en-US" sz="3200" i="1" dirty="0" smtClean="0"/>
              <a:t>Passage</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376</TotalTime>
  <Words>1294</Words>
  <Application>Microsoft Office PowerPoint</Application>
  <PresentationFormat>On-screen Show (4:3)</PresentationFormat>
  <Paragraphs>196</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AP Language and Composition Study Session Notes</vt:lpstr>
      <vt:lpstr>Slide 2</vt:lpstr>
      <vt:lpstr>Step One: Understanding the Prompt</vt:lpstr>
      <vt:lpstr>Step One: Understanding the Prompt</vt:lpstr>
      <vt:lpstr>Step One: Understanding the Prompt</vt:lpstr>
      <vt:lpstr>Step One: Understanding the Prompt</vt:lpstr>
      <vt:lpstr>Step One: Understanding the Prompt</vt:lpstr>
      <vt:lpstr>Step Two: Reading and Annotating the Passage</vt:lpstr>
      <vt:lpstr>Step Two: Reading and Annotating the Passage</vt:lpstr>
      <vt:lpstr>Step Two: Reading and Annotating the Passage</vt:lpstr>
      <vt:lpstr>Step Two: Reading and Annotating the Passage</vt:lpstr>
      <vt:lpstr>Determining Tone</vt:lpstr>
      <vt:lpstr>Meaning, Purpose, Effect?</vt:lpstr>
      <vt:lpstr>Meaning, Purpose, Effect?</vt:lpstr>
      <vt:lpstr>Meaning, Purpose, Effect?</vt:lpstr>
      <vt:lpstr>Meaning, Purpose, Effect?</vt:lpstr>
      <vt:lpstr>Meaning, Purpose, Effect?</vt:lpstr>
      <vt:lpstr>Meaning, Purpose, Effect?</vt:lpstr>
      <vt:lpstr>Meaning, Purpose, Effect?</vt:lpstr>
      <vt:lpstr>Meaning, Purpose, Effect?</vt:lpstr>
      <vt:lpstr>Meaning, Purpose, Effect?</vt:lpstr>
      <vt:lpstr>Rhetorical Devices and Strategies</vt:lpstr>
      <vt:lpstr>Rhetorical Devices and Strategies</vt:lpstr>
    </vt:vector>
  </TitlesOfParts>
  <Company>Lenovo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 Lang and Comp Study Session</dc:title>
  <dc:creator>Lenovo User</dc:creator>
  <cp:lastModifiedBy>Lenovo User</cp:lastModifiedBy>
  <cp:revision>39</cp:revision>
  <dcterms:created xsi:type="dcterms:W3CDTF">2014-12-10T14:24:39Z</dcterms:created>
  <dcterms:modified xsi:type="dcterms:W3CDTF">2015-05-01T14:24:55Z</dcterms:modified>
</cp:coreProperties>
</file>