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258" r:id="rId3"/>
    <p:sldId id="288" r:id="rId4"/>
    <p:sldId id="259" r:id="rId5"/>
    <p:sldId id="289" r:id="rId6"/>
    <p:sldId id="290" r:id="rId7"/>
    <p:sldId id="261" r:id="rId8"/>
    <p:sldId id="293" r:id="rId9"/>
    <p:sldId id="262" r:id="rId10"/>
    <p:sldId id="264" r:id="rId11"/>
    <p:sldId id="299" r:id="rId12"/>
    <p:sldId id="265" r:id="rId13"/>
    <p:sldId id="300" r:id="rId14"/>
    <p:sldId id="266" r:id="rId15"/>
    <p:sldId id="267" r:id="rId16"/>
    <p:sldId id="263" r:id="rId17"/>
    <p:sldId id="268" r:id="rId18"/>
    <p:sldId id="269" r:id="rId19"/>
    <p:sldId id="270" r:id="rId20"/>
    <p:sldId id="271" r:id="rId21"/>
    <p:sldId id="301" r:id="rId22"/>
    <p:sldId id="272" r:id="rId23"/>
    <p:sldId id="298" r:id="rId24"/>
    <p:sldId id="292" r:id="rId25"/>
    <p:sldId id="302" r:id="rId26"/>
    <p:sldId id="294" r:id="rId27"/>
    <p:sldId id="295" r:id="rId28"/>
    <p:sldId id="296"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1D"/>
    <a:srgbClr val="33CC33"/>
    <a:srgbClr val="FFFFFF"/>
    <a:srgbClr val="FF3399"/>
    <a:srgbClr val="2E24FC"/>
    <a:srgbClr val="FC4824"/>
    <a:srgbClr val="24A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C8628B-7630-47A1-AA5F-E68D0DDF7C3A}" type="datetimeFigureOut">
              <a:rPr lang="en-US" smtClean="0"/>
              <a:pPr/>
              <a:t>9/25/2017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9F0BB8-CFE8-418C-B0CF-55F49DCF7091}" type="slidenum">
              <a:rPr lang="en-US" smtClean="0"/>
              <a:pPr/>
              <a:t>‹#›</a:t>
            </a:fld>
            <a:endParaRPr lang="en-US"/>
          </a:p>
        </p:txBody>
      </p:sp>
    </p:spTree>
    <p:extLst>
      <p:ext uri="{BB962C8B-B14F-4D97-AF65-F5344CB8AC3E}">
        <p14:creationId xmlns:p14="http://schemas.microsoft.com/office/powerpoint/2010/main" val="383697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6566-3AFA-40D0-ABD3-1219B37085CB}" type="datetimeFigureOut">
              <a:rPr lang="en-US" smtClean="0"/>
              <a:t>9/25/2017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9EBD-50E2-4CB7-B842-A986E3017B63}" type="slidenum">
              <a:rPr lang="en-US" smtClean="0"/>
              <a:t>‹#›</a:t>
            </a:fld>
            <a:endParaRPr lang="en-US"/>
          </a:p>
        </p:txBody>
      </p:sp>
    </p:spTree>
    <p:extLst>
      <p:ext uri="{BB962C8B-B14F-4D97-AF65-F5344CB8AC3E}">
        <p14:creationId xmlns:p14="http://schemas.microsoft.com/office/powerpoint/2010/main" val="156412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Department of Education's Office of Federal Student Aid provides financial aid in the form of loans, grants, and federal work study funds. Completing the Free Application for Federal Student Aid (FAFSA) is the first step in applying for federal grants, and loans. Remember, the first word in FAFSA is </a:t>
            </a:r>
            <a:r>
              <a:rPr lang="ja-JP" altLang="en-US"/>
              <a:t>“</a:t>
            </a:r>
            <a:r>
              <a:rPr lang="en-US" altLang="ja-JP"/>
              <a:t>FREE</a:t>
            </a:r>
            <a:r>
              <a:rPr lang="ja-JP" altLang="en-US"/>
              <a:t>”</a:t>
            </a:r>
            <a:r>
              <a:rPr lang="en-US" altLang="ja-JP"/>
              <a:t> – there</a:t>
            </a:r>
            <a:r>
              <a:rPr lang="ja-JP" altLang="en-US"/>
              <a:t>’</a:t>
            </a:r>
            <a:r>
              <a:rPr lang="en-US" altLang="ja-JP"/>
              <a:t>s no need to pay anyone to help you complete the FAFSA.  Look for free FAFSA completion workshops offered by area high schools, colleges and community organizations to get help completing your FAFSA. </a:t>
            </a:r>
          </a:p>
          <a:p>
            <a:endParaRPr lang="en-US" altLang="en-US"/>
          </a:p>
          <a:p>
            <a:r>
              <a:rPr lang="en-US" altLang="en-US"/>
              <a:t>Real-time help to complete your FAFSA is available by phone at 1-800-4FED-AID . You can also chat live with a customer service representative in a secure online chat session. </a:t>
            </a:r>
          </a:p>
          <a:p>
            <a:endParaRPr lang="en-US" altLang="en-US"/>
          </a:p>
          <a:p>
            <a:r>
              <a:rPr lang="en-US" altLang="en-US"/>
              <a:t>Don</a:t>
            </a:r>
            <a:r>
              <a:rPr lang="ja-JP" altLang="en-US"/>
              <a:t>’</a:t>
            </a:r>
            <a:r>
              <a:rPr lang="en-US" altLang="ja-JP"/>
              <a:t>t assume that you may not be eligible to receive federal student aid! This application provides access to largest source of college funding, and your school will also use it to determine eligibility for institution-based financial aid.</a:t>
            </a:r>
          </a:p>
          <a:p>
            <a:endParaRPr lang="en-US" altLang="en-US"/>
          </a:p>
          <a:p>
            <a:r>
              <a:rPr lang="en-US" altLang="en-US" b="1" i="1"/>
              <a:t>FAFSA4caster</a:t>
            </a:r>
            <a:r>
              <a:rPr lang="en-US" altLang="en-US"/>
              <a:t> will help you understand your options for paying for college.</a:t>
            </a:r>
          </a:p>
          <a:p>
            <a:r>
              <a:rPr lang="en-US" altLang="en-US"/>
              <a:t>Provide some basic information and </a:t>
            </a:r>
            <a:r>
              <a:rPr lang="en-US" altLang="en-US" b="1"/>
              <a:t>the FAFSA4caster will estimate your eligibility for federal student aid</a:t>
            </a:r>
            <a:r>
              <a:rPr lang="en-US" altLang="en-US"/>
              <a:t>. Your estimate will be shown in the "College Cost Worksheet" where </a:t>
            </a:r>
            <a:r>
              <a:rPr lang="en-US" altLang="en-US" b="1"/>
              <a:t>you can also provide estimated amounts of other student aid and savings</a:t>
            </a:r>
            <a:r>
              <a:rPr lang="en-US" altLang="en-US"/>
              <a:t> that can go towards your college education.</a:t>
            </a:r>
          </a:p>
          <a:p>
            <a:endParaRPr lang="en-US" altLang="en-US"/>
          </a:p>
          <a:p>
            <a:r>
              <a:rPr lang="en-US" altLang="en-US"/>
              <a:t>Visit the following website to access the FAFSA4caster: https://fafsa.ed.gov/FAFSA/app/f4cForm?execution=e1s1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14ECD46-AE59-4A47-ADC2-9BE5BCD2EE6B}" type="slidenum">
              <a:rPr lang="en-US" altLang="en-US"/>
              <a:pPr eaLnBrk="1" hangingPunct="1"/>
              <a:t>8</a:t>
            </a:fld>
            <a:endParaRPr lang="en-US" altLang="en-US"/>
          </a:p>
        </p:txBody>
      </p:sp>
    </p:spTree>
    <p:extLst>
      <p:ext uri="{BB962C8B-B14F-4D97-AF65-F5344CB8AC3E}">
        <p14:creationId xmlns:p14="http://schemas.microsoft.com/office/powerpoint/2010/main" val="51485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404040"/>
                </a:solidFill>
              </a:rPr>
              <a:t>Get ready for college or career school, learn about federal student aid and how to apply using the FAFSA, and get information on repaying student loans at  </a:t>
            </a:r>
            <a:r>
              <a:rPr lang="en-US" altLang="en-US" u="sng">
                <a:solidFill>
                  <a:srgbClr val="404040"/>
                </a:solidFill>
                <a:hlinkClick r:id="rId3"/>
              </a:rPr>
              <a:t>www.StudentAid.gov</a:t>
            </a:r>
            <a:r>
              <a:rPr lang="en-US" altLang="en-US">
                <a:solidFill>
                  <a:srgbClr val="404040"/>
                </a:solidFill>
              </a:rPr>
              <a:t> to  The site offers powerful, intuitive tools to assist you in searching for colleges, applying for aid, and managing loan repayment. </a:t>
            </a:r>
          </a:p>
          <a:p>
            <a:endParaRPr lang="en-US" altLang="en-US">
              <a:solidFill>
                <a:srgbClr val="404040"/>
              </a:solidFill>
            </a:endParaRPr>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0087C1C-B8AC-4C36-8194-8D85F79438A9}" type="slidenum">
              <a:rPr lang="en-US" altLang="en-US"/>
              <a:pPr eaLnBrk="1" hangingPunct="1"/>
              <a:t>26</a:t>
            </a:fld>
            <a:endParaRPr lang="en-US" altLang="en-US"/>
          </a:p>
        </p:txBody>
      </p:sp>
    </p:spTree>
    <p:extLst>
      <p:ext uri="{BB962C8B-B14F-4D97-AF65-F5344CB8AC3E}">
        <p14:creationId xmlns:p14="http://schemas.microsoft.com/office/powerpoint/2010/main" val="419053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Stay in touch whether its via the Federal Student Aid website (StudentAid.gov) or via Twitter or Facebook. Federal Student Aid offers many valuable tools and resources to help students  before, during, and after school.</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06B8BBA-9B3C-4D40-A831-01DD4C7637CC}" type="slidenum">
              <a:rPr lang="en-US" altLang="en-US"/>
              <a:pPr eaLnBrk="1" hangingPunct="1"/>
              <a:t>27</a:t>
            </a:fld>
            <a:endParaRPr lang="en-US" altLang="en-US"/>
          </a:p>
        </p:txBody>
      </p:sp>
    </p:spTree>
    <p:extLst>
      <p:ext uri="{BB962C8B-B14F-4D97-AF65-F5344CB8AC3E}">
        <p14:creationId xmlns:p14="http://schemas.microsoft.com/office/powerpoint/2010/main" val="184720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043C5A21-0CB6-47D4-9437-586C5D41B9EC}" type="slidenum">
              <a:rPr lang="en-US" altLang="en-US"/>
              <a:pPr eaLnBrk="1" hangingPunct="1"/>
              <a:t>28</a:t>
            </a:fld>
            <a:endParaRPr lang="en-US" altLang="en-US"/>
          </a:p>
        </p:txBody>
      </p:sp>
    </p:spTree>
    <p:extLst>
      <p:ext uri="{BB962C8B-B14F-4D97-AF65-F5344CB8AC3E}">
        <p14:creationId xmlns:p14="http://schemas.microsoft.com/office/powerpoint/2010/main" val="736878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458FBEC-8602-4965-9412-563C4CBDFD36}" type="datetimeFigureOut">
              <a:rPr lang="en-US" smtClean="0"/>
              <a:pPr/>
              <a:t>9/25/2017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20A577-5F6D-44F8-B644-BFDF4851C7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58FBEC-8602-4965-9412-563C4CBDFD36}"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A577-5F6D-44F8-B644-BFDF4851C7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58FBEC-8602-4965-9412-563C4CBDFD36}"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A577-5F6D-44F8-B644-BFDF4851C7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6" name="Rectangle 1"/>
          <p:cNvSpPr>
            <a:spLocks/>
          </p:cNvSpPr>
          <p:nvPr userDrawn="1"/>
        </p:nvSpPr>
        <p:spPr bwMode="auto">
          <a:xfrm>
            <a:off x="0" y="0"/>
            <a:ext cx="381000" cy="4660900"/>
          </a:xfrm>
          <a:prstGeom prst="rect">
            <a:avLst/>
          </a:prstGeom>
          <a:solidFill>
            <a:srgbClr val="95C94E"/>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7" name="Rectangle 1"/>
          <p:cNvSpPr>
            <a:spLocks/>
          </p:cNvSpPr>
          <p:nvPr userDrawn="1"/>
        </p:nvSpPr>
        <p:spPr bwMode="auto">
          <a:xfrm>
            <a:off x="0" y="5803900"/>
            <a:ext cx="381000" cy="1066800"/>
          </a:xfrm>
          <a:prstGeom prst="rect">
            <a:avLst/>
          </a:prstGeom>
          <a:solidFill>
            <a:srgbClr val="1D81AA"/>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a:defRPr/>
            </a:pPr>
            <a:r>
              <a:rPr lang="en-US" dirty="0">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a:defRPr/>
            </a:pPr>
            <a:r>
              <a:rPr lang="en-US" dirty="0">
                <a:cs typeface="+mn-cs"/>
              </a:rPr>
              <a:t>             </a:t>
            </a:r>
          </a:p>
        </p:txBody>
      </p:sp>
      <p:sp>
        <p:nvSpPr>
          <p:cNvPr id="12"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3"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4"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
        <p:nvSpPr>
          <p:cNvPr id="11" name="Slide Number Placeholder 1"/>
          <p:cNvSpPr>
            <a:spLocks noGrp="1"/>
          </p:cNvSpPr>
          <p:nvPr>
            <p:ph type="sldNum" sz="quarter" idx="12"/>
          </p:nvPr>
        </p:nvSpPr>
        <p:spPr/>
        <p:txBody>
          <a:bodyPr/>
          <a:lstStyle>
            <a:lvl1pPr>
              <a:defRPr/>
            </a:lvl1pPr>
          </a:lstStyle>
          <a:p>
            <a:fld id="{9A05E930-7766-4B1D-BEC3-0FDEE5AE1DA5}" type="slidenum">
              <a:rPr lang="en-US" altLang="en-US"/>
              <a:pPr/>
              <a:t>‹#›</a:t>
            </a:fld>
            <a:endParaRPr lang="en-US" altLang="en-US"/>
          </a:p>
        </p:txBody>
      </p:sp>
    </p:spTree>
    <p:extLst>
      <p:ext uri="{BB962C8B-B14F-4D97-AF65-F5344CB8AC3E}">
        <p14:creationId xmlns:p14="http://schemas.microsoft.com/office/powerpoint/2010/main" val="7256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5" name="Rectangle 1"/>
          <p:cNvSpPr>
            <a:spLocks/>
          </p:cNvSpPr>
          <p:nvPr userDrawn="1"/>
        </p:nvSpPr>
        <p:spPr bwMode="auto">
          <a:xfrm>
            <a:off x="8763000" y="2209800"/>
            <a:ext cx="381000" cy="4648200"/>
          </a:xfrm>
          <a:prstGeom prst="rect">
            <a:avLst/>
          </a:prstGeom>
          <a:solidFill>
            <a:srgbClr val="95C94E"/>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6" name="Rectangle 1"/>
          <p:cNvSpPr>
            <a:spLocks/>
          </p:cNvSpPr>
          <p:nvPr userDrawn="1"/>
        </p:nvSpPr>
        <p:spPr bwMode="auto">
          <a:xfrm>
            <a:off x="0" y="0"/>
            <a:ext cx="381000" cy="4660900"/>
          </a:xfrm>
          <a:prstGeom prst="rect">
            <a:avLst/>
          </a:prstGeom>
          <a:solidFill>
            <a:srgbClr val="95C94E"/>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7" name="Rectangle 1"/>
          <p:cNvSpPr>
            <a:spLocks/>
          </p:cNvSpPr>
          <p:nvPr userDrawn="1"/>
        </p:nvSpPr>
        <p:spPr bwMode="auto">
          <a:xfrm>
            <a:off x="0" y="5803900"/>
            <a:ext cx="381000" cy="1066800"/>
          </a:xfrm>
          <a:prstGeom prst="rect">
            <a:avLst/>
          </a:prstGeom>
          <a:solidFill>
            <a:srgbClr val="1D81AA"/>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8" name="Rectangle 1"/>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a:defRPr/>
            </a:pPr>
            <a:r>
              <a:rPr lang="en-US" dirty="0">
                <a:cs typeface="+mn-cs"/>
              </a:rPr>
              <a:t>             </a:t>
            </a:r>
          </a:p>
        </p:txBody>
      </p:sp>
      <p:sp>
        <p:nvSpPr>
          <p:cNvPr id="9" name="Rectangle 1"/>
          <p:cNvSpPr>
            <a:spLocks/>
          </p:cNvSpPr>
          <p:nvPr userDrawn="1"/>
        </p:nvSpPr>
        <p:spPr bwMode="auto">
          <a:xfrm>
            <a:off x="8763000" y="0"/>
            <a:ext cx="393700" cy="1066800"/>
          </a:xfrm>
          <a:prstGeom prst="rect">
            <a:avLst/>
          </a:prstGeom>
          <a:solidFill>
            <a:srgbClr val="1D81AA"/>
          </a:solidFill>
          <a:ln>
            <a:noFill/>
          </a:ln>
          <a:extLst/>
        </p:spPr>
        <p:txBody>
          <a:bodyPr lIns="0" tIns="0" rIns="0" bIns="0"/>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cs typeface="+mn-cs"/>
            </a:endParaRPr>
          </a:p>
        </p:txBody>
      </p:sp>
      <p:sp>
        <p:nvSpPr>
          <p:cNvPr id="10" name="Rectangle 1"/>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a:defRPr/>
            </a:pPr>
            <a:r>
              <a:rPr lang="en-US" dirty="0">
                <a:cs typeface="+mn-cs"/>
              </a:rPr>
              <a:t>             </a:t>
            </a:r>
          </a:p>
        </p:txBody>
      </p:sp>
      <p:sp>
        <p:nvSpPr>
          <p:cNvPr id="14"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
        <p:nvSpPr>
          <p:cNvPr id="11" name="Slide Number Placeholder 2"/>
          <p:cNvSpPr>
            <a:spLocks noGrp="1"/>
          </p:cNvSpPr>
          <p:nvPr>
            <p:ph type="sldNum" sz="quarter" idx="12"/>
          </p:nvPr>
        </p:nvSpPr>
        <p:spPr/>
        <p:txBody>
          <a:bodyPr/>
          <a:lstStyle>
            <a:lvl1pPr>
              <a:defRPr/>
            </a:lvl1pPr>
          </a:lstStyle>
          <a:p>
            <a:fld id="{F7E76275-AA7F-48C5-8655-5E2E61F5F3C3}" type="slidenum">
              <a:rPr lang="en-US" altLang="en-US"/>
              <a:pPr/>
              <a:t>‹#›</a:t>
            </a:fld>
            <a:endParaRPr lang="en-US" altLang="en-US"/>
          </a:p>
        </p:txBody>
      </p:sp>
    </p:spTree>
    <p:extLst>
      <p:ext uri="{BB962C8B-B14F-4D97-AF65-F5344CB8AC3E}">
        <p14:creationId xmlns:p14="http://schemas.microsoft.com/office/powerpoint/2010/main" val="59361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58FBEC-8602-4965-9412-563C4CBDFD36}"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A577-5F6D-44F8-B644-BFDF4851C7D2}"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58FBEC-8602-4965-9412-563C4CBDFD36}"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A577-5F6D-44F8-B644-BFDF4851C7D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58FBEC-8602-4965-9412-563C4CBDFD36}"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A577-5F6D-44F8-B644-BFDF4851C7D2}"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58FBEC-8602-4965-9412-563C4CBDFD36}"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A577-5F6D-44F8-B644-BFDF4851C7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58FBEC-8602-4965-9412-563C4CBDFD36}"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A577-5F6D-44F8-B644-BFDF4851C7D2}"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8FBEC-8602-4965-9412-563C4CBDFD36}"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A577-5F6D-44F8-B644-BFDF4851C7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458FBEC-8602-4965-9412-563C4CBDFD36}"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A577-5F6D-44F8-B644-BFDF4851C7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458FBEC-8602-4965-9412-563C4CBDFD36}" type="datetimeFigureOut">
              <a:rPr lang="en-US" smtClean="0"/>
              <a:pPr/>
              <a:t>9/25/2017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20A577-5F6D-44F8-B644-BFDF4851C7D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58FBEC-8602-4965-9412-563C4CBDFD36}" type="datetimeFigureOut">
              <a:rPr lang="en-US" smtClean="0"/>
              <a:pPr/>
              <a:t>9/25/2017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20A577-5F6D-44F8-B644-BFDF4851C7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hyperlink" Target="http://studentaid.ed.gov/resources#need-mone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tudentaid.ed.gov/"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hyperlink" Target="https://twitter.com/fafsa" TargetMode="Externa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hyperlink" Target="http://www.youtube.com/user/FederalStudentAid" TargetMode="External"/><Relationship Id="rId5" Type="http://schemas.openxmlformats.org/officeDocument/2006/relationships/hyperlink" Target="https://www.facebook.com/FederalStudentAid" TargetMode="External"/><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hyperlink" Target="http://www.consumer.gov" TargetMode="External"/><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www.treasury.gov/Page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mymoney.gov/Pages/default.aspx"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www.federalreserveeducation.org" TargetMode="External"/><Relationship Id="rId4" Type="http://schemas.openxmlformats.org/officeDocument/2006/relationships/hyperlink" Target="http://www.fdic.gov/consumers/consumer/moneysmart/" TargetMode="Externa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afsa.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afsa.ed.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http://studentaid.ed.gov/fafsa/filling-out#financial-inf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28600" y="1451166"/>
            <a:ext cx="8229600" cy="4525963"/>
          </a:xfrm>
        </p:spPr>
        <p:txBody>
          <a:bodyPr>
            <a:normAutofit/>
          </a:bodyPr>
          <a:lstStyle/>
          <a:p>
            <a:pPr algn="ctr">
              <a:buFont typeface="Wingdings" pitchFamily="2" charset="2"/>
              <a:buNone/>
            </a:pPr>
            <a:endParaRPr lang="en-US" sz="3500" dirty="0"/>
          </a:p>
        </p:txBody>
      </p:sp>
      <p:sp>
        <p:nvSpPr>
          <p:cNvPr id="57346" name="Rectangle 2"/>
          <p:cNvSpPr>
            <a:spLocks noGrp="1" noChangeArrowheads="1"/>
          </p:cNvSpPr>
          <p:nvPr>
            <p:ph type="title"/>
          </p:nvPr>
        </p:nvSpPr>
        <p:spPr/>
        <p:txBody>
          <a:bodyPr>
            <a:noAutofit/>
          </a:bodyPr>
          <a:lstStyle/>
          <a:p>
            <a:r>
              <a:rPr lang="en-US" sz="4800" dirty="0">
                <a:solidFill>
                  <a:srgbClr val="92D050"/>
                </a:solidFill>
              </a:rPr>
              <a:t>FINANCIAL AID…..</a:t>
            </a:r>
            <a:br>
              <a:rPr lang="en-US" sz="4800" dirty="0">
                <a:solidFill>
                  <a:srgbClr val="92D050"/>
                </a:solidFill>
              </a:rPr>
            </a:br>
            <a:r>
              <a:rPr lang="en-US" sz="4800" dirty="0">
                <a:solidFill>
                  <a:srgbClr val="92D050"/>
                </a:solidFill>
              </a:rPr>
              <a:t>IN THE BEGINNING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86" y="1437425"/>
            <a:ext cx="7988628" cy="518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85800" y="914400"/>
            <a:ext cx="8153400" cy="5486400"/>
          </a:xfrm>
          <a:ln>
            <a:solidFill>
              <a:srgbClr val="FFC000"/>
            </a:solidFill>
          </a:ln>
        </p:spPr>
        <p:txBody>
          <a:bodyPr>
            <a:normAutofit/>
          </a:bodyPr>
          <a:lstStyle/>
          <a:p>
            <a:pPr>
              <a:lnSpc>
                <a:spcPct val="90000"/>
              </a:lnSpc>
            </a:pPr>
            <a:r>
              <a:rPr lang="en-US" sz="2400" dirty="0"/>
              <a:t>To sign the FAFSA electronically on the web, the </a:t>
            </a:r>
            <a:r>
              <a:rPr lang="en-US" sz="2400" u="sng" dirty="0"/>
              <a:t>student</a:t>
            </a:r>
            <a:r>
              <a:rPr lang="en-US" sz="2400" dirty="0"/>
              <a:t> and the </a:t>
            </a:r>
            <a:r>
              <a:rPr lang="en-US" sz="2400" u="sng" dirty="0"/>
              <a:t>parent</a:t>
            </a:r>
            <a:r>
              <a:rPr lang="en-US" sz="2400" dirty="0"/>
              <a:t> must have a FSA ID.</a:t>
            </a:r>
          </a:p>
          <a:p>
            <a:pPr marL="109728" indent="0">
              <a:lnSpc>
                <a:spcPct val="90000"/>
              </a:lnSpc>
              <a:buNone/>
            </a:pPr>
            <a:endParaRPr lang="en-US" sz="2400" dirty="0"/>
          </a:p>
          <a:p>
            <a:pPr>
              <a:lnSpc>
                <a:spcPct val="90000"/>
              </a:lnSpc>
            </a:pPr>
            <a:r>
              <a:rPr lang="en-US" altLang="en-US" sz="2800" dirty="0">
                <a:latin typeface="Arial" panose="020B0604020202020204" pitchFamily="34" charset="0"/>
                <a:cs typeface="Arial" panose="020B0604020202020204" pitchFamily="34" charset="0"/>
              </a:rPr>
              <a:t>Get a FSA ID at </a:t>
            </a:r>
            <a:r>
              <a:rPr lang="en-US" altLang="en-US" sz="2800" u="sng" dirty="0">
                <a:solidFill>
                  <a:srgbClr val="EB671D"/>
                </a:solidFill>
                <a:latin typeface="Arial" panose="020B0604020202020204" pitchFamily="34" charset="0"/>
                <a:cs typeface="Arial" panose="020B0604020202020204" pitchFamily="34" charset="0"/>
              </a:rPr>
              <a:t>fsaid.ed.gov</a:t>
            </a:r>
            <a:r>
              <a:rPr lang="en-US" altLang="en-US" sz="28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Your parent will need a FSA ID too.</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Choose your own FSA ID or let the site choose one for you.</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Don’t tell anyone your FSA ID!</a:t>
            </a:r>
          </a:p>
          <a:p>
            <a:pPr marL="109728" indent="0">
              <a:lnSpc>
                <a:spcPct val="90000"/>
              </a:lnSpc>
              <a:buNone/>
            </a:pPr>
            <a:r>
              <a:rPr lang="en-US" sz="2400" dirty="0"/>
              <a:t>OR</a:t>
            </a:r>
          </a:p>
          <a:p>
            <a:pPr>
              <a:lnSpc>
                <a:spcPct val="90000"/>
              </a:lnSpc>
            </a:pPr>
            <a:r>
              <a:rPr lang="en-US" sz="2400" dirty="0"/>
              <a:t>Go to </a:t>
            </a:r>
            <a:r>
              <a:rPr lang="en-US" sz="2400" dirty="0">
                <a:solidFill>
                  <a:srgbClr val="EB671D"/>
                </a:solidFill>
                <a:hlinkClick r:id="rId2"/>
              </a:rPr>
              <a:t>www.fafsa.gov</a:t>
            </a:r>
            <a:r>
              <a:rPr lang="en-US" sz="2400" dirty="0"/>
              <a:t>, click FSA ID, click Create an FSA ID</a:t>
            </a:r>
          </a:p>
          <a:p>
            <a:pPr marL="109728" indent="0">
              <a:lnSpc>
                <a:spcPct val="90000"/>
              </a:lnSpc>
              <a:buNone/>
            </a:pPr>
            <a:endParaRPr lang="en-US" sz="1600" dirty="0"/>
          </a:p>
          <a:p>
            <a:pPr>
              <a:lnSpc>
                <a:spcPct val="90000"/>
              </a:lnSpc>
            </a:pPr>
            <a:r>
              <a:rPr lang="en-US" sz="2400" dirty="0"/>
              <a:t>**If someone already has a FSA ID, use the Forgot my Username and/or Password</a:t>
            </a:r>
          </a:p>
          <a:p>
            <a:pPr>
              <a:lnSpc>
                <a:spcPct val="90000"/>
              </a:lnSpc>
            </a:pPr>
            <a:endParaRPr lang="en-US" sz="2400" dirty="0"/>
          </a:p>
          <a:p>
            <a:pPr>
              <a:lnSpc>
                <a:spcPct val="90000"/>
              </a:lnSpc>
              <a:buFont typeface="Wingdings" pitchFamily="2" charset="2"/>
              <a:buNone/>
            </a:pPr>
            <a:endParaRPr lang="en-US" sz="2400" dirty="0"/>
          </a:p>
        </p:txBody>
      </p:sp>
      <p:sp>
        <p:nvSpPr>
          <p:cNvPr id="61442" name="Rectangle 2"/>
          <p:cNvSpPr>
            <a:spLocks noGrp="1" noChangeArrowheads="1"/>
          </p:cNvSpPr>
          <p:nvPr>
            <p:ph type="title"/>
          </p:nvPr>
        </p:nvSpPr>
        <p:spPr>
          <a:xfrm>
            <a:off x="457200" y="158750"/>
            <a:ext cx="8229600" cy="831850"/>
          </a:xfrm>
        </p:spPr>
        <p:txBody>
          <a:bodyPr/>
          <a:lstStyle/>
          <a:p>
            <a:r>
              <a:rPr lang="en-US" dirty="0"/>
              <a:t>What?  A FSA 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457200" y="274638"/>
            <a:ext cx="8126023" cy="5453255"/>
          </a:xfrm>
          <a:prstGeom prst="rect">
            <a:avLst/>
          </a:prstGeom>
        </p:spPr>
      </p:pic>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17454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219200"/>
            <a:ext cx="8229600" cy="5105400"/>
          </a:xfrm>
        </p:spPr>
        <p:txBody>
          <a:bodyPr>
            <a:normAutofit lnSpcReduction="10000"/>
          </a:bodyPr>
          <a:lstStyle/>
          <a:p>
            <a:pPr>
              <a:buFont typeface="Wingdings" pitchFamily="2" charset="2"/>
              <a:buNone/>
            </a:pPr>
            <a:r>
              <a:rPr lang="en-US" sz="2500" dirty="0"/>
              <a:t>The FAFSA becomes available for the upcoming school year October 1st. </a:t>
            </a:r>
          </a:p>
          <a:p>
            <a:pPr>
              <a:buFont typeface="Wingdings" pitchFamily="2" charset="2"/>
              <a:buNone/>
            </a:pPr>
            <a:endParaRPr lang="en-US" sz="2500" dirty="0"/>
          </a:p>
          <a:p>
            <a:pPr>
              <a:buFont typeface="Wingdings" pitchFamily="2" charset="2"/>
              <a:buNone/>
            </a:pPr>
            <a:r>
              <a:rPr lang="en-US" sz="2500" dirty="0"/>
              <a:t>For example:  If a student is attending Fall 2018 and Spring 2019, the 2018-2019 FAFSA should be filed.  In most cases, if a student is attending the Summer 2018 prior to the Fall 2018 term, most schools will require the 2017-2018 FAFSA to be filed.</a:t>
            </a:r>
          </a:p>
          <a:p>
            <a:pPr>
              <a:buFont typeface="Wingdings" pitchFamily="2" charset="2"/>
              <a:buNone/>
            </a:pPr>
            <a:r>
              <a:rPr lang="en-US" sz="2500" b="1" dirty="0"/>
              <a:t>	</a:t>
            </a:r>
            <a:r>
              <a:rPr lang="en-US" sz="2500" dirty="0"/>
              <a:t>  </a:t>
            </a:r>
          </a:p>
          <a:p>
            <a:pPr>
              <a:buFont typeface="Wingdings" pitchFamily="2" charset="2"/>
              <a:buNone/>
            </a:pPr>
            <a:endParaRPr lang="en-US" sz="2500" b="1" dirty="0">
              <a:solidFill>
                <a:srgbClr val="FF0000"/>
              </a:solidFill>
            </a:endParaRPr>
          </a:p>
          <a:p>
            <a:pPr>
              <a:buFont typeface="Wingdings" pitchFamily="2" charset="2"/>
              <a:buNone/>
            </a:pPr>
            <a:r>
              <a:rPr lang="en-US" sz="2200" b="1" dirty="0">
                <a:solidFill>
                  <a:srgbClr val="FF0000"/>
                </a:solidFill>
              </a:rPr>
              <a:t>**You must complete the FAFSA every year.  </a:t>
            </a:r>
          </a:p>
          <a:p>
            <a:pPr>
              <a:buFont typeface="Wingdings" pitchFamily="2" charset="2"/>
              <a:buNone/>
            </a:pPr>
            <a:r>
              <a:rPr lang="en-US" sz="2200" b="1" dirty="0">
                <a:solidFill>
                  <a:srgbClr val="FF0000"/>
                </a:solidFill>
              </a:rPr>
              <a:t>**You may do a renewal after your first year.</a:t>
            </a:r>
          </a:p>
          <a:p>
            <a:pPr>
              <a:buFont typeface="Wingdings" pitchFamily="2" charset="2"/>
              <a:buNone/>
            </a:pPr>
            <a:endParaRPr lang="en-US" sz="3000" dirty="0"/>
          </a:p>
        </p:txBody>
      </p:sp>
      <p:sp>
        <p:nvSpPr>
          <p:cNvPr id="18433" name="Title 1"/>
          <p:cNvSpPr>
            <a:spLocks noGrp="1"/>
          </p:cNvSpPr>
          <p:nvPr>
            <p:ph type="title"/>
          </p:nvPr>
        </p:nvSpPr>
        <p:spPr/>
        <p:txBody>
          <a:bodyPr lIns="0" rIns="0" bIns="0"/>
          <a:lstStyle/>
          <a:p>
            <a:r>
              <a:rPr lang="en-US"/>
              <a:t> WHEN DO I START?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3A745DF-6D72-4532-9413-2D2F6F6FA80C}"/>
              </a:ext>
            </a:extLst>
          </p:cNvPr>
          <p:cNvPicPr>
            <a:picLocks noChangeAspect="1"/>
          </p:cNvPicPr>
          <p:nvPr/>
        </p:nvPicPr>
        <p:blipFill>
          <a:blip r:embed="rId2"/>
          <a:stretch>
            <a:fillRect/>
          </a:stretch>
        </p:blipFill>
        <p:spPr>
          <a:xfrm>
            <a:off x="453856" y="381000"/>
            <a:ext cx="8236288" cy="6096000"/>
          </a:xfrm>
          <a:prstGeom prst="rect">
            <a:avLst/>
          </a:prstGeom>
        </p:spPr>
      </p:pic>
    </p:spTree>
    <p:extLst>
      <p:ext uri="{BB962C8B-B14F-4D97-AF65-F5344CB8AC3E}">
        <p14:creationId xmlns:p14="http://schemas.microsoft.com/office/powerpoint/2010/main" val="351428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8750"/>
            <a:ext cx="8153400" cy="1258888"/>
          </a:xfrm>
        </p:spPr>
        <p:txBody>
          <a:bodyPr lIns="0" rIns="0" bIns="0">
            <a:normAutofit/>
          </a:bodyPr>
          <a:lstStyle/>
          <a:p>
            <a:r>
              <a:rPr lang="en-US" sz="3900" dirty="0"/>
              <a:t>WHY DO I NEED TO </a:t>
            </a:r>
            <a:br>
              <a:rPr lang="en-US" sz="3900" dirty="0"/>
            </a:br>
            <a:r>
              <a:rPr lang="en-US" sz="3900" dirty="0"/>
              <a:t>				START SO EARLY?</a:t>
            </a:r>
          </a:p>
        </p:txBody>
      </p:sp>
      <p:sp>
        <p:nvSpPr>
          <p:cNvPr id="3" name="Content Placeholder 2"/>
          <p:cNvSpPr>
            <a:spLocks noGrp="1"/>
          </p:cNvSpPr>
          <p:nvPr>
            <p:ph idx="4294967295"/>
          </p:nvPr>
        </p:nvSpPr>
        <p:spPr>
          <a:xfrm>
            <a:off x="0" y="1600200"/>
            <a:ext cx="8229600" cy="4530725"/>
          </a:xfrm>
        </p:spPr>
        <p:txBody>
          <a:bodyPr>
            <a:normAutofit/>
          </a:bodyPr>
          <a:lstStyle/>
          <a:p>
            <a:pPr>
              <a:buFont typeface="Wingdings" pitchFamily="2" charset="2"/>
              <a:buNone/>
            </a:pPr>
            <a:r>
              <a:rPr lang="en-US" sz="3000"/>
              <a:t>The earlier you complete the FAFSA the more likely you are to receive additional funding that may be available.  </a:t>
            </a:r>
          </a:p>
          <a:p>
            <a:pPr>
              <a:buFont typeface="Wingdings" pitchFamily="2" charset="2"/>
              <a:buNone/>
            </a:pPr>
            <a:r>
              <a:rPr lang="en-US" sz="3000"/>
              <a:t>	- Some schools receive additional federal, state and/or institutional grants that have very limited funding.  These grants may be given to students on a first come, first serve basis for those who qualify.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a:xfrm>
            <a:off x="457200" y="274638"/>
            <a:ext cx="8229600" cy="1020762"/>
          </a:xfrm>
        </p:spPr>
        <p:txBody>
          <a:bodyPr/>
          <a:lstStyle/>
          <a:p>
            <a:r>
              <a:rPr lang="en-US" dirty="0"/>
              <a:t>WHO GOES ON THE FASFA?</a:t>
            </a:r>
          </a:p>
        </p:txBody>
      </p:sp>
      <p:sp>
        <p:nvSpPr>
          <p:cNvPr id="6" name="Rectangle 5"/>
          <p:cNvSpPr/>
          <p:nvPr/>
        </p:nvSpPr>
        <p:spPr>
          <a:xfrm>
            <a:off x="76200" y="1295400"/>
            <a:ext cx="8991600" cy="5092163"/>
          </a:xfrm>
          <a:prstGeom prst="rect">
            <a:avLst/>
          </a:prstGeom>
        </p:spPr>
        <p:txBody>
          <a:bodyPr wrap="square">
            <a:spAutoFit/>
          </a:bodyPr>
          <a:lstStyle/>
          <a:p>
            <a:pPr>
              <a:lnSpc>
                <a:spcPct val="90000"/>
              </a:lnSpc>
              <a:buFont typeface="Wingdings" pitchFamily="2" charset="2"/>
              <a:buNone/>
            </a:pPr>
            <a:r>
              <a:rPr lang="en-US" sz="2400" dirty="0">
                <a:latin typeface="Times New Roman" pitchFamily="18" charset="0"/>
                <a:cs typeface="Times New Roman" pitchFamily="18" charset="0"/>
              </a:rPr>
              <a:t>The FAFSA states that a student must use his/her biological parent(s) who he/she lived with more during the past 12 months. If did not live with one more than the other, give answers about the parent(s) who provided more financial support during the previous year.  </a:t>
            </a:r>
          </a:p>
          <a:p>
            <a:pPr>
              <a:lnSpc>
                <a:spcPct val="90000"/>
              </a:lnSpc>
              <a:buFontTx/>
              <a:buChar char="-"/>
            </a:pPr>
            <a:r>
              <a:rPr lang="en-US" sz="2400" dirty="0">
                <a:latin typeface="Times New Roman" pitchFamily="18" charset="0"/>
                <a:cs typeface="Times New Roman" pitchFamily="18" charset="0"/>
              </a:rPr>
              <a:t>If the biological parent is remarried, the student must use the step parent’s information too even if they do not provide the student with any support.</a:t>
            </a:r>
          </a:p>
          <a:p>
            <a:pPr>
              <a:lnSpc>
                <a:spcPct val="90000"/>
              </a:lnSpc>
              <a:buFontTx/>
              <a:buChar char="-"/>
            </a:pPr>
            <a:r>
              <a:rPr lang="en-US" sz="2400" dirty="0">
                <a:latin typeface="Times New Roman" pitchFamily="18" charset="0"/>
                <a:cs typeface="Times New Roman" pitchFamily="18" charset="0"/>
              </a:rPr>
              <a:t>Grandparents or other relatives are not considered parents for FAFSA unless they have legally adopted the student</a:t>
            </a:r>
          </a:p>
          <a:p>
            <a:pPr>
              <a:lnSpc>
                <a:spcPct val="90000"/>
              </a:lnSpc>
              <a:buFontTx/>
              <a:buChar char="-"/>
            </a:pPr>
            <a:r>
              <a:rPr lang="en-US" sz="2400" dirty="0">
                <a:latin typeface="Times New Roman" pitchFamily="18" charset="0"/>
                <a:cs typeface="Times New Roman" pitchFamily="18" charset="0"/>
              </a:rPr>
              <a:t>It does not matter who filed whom on taxes.</a:t>
            </a:r>
          </a:p>
          <a:p>
            <a:pPr marL="342900" indent="-342900">
              <a:lnSpc>
                <a:spcPct val="90000"/>
              </a:lnSpc>
              <a:buFontTx/>
              <a:buChar char="-"/>
            </a:pPr>
            <a:r>
              <a:rPr lang="en-US" sz="2400" dirty="0">
                <a:latin typeface="Times New Roman" pitchFamily="18" charset="0"/>
                <a:cs typeface="Times New Roman" pitchFamily="18" charset="0"/>
              </a:rPr>
              <a:t>If your biological parents are not married, but live together in the same household both parent’s information must be on the FAFSA.</a:t>
            </a:r>
          </a:p>
          <a:p>
            <a:pPr marL="342900" indent="-342900">
              <a:lnSpc>
                <a:spcPct val="90000"/>
              </a:lnSpc>
              <a:buFontTx/>
              <a:buChar char="-"/>
            </a:pPr>
            <a:endParaRPr lang="en-US" sz="2400" dirty="0">
              <a:latin typeface="Times New Roman" pitchFamily="18" charset="0"/>
              <a:cs typeface="Times New Roman" pitchFamily="18" charset="0"/>
            </a:endParaRPr>
          </a:p>
          <a:p>
            <a:pPr marL="342900" indent="-342900">
              <a:lnSpc>
                <a:spcPct val="90000"/>
              </a:lnSpc>
              <a:buFontTx/>
              <a:buChar char="-"/>
            </a:pPr>
            <a:r>
              <a:rPr lang="en-US" sz="2400" dirty="0">
                <a:latin typeface="Times New Roman" pitchFamily="18" charset="0"/>
                <a:cs typeface="Times New Roman" pitchFamily="18" charset="0"/>
              </a:rPr>
              <a:t>https://studentaid.ed.gov/sa/sites/default/files/fafsa-parent.pdf</a:t>
            </a:r>
          </a:p>
          <a:p>
            <a:pPr>
              <a:lnSpc>
                <a:spcPct val="90000"/>
              </a:lnSpc>
              <a:buFont typeface="Wingdings" pitchFamily="2" charset="2"/>
              <a:buNone/>
            </a:pPr>
            <a:r>
              <a:rPr lang="en-US" sz="25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1676400"/>
            <a:ext cx="8229600" cy="4454525"/>
          </a:xfrm>
        </p:spPr>
        <p:txBody>
          <a:bodyPr>
            <a:normAutofit/>
          </a:bodyPr>
          <a:lstStyle/>
          <a:p>
            <a:pPr>
              <a:lnSpc>
                <a:spcPct val="80000"/>
              </a:lnSpc>
            </a:pPr>
            <a:r>
              <a:rPr lang="en-US" sz="1800" dirty="0"/>
              <a:t>Social Security Card Name (Use the name as appears on the card.)</a:t>
            </a:r>
          </a:p>
          <a:p>
            <a:pPr>
              <a:lnSpc>
                <a:spcPct val="80000"/>
              </a:lnSpc>
            </a:pPr>
            <a:r>
              <a:rPr lang="en-US" sz="1800" dirty="0"/>
              <a:t>Driver’s License for student only</a:t>
            </a:r>
          </a:p>
          <a:p>
            <a:pPr>
              <a:lnSpc>
                <a:spcPct val="80000"/>
              </a:lnSpc>
            </a:pPr>
            <a:r>
              <a:rPr lang="en-US" sz="1800" dirty="0"/>
              <a:t>Dates of Birth</a:t>
            </a:r>
          </a:p>
          <a:p>
            <a:pPr>
              <a:lnSpc>
                <a:spcPct val="80000"/>
              </a:lnSpc>
            </a:pPr>
            <a:r>
              <a:rPr lang="en-US" sz="1800" dirty="0"/>
              <a:t>Social Security Number</a:t>
            </a:r>
          </a:p>
          <a:p>
            <a:pPr>
              <a:lnSpc>
                <a:spcPct val="80000"/>
              </a:lnSpc>
            </a:pPr>
            <a:r>
              <a:rPr lang="en-US" sz="1800" dirty="0"/>
              <a:t>IRS Tax Returns</a:t>
            </a:r>
          </a:p>
          <a:p>
            <a:pPr>
              <a:lnSpc>
                <a:spcPct val="80000"/>
              </a:lnSpc>
            </a:pPr>
            <a:r>
              <a:rPr lang="en-US" sz="1800" dirty="0"/>
              <a:t>Asset Information:</a:t>
            </a:r>
          </a:p>
          <a:p>
            <a:pPr>
              <a:lnSpc>
                <a:spcPct val="80000"/>
              </a:lnSpc>
              <a:buFont typeface="Wingdings" pitchFamily="2" charset="2"/>
              <a:buNone/>
            </a:pPr>
            <a:r>
              <a:rPr lang="en-US" sz="1800" dirty="0"/>
              <a:t>	bank and retirement plan statements, current business and investment mortgage information, business and farm records, stocks, bonds and other investment records</a:t>
            </a:r>
          </a:p>
          <a:p>
            <a:pPr>
              <a:lnSpc>
                <a:spcPct val="80000"/>
              </a:lnSpc>
            </a:pPr>
            <a:r>
              <a:rPr lang="en-US" sz="1800" dirty="0"/>
              <a:t>Free &amp; Reduced Lunch, Food Stamp, Welfare and TANF Information</a:t>
            </a:r>
          </a:p>
          <a:p>
            <a:pPr>
              <a:lnSpc>
                <a:spcPct val="80000"/>
              </a:lnSpc>
            </a:pPr>
            <a:r>
              <a:rPr lang="en-US" sz="1800" dirty="0"/>
              <a:t>Social Security and Disability Benefits</a:t>
            </a:r>
          </a:p>
          <a:p>
            <a:pPr>
              <a:lnSpc>
                <a:spcPct val="80000"/>
              </a:lnSpc>
            </a:pPr>
            <a:r>
              <a:rPr lang="en-US" sz="1800" dirty="0"/>
              <a:t>Veteran’s Benefits</a:t>
            </a:r>
          </a:p>
          <a:p>
            <a:pPr>
              <a:lnSpc>
                <a:spcPct val="80000"/>
              </a:lnSpc>
            </a:pPr>
            <a:r>
              <a:rPr lang="en-US" sz="1800" dirty="0"/>
              <a:t>W2 Forms</a:t>
            </a:r>
          </a:p>
          <a:p>
            <a:pPr>
              <a:lnSpc>
                <a:spcPct val="80000"/>
              </a:lnSpc>
            </a:pPr>
            <a:r>
              <a:rPr lang="en-US" sz="1800" dirty="0"/>
              <a:t>Additional Income or Benefit Information</a:t>
            </a:r>
          </a:p>
          <a:p>
            <a:pPr>
              <a:lnSpc>
                <a:spcPct val="80000"/>
              </a:lnSpc>
            </a:pPr>
            <a:r>
              <a:rPr lang="en-US" sz="1800" dirty="0"/>
              <a:t>Documentation of U.S. Permanent Resident or other Eligible Noncitizen information</a:t>
            </a:r>
          </a:p>
          <a:p>
            <a:pPr>
              <a:lnSpc>
                <a:spcPct val="80000"/>
              </a:lnSpc>
              <a:buFont typeface="Wingdings" pitchFamily="2" charset="2"/>
              <a:buNone/>
            </a:pPr>
            <a:endParaRPr lang="en-US" sz="1800" dirty="0"/>
          </a:p>
          <a:p>
            <a:pPr>
              <a:lnSpc>
                <a:spcPct val="80000"/>
              </a:lnSpc>
              <a:buFont typeface="Wingdings" pitchFamily="2" charset="2"/>
              <a:buNone/>
            </a:pPr>
            <a:endParaRPr lang="en-US" sz="1800" dirty="0"/>
          </a:p>
          <a:p>
            <a:pPr>
              <a:lnSpc>
                <a:spcPct val="80000"/>
              </a:lnSpc>
            </a:pPr>
            <a:endParaRPr lang="en-US" sz="1800" dirty="0"/>
          </a:p>
        </p:txBody>
      </p:sp>
      <p:sp>
        <p:nvSpPr>
          <p:cNvPr id="60418" name="Rectangle 2"/>
          <p:cNvSpPr>
            <a:spLocks noGrp="1" noChangeArrowheads="1"/>
          </p:cNvSpPr>
          <p:nvPr>
            <p:ph type="title"/>
          </p:nvPr>
        </p:nvSpPr>
        <p:spPr>
          <a:xfrm>
            <a:off x="457200" y="158750"/>
            <a:ext cx="8229600" cy="1289050"/>
          </a:xfrm>
        </p:spPr>
        <p:txBody>
          <a:bodyPr>
            <a:normAutofit fontScale="90000"/>
          </a:bodyPr>
          <a:lstStyle/>
          <a:p>
            <a:r>
              <a:rPr lang="en-US" sz="4000" dirty="0"/>
              <a:t>Student and parent(s) need to gather information for the FAFSA: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6324600"/>
          </a:xfrm>
        </p:spPr>
        <p:txBody>
          <a:bodyPr>
            <a:noAutofit/>
          </a:bodyPr>
          <a:lstStyle/>
          <a:p>
            <a:pPr>
              <a:lnSpc>
                <a:spcPct val="80000"/>
              </a:lnSpc>
              <a:buFont typeface="Wingdings" pitchFamily="2" charset="2"/>
              <a:buNone/>
            </a:pPr>
            <a:endParaRPr lang="en-US" sz="1800" dirty="0"/>
          </a:p>
          <a:p>
            <a:pPr>
              <a:lnSpc>
                <a:spcPct val="80000"/>
              </a:lnSpc>
              <a:buFont typeface="Wingdings" pitchFamily="2" charset="2"/>
              <a:buNone/>
            </a:pPr>
            <a:r>
              <a:rPr lang="en-US" sz="2100" dirty="0">
                <a:latin typeface="Times New Roman" pitchFamily="18" charset="0"/>
                <a:cs typeface="Times New Roman" pitchFamily="18" charset="0"/>
              </a:rPr>
              <a:t>The U.S. Department of Education uses all of the information on the FAFSA to determine what types of aid a person will be able to receive.  The tax information is one of the main criteria in determining if a student is eligible for need based aid.</a:t>
            </a:r>
          </a:p>
          <a:p>
            <a:pPr>
              <a:lnSpc>
                <a:spcPct val="80000"/>
              </a:lnSpc>
              <a:buFont typeface="Wingdings" pitchFamily="2" charset="2"/>
              <a:buNone/>
            </a:pPr>
            <a:endParaRPr lang="en-US" sz="500" dirty="0">
              <a:latin typeface="Times New Roman" pitchFamily="18" charset="0"/>
              <a:cs typeface="Times New Roman" pitchFamily="18" charset="0"/>
            </a:endParaRPr>
          </a:p>
          <a:p>
            <a:pPr>
              <a:lnSpc>
                <a:spcPct val="80000"/>
              </a:lnSpc>
              <a:buFont typeface="Wingdings" pitchFamily="2" charset="2"/>
              <a:buNone/>
            </a:pPr>
            <a:r>
              <a:rPr lang="en-US" sz="1800" dirty="0">
                <a:latin typeface="Times New Roman" pitchFamily="18" charset="0"/>
                <a:cs typeface="Times New Roman" pitchFamily="18" charset="0"/>
              </a:rPr>
              <a:t>The FSA ID is used with the FAFSA IRS Data Retrieval Tool (IRS DRT).  This tool allows filers to pull in the tax information directly from the IRS.  </a:t>
            </a:r>
          </a:p>
          <a:p>
            <a:pPr>
              <a:lnSpc>
                <a:spcPct val="80000"/>
              </a:lnSpc>
              <a:buFont typeface="Wingdings" pitchFamily="2" charset="2"/>
              <a:buNone/>
            </a:pPr>
            <a:endParaRPr lang="en-US" sz="500" dirty="0">
              <a:latin typeface="Times New Roman" pitchFamily="18" charset="0"/>
              <a:cs typeface="Times New Roman" pitchFamily="18" charset="0"/>
            </a:endParaRPr>
          </a:p>
          <a:p>
            <a:pPr>
              <a:lnSpc>
                <a:spcPct val="80000"/>
              </a:lnSpc>
              <a:buFont typeface="Wingdings" pitchFamily="2" charset="2"/>
              <a:buNone/>
            </a:pPr>
            <a:r>
              <a:rPr lang="en-US" sz="1800" dirty="0">
                <a:latin typeface="Times New Roman" pitchFamily="18" charset="0"/>
                <a:cs typeface="Times New Roman" pitchFamily="18" charset="0"/>
              </a:rPr>
              <a:t>Not all filers are eligible to use the Retrieval Tool:</a:t>
            </a:r>
          </a:p>
          <a:p>
            <a:pPr>
              <a:lnSpc>
                <a:spcPct val="80000"/>
              </a:lnSpc>
              <a:buFont typeface="Wingdings" pitchFamily="2" charset="2"/>
              <a:buNone/>
            </a:pPr>
            <a:endParaRPr lang="en-US" sz="500" dirty="0">
              <a:latin typeface="Times New Roman" pitchFamily="18" charset="0"/>
              <a:cs typeface="Times New Roman" pitchFamily="18" charset="0"/>
            </a:endParaRPr>
          </a:p>
          <a:p>
            <a:pPr>
              <a:lnSpc>
                <a:spcPct val="80000"/>
              </a:lnSpc>
              <a:buFont typeface="Wingdings" pitchFamily="2" charset="2"/>
              <a:buNone/>
            </a:pPr>
            <a:r>
              <a:rPr lang="en-US" sz="1800" dirty="0">
                <a:latin typeface="Times New Roman" pitchFamily="18" charset="0"/>
                <a:cs typeface="Times New Roman" pitchFamily="18" charset="0"/>
              </a:rPr>
              <a:t> If any of the following applies, a filer may not be eligible to use the IRS Data Retrieval Tool: </a:t>
            </a:r>
          </a:p>
          <a:p>
            <a:pPr>
              <a:lnSpc>
                <a:spcPct val="80000"/>
              </a:lnSpc>
            </a:pPr>
            <a:r>
              <a:rPr lang="en-US" sz="1800" dirty="0">
                <a:latin typeface="Times New Roman" pitchFamily="18" charset="0"/>
                <a:cs typeface="Times New Roman" pitchFamily="18" charset="0"/>
              </a:rPr>
              <a:t>You filed taxes as married filing separately </a:t>
            </a:r>
          </a:p>
          <a:p>
            <a:pPr>
              <a:lnSpc>
                <a:spcPct val="80000"/>
              </a:lnSpc>
            </a:pPr>
            <a:r>
              <a:rPr lang="en-US" sz="1800" dirty="0">
                <a:latin typeface="Times New Roman" pitchFamily="18" charset="0"/>
                <a:cs typeface="Times New Roman" pitchFamily="18" charset="0"/>
              </a:rPr>
              <a:t>You are married and you filed taxes as Head of Household </a:t>
            </a:r>
          </a:p>
          <a:p>
            <a:pPr>
              <a:lnSpc>
                <a:spcPct val="80000"/>
              </a:lnSpc>
            </a:pPr>
            <a:r>
              <a:rPr lang="en-US" sz="1800" dirty="0">
                <a:latin typeface="Times New Roman" pitchFamily="18" charset="0"/>
                <a:cs typeface="Times New Roman" pitchFamily="18" charset="0"/>
              </a:rPr>
              <a:t>You filed an amended tax return </a:t>
            </a:r>
          </a:p>
          <a:p>
            <a:pPr>
              <a:lnSpc>
                <a:spcPct val="80000"/>
              </a:lnSpc>
            </a:pPr>
            <a:r>
              <a:rPr lang="en-US" sz="1800" dirty="0">
                <a:latin typeface="Times New Roman" pitchFamily="18" charset="0"/>
                <a:cs typeface="Times New Roman" pitchFamily="18" charset="0"/>
              </a:rPr>
              <a:t>You filed an electronic tax return less than three weeks ago </a:t>
            </a:r>
          </a:p>
          <a:p>
            <a:pPr>
              <a:lnSpc>
                <a:spcPct val="80000"/>
              </a:lnSpc>
            </a:pPr>
            <a:r>
              <a:rPr lang="en-US" sz="1800" dirty="0">
                <a:latin typeface="Times New Roman" pitchFamily="18" charset="0"/>
                <a:cs typeface="Times New Roman" pitchFamily="18" charset="0"/>
              </a:rPr>
              <a:t>You filed a paper tax return less than six weeks ago </a:t>
            </a:r>
          </a:p>
          <a:p>
            <a:pPr>
              <a:lnSpc>
                <a:spcPct val="80000"/>
              </a:lnSpc>
            </a:pPr>
            <a:r>
              <a:rPr lang="en-US" sz="1800" dirty="0">
                <a:latin typeface="Times New Roman" pitchFamily="18" charset="0"/>
                <a:cs typeface="Times New Roman" pitchFamily="18" charset="0"/>
              </a:rPr>
              <a:t>You filed a Puerto Rican or foreign tax return </a:t>
            </a:r>
          </a:p>
          <a:p>
            <a:pPr>
              <a:lnSpc>
                <a:spcPct val="80000"/>
              </a:lnSpc>
            </a:pPr>
            <a:r>
              <a:rPr lang="en-US" sz="1800" dirty="0">
                <a:latin typeface="Times New Roman" pitchFamily="18" charset="0"/>
                <a:cs typeface="Times New Roman" pitchFamily="18" charset="0"/>
              </a:rPr>
              <a:t>You have an identity theft situation with the IRS</a:t>
            </a:r>
          </a:p>
          <a:p>
            <a:pPr>
              <a:lnSpc>
                <a:spcPct val="80000"/>
              </a:lnSpc>
              <a:buFont typeface="Wingdings" pitchFamily="2" charset="2"/>
              <a:buNone/>
            </a:pPr>
            <a:endParaRPr lang="en-US" sz="1800" dirty="0">
              <a:latin typeface="Times New Roman" pitchFamily="18" charset="0"/>
              <a:cs typeface="Times New Roman" pitchFamily="18" charset="0"/>
            </a:endParaRPr>
          </a:p>
          <a:p>
            <a:pPr>
              <a:lnSpc>
                <a:spcPct val="80000"/>
              </a:lnSpc>
              <a:buFont typeface="Wingdings" pitchFamily="2" charset="2"/>
              <a:buNone/>
            </a:pPr>
            <a:endParaRPr lang="en-US" sz="1800" dirty="0">
              <a:latin typeface="Times New Roman" pitchFamily="18" charset="0"/>
              <a:cs typeface="Times New Roman" pitchFamily="18" charset="0"/>
            </a:endParaRPr>
          </a:p>
          <a:p>
            <a:pPr>
              <a:lnSpc>
                <a:spcPct val="80000"/>
              </a:lnSpc>
              <a:buFont typeface="Wingdings" pitchFamily="2" charset="2"/>
              <a:buNone/>
            </a:pPr>
            <a:endParaRPr lang="en-US" sz="1800" dirty="0">
              <a:latin typeface="Times New Roman" pitchFamily="18" charset="0"/>
              <a:cs typeface="Times New Roman" pitchFamily="18" charset="0"/>
            </a:endParaRPr>
          </a:p>
        </p:txBody>
      </p:sp>
      <p:sp>
        <p:nvSpPr>
          <p:cNvPr id="2" name="Title 1"/>
          <p:cNvSpPr>
            <a:spLocks noGrp="1"/>
          </p:cNvSpPr>
          <p:nvPr>
            <p:ph type="title"/>
          </p:nvPr>
        </p:nvSpPr>
        <p:spPr/>
        <p:txBody>
          <a:bodyPr lIns="0" rIns="0" bIns="0">
            <a:normAutofit/>
          </a:bodyPr>
          <a:lstStyle/>
          <a:p>
            <a:r>
              <a:rPr lang="en-US" sz="3900" dirty="0"/>
              <a:t>Why do I need tax information?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normAutofit fontScale="92500" lnSpcReduction="10000"/>
          </a:bodyPr>
          <a:lstStyle/>
          <a:p>
            <a:r>
              <a:rPr lang="en-US" dirty="0"/>
              <a:t>Once the FAFSA has been processed by the U.S. Department of Education, an email will be sent to the student’s email address as listed on the FAFSA.</a:t>
            </a:r>
          </a:p>
          <a:p>
            <a:r>
              <a:rPr lang="en-US" dirty="0"/>
              <a:t>The processed FAFSA is known as a Student Aid Report (SAR).</a:t>
            </a:r>
          </a:p>
          <a:p>
            <a:r>
              <a:rPr lang="en-US" dirty="0"/>
              <a:t>The SAR gives an Expected Family Contribution (EFC).</a:t>
            </a:r>
          </a:p>
          <a:p>
            <a:pPr marL="0" indent="0">
              <a:buNone/>
            </a:pPr>
            <a:r>
              <a:rPr lang="en-US" altLang="en-US" sz="2800" dirty="0">
                <a:latin typeface="Arial" panose="020B0604020202020204" pitchFamily="34" charset="0"/>
                <a:cs typeface="Arial" panose="020B0604020202020204" pitchFamily="34" charset="0"/>
              </a:rPr>
              <a:t>**Watch for e-mails or letters from the schools you are considering. </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Give the schools any additional paperwork they ask for.</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Meet all deadlines or you could miss out on aid!</a:t>
            </a:r>
          </a:p>
          <a:p>
            <a:endParaRPr lang="en-US" dirty="0"/>
          </a:p>
        </p:txBody>
      </p:sp>
      <p:sp>
        <p:nvSpPr>
          <p:cNvPr id="65538" name="Rectangle 2"/>
          <p:cNvSpPr>
            <a:spLocks noGrp="1" noChangeArrowheads="1"/>
          </p:cNvSpPr>
          <p:nvPr>
            <p:ph type="title"/>
          </p:nvPr>
        </p:nvSpPr>
        <p:spPr/>
        <p:txBody>
          <a:bodyPr>
            <a:normAutofit/>
          </a:bodyPr>
          <a:lstStyle/>
          <a:p>
            <a:r>
              <a:rPr lang="en-US" sz="4000"/>
              <a:t>The FAFSA is filed…..now what?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57200" y="1905000"/>
            <a:ext cx="8229600" cy="4225925"/>
          </a:xfrm>
        </p:spPr>
        <p:txBody>
          <a:bodyPr/>
          <a:lstStyle/>
          <a:p>
            <a:r>
              <a:rPr lang="en-US" sz="2500" dirty="0"/>
              <a:t>The government may select a filer for a process called Verification.</a:t>
            </a:r>
          </a:p>
          <a:p>
            <a:r>
              <a:rPr lang="en-US" sz="2500" dirty="0"/>
              <a:t>Verification is a random selection that requires the filer to complete a verification worksheet, supply the IRS Tax Return Transcript, food stamp verification, child support payment verification and other items to the school.</a:t>
            </a:r>
          </a:p>
          <a:p>
            <a:r>
              <a:rPr lang="en-US" sz="2500" dirty="0"/>
              <a:t>The school may also ask for additional documents. </a:t>
            </a:r>
          </a:p>
          <a:p>
            <a:r>
              <a:rPr lang="en-US" sz="2500" dirty="0"/>
              <a:t>Each year the documents requested may change.</a:t>
            </a:r>
          </a:p>
        </p:txBody>
      </p:sp>
      <p:sp>
        <p:nvSpPr>
          <p:cNvPr id="66562" name="Rectangle 2"/>
          <p:cNvSpPr>
            <a:spLocks noGrp="1" noChangeArrowheads="1"/>
          </p:cNvSpPr>
          <p:nvPr>
            <p:ph type="title"/>
          </p:nvPr>
        </p:nvSpPr>
        <p:spPr>
          <a:xfrm>
            <a:off x="457200" y="158750"/>
            <a:ext cx="8229600" cy="1746250"/>
          </a:xfrm>
        </p:spPr>
        <p:txBody>
          <a:bodyPr>
            <a:normAutofit fontScale="90000"/>
          </a:bodyPr>
          <a:lstStyle/>
          <a:p>
            <a:r>
              <a:rPr lang="en-US" sz="4000"/>
              <a:t>Why would someone need more paperwork?  Wasn’t the FAFSA enough?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5552"/>
            <a:ext cx="9144000" cy="6480048"/>
          </a:xfrm>
        </p:spPr>
        <p:txBody>
          <a:bodyPr>
            <a:normAutofit fontScale="25000" lnSpcReduction="20000"/>
          </a:bodyPr>
          <a:lstStyle/>
          <a:p>
            <a:pPr marL="0" marR="0" indent="0" algn="ctr">
              <a:lnSpc>
                <a:spcPct val="107000"/>
              </a:lnSpc>
              <a:spcBef>
                <a:spcPts val="0"/>
              </a:spcBef>
              <a:spcAft>
                <a:spcPts val="500"/>
              </a:spcAft>
              <a:buNone/>
            </a:pPr>
            <a:r>
              <a:rPr lang="en-US" sz="6300" b="1" dirty="0">
                <a:solidFill>
                  <a:srgbClr val="2E24FC"/>
                </a:solidFill>
                <a:latin typeface="Calibri" panose="020F0502020204030204" pitchFamily="34" charset="0"/>
                <a:ea typeface="Calibri" panose="020F0502020204030204" pitchFamily="34" charset="0"/>
                <a:cs typeface="Times New Roman" panose="02020603050405020304" pitchFamily="18" charset="0"/>
              </a:rPr>
              <a:t>		</a:t>
            </a:r>
            <a:r>
              <a:rPr lang="en-US" sz="10000" b="1" dirty="0">
                <a:solidFill>
                  <a:srgbClr val="2E24FC"/>
                </a:solidFill>
                <a:latin typeface="Calibri" panose="020F0502020204030204" pitchFamily="34" charset="0"/>
                <a:ea typeface="Calibri" panose="020F0502020204030204" pitchFamily="34" charset="0"/>
                <a:cs typeface="Times New Roman" panose="02020603050405020304" pitchFamily="18" charset="0"/>
              </a:rPr>
              <a:t>OPEN </a:t>
            </a:r>
            <a:r>
              <a:rPr lang="en-US" sz="10000" b="1" i="1" dirty="0">
                <a:solidFill>
                  <a:srgbClr val="2E24FC"/>
                </a:solidFill>
                <a:latin typeface="Calibri" panose="020F0502020204030204" pitchFamily="34" charset="0"/>
                <a:ea typeface="Calibri" panose="020F0502020204030204" pitchFamily="34" charset="0"/>
                <a:cs typeface="Times New Roman" panose="02020603050405020304" pitchFamily="18" charset="0"/>
              </a:rPr>
              <a:t>YOUR</a:t>
            </a:r>
            <a:r>
              <a:rPr lang="en-US" sz="10000" b="1" dirty="0">
                <a:solidFill>
                  <a:srgbClr val="2E24FC"/>
                </a:solidFill>
                <a:latin typeface="Calibri" panose="020F0502020204030204" pitchFamily="34" charset="0"/>
                <a:ea typeface="Calibri" panose="020F0502020204030204" pitchFamily="34" charset="0"/>
                <a:cs typeface="Times New Roman" panose="02020603050405020304" pitchFamily="18" charset="0"/>
              </a:rPr>
              <a:t> DOOR AND </a:t>
            </a:r>
          </a:p>
          <a:p>
            <a:pPr marL="0" indent="0" algn="ctr">
              <a:lnSpc>
                <a:spcPct val="107000"/>
              </a:lnSpc>
              <a:spcBef>
                <a:spcPts val="0"/>
              </a:spcBef>
              <a:buNone/>
            </a:pPr>
            <a:r>
              <a:rPr lang="en-US" sz="10000" b="1" dirty="0">
                <a:solidFill>
                  <a:srgbClr val="2E24FC"/>
                </a:solidFill>
                <a:latin typeface="Calibri" panose="020F0502020204030204" pitchFamily="34" charset="0"/>
                <a:ea typeface="Calibri" panose="020F0502020204030204" pitchFamily="34" charset="0"/>
                <a:cs typeface="Times New Roman" panose="02020603050405020304" pitchFamily="18" charset="0"/>
              </a:rPr>
              <a:t>		LIVE </a:t>
            </a:r>
            <a:r>
              <a:rPr lang="en-US" sz="10000" b="1" i="1" dirty="0">
                <a:solidFill>
                  <a:srgbClr val="2E24FC"/>
                </a:solidFill>
                <a:latin typeface="Calibri" panose="020F0502020204030204" pitchFamily="34" charset="0"/>
                <a:ea typeface="Calibri" panose="020F0502020204030204" pitchFamily="34" charset="0"/>
                <a:cs typeface="Times New Roman" panose="02020603050405020304" pitchFamily="18" charset="0"/>
              </a:rPr>
              <a:t>YOUR</a:t>
            </a:r>
            <a:r>
              <a:rPr lang="en-US" sz="10000" b="1" dirty="0">
                <a:solidFill>
                  <a:srgbClr val="2E24FC"/>
                </a:solidFill>
                <a:latin typeface="Calibri" panose="020F0502020204030204" pitchFamily="34" charset="0"/>
                <a:ea typeface="Calibri" panose="020F0502020204030204" pitchFamily="34" charset="0"/>
                <a:cs typeface="Times New Roman" panose="02020603050405020304" pitchFamily="18" charset="0"/>
              </a:rPr>
              <a:t> DREAM TO ACHIEVE…</a:t>
            </a:r>
          </a:p>
          <a:p>
            <a:pPr marL="0" indent="0" algn="ctr">
              <a:lnSpc>
                <a:spcPct val="107000"/>
              </a:lnSpc>
              <a:spcBef>
                <a:spcPts val="0"/>
              </a:spcBef>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en-US" sz="7700"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YOUR</a:t>
            </a:r>
            <a:r>
              <a:rPr lang="en-US" sz="77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 FAFSA</a:t>
            </a:r>
          </a:p>
          <a:p>
            <a:pPr marL="0" indent="0" algn="ctr">
              <a:lnSpc>
                <a:spcPct val="107000"/>
              </a:lnSpc>
              <a:spcBef>
                <a:spcPts val="0"/>
              </a:spcBef>
              <a:buNone/>
            </a:pPr>
            <a:r>
              <a:rPr lang="en-US" sz="77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	         fafsa.gov</a:t>
            </a:r>
          </a:p>
          <a:p>
            <a:pPr marL="0" indent="0" algn="ctr">
              <a:lnSpc>
                <a:spcPct val="107000"/>
              </a:lnSpc>
              <a:spcBef>
                <a:spcPts val="0"/>
              </a:spcBef>
              <a:buNone/>
            </a:pPr>
            <a:r>
              <a:rPr lang="en-US" sz="77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Bef>
                <a:spcPts val="0"/>
              </a:spcBef>
              <a:buNone/>
            </a:pPr>
            <a:r>
              <a:rPr lang="en-US" sz="77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YOUR</a:t>
            </a:r>
            <a:r>
              <a:rPr lang="en-US"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Career</a:t>
            </a:r>
          </a:p>
          <a:p>
            <a:pPr marL="0" indent="0" algn="ctr">
              <a:lnSpc>
                <a:spcPct val="107000"/>
              </a:lnSpc>
              <a:spcBef>
                <a:spcPts val="0"/>
              </a:spcBef>
              <a:buNone/>
            </a:pPr>
            <a:r>
              <a:rPr lang="en-US" sz="7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alcareerinfo.org</a:t>
            </a:r>
          </a:p>
          <a:p>
            <a:pPr marL="0" indent="0" algn="ctr">
              <a:lnSpc>
                <a:spcPct val="107000"/>
              </a:lnSpc>
              <a:spcBef>
                <a:spcPts val="0"/>
              </a:spcBef>
              <a:buNone/>
            </a:pPr>
            <a:r>
              <a:rPr lang="en-US" sz="77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Bef>
                <a:spcPts val="0"/>
              </a:spcBef>
              <a:buNone/>
            </a:pPr>
            <a:r>
              <a:rPr lang="en-US" sz="77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	          YOUR</a:t>
            </a:r>
            <a:r>
              <a:rPr lang="en-US" sz="77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College</a:t>
            </a:r>
          </a:p>
          <a:p>
            <a:pPr marL="0" indent="0" algn="ctr">
              <a:lnSpc>
                <a:spcPct val="107000"/>
              </a:lnSpc>
              <a:spcBef>
                <a:spcPts val="0"/>
              </a:spcBef>
              <a:buNone/>
            </a:pPr>
            <a:r>
              <a:rPr lang="en-US" sz="77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7700" b="1">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Bef>
                <a:spcPts val="0"/>
              </a:spcBef>
              <a:buNone/>
            </a:pPr>
            <a:r>
              <a:rPr lang="en-US" sz="77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07000"/>
              </a:lnSpc>
              <a:spcBef>
                <a:spcPts val="0"/>
              </a:spcBef>
              <a:buNone/>
            </a:pPr>
            <a:r>
              <a:rPr lang="en-US" sz="77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	       YOUR</a:t>
            </a:r>
            <a:r>
              <a:rPr lang="en-US" sz="77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Future</a:t>
            </a:r>
          </a:p>
          <a:p>
            <a:pPr marL="0" indent="0" algn="ctr">
              <a:lnSpc>
                <a:spcPct val="107000"/>
              </a:lnSpc>
              <a:spcBef>
                <a:spcPts val="0"/>
              </a:spcBef>
              <a:buNone/>
            </a:pPr>
            <a:r>
              <a:rPr lang="en-US" sz="77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mynextmove.org</a:t>
            </a:r>
          </a:p>
          <a:p>
            <a:pPr algn="ctr">
              <a:buFont typeface="Wingdings" pitchFamily="2" charset="2"/>
              <a:buNone/>
            </a:pPr>
            <a:endParaRPr lang="en-US" dirty="0">
              <a:ea typeface="Batang"/>
              <a:cs typeface="Arial" charset="0"/>
            </a:endParaRPr>
          </a:p>
          <a:p>
            <a:pPr algn="ctr">
              <a:buFont typeface="Wingdings" pitchFamily="2" charset="2"/>
              <a:buNone/>
            </a:pPr>
            <a:endParaRPr lang="en-US" dirty="0">
              <a:ea typeface="Batang"/>
              <a:cs typeface="Arial" charset="0"/>
            </a:endParaRPr>
          </a:p>
          <a:p>
            <a:pPr algn="ctr">
              <a:buFont typeface="Wingdings" pitchFamily="2" charset="2"/>
              <a:buNone/>
            </a:pPr>
            <a:endParaRPr lang="en-US" dirty="0">
              <a:ea typeface="Batang"/>
              <a:cs typeface="Arial" charset="0"/>
            </a:endParaRPr>
          </a:p>
          <a:p>
            <a:pPr algn="ctr">
              <a:buFont typeface="Wingdings" pitchFamily="2" charset="2"/>
              <a:buNone/>
            </a:pPr>
            <a:endParaRPr lang="en-US" dirty="0">
              <a:ea typeface="Batang"/>
              <a:cs typeface="Arial" charset="0"/>
            </a:endParaRPr>
          </a:p>
          <a:p>
            <a:pPr algn="ctr">
              <a:buFont typeface="Wingdings" pitchFamily="2" charset="2"/>
              <a:buNone/>
            </a:pPr>
            <a:endParaRPr lang="en-US" dirty="0">
              <a:ea typeface="Batang"/>
              <a:cs typeface="Arial" charset="0"/>
            </a:endParaRPr>
          </a:p>
          <a:p>
            <a:pPr algn="ctr">
              <a:buFont typeface="Wingdings" pitchFamily="2" charset="2"/>
              <a:buNone/>
            </a:pPr>
            <a:r>
              <a:rPr lang="en-US" sz="8000" dirty="0">
                <a:ea typeface="Batang"/>
                <a:cs typeface="Arial" charset="0"/>
              </a:rPr>
              <a:t>PRESENTED BY: </a:t>
            </a:r>
          </a:p>
          <a:p>
            <a:pPr algn="ctr">
              <a:buFont typeface="Wingdings" pitchFamily="2" charset="2"/>
              <a:buNone/>
            </a:pPr>
            <a:endParaRPr lang="en-US" sz="8000" dirty="0">
              <a:ea typeface="Batang"/>
              <a:cs typeface="Arial" charset="0"/>
            </a:endParaRPr>
          </a:p>
          <a:p>
            <a:pPr algn="ctr">
              <a:buFont typeface="Wingdings" pitchFamily="2" charset="2"/>
              <a:buNone/>
            </a:pPr>
            <a:r>
              <a:rPr lang="en-US" sz="8000" dirty="0">
                <a:ea typeface="Batang"/>
                <a:cs typeface="Arial" charset="0"/>
              </a:rPr>
              <a:t>STEPHANIE MILLER</a:t>
            </a:r>
          </a:p>
          <a:p>
            <a:pPr algn="ctr">
              <a:buFont typeface="Wingdings" pitchFamily="2" charset="2"/>
              <a:buNone/>
            </a:pPr>
            <a:r>
              <a:rPr lang="en-US" sz="8000" dirty="0">
                <a:ea typeface="Batang"/>
                <a:cs typeface="Arial" charset="0"/>
              </a:rPr>
              <a:t>President-Elect,</a:t>
            </a:r>
          </a:p>
          <a:p>
            <a:pPr algn="ctr">
              <a:buFont typeface="Wingdings" pitchFamily="2" charset="2"/>
              <a:buNone/>
            </a:pPr>
            <a:r>
              <a:rPr lang="en-US" sz="8000" dirty="0">
                <a:ea typeface="Batang"/>
                <a:cs typeface="Arial" charset="0"/>
              </a:rPr>
              <a:t>Alabama Association of Student Financial Aid Administrators</a:t>
            </a:r>
          </a:p>
          <a:p>
            <a:pPr algn="ctr">
              <a:buFont typeface="Wingdings" pitchFamily="2" charset="2"/>
              <a:buNone/>
            </a:pPr>
            <a:r>
              <a:rPr lang="en-US" sz="8000" dirty="0">
                <a:ea typeface="Batang"/>
                <a:cs typeface="Arial" charset="0"/>
              </a:rPr>
              <a:t>FA Solutions, LLC</a:t>
            </a:r>
          </a:p>
          <a:p>
            <a:r>
              <a:rPr lang="en-US" dirty="0">
                <a:ea typeface="Batang"/>
                <a:cs typeface="Arial" charset="0"/>
              </a:rPr>
              <a:t> </a:t>
            </a:r>
          </a:p>
        </p:txBody>
      </p:sp>
      <p:sp>
        <p:nvSpPr>
          <p:cNvPr id="7" name="Text Box 6"/>
          <p:cNvSpPr txBox="1">
            <a:spLocks noChangeArrowheads="1"/>
          </p:cNvSpPr>
          <p:nvPr/>
        </p:nvSpPr>
        <p:spPr bwMode="auto">
          <a:xfrm rot="1677082">
            <a:off x="652171" y="3075367"/>
            <a:ext cx="654051" cy="4762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FAFSA</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Career</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College</a:t>
            </a:r>
            <a:endParaRPr kumimoji="0" lang="en-US" altLang="en-US" sz="600" b="0" i="0" u="none" strike="noStrike" cap="none" normalizeH="0" baseline="0" dirty="0">
              <a:ln>
                <a:noFill/>
              </a:ln>
              <a:solidFill>
                <a:schemeClr val="tx1"/>
              </a:solidFill>
              <a:effectLst/>
            </a:endParaRPr>
          </a:p>
        </p:txBody>
      </p:sp>
      <p:pic>
        <p:nvPicPr>
          <p:cNvPr id="2056" name="Picture 19"/>
          <p:cNvPicPr>
            <a:picLocks noChangeAspect="1" noChangeArrowheads="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rot="409614">
            <a:off x="631699" y="2840418"/>
            <a:ext cx="914400" cy="9461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79" y="762000"/>
            <a:ext cx="2207532" cy="3262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0" y="-30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0" y="4541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81000"/>
            <a:ext cx="9067800" cy="1905000"/>
          </a:xfrm>
        </p:spPr>
        <p:txBody>
          <a:bodyPr lIns="0" rIns="0" bIns="0">
            <a:normAutofit/>
          </a:bodyPr>
          <a:lstStyle/>
          <a:p>
            <a:r>
              <a:rPr lang="en-US" sz="3900" dirty="0"/>
              <a:t>WHAT TYPES OF AID CAN I QUALIFY FOR BY COMPLETING THE FAFSA?</a:t>
            </a:r>
          </a:p>
        </p:txBody>
      </p:sp>
      <p:sp>
        <p:nvSpPr>
          <p:cNvPr id="3" name="Content Placeholder 2"/>
          <p:cNvSpPr>
            <a:spLocks noGrp="1"/>
          </p:cNvSpPr>
          <p:nvPr>
            <p:ph idx="4294967295"/>
          </p:nvPr>
        </p:nvSpPr>
        <p:spPr>
          <a:xfrm>
            <a:off x="0" y="2209800"/>
            <a:ext cx="9067800" cy="4876800"/>
          </a:xfrm>
        </p:spPr>
        <p:txBody>
          <a:bodyPr>
            <a:normAutofit fontScale="92500" lnSpcReduction="20000"/>
          </a:bodyPr>
          <a:lstStyle/>
          <a:p>
            <a:pPr>
              <a:lnSpc>
                <a:spcPct val="90000"/>
              </a:lnSpc>
              <a:buFont typeface="Wingdings" pitchFamily="2" charset="2"/>
              <a:buNone/>
            </a:pPr>
            <a:r>
              <a:rPr lang="en-US" sz="4300" dirty="0">
                <a:latin typeface="Calibri" panose="020F0502020204030204" pitchFamily="34" charset="0"/>
                <a:cs typeface="Times New Roman" pitchFamily="18" charset="0"/>
              </a:rPr>
              <a:t> </a:t>
            </a:r>
            <a:r>
              <a:rPr lang="en-US" sz="4300" dirty="0">
                <a:latin typeface="Calibri" panose="020F0502020204030204" pitchFamily="34" charset="0"/>
                <a:cs typeface="Arial" pitchFamily="34" charset="0"/>
              </a:rPr>
              <a:t>-</a:t>
            </a:r>
            <a:r>
              <a:rPr lang="en-US" sz="3000" dirty="0">
                <a:latin typeface="Calibri" panose="020F0502020204030204" pitchFamily="34" charset="0"/>
                <a:cs typeface="Arial" pitchFamily="34" charset="0"/>
              </a:rPr>
              <a:t>Federal Pell Grants, Iraq &amp; Afghanistan Service Grants Federal Student Loans, Federal Parent PLUS Loans, Federal Perkins Loans, Federal Work Study, TEACH Grants and Supplemental Grants.</a:t>
            </a:r>
          </a:p>
          <a:p>
            <a:pPr>
              <a:lnSpc>
                <a:spcPct val="90000"/>
              </a:lnSpc>
              <a:buFont typeface="Wingdings" pitchFamily="2" charset="2"/>
              <a:buNone/>
            </a:pPr>
            <a:endParaRPr lang="en-US" sz="3000" dirty="0">
              <a:latin typeface="Calibri" panose="020F0502020204030204" pitchFamily="34" charset="0"/>
              <a:cs typeface="Arial" pitchFamily="34" charset="0"/>
            </a:endParaRPr>
          </a:p>
          <a:p>
            <a:pPr>
              <a:lnSpc>
                <a:spcPct val="90000"/>
              </a:lnSpc>
              <a:buFont typeface="Wingdings" pitchFamily="2" charset="2"/>
              <a:buNone/>
            </a:pPr>
            <a:r>
              <a:rPr lang="en-US" sz="3000" dirty="0">
                <a:latin typeface="Calibri" panose="020F0502020204030204" pitchFamily="34" charset="0"/>
                <a:cs typeface="Arial" pitchFamily="34" charset="0"/>
              </a:rPr>
              <a:t> - Federal Pell Grants, Federal Subsidized Student Loans, Federal Perkins Loans, Supplemental Grants and Federal Work Study aid are need based aid.  </a:t>
            </a:r>
          </a:p>
          <a:p>
            <a:pPr>
              <a:lnSpc>
                <a:spcPct val="90000"/>
              </a:lnSpc>
              <a:buFont typeface="Wingdings" pitchFamily="2" charset="2"/>
              <a:buNone/>
            </a:pPr>
            <a:r>
              <a:rPr lang="en-US" sz="3000" dirty="0">
                <a:latin typeface="Calibri" panose="020F0502020204030204" pitchFamily="34" charset="0"/>
                <a:cs typeface="Arial" pitchFamily="34" charset="0"/>
              </a:rPr>
              <a:t> - Federal Unsubsidized Student Loans, TEACH Grant and Parent PLUS Loans are </a:t>
            </a:r>
            <a:r>
              <a:rPr lang="en-US" sz="3000" u="sng" dirty="0">
                <a:latin typeface="Calibri" panose="020F0502020204030204" pitchFamily="34" charset="0"/>
                <a:cs typeface="Arial" pitchFamily="34" charset="0"/>
              </a:rPr>
              <a:t>not</a:t>
            </a:r>
            <a:r>
              <a:rPr lang="en-US" sz="3000" dirty="0">
                <a:latin typeface="Calibri" panose="020F0502020204030204" pitchFamily="34" charset="0"/>
                <a:cs typeface="Arial" pitchFamily="34" charset="0"/>
              </a:rPr>
              <a:t> need based aid.</a:t>
            </a:r>
          </a:p>
          <a:p>
            <a:pPr>
              <a:lnSpc>
                <a:spcPct val="90000"/>
              </a:lnSpc>
              <a:buFont typeface="Wingdings" pitchFamily="2" charset="2"/>
              <a:buNone/>
            </a:pPr>
            <a:r>
              <a:rPr lang="en-US" sz="3000" dirty="0">
                <a:latin typeface="Calibri" panose="020F0502020204030204" pitchFamily="34" charset="0"/>
                <a:cs typeface="Arial" pitchFamily="34" charset="0"/>
              </a:rPr>
              <a:t>			 *Please note that all students are not 				eligible for need based aid.  </a:t>
            </a:r>
          </a:p>
          <a:p>
            <a:pPr>
              <a:lnSpc>
                <a:spcPct val="90000"/>
              </a:lnSpc>
              <a:buFont typeface="Wingdings" pitchFamily="2" charset="2"/>
              <a:buNone/>
            </a:pPr>
            <a:r>
              <a:rPr lang="en-US" sz="2800" dirty="0">
                <a:latin typeface="Times New Roman" pitchFamily="18" charset="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Picture 1">
            <a:extLst>
              <a:ext uri="{FF2B5EF4-FFF2-40B4-BE49-F238E27FC236}">
                <a16:creationId xmlns:a16="http://schemas.microsoft.com/office/drawing/2014/main" xmlns="" id="{AB749522-50E8-449F-AE62-0CE84ED5A5B3}"/>
              </a:ext>
            </a:extLst>
          </p:cNvPr>
          <p:cNvPicPr>
            <a:picLocks noChangeAspect="1"/>
          </p:cNvPicPr>
          <p:nvPr/>
        </p:nvPicPr>
        <p:blipFill>
          <a:blip r:embed="rId2"/>
          <a:stretch>
            <a:fillRect/>
          </a:stretch>
        </p:blipFill>
        <p:spPr>
          <a:xfrm>
            <a:off x="698876" y="274638"/>
            <a:ext cx="7987924" cy="6221010"/>
          </a:xfrm>
          <a:prstGeom prst="rect">
            <a:avLst/>
          </a:prstGeom>
        </p:spPr>
      </p:pic>
      <p:sp>
        <p:nvSpPr>
          <p:cNvPr id="8" name="Content Placeholder 7">
            <a:extLst>
              <a:ext uri="{FF2B5EF4-FFF2-40B4-BE49-F238E27FC236}">
                <a16:creationId xmlns:a16="http://schemas.microsoft.com/office/drawing/2014/main" xmlns="" id="{40FB1889-137D-4602-A611-5A2403E4C3A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395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8750"/>
            <a:ext cx="8610600" cy="1258888"/>
          </a:xfrm>
        </p:spPr>
        <p:txBody>
          <a:bodyPr lIns="0" rIns="0" bIns="0">
            <a:normAutofit/>
          </a:bodyPr>
          <a:lstStyle/>
          <a:p>
            <a:r>
              <a:rPr lang="en-US" sz="3900" dirty="0"/>
              <a:t>WILL MY FAFSA PAY FOR EVERYTHING?</a:t>
            </a:r>
          </a:p>
        </p:txBody>
      </p:sp>
      <p:sp>
        <p:nvSpPr>
          <p:cNvPr id="3" name="Content Placeholder 2"/>
          <p:cNvSpPr>
            <a:spLocks noGrp="1"/>
          </p:cNvSpPr>
          <p:nvPr>
            <p:ph idx="4294967295"/>
          </p:nvPr>
        </p:nvSpPr>
        <p:spPr>
          <a:xfrm>
            <a:off x="0" y="1371600"/>
            <a:ext cx="8991600" cy="5334000"/>
          </a:xfrm>
        </p:spPr>
        <p:txBody>
          <a:bodyPr>
            <a:normAutofit lnSpcReduction="10000"/>
          </a:bodyPr>
          <a:lstStyle/>
          <a:p>
            <a:pPr>
              <a:lnSpc>
                <a:spcPct val="80000"/>
              </a:lnSpc>
              <a:buFont typeface="Wingdings" pitchFamily="2" charset="2"/>
              <a:buNone/>
            </a:pPr>
            <a:r>
              <a:rPr lang="en-US" sz="2200" dirty="0">
                <a:latin typeface="Calibri" panose="020F0502020204030204" pitchFamily="34" charset="0"/>
                <a:cs typeface="Times New Roman" pitchFamily="18" charset="0"/>
              </a:rPr>
              <a:t>The FAFSA doesn’t pay for anything, your financial aid package/award shows what funds have been offered to you.  The Government assigns you an Expected Family Contribution (EFC) Number that lets the school know your need for Pell Grant and other need based aid.</a:t>
            </a:r>
          </a:p>
          <a:p>
            <a:pPr>
              <a:lnSpc>
                <a:spcPct val="80000"/>
              </a:lnSpc>
              <a:buFont typeface="Wingdings" pitchFamily="2" charset="2"/>
              <a:buNone/>
            </a:pPr>
            <a:r>
              <a:rPr lang="en-US" sz="2200" dirty="0">
                <a:latin typeface="Calibri" panose="020F0502020204030204" pitchFamily="34" charset="0"/>
                <a:cs typeface="Times New Roman" pitchFamily="18" charset="0"/>
              </a:rPr>
              <a:t> - In most cases, </a:t>
            </a:r>
            <a:r>
              <a:rPr lang="en-US" sz="2200" u="sng" dirty="0">
                <a:latin typeface="Calibri" panose="020F0502020204030204" pitchFamily="34" charset="0"/>
                <a:cs typeface="Times New Roman" pitchFamily="18" charset="0"/>
              </a:rPr>
              <a:t>no</a:t>
            </a:r>
            <a:r>
              <a:rPr lang="en-US" sz="2200" dirty="0">
                <a:latin typeface="Calibri" panose="020F0502020204030204" pitchFamily="34" charset="0"/>
                <a:cs typeface="Times New Roman" pitchFamily="18" charset="0"/>
              </a:rPr>
              <a:t>, your financial aid package will </a:t>
            </a:r>
            <a:r>
              <a:rPr lang="en-US" sz="2200" u="sng" dirty="0">
                <a:latin typeface="Calibri" panose="020F0502020204030204" pitchFamily="34" charset="0"/>
                <a:cs typeface="Times New Roman" pitchFamily="18" charset="0"/>
              </a:rPr>
              <a:t>not</a:t>
            </a:r>
            <a:r>
              <a:rPr lang="en-US" sz="2200" dirty="0">
                <a:latin typeface="Calibri" panose="020F0502020204030204" pitchFamily="34" charset="0"/>
                <a:cs typeface="Times New Roman" pitchFamily="18" charset="0"/>
              </a:rPr>
              <a:t> cover all of your expenses.  Federal Student Aid is not designed to pay for everything.  It is a supplement to help you/your parents with educational costs.  </a:t>
            </a:r>
          </a:p>
          <a:p>
            <a:pPr>
              <a:lnSpc>
                <a:spcPct val="80000"/>
              </a:lnSpc>
              <a:buFont typeface="Wingdings" pitchFamily="2" charset="2"/>
              <a:buNone/>
            </a:pPr>
            <a:r>
              <a:rPr lang="en-US" sz="2200" dirty="0">
                <a:latin typeface="Calibri" panose="020F0502020204030204" pitchFamily="34" charset="0"/>
                <a:cs typeface="Times New Roman" pitchFamily="18" charset="0"/>
              </a:rPr>
              <a:t>	- First time freshman can only receive $5500 in student loans ($2750 for the fall and $2750 for the spring.)  </a:t>
            </a:r>
          </a:p>
          <a:p>
            <a:pPr>
              <a:lnSpc>
                <a:spcPct val="80000"/>
              </a:lnSpc>
              <a:buFont typeface="Wingdings" pitchFamily="2" charset="2"/>
              <a:buNone/>
            </a:pPr>
            <a:r>
              <a:rPr lang="en-US" sz="2200" dirty="0">
                <a:latin typeface="Calibri" panose="020F0502020204030204" pitchFamily="34" charset="0"/>
                <a:cs typeface="Times New Roman" pitchFamily="18" charset="0"/>
              </a:rPr>
              <a:t>	- Parents may apply for PLUS loans that will be in their name or if declined will allow the student to apply for an additional $4000 for the academic year.  </a:t>
            </a:r>
          </a:p>
          <a:p>
            <a:pPr>
              <a:lnSpc>
                <a:spcPct val="80000"/>
              </a:lnSpc>
              <a:buFont typeface="Wingdings" pitchFamily="2" charset="2"/>
              <a:buNone/>
            </a:pPr>
            <a:r>
              <a:rPr lang="en-US" sz="2200" dirty="0">
                <a:latin typeface="Calibri" panose="020F0502020204030204" pitchFamily="34" charset="0"/>
                <a:cs typeface="Times New Roman" pitchFamily="18" charset="0"/>
              </a:rPr>
              <a:t>	- The maximum full time </a:t>
            </a:r>
            <a:r>
              <a:rPr lang="en-US" sz="2200" dirty="0" err="1">
                <a:latin typeface="Calibri" panose="020F0502020204030204" pitchFamily="34" charset="0"/>
                <a:cs typeface="Times New Roman" pitchFamily="18" charset="0"/>
              </a:rPr>
              <a:t>pell</a:t>
            </a:r>
            <a:r>
              <a:rPr lang="en-US" sz="2200" dirty="0">
                <a:latin typeface="Calibri" panose="020F0502020204030204" pitchFamily="34" charset="0"/>
                <a:cs typeface="Times New Roman" pitchFamily="18" charset="0"/>
              </a:rPr>
              <a:t> grant for 2017-2018 is $5920 ($2960/$2960 a semester). </a:t>
            </a:r>
          </a:p>
          <a:p>
            <a:pPr lvl="2">
              <a:lnSpc>
                <a:spcPct val="80000"/>
              </a:lnSpc>
            </a:pPr>
            <a:r>
              <a:rPr lang="en-US" sz="1600" dirty="0">
                <a:latin typeface="Calibri" panose="020F0502020204030204" pitchFamily="34" charset="0"/>
                <a:cs typeface="Times New Roman" pitchFamily="18" charset="0"/>
              </a:rPr>
              <a:t>2018-2019 amount is not currently available (will be coming soon)</a:t>
            </a:r>
          </a:p>
          <a:p>
            <a:pPr marL="109728" indent="0">
              <a:lnSpc>
                <a:spcPct val="80000"/>
              </a:lnSpc>
              <a:buNone/>
            </a:pPr>
            <a:r>
              <a:rPr lang="en-US" sz="2200" dirty="0">
                <a:latin typeface="Calibri" panose="020F0502020204030204" pitchFamily="34" charset="0"/>
                <a:cs typeface="Times New Roman" pitchFamily="18" charset="0"/>
              </a:rPr>
              <a:t>There are lifetime limits on federal student loans and </a:t>
            </a:r>
            <a:r>
              <a:rPr lang="en-US" sz="2200" dirty="0" err="1">
                <a:latin typeface="Calibri" panose="020F0502020204030204" pitchFamily="34" charset="0"/>
                <a:cs typeface="Times New Roman" pitchFamily="18" charset="0"/>
              </a:rPr>
              <a:t>pell</a:t>
            </a:r>
            <a:r>
              <a:rPr lang="en-US" sz="2200" dirty="0">
                <a:latin typeface="Calibri" panose="020F0502020204030204" pitchFamily="34" charset="0"/>
                <a:cs typeface="Times New Roman" pitchFamily="18" charset="0"/>
              </a:rPr>
              <a:t> grants.</a:t>
            </a:r>
          </a:p>
          <a:p>
            <a:pPr>
              <a:lnSpc>
                <a:spcPct val="80000"/>
              </a:lnSpc>
              <a:buFont typeface="Wingdings" pitchFamily="2" charset="2"/>
              <a:buNone/>
            </a:pPr>
            <a:r>
              <a:rPr lang="en-US" sz="2200" dirty="0">
                <a:latin typeface="Calibri" panose="020F0502020204030204" pitchFamily="34" charset="0"/>
                <a:cs typeface="Times New Roman" pitchFamily="18" charset="0"/>
              </a:rPr>
              <a:t>	- Funds from other programs are available; see </a:t>
            </a:r>
            <a:r>
              <a:rPr lang="en-US" sz="2200" dirty="0">
                <a:latin typeface="Calibri" panose="020F0502020204030204" pitchFamily="34" charset="0"/>
                <a:cs typeface="Times New Roman" panose="02020603050405020304" pitchFamily="18" charset="0"/>
                <a:hlinkClick r:id="rId2"/>
              </a:rPr>
              <a:t>StudentAid.gov/</a:t>
            </a:r>
            <a:r>
              <a:rPr lang="en-US" sz="2200" dirty="0" err="1">
                <a:latin typeface="Calibri" panose="020F0502020204030204" pitchFamily="34" charset="0"/>
                <a:cs typeface="Times New Roman" panose="02020603050405020304" pitchFamily="18" charset="0"/>
                <a:hlinkClick r:id="rId2"/>
              </a:rPr>
              <a:t>needmoney</a:t>
            </a:r>
            <a:r>
              <a:rPr lang="en-US" sz="2200" dirty="0">
                <a:latin typeface="Calibri" panose="020F0502020204030204" pitchFamily="34" charset="0"/>
                <a:cs typeface="Times New Roman" panose="02020603050405020304" pitchFamily="18" charset="0"/>
              </a:rPr>
              <a:t> for details.</a:t>
            </a:r>
          </a:p>
          <a:p>
            <a:pPr>
              <a:lnSpc>
                <a:spcPct val="80000"/>
              </a:lnSpc>
              <a:buFont typeface="Wingdings" pitchFamily="2" charset="2"/>
              <a:buNone/>
            </a:pPr>
            <a:r>
              <a:rPr lang="en-US" sz="2200" dirty="0">
                <a:latin typeface="Calibri" panose="020F0502020204030204" pitchFamily="34" charset="0"/>
                <a:cs typeface="Times New Roman" panose="02020603050405020304" pitchFamily="18" charset="0"/>
              </a:rPr>
              <a:t>				**Apply for scholarships – </a:t>
            </a:r>
            <a:r>
              <a:rPr lang="en-US" sz="2200" dirty="0">
                <a:latin typeface="Calibri" panose="020F0502020204030204" pitchFamily="34" charset="0"/>
                <a:cs typeface="Times New Roman" pitchFamily="18" charset="0"/>
                <a:hlinkClick r:id="rId3"/>
              </a:rPr>
              <a:t>www.fastweb.com</a:t>
            </a:r>
            <a:endParaRPr lang="en-US" sz="2200" dirty="0">
              <a:latin typeface="Calibri" panose="020F0502020204030204" pitchFamily="34" charset="0"/>
              <a:cs typeface="Times New Roman" pitchFamily="18" charset="0"/>
            </a:endParaRPr>
          </a:p>
          <a:p>
            <a:pPr>
              <a:lnSpc>
                <a:spcPct val="80000"/>
              </a:lnSpc>
              <a:buFont typeface="Wingdings" pitchFamily="2" charset="2"/>
              <a:buNone/>
            </a:pPr>
            <a:r>
              <a:rPr lang="en-US" sz="2200" dirty="0">
                <a:latin typeface="Calibri" panose="020F0502020204030204" pitchFamily="34" charset="0"/>
                <a:cs typeface="Times New Roman" pitchFamily="18" charset="0"/>
              </a:rPr>
              <a:t>				*Many college scholarship applications open Oct.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067800" cy="1143000"/>
          </a:xfrm>
        </p:spPr>
        <p:txBody>
          <a:bodyPr>
            <a:normAutofit fontScale="90000"/>
          </a:bodyPr>
          <a:lstStyle/>
          <a:p>
            <a:pPr algn="ctr"/>
            <a:r>
              <a:rPr lang="en-US" dirty="0"/>
              <a:t>US Department of Labor </a:t>
            </a:r>
            <a:br>
              <a:rPr lang="en-US" dirty="0"/>
            </a:br>
            <a:r>
              <a:rPr lang="en-US" dirty="0"/>
              <a:t>Scholarship Search</a:t>
            </a:r>
            <a:br>
              <a:rPr lang="en-US" dirty="0"/>
            </a:br>
            <a:r>
              <a:rPr lang="en-US" dirty="0"/>
              <a:t>careerinfonet.org/</a:t>
            </a:r>
            <a:r>
              <a:rPr lang="en-US" dirty="0" err="1"/>
              <a:t>scholarshipsearch</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113" y="1981200"/>
            <a:ext cx="7669773" cy="4525963"/>
          </a:xfrm>
        </p:spPr>
      </p:pic>
    </p:spTree>
    <p:extLst>
      <p:ext uri="{BB962C8B-B14F-4D97-AF65-F5344CB8AC3E}">
        <p14:creationId xmlns:p14="http://schemas.microsoft.com/office/powerpoint/2010/main" val="124955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descr="Outline of resources for each individual stage of financial literacy for students:&#10;Comparison Shop - College Navigator, College Scorecard, Net Price Calculator&#10;Apply for Aid - FAFSA.gov, Financial Aid Shopping Sheet&#10;Budgeting and Borrowing - StudentAid.gov, Financial Awareness Counseling Tool (FACT)&#10;Manage Debt - Entrance and Exit Counseling, Repayment Estimator&#10;Stay Informed - StudentAid.gov"/>
          <p:cNvGrpSpPr>
            <a:grpSpLocks/>
          </p:cNvGrpSpPr>
          <p:nvPr/>
        </p:nvGrpSpPr>
        <p:grpSpPr bwMode="auto">
          <a:xfrm>
            <a:off x="734504" y="301174"/>
            <a:ext cx="7924800" cy="990600"/>
            <a:chOff x="639763" y="838200"/>
            <a:chExt cx="7924800" cy="990600"/>
          </a:xfrm>
        </p:grpSpPr>
        <p:sp>
          <p:nvSpPr>
            <p:cNvPr id="7" name="Rounded Rectangle 6"/>
            <p:cNvSpPr>
              <a:spLocks noChangeArrowheads="1"/>
            </p:cNvSpPr>
            <p:nvPr/>
          </p:nvSpPr>
          <p:spPr bwMode="auto">
            <a:xfrm>
              <a:off x="639763" y="838200"/>
              <a:ext cx="7924800" cy="990600"/>
            </a:xfrm>
            <a:prstGeom prst="roundRect">
              <a:avLst>
                <a:gd name="adj" fmla="val 16667"/>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12325" name="Picture 11" desc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63" y="912794"/>
              <a:ext cx="1644650" cy="84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a:off x="6049963" y="931863"/>
              <a:ext cx="0" cy="822325"/>
            </a:xfrm>
            <a:prstGeom prst="line">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27" name="TextBox 19"/>
            <p:cNvSpPr txBox="1">
              <a:spLocks noChangeArrowheads="1"/>
            </p:cNvSpPr>
            <p:nvPr/>
          </p:nvSpPr>
          <p:spPr bwMode="auto">
            <a:xfrm>
              <a:off x="6049963" y="909303"/>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pPr>
              <a:r>
                <a:rPr lang="en-US" altLang="en-US" sz="1600">
                  <a:solidFill>
                    <a:srgbClr val="FFFFFF"/>
                  </a:solidFill>
                </a:rPr>
                <a:t>College Navigator</a:t>
              </a:r>
            </a:p>
            <a:p>
              <a:pPr eaLnBrk="1" hangingPunct="1">
                <a:buFont typeface="Wingdings" panose="05000000000000000000" pitchFamily="2" charset="2"/>
                <a:buChar char="Ø"/>
              </a:pPr>
              <a:r>
                <a:rPr lang="en-US" altLang="en-US" sz="1600">
                  <a:solidFill>
                    <a:srgbClr val="FFFFFF"/>
                  </a:solidFill>
                </a:rPr>
                <a:t>College Scorecard</a:t>
              </a:r>
            </a:p>
            <a:p>
              <a:pPr eaLnBrk="1" hangingPunct="1">
                <a:buFont typeface="Wingdings" panose="05000000000000000000" pitchFamily="2" charset="2"/>
                <a:buChar char="Ø"/>
              </a:pPr>
              <a:r>
                <a:rPr lang="en-US" altLang="en-US" sz="1600">
                  <a:solidFill>
                    <a:srgbClr val="FFFFFF"/>
                  </a:solidFill>
                </a:rPr>
                <a:t>Net Price Calculator</a:t>
              </a:r>
            </a:p>
          </p:txBody>
        </p:sp>
        <p:sp>
          <p:nvSpPr>
            <p:cNvPr id="12328" name="TextBox 11"/>
            <p:cNvSpPr txBox="1">
              <a:spLocks noChangeArrowheads="1"/>
            </p:cNvSpPr>
            <p:nvPr/>
          </p:nvSpPr>
          <p:spPr bwMode="auto">
            <a:xfrm>
              <a:off x="2453775" y="1040959"/>
              <a:ext cx="3383145" cy="5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chemeClr val="bg1"/>
                  </a:solidFill>
                </a:rPr>
                <a:t>Comparison Shop</a:t>
              </a:r>
            </a:p>
          </p:txBody>
        </p:sp>
      </p:grpSp>
      <p:grpSp>
        <p:nvGrpSpPr>
          <p:cNvPr id="12291" name="Group 1" descr="Outline of resources for each individual stage of financial literacy for students:&#10;Comparison Shop - College Navigator, College Scorecard, Net Price Calculator&#10;Apply for Aid - FAFSA.gov, Financial Aid Shopping Sheet&#10;Budgeting and Borrowing - StudentAid.gov, Financial Awareness Counseling Tool (FACT)&#10;Manage Debt - Entrance and Exit Counseling, Repayment Estimator&#10;Stay Informed - StudentAid.gov"/>
          <p:cNvGrpSpPr>
            <a:grpSpLocks/>
          </p:cNvGrpSpPr>
          <p:nvPr/>
        </p:nvGrpSpPr>
        <p:grpSpPr bwMode="auto">
          <a:xfrm>
            <a:off x="734504" y="1462910"/>
            <a:ext cx="7954963" cy="990600"/>
            <a:chOff x="609600" y="1981200"/>
            <a:chExt cx="7954963" cy="990686"/>
          </a:xfrm>
        </p:grpSpPr>
        <p:sp>
          <p:nvSpPr>
            <p:cNvPr id="13" name="Rounded Rectangle 12"/>
            <p:cNvSpPr/>
            <p:nvPr/>
          </p:nvSpPr>
          <p:spPr bwMode="auto">
            <a:xfrm>
              <a:off x="609600" y="1981200"/>
              <a:ext cx="7924484" cy="990686"/>
            </a:xfrm>
            <a:prstGeom prst="roundRect">
              <a:avLst/>
            </a:prstGeom>
            <a:solidFill>
              <a:srgbClr val="95C94E"/>
            </a:solidFill>
            <a:scene3d>
              <a:camera prst="perspectiveFront"/>
              <a:lightRig rig="threePt" dir="t"/>
            </a:scene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4" name="Rounded Rectangle 13"/>
            <p:cNvSpPr/>
            <p:nvPr/>
          </p:nvSpPr>
          <p:spPr bwMode="auto">
            <a:xfrm>
              <a:off x="685797" y="2070452"/>
              <a:ext cx="1615376" cy="812184"/>
            </a:xfrm>
            <a:prstGeom prst="roundRect">
              <a:avLst>
                <a:gd name="adj" fmla="val 10000"/>
              </a:avLst>
            </a:prstGeom>
            <a:blipFill>
              <a:blip r:embed="rId3">
                <a:extLst/>
              </a:blip>
              <a:srcRect/>
              <a:stretch>
                <a:fillRect/>
              </a:stretch>
            </a:blipFill>
          </p:spPr>
          <p:style>
            <a:lnRef idx="0">
              <a:schemeClr val="lt1">
                <a:hueOff val="0"/>
                <a:satOff val="0"/>
                <a:lumOff val="0"/>
                <a:alphaOff val="0"/>
              </a:schemeClr>
            </a:lnRef>
            <a:fillRef idx="1">
              <a:scrgbClr r="0" g="0" b="0"/>
            </a:fillRef>
            <a:effectRef idx="3">
              <a:schemeClr val="accent3">
                <a:tint val="50000"/>
                <a:hueOff val="0"/>
                <a:satOff val="0"/>
                <a:lumOff val="0"/>
                <a:alphaOff val="0"/>
              </a:schemeClr>
            </a:effectRef>
            <a:fontRef idx="minor">
              <a:schemeClr val="lt1">
                <a:hueOff val="0"/>
                <a:satOff val="0"/>
                <a:lumOff val="0"/>
                <a:alphaOff val="0"/>
              </a:schemeClr>
            </a:fontRef>
          </p:style>
        </p:sp>
        <p:cxnSp>
          <p:nvCxnSpPr>
            <p:cNvPr id="15" name="Straight Connector 14"/>
            <p:cNvCxnSpPr>
              <a:cxnSpLocks noChangeShapeType="1"/>
            </p:cNvCxnSpPr>
            <p:nvPr/>
          </p:nvCxnSpPr>
          <p:spPr bwMode="auto">
            <a:xfrm>
              <a:off x="6024563" y="2070108"/>
              <a:ext cx="0" cy="823985"/>
            </a:xfrm>
            <a:prstGeom prst="line">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22" name="TextBox 27"/>
            <p:cNvSpPr txBox="1">
              <a:spLocks noChangeArrowheads="1"/>
            </p:cNvSpPr>
            <p:nvPr/>
          </p:nvSpPr>
          <p:spPr bwMode="auto">
            <a:xfrm>
              <a:off x="6019584" y="1984084"/>
              <a:ext cx="25449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pPr>
              <a:r>
                <a:rPr lang="en-US" altLang="en-US" sz="1400" b="1" dirty="0">
                  <a:solidFill>
                    <a:schemeClr val="bg1"/>
                  </a:solidFill>
                </a:rPr>
                <a:t>Free Application for Federal Student Aid (FAFSA.gov)</a:t>
              </a:r>
            </a:p>
            <a:p>
              <a:pPr eaLnBrk="1" hangingPunct="1">
                <a:buFont typeface="Wingdings" panose="05000000000000000000" pitchFamily="2" charset="2"/>
                <a:buChar char="Ø"/>
              </a:pPr>
              <a:r>
                <a:rPr lang="en-US" altLang="en-US" sz="1400" b="1" dirty="0">
                  <a:solidFill>
                    <a:schemeClr val="bg1"/>
                  </a:solidFill>
                </a:rPr>
                <a:t>Financial Aid Shopping Sheet</a:t>
              </a:r>
            </a:p>
          </p:txBody>
        </p:sp>
        <p:sp>
          <p:nvSpPr>
            <p:cNvPr id="12323" name="TextBox 1"/>
            <p:cNvSpPr txBox="1">
              <a:spLocks noChangeArrowheads="1"/>
            </p:cNvSpPr>
            <p:nvPr/>
          </p:nvSpPr>
          <p:spPr bwMode="auto">
            <a:xfrm>
              <a:off x="2453775" y="2184232"/>
              <a:ext cx="2971800"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chemeClr val="bg1"/>
                  </a:solidFill>
                </a:rPr>
                <a:t>Apply for aid</a:t>
              </a:r>
            </a:p>
          </p:txBody>
        </p:sp>
      </p:grpSp>
      <p:grpSp>
        <p:nvGrpSpPr>
          <p:cNvPr id="12292" name="Group 32" descr="Outline of resources for each individual stage of financial literacy for students:&#10;Comparison Shop - College Navigator, College Scorecard, Net Price Calculator&#10;Apply for Aid - FAFSA.gov, Financial Aid Shopping Sheet&#10;Budgeting and Borrowing - StudentAid.gov, Financial Awareness Counseling Tool (FACT)&#10;Manage Debt - Entrance and Exit Counseling, Repayment Estimator&#10;Stay Informed - StudentAid.gov"/>
          <p:cNvGrpSpPr>
            <a:grpSpLocks/>
          </p:cNvGrpSpPr>
          <p:nvPr/>
        </p:nvGrpSpPr>
        <p:grpSpPr bwMode="auto">
          <a:xfrm>
            <a:off x="686378" y="2531257"/>
            <a:ext cx="7924800" cy="1077913"/>
            <a:chOff x="609600" y="3055019"/>
            <a:chExt cx="7924800" cy="1077218"/>
          </a:xfrm>
        </p:grpSpPr>
        <p:sp>
          <p:nvSpPr>
            <p:cNvPr id="19" name="Rounded Rectangle 18"/>
            <p:cNvSpPr>
              <a:spLocks noChangeArrowheads="1"/>
            </p:cNvSpPr>
            <p:nvPr/>
          </p:nvSpPr>
          <p:spPr bwMode="auto">
            <a:xfrm>
              <a:off x="609600" y="3124824"/>
              <a:ext cx="7924800" cy="989961"/>
            </a:xfrm>
            <a:prstGeom prst="roundRect">
              <a:avLst>
                <a:gd name="adj" fmla="val 16667"/>
              </a:avLst>
            </a:prstGeom>
            <a:gradFill rotWithShape="1">
              <a:gsLst>
                <a:gs pos="0">
                  <a:srgbClr val="C8B0ED"/>
                </a:gs>
                <a:gs pos="100000">
                  <a:srgbClr val="7F5BAB"/>
                </a:gs>
              </a:gsLst>
              <a:lin ang="5400000"/>
            </a:gradFill>
            <a:ln w="9525">
              <a:solidFill>
                <a:srgbClr val="7D60A0"/>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0" name="Rounded Rectangle 19"/>
            <p:cNvSpPr/>
            <p:nvPr/>
          </p:nvSpPr>
          <p:spPr>
            <a:xfrm>
              <a:off x="685800" y="3191435"/>
              <a:ext cx="1615440" cy="856130"/>
            </a:xfrm>
            <a:prstGeom prst="roundRect">
              <a:avLst>
                <a:gd name="adj" fmla="val 10000"/>
              </a:avLst>
            </a:prstGeom>
            <a:blipFill>
              <a:blip r:embed="rId4">
                <a:extLst/>
              </a:blip>
              <a:srcRect/>
              <a:stretch>
                <a:fillRect/>
              </a:stretch>
            </a:blipFill>
          </p:spPr>
          <p:style>
            <a:lnRef idx="0">
              <a:schemeClr val="lt1">
                <a:hueOff val="0"/>
                <a:satOff val="0"/>
                <a:lumOff val="0"/>
                <a:alphaOff val="0"/>
              </a:schemeClr>
            </a:lnRef>
            <a:fillRef idx="1">
              <a:scrgbClr r="0" g="0" b="0"/>
            </a:fillRef>
            <a:effectRef idx="3">
              <a:schemeClr val="accent4">
                <a:tint val="50000"/>
                <a:hueOff val="0"/>
                <a:satOff val="0"/>
                <a:lumOff val="0"/>
                <a:alphaOff val="0"/>
              </a:schemeClr>
            </a:effectRef>
            <a:fontRef idx="minor">
              <a:schemeClr val="lt1">
                <a:hueOff val="0"/>
                <a:satOff val="0"/>
                <a:lumOff val="0"/>
                <a:alphaOff val="0"/>
              </a:schemeClr>
            </a:fontRef>
          </p:style>
        </p:sp>
        <p:sp>
          <p:nvSpPr>
            <p:cNvPr id="12314" name="TextBox 14"/>
            <p:cNvSpPr txBox="1">
              <a:spLocks noChangeArrowheads="1"/>
            </p:cNvSpPr>
            <p:nvPr/>
          </p:nvSpPr>
          <p:spPr bwMode="auto">
            <a:xfrm>
              <a:off x="2438400" y="3055019"/>
              <a:ext cx="3383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chemeClr val="bg1"/>
                  </a:solidFill>
                </a:rPr>
                <a:t>Budgeting &amp;</a:t>
              </a:r>
            </a:p>
            <a:p>
              <a:pPr eaLnBrk="1" hangingPunct="1"/>
              <a:r>
                <a:rPr lang="en-US" altLang="en-US" sz="3200" b="1">
                  <a:solidFill>
                    <a:schemeClr val="bg1"/>
                  </a:solidFill>
                </a:rPr>
                <a:t>Borrowing</a:t>
              </a:r>
            </a:p>
          </p:txBody>
        </p:sp>
        <p:cxnSp>
          <p:nvCxnSpPr>
            <p:cNvPr id="22" name="Straight Connector 21"/>
            <p:cNvCxnSpPr>
              <a:cxnSpLocks noChangeShapeType="1"/>
            </p:cNvCxnSpPr>
            <p:nvPr/>
          </p:nvCxnSpPr>
          <p:spPr bwMode="auto">
            <a:xfrm>
              <a:off x="6024563" y="3224772"/>
              <a:ext cx="0" cy="823381"/>
            </a:xfrm>
            <a:prstGeom prst="line">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16" name="TextBox 22"/>
            <p:cNvSpPr txBox="1">
              <a:spLocks noChangeArrowheads="1"/>
            </p:cNvSpPr>
            <p:nvPr/>
          </p:nvSpPr>
          <p:spPr bwMode="auto">
            <a:xfrm>
              <a:off x="6019800" y="3191479"/>
              <a:ext cx="2438400" cy="83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pPr>
              <a:r>
                <a:rPr lang="en-US" altLang="en-US" sz="1600">
                  <a:solidFill>
                    <a:srgbClr val="FFFFFF"/>
                  </a:solidFill>
                </a:rPr>
                <a:t>StudentAid.gov</a:t>
              </a:r>
            </a:p>
            <a:p>
              <a:pPr eaLnBrk="1" hangingPunct="1">
                <a:buFont typeface="Wingdings" panose="05000000000000000000" pitchFamily="2" charset="2"/>
                <a:buChar char="Ø"/>
              </a:pPr>
              <a:r>
                <a:rPr lang="en-US" altLang="en-US" sz="1600">
                  <a:solidFill>
                    <a:srgbClr val="FFFFFF"/>
                  </a:solidFill>
                </a:rPr>
                <a:t>Financial Awareness Counseling Tool (FACT)</a:t>
              </a:r>
            </a:p>
          </p:txBody>
        </p:sp>
      </p:grpSp>
      <p:grpSp>
        <p:nvGrpSpPr>
          <p:cNvPr id="12293" name="Group 1"/>
          <p:cNvGrpSpPr>
            <a:grpSpLocks/>
          </p:cNvGrpSpPr>
          <p:nvPr/>
        </p:nvGrpSpPr>
        <p:grpSpPr bwMode="auto">
          <a:xfrm>
            <a:off x="658304" y="3696740"/>
            <a:ext cx="7924800" cy="990600"/>
            <a:chOff x="609600" y="4267200"/>
            <a:chExt cx="7924800" cy="990600"/>
          </a:xfrm>
        </p:grpSpPr>
        <p:sp>
          <p:nvSpPr>
            <p:cNvPr id="25" name="Rounded Rectangle 24"/>
            <p:cNvSpPr>
              <a:spLocks noChangeArrowheads="1"/>
            </p:cNvSpPr>
            <p:nvPr/>
          </p:nvSpPr>
          <p:spPr bwMode="auto">
            <a:xfrm>
              <a:off x="609600" y="4267200"/>
              <a:ext cx="7924800" cy="9906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6" name="Rounded Rectangle 25"/>
            <p:cNvSpPr/>
            <p:nvPr/>
          </p:nvSpPr>
          <p:spPr bwMode="auto">
            <a:xfrm>
              <a:off x="685800" y="4356477"/>
              <a:ext cx="1615440" cy="812415"/>
            </a:xfrm>
            <a:prstGeom prst="roundRect">
              <a:avLst>
                <a:gd name="adj" fmla="val 10000"/>
              </a:avLst>
            </a:prstGeom>
            <a:blipFill>
              <a:blip r:embed="rId5">
                <a:extLst/>
              </a:blip>
              <a:srcRect/>
              <a:stretch>
                <a:fillRect t="-3000" b="-3000"/>
              </a:stretch>
            </a:blipFill>
          </p:spPr>
          <p:style>
            <a:lnRef idx="0">
              <a:schemeClr val="lt1">
                <a:hueOff val="0"/>
                <a:satOff val="0"/>
                <a:lumOff val="0"/>
                <a:alphaOff val="0"/>
              </a:schemeClr>
            </a:lnRef>
            <a:fillRef idx="1">
              <a:scrgbClr r="0" g="0" b="0"/>
            </a:fillRef>
            <a:effectRef idx="3">
              <a:schemeClr val="accent5">
                <a:tint val="50000"/>
                <a:hueOff val="0"/>
                <a:satOff val="0"/>
                <a:lumOff val="0"/>
                <a:alphaOff val="0"/>
              </a:schemeClr>
            </a:effectRef>
            <a:fontRef idx="minor">
              <a:schemeClr val="lt1">
                <a:hueOff val="0"/>
                <a:satOff val="0"/>
                <a:lumOff val="0"/>
                <a:alphaOff val="0"/>
              </a:schemeClr>
            </a:fontRef>
          </p:style>
        </p:sp>
        <p:sp>
          <p:nvSpPr>
            <p:cNvPr id="12307" name="TextBox 16"/>
            <p:cNvSpPr txBox="1">
              <a:spLocks noChangeArrowheads="1"/>
            </p:cNvSpPr>
            <p:nvPr/>
          </p:nvSpPr>
          <p:spPr bwMode="auto">
            <a:xfrm>
              <a:off x="2438400" y="4470188"/>
              <a:ext cx="3383280" cy="5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chemeClr val="bg1"/>
                  </a:solidFill>
                </a:rPr>
                <a:t>Manage Debt</a:t>
              </a:r>
            </a:p>
          </p:txBody>
        </p:sp>
        <p:cxnSp>
          <p:nvCxnSpPr>
            <p:cNvPr id="28" name="Straight Connector 27"/>
            <p:cNvCxnSpPr>
              <a:cxnSpLocks noChangeShapeType="1"/>
            </p:cNvCxnSpPr>
            <p:nvPr/>
          </p:nvCxnSpPr>
          <p:spPr bwMode="auto">
            <a:xfrm>
              <a:off x="6029325" y="4356100"/>
              <a:ext cx="0" cy="823913"/>
            </a:xfrm>
            <a:prstGeom prst="line">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09" name="TextBox 29"/>
            <p:cNvSpPr txBox="1">
              <a:spLocks noChangeArrowheads="1"/>
            </p:cNvSpPr>
            <p:nvPr/>
          </p:nvSpPr>
          <p:spPr bwMode="auto">
            <a:xfrm>
              <a:off x="6019800" y="4356477"/>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pPr>
              <a:r>
                <a:rPr lang="en-US" altLang="en-US" sz="1600">
                  <a:solidFill>
                    <a:srgbClr val="FFFFFF"/>
                  </a:solidFill>
                </a:rPr>
                <a:t>Entrance and Exit Counseling</a:t>
              </a:r>
            </a:p>
            <a:p>
              <a:pPr eaLnBrk="1" hangingPunct="1">
                <a:buFont typeface="Wingdings" panose="05000000000000000000" pitchFamily="2" charset="2"/>
                <a:buChar char="Ø"/>
              </a:pPr>
              <a:r>
                <a:rPr lang="en-US" altLang="en-US" sz="1600">
                  <a:solidFill>
                    <a:srgbClr val="FFFFFF"/>
                  </a:solidFill>
                </a:rPr>
                <a:t>Repayment Estimator</a:t>
              </a:r>
              <a:endParaRPr lang="en-US" altLang="en-US">
                <a:solidFill>
                  <a:srgbClr val="FFFFFF"/>
                </a:solidFill>
              </a:endParaRPr>
            </a:p>
          </p:txBody>
        </p:sp>
      </p:grpSp>
      <p:grpSp>
        <p:nvGrpSpPr>
          <p:cNvPr id="12294" name="Group 34" descr="Outline of resources for each individual stage of financial literacy for students:&#10;Comparison Shop - College Navigator, College Scorecard, Net Price Calculator&#10;Apply for Aid - FAFSA.gov, Financial Aid Shopping Sheet&#10;Budgeting and Borrowing - StudentAid.gov, Financial Awareness Counseling Tool (FACT)&#10;Manage Debt - Entrance and Exit Counseling, Repayment Estimator&#10;Stay Informed - StudentAid.gov"/>
          <p:cNvGrpSpPr>
            <a:grpSpLocks/>
          </p:cNvGrpSpPr>
          <p:nvPr/>
        </p:nvGrpSpPr>
        <p:grpSpPr bwMode="auto">
          <a:xfrm>
            <a:off x="718461" y="4820002"/>
            <a:ext cx="7924800" cy="990600"/>
            <a:chOff x="609600" y="5410200"/>
            <a:chExt cx="7924800" cy="990600"/>
          </a:xfrm>
        </p:grpSpPr>
        <p:sp>
          <p:nvSpPr>
            <p:cNvPr id="31" name="Rounded Rectangle 30"/>
            <p:cNvSpPr>
              <a:spLocks noChangeArrowheads="1"/>
            </p:cNvSpPr>
            <p:nvPr/>
          </p:nvSpPr>
          <p:spPr bwMode="auto">
            <a:xfrm>
              <a:off x="609600" y="5410200"/>
              <a:ext cx="7924800" cy="990600"/>
            </a:xfrm>
            <a:prstGeom prst="roundRect">
              <a:avLst>
                <a:gd name="adj" fmla="val 16667"/>
              </a:avLst>
            </a:prstGeom>
            <a:gradFill rotWithShape="1">
              <a:gsLst>
                <a:gs pos="0">
                  <a:srgbClr val="95EEFF"/>
                </a:gs>
                <a:gs pos="100000">
                  <a:srgbClr val="39B7D8"/>
                </a:gs>
              </a:gsLst>
              <a:lin ang="5400000"/>
            </a:gradFill>
            <a:ln w="9525">
              <a:solidFill>
                <a:srgbClr val="46AAC5"/>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32" name="Rounded Rectangle 31"/>
            <p:cNvSpPr/>
            <p:nvPr/>
          </p:nvSpPr>
          <p:spPr>
            <a:xfrm>
              <a:off x="720090" y="5508677"/>
              <a:ext cx="1615440" cy="812113"/>
            </a:xfrm>
            <a:prstGeom prst="roundRect">
              <a:avLst>
                <a:gd name="adj" fmla="val 10000"/>
              </a:avLst>
            </a:prstGeom>
            <a:blipFill>
              <a:blip r:embed="rId6">
                <a:extLst/>
              </a:blip>
              <a:srcRect/>
              <a:stretch>
                <a:fillRect/>
              </a:stretch>
            </a:blipFill>
          </p:spPr>
          <p:style>
            <a:lnRef idx="0">
              <a:schemeClr val="lt1">
                <a:hueOff val="0"/>
                <a:satOff val="0"/>
                <a:lumOff val="0"/>
                <a:alphaOff val="0"/>
              </a:schemeClr>
            </a:lnRef>
            <a:fillRef idx="1">
              <a:scrgbClr r="0" g="0" b="0"/>
            </a:fillRef>
            <a:effectRef idx="3">
              <a:schemeClr val="accent6">
                <a:tint val="50000"/>
                <a:hueOff val="0"/>
                <a:satOff val="0"/>
                <a:lumOff val="0"/>
                <a:alphaOff val="0"/>
              </a:schemeClr>
            </a:effectRef>
            <a:fontRef idx="minor">
              <a:schemeClr val="lt1">
                <a:hueOff val="0"/>
                <a:satOff val="0"/>
                <a:lumOff val="0"/>
                <a:alphaOff val="0"/>
              </a:schemeClr>
            </a:fontRef>
          </p:style>
        </p:sp>
        <p:sp>
          <p:nvSpPr>
            <p:cNvPr id="12300" name="TextBox 17"/>
            <p:cNvSpPr txBox="1">
              <a:spLocks noChangeArrowheads="1"/>
            </p:cNvSpPr>
            <p:nvPr/>
          </p:nvSpPr>
          <p:spPr bwMode="auto">
            <a:xfrm>
              <a:off x="2438400" y="5622345"/>
              <a:ext cx="338328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chemeClr val="bg1"/>
                  </a:solidFill>
                </a:rPr>
                <a:t>Stay Informed</a:t>
              </a:r>
            </a:p>
          </p:txBody>
        </p:sp>
        <p:cxnSp>
          <p:nvCxnSpPr>
            <p:cNvPr id="34" name="Straight Connector 33"/>
            <p:cNvCxnSpPr>
              <a:cxnSpLocks noChangeShapeType="1"/>
            </p:cNvCxnSpPr>
            <p:nvPr/>
          </p:nvCxnSpPr>
          <p:spPr bwMode="auto">
            <a:xfrm>
              <a:off x="6029325" y="5497513"/>
              <a:ext cx="0" cy="823912"/>
            </a:xfrm>
            <a:prstGeom prst="line">
              <a:avLst/>
            </a:prstGeom>
            <a:noFill/>
            <a:ln w="25400">
              <a:solidFill>
                <a:srgbClr val="FFFF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302" name="TextBox 31"/>
            <p:cNvSpPr txBox="1">
              <a:spLocks noChangeArrowheads="1"/>
            </p:cNvSpPr>
            <p:nvPr/>
          </p:nvSpPr>
          <p:spPr bwMode="auto">
            <a:xfrm>
              <a:off x="6019800" y="5698645"/>
              <a:ext cx="2438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Ø"/>
              </a:pPr>
              <a:r>
                <a:rPr lang="en-US" altLang="en-US" sz="1600">
                  <a:solidFill>
                    <a:srgbClr val="FFFFFF"/>
                  </a:solidFill>
                </a:rPr>
                <a:t>StudentAid.gov</a:t>
              </a:r>
              <a:endParaRPr lang="en-US" altLang="en-US">
                <a:solidFill>
                  <a:srgbClr val="FFFFFF"/>
                </a:solidFill>
              </a:endParaRPr>
            </a:p>
            <a:p>
              <a:pPr eaLnBrk="1" hangingPunct="1">
                <a:buFont typeface="Wingdings" panose="05000000000000000000" pitchFamily="2" charset="2"/>
                <a:buChar char="Ø"/>
              </a:pPr>
              <a:endParaRPr lang="en-US" altLang="en-US">
                <a:solidFill>
                  <a:srgbClr val="FFFFFF"/>
                </a:solidFill>
              </a:endParaRPr>
            </a:p>
          </p:txBody>
        </p:sp>
      </p:gr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E241D8A-8BE1-40FF-A4F0-57DB6CE315F0}" type="slidenum">
              <a:rPr lang="en-US" altLang="en-US">
                <a:solidFill>
                  <a:srgbClr val="898989"/>
                </a:solidFill>
              </a:rPr>
              <a:pPr eaLnBrk="1" hangingPunct="1"/>
              <a:t>24</a:t>
            </a:fld>
            <a:endParaRPr lang="en-US" altLang="en-US">
              <a:solidFill>
                <a:srgbClr val="898989"/>
              </a:solidFill>
            </a:endParaRPr>
          </a:p>
        </p:txBody>
      </p:sp>
    </p:spTree>
    <p:extLst>
      <p:ext uri="{BB962C8B-B14F-4D97-AF65-F5344CB8AC3E}">
        <p14:creationId xmlns:p14="http://schemas.microsoft.com/office/powerpoint/2010/main" val="217490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10328">
            <a:off x="2243604" y="3382116"/>
            <a:ext cx="429476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Award letter</a:t>
            </a:r>
          </a:p>
        </p:txBody>
      </p:sp>
      <p:sp>
        <p:nvSpPr>
          <p:cNvPr id="3" name="Rectangle 2"/>
          <p:cNvSpPr/>
          <p:nvPr/>
        </p:nvSpPr>
        <p:spPr>
          <a:xfrm rot="19487449">
            <a:off x="-500801" y="3551396"/>
            <a:ext cx="5181600" cy="584775"/>
          </a:xfrm>
          <a:prstGeom prst="rect">
            <a:avLst/>
          </a:prstGeom>
          <a:noFill/>
        </p:spPr>
        <p:txBody>
          <a:bodyPr wrap="square" lIns="91440" tIns="45720" rIns="91440" bIns="45720">
            <a:spAutoFit/>
          </a:bodyPr>
          <a:lstStyle/>
          <a:p>
            <a:pPr algn="ctr"/>
            <a:r>
              <a:rPr lang="en-US" sz="3200" b="0" cap="none" spc="0" dirty="0">
                <a:ln w="0"/>
                <a:solidFill>
                  <a:srgbClr val="FF3399"/>
                </a:solidFill>
                <a:effectLst>
                  <a:reflection blurRad="6350" stA="53000" endA="300" endPos="35500" dir="5400000" sy="-90000" algn="bl" rotWithShape="0"/>
                </a:effectLst>
              </a:rPr>
              <a:t>Financial aid package</a:t>
            </a:r>
          </a:p>
        </p:txBody>
      </p:sp>
      <p:sp>
        <p:nvSpPr>
          <p:cNvPr id="4" name="Rectangle 3"/>
          <p:cNvSpPr/>
          <p:nvPr/>
        </p:nvSpPr>
        <p:spPr>
          <a:xfrm rot="619176">
            <a:off x="433142" y="5415581"/>
            <a:ext cx="5763116" cy="630942"/>
          </a:xfrm>
          <a:prstGeom prst="rect">
            <a:avLst/>
          </a:prstGeom>
          <a:noFill/>
        </p:spPr>
        <p:txBody>
          <a:bodyPr wrap="none" lIns="91440" tIns="45720" rIns="91440" bIns="45720">
            <a:spAutoFit/>
          </a:bodyPr>
          <a:lstStyle/>
          <a:p>
            <a:pPr algn="ctr"/>
            <a:r>
              <a:rPr lang="en-US" sz="3500" b="0" cap="none" spc="0" dirty="0">
                <a:ln w="0"/>
                <a:solidFill>
                  <a:srgbClr val="00B0F0"/>
                </a:solidFill>
                <a:effectLst/>
              </a:rPr>
              <a:t>Cost of Attendance (COA)</a:t>
            </a:r>
          </a:p>
        </p:txBody>
      </p:sp>
      <p:sp>
        <p:nvSpPr>
          <p:cNvPr id="6" name="Rectangle 5"/>
          <p:cNvSpPr/>
          <p:nvPr/>
        </p:nvSpPr>
        <p:spPr>
          <a:xfrm rot="3956900">
            <a:off x="4556231" y="3335951"/>
            <a:ext cx="5637962"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cap="none" spc="0" dirty="0">
                <a:ln/>
                <a:solidFill>
                  <a:srgbClr val="EB671D"/>
                </a:solidFill>
                <a:effectLst/>
              </a:rPr>
              <a:t>Expected Family Contribution (EFC)</a:t>
            </a:r>
          </a:p>
        </p:txBody>
      </p:sp>
      <p:sp>
        <p:nvSpPr>
          <p:cNvPr id="7" name="Rectangle 6"/>
          <p:cNvSpPr/>
          <p:nvPr/>
        </p:nvSpPr>
        <p:spPr>
          <a:xfrm rot="2271927">
            <a:off x="4671925" y="5334446"/>
            <a:ext cx="3068468" cy="477054"/>
          </a:xfrm>
          <a:prstGeom prst="rect">
            <a:avLst/>
          </a:prstGeom>
          <a:noFill/>
        </p:spPr>
        <p:txBody>
          <a:bodyPr wrap="none" lIns="91440" tIns="45720" rIns="91440" bIns="45720">
            <a:spAutoFit/>
          </a:bodyPr>
          <a:lstStyle/>
          <a:p>
            <a:pPr algn="ctr"/>
            <a:r>
              <a:rPr lang="en-US" sz="2500" b="1" cap="none" spc="0"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Financial Aid Offer</a:t>
            </a:r>
          </a:p>
        </p:txBody>
      </p:sp>
      <p:sp>
        <p:nvSpPr>
          <p:cNvPr id="8" name="Rectangle 7"/>
          <p:cNvSpPr/>
          <p:nvPr/>
        </p:nvSpPr>
        <p:spPr>
          <a:xfrm>
            <a:off x="276541" y="172135"/>
            <a:ext cx="9144000" cy="1938992"/>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If you don’t know the terminology…check out</a:t>
            </a:r>
          </a:p>
          <a:p>
            <a:pPr algn="ctr"/>
            <a:r>
              <a:rPr lang="en-US" sz="4000" b="1" dirty="0">
                <a:ln w="0"/>
                <a:solidFill>
                  <a:srgbClr val="33CC33"/>
                </a:solidFill>
                <a:effectLst>
                  <a:outerShdw blurRad="38100" dist="19050" dir="2700000" algn="tl" rotWithShape="0">
                    <a:schemeClr val="dk1">
                      <a:alpha val="40000"/>
                    </a:schemeClr>
                  </a:outerShdw>
                </a:effectLst>
              </a:rPr>
              <a:t>STUDENTAID.GOV</a:t>
            </a:r>
          </a:p>
        </p:txBody>
      </p:sp>
      <p:sp>
        <p:nvSpPr>
          <p:cNvPr id="9" name="Rectangle 8"/>
          <p:cNvSpPr/>
          <p:nvPr/>
        </p:nvSpPr>
        <p:spPr>
          <a:xfrm rot="1559431">
            <a:off x="8958" y="1630542"/>
            <a:ext cx="2907088" cy="1169551"/>
          </a:xfrm>
          <a:prstGeom prst="rect">
            <a:avLst/>
          </a:prstGeom>
          <a:noFill/>
        </p:spPr>
        <p:txBody>
          <a:bodyPr wrap="square" lIns="91440" tIns="45720" rIns="91440" bIns="45720">
            <a:spAutoFit/>
          </a:bodyPr>
          <a:lstStyle/>
          <a:p>
            <a:pPr algn="ctr"/>
            <a:r>
              <a:rPr lang="en-US" sz="3500" b="1" cap="none" spc="0" dirty="0">
                <a:ln w="6600">
                  <a:solidFill>
                    <a:schemeClr val="accent2"/>
                  </a:solidFill>
                  <a:prstDash val="solid"/>
                </a:ln>
                <a:solidFill>
                  <a:srgbClr val="FFFFFF"/>
                </a:solidFill>
                <a:effectLst>
                  <a:outerShdw dist="38100" dir="2700000" algn="tl" rotWithShape="0">
                    <a:schemeClr val="accent2"/>
                  </a:outerShdw>
                </a:effectLst>
              </a:rPr>
              <a:t>Shopping Sheet</a:t>
            </a:r>
          </a:p>
        </p:txBody>
      </p:sp>
    </p:spTree>
    <p:extLst>
      <p:ext uri="{BB962C8B-B14F-4D97-AF65-F5344CB8AC3E}">
        <p14:creationId xmlns:p14="http://schemas.microsoft.com/office/powerpoint/2010/main" val="209050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512763" y="152400"/>
            <a:ext cx="855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155F86"/>
                </a:solidFill>
              </a:rPr>
              <a:t>Stay Informed: StudentAid.gov </a:t>
            </a:r>
            <a:br>
              <a:rPr lang="en-US" altLang="en-US" sz="4000" b="1">
                <a:solidFill>
                  <a:srgbClr val="155F86"/>
                </a:solidFill>
              </a:rPr>
            </a:br>
            <a:endParaRPr lang="en-US" altLang="en-US" sz="4000" b="1">
              <a:solidFill>
                <a:srgbClr val="155F86"/>
              </a:solidFill>
            </a:endParaRPr>
          </a:p>
        </p:txBody>
      </p:sp>
      <p:cxnSp>
        <p:nvCxnSpPr>
          <p:cNvPr id="11" name="Straight Connector 10"/>
          <p:cNvCxnSpPr>
            <a:cxnSpLocks noChangeShapeType="1"/>
          </p:cNvCxnSpPr>
          <p:nvPr/>
        </p:nvCxnSpPr>
        <p:spPr bwMode="auto">
          <a:xfrm flipV="1">
            <a:off x="563563" y="823913"/>
            <a:ext cx="8093075" cy="30162"/>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25604" name="TextBox 1"/>
          <p:cNvSpPr txBox="1">
            <a:spLocks noChangeArrowheads="1"/>
          </p:cNvSpPr>
          <p:nvPr/>
        </p:nvSpPr>
        <p:spPr bwMode="auto">
          <a:xfrm>
            <a:off x="477838" y="1143000"/>
            <a:ext cx="82089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96BC5A"/>
                </a:solidFill>
                <a:hlinkClick r:id="rId3"/>
              </a:rPr>
              <a:t>StudentAid.gov</a:t>
            </a:r>
            <a:r>
              <a:rPr lang="en-US" altLang="en-US" sz="2800" b="1">
                <a:solidFill>
                  <a:srgbClr val="96BC5A"/>
                </a:solidFill>
              </a:rPr>
              <a:t>      DESKTOP</a:t>
            </a:r>
            <a:r>
              <a:rPr lang="en-US" altLang="en-US" sz="2800" b="1">
                <a:solidFill>
                  <a:srgbClr val="000000"/>
                </a:solidFill>
              </a:rPr>
              <a:t> </a:t>
            </a:r>
            <a:r>
              <a:rPr lang="en-US" altLang="en-US" sz="2800">
                <a:solidFill>
                  <a:srgbClr val="000000"/>
                </a:solidFill>
              </a:rPr>
              <a:t>and</a:t>
            </a:r>
            <a:r>
              <a:rPr lang="en-US" altLang="en-US" sz="2800" b="1">
                <a:solidFill>
                  <a:srgbClr val="000000"/>
                </a:solidFill>
              </a:rPr>
              <a:t> </a:t>
            </a:r>
            <a:r>
              <a:rPr lang="en-US" altLang="en-US" sz="2800" b="1">
                <a:solidFill>
                  <a:srgbClr val="96BC5A"/>
                </a:solidFill>
              </a:rPr>
              <a:t>MOBILE DEVICE </a:t>
            </a:r>
            <a:r>
              <a:rPr lang="en-US" altLang="en-US" sz="2800" b="1">
                <a:solidFill>
                  <a:srgbClr val="000000"/>
                </a:solidFill>
              </a:rPr>
              <a:t>						</a:t>
            </a:r>
            <a:r>
              <a:rPr lang="en-US" altLang="en-US" sz="2800">
                <a:solidFill>
                  <a:srgbClr val="000000"/>
                </a:solidFill>
              </a:rPr>
              <a:t>browsing available</a:t>
            </a:r>
          </a:p>
        </p:txBody>
      </p:sp>
      <p:pic>
        <p:nvPicPr>
          <p:cNvPr id="25605" name="Picture 3" descr="Image of homepage" title="StudentAid.gov"/>
          <p:cNvPicPr>
            <a:picLocks noChangeAspect="1" noChangeArrowheads="1"/>
          </p:cNvPicPr>
          <p:nvPr/>
        </p:nvPicPr>
        <p:blipFill>
          <a:blip r:embed="rId4"/>
          <a:srcRect/>
          <a:stretch>
            <a:fillRect/>
          </a:stretch>
        </p:blipFill>
        <p:spPr bwMode="auto">
          <a:xfrm>
            <a:off x="650875" y="2416175"/>
            <a:ext cx="5080000" cy="3984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2" descr="Image of mobile web page" title="StudentAid.gov"/>
          <p:cNvPicPr>
            <a:picLocks noChangeAspect="1" noChangeArrowheads="1"/>
          </p:cNvPicPr>
          <p:nvPr/>
        </p:nvPicPr>
        <p:blipFill>
          <a:blip r:embed="rId5"/>
          <a:srcRect b="5684"/>
          <a:stretch>
            <a:fillRect/>
          </a:stretch>
        </p:blipFill>
        <p:spPr bwMode="auto">
          <a:xfrm>
            <a:off x="6096000" y="2590800"/>
            <a:ext cx="229235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endParaRPr lang="en-US" altLang="en-US" sz="1200" dirty="0">
              <a:solidFill>
                <a:srgbClr val="898989"/>
              </a:solidFill>
            </a:endParaRPr>
          </a:p>
        </p:txBody>
      </p:sp>
    </p:spTree>
    <p:extLst>
      <p:ext uri="{BB962C8B-B14F-4D97-AF65-F5344CB8AC3E}">
        <p14:creationId xmlns:p14="http://schemas.microsoft.com/office/powerpoint/2010/main" val="2957062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457200" y="152400"/>
            <a:ext cx="855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155F86"/>
                </a:solidFill>
              </a:rPr>
              <a:t>Stay Informed: Social Media </a:t>
            </a:r>
            <a:br>
              <a:rPr lang="en-US" altLang="en-US" sz="4000" b="1">
                <a:solidFill>
                  <a:srgbClr val="155F86"/>
                </a:solidFill>
              </a:rPr>
            </a:br>
            <a:endParaRPr lang="en-US" altLang="en-US" sz="4000" b="1">
              <a:solidFill>
                <a:srgbClr val="155F86"/>
              </a:solidFill>
            </a:endParaRPr>
          </a:p>
        </p:txBody>
      </p:sp>
      <p:cxnSp>
        <p:nvCxnSpPr>
          <p:cNvPr id="19" name="Straight Connector 18"/>
          <p:cNvCxnSpPr>
            <a:cxnSpLocks noChangeShapeType="1"/>
          </p:cNvCxnSpPr>
          <p:nvPr/>
        </p:nvCxnSpPr>
        <p:spPr bwMode="auto">
          <a:xfrm flipV="1">
            <a:off x="563563" y="823913"/>
            <a:ext cx="8093075" cy="30162"/>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pic>
        <p:nvPicPr>
          <p:cNvPr id="26628" name="Picture 2" descr="Image of Federal Student Aid facebook page"/>
          <p:cNvPicPr>
            <a:picLocks noChangeAspect="1" noChangeArrowheads="1"/>
          </p:cNvPicPr>
          <p:nvPr/>
        </p:nvPicPr>
        <p:blipFill>
          <a:blip r:embed="rId3">
            <a:extLst>
              <a:ext uri="{28A0092B-C50C-407E-A947-70E740481C1C}">
                <a14:useLocalDpi xmlns:a14="http://schemas.microsoft.com/office/drawing/2010/main" val="0"/>
              </a:ext>
            </a:extLst>
          </a:blip>
          <a:srcRect l="5354" t="20753" r="5396" b="29016"/>
          <a:stretch>
            <a:fillRect/>
          </a:stretch>
        </p:blipFill>
        <p:spPr bwMode="auto">
          <a:xfrm>
            <a:off x="593725" y="990600"/>
            <a:ext cx="45878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facebook ic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1552575"/>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3"/>
          <p:cNvSpPr txBox="1">
            <a:spLocks noChangeArrowheads="1"/>
          </p:cNvSpPr>
          <p:nvPr/>
        </p:nvSpPr>
        <p:spPr bwMode="auto">
          <a:xfrm>
            <a:off x="5964238" y="1697038"/>
            <a:ext cx="2722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solidFill>
                  <a:srgbClr val="000000"/>
                </a:solidFill>
                <a:hlinkClick r:id="rId5"/>
              </a:rPr>
              <a:t>https://www.facebook.com/FederalStudentAid</a:t>
            </a:r>
            <a:endParaRPr lang="en-US" altLang="en-US" sz="1400">
              <a:solidFill>
                <a:srgbClr val="000000"/>
              </a:solidFill>
            </a:endParaRPr>
          </a:p>
        </p:txBody>
      </p:sp>
      <p:pic>
        <p:nvPicPr>
          <p:cNvPr id="26631" name="Picture 4" descr="Image of Federal Student Aid twitter pag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13" y="3155950"/>
            <a:ext cx="4646612"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twitter ico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356235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7"/>
          <p:cNvSpPr txBox="1">
            <a:spLocks noChangeArrowheads="1"/>
          </p:cNvSpPr>
          <p:nvPr/>
        </p:nvSpPr>
        <p:spPr bwMode="auto">
          <a:xfrm>
            <a:off x="5964238" y="3814763"/>
            <a:ext cx="20193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nl-NL" altLang="en-US" sz="1400">
                <a:hlinkClick r:id="rId8"/>
              </a:rPr>
              <a:t>https://twitter.com/fafsa</a:t>
            </a:r>
            <a:endParaRPr lang="en-US" altLang="en-US" sz="1400"/>
          </a:p>
        </p:txBody>
      </p:sp>
      <p:pic>
        <p:nvPicPr>
          <p:cNvPr id="26634" name="Picture 8" descr="Image of Federal Student Aid YouTube page"/>
          <p:cNvPicPr>
            <a:picLocks noChangeAspect="1"/>
          </p:cNvPicPr>
          <p:nvPr/>
        </p:nvPicPr>
        <p:blipFill>
          <a:blip r:embed="rId9">
            <a:extLst>
              <a:ext uri="{28A0092B-C50C-407E-A947-70E740481C1C}">
                <a14:useLocalDpi xmlns:a14="http://schemas.microsoft.com/office/drawing/2010/main" val="0"/>
              </a:ext>
            </a:extLst>
          </a:blip>
          <a:srcRect b="39650"/>
          <a:stretch>
            <a:fillRect/>
          </a:stretch>
        </p:blipFill>
        <p:spPr bwMode="auto">
          <a:xfrm>
            <a:off x="563563" y="5010150"/>
            <a:ext cx="47132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9" descr="youtube ico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76850" y="548163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10"/>
          <p:cNvSpPr txBox="1">
            <a:spLocks noChangeArrowheads="1"/>
          </p:cNvSpPr>
          <p:nvPr/>
        </p:nvSpPr>
        <p:spPr bwMode="auto">
          <a:xfrm>
            <a:off x="5964238" y="5638800"/>
            <a:ext cx="305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nl-NL" altLang="en-US" sz="1400">
                <a:hlinkClick r:id="rId11"/>
              </a:rPr>
              <a:t>http://www.youtube.com/user/FederalStudentAid</a:t>
            </a:r>
            <a:endParaRPr lang="en-US" altLang="en-US" sz="1400"/>
          </a:p>
        </p:txBody>
      </p:sp>
      <p:sp>
        <p:nvSpPr>
          <p:cNvPr id="2663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endParaRPr lang="en-US" altLang="en-US" sz="1200" dirty="0">
              <a:solidFill>
                <a:srgbClr val="898989"/>
              </a:solidFill>
            </a:endParaRPr>
          </a:p>
        </p:txBody>
      </p:sp>
    </p:spTree>
    <p:extLst>
      <p:ext uri="{BB962C8B-B14F-4D97-AF65-F5344CB8AC3E}">
        <p14:creationId xmlns:p14="http://schemas.microsoft.com/office/powerpoint/2010/main" val="272052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528638" y="295275"/>
            <a:ext cx="84693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155F86"/>
                </a:solidFill>
              </a:rPr>
              <a:t>Federal Financial Literacy Information </a:t>
            </a:r>
          </a:p>
        </p:txBody>
      </p:sp>
      <p:cxnSp>
        <p:nvCxnSpPr>
          <p:cNvPr id="18" name="Straight Connector 17"/>
          <p:cNvCxnSpPr>
            <a:cxnSpLocks noChangeShapeType="1"/>
          </p:cNvCxnSpPr>
          <p:nvPr/>
        </p:nvCxnSpPr>
        <p:spPr bwMode="auto">
          <a:xfrm flipV="1">
            <a:off x="528638" y="1001713"/>
            <a:ext cx="8091487" cy="31750"/>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pic>
        <p:nvPicPr>
          <p:cNvPr id="28676" name="Picture 2" title="Federal Deposit Insurance Corporation logo"/>
          <p:cNvPicPr>
            <a:picLocks noChangeAspect="1"/>
          </p:cNvPicPr>
          <p:nvPr/>
        </p:nvPicPr>
        <p:blipFill>
          <a:blip r:embed="rId3"/>
          <a:srcRect/>
          <a:stretch>
            <a:fillRect/>
          </a:stretch>
        </p:blipFill>
        <p:spPr bwMode="auto">
          <a:xfrm>
            <a:off x="766763" y="1063625"/>
            <a:ext cx="3403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p:cNvSpPr txBox="1">
            <a:spLocks noChangeArrowheads="1"/>
          </p:cNvSpPr>
          <p:nvPr/>
        </p:nvSpPr>
        <p:spPr bwMode="auto">
          <a:xfrm>
            <a:off x="4283075" y="1360488"/>
            <a:ext cx="440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nl-NL" altLang="en-US" sz="1400">
                <a:hlinkClick r:id="rId4"/>
              </a:rPr>
              <a:t>http://www.fdic.gov/consumers/consumer/moneysmart/</a:t>
            </a:r>
            <a:endParaRPr lang="en-US" altLang="en-US" sz="1400"/>
          </a:p>
        </p:txBody>
      </p:sp>
      <p:pic>
        <p:nvPicPr>
          <p:cNvPr id="28678" name="Picture 4" title="MyMoney.gov logo"/>
          <p:cNvPicPr>
            <a:picLocks noChangeAspect="1"/>
          </p:cNvPicPr>
          <p:nvPr/>
        </p:nvPicPr>
        <p:blipFill>
          <a:blip r:embed="rId5"/>
          <a:srcRect/>
          <a:stretch>
            <a:fillRect/>
          </a:stretch>
        </p:blipFill>
        <p:spPr bwMode="auto">
          <a:xfrm>
            <a:off x="766763" y="2219325"/>
            <a:ext cx="3368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5"/>
          <p:cNvSpPr txBox="1">
            <a:spLocks noChangeArrowheads="1"/>
          </p:cNvSpPr>
          <p:nvPr/>
        </p:nvSpPr>
        <p:spPr bwMode="auto">
          <a:xfrm>
            <a:off x="4283075" y="2444750"/>
            <a:ext cx="359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hlinkClick r:id="rId6"/>
              </a:rPr>
              <a:t>http://www.mymoney.gov/Pages/default.aspx</a:t>
            </a:r>
            <a:endParaRPr lang="en-US" altLang="en-US" sz="1400"/>
          </a:p>
        </p:txBody>
      </p:sp>
      <p:pic>
        <p:nvPicPr>
          <p:cNvPr id="28680" name="Picture 6" title="consumer.gov logo"/>
          <p:cNvPicPr>
            <a:picLocks noChangeAspect="1"/>
          </p:cNvPicPr>
          <p:nvPr/>
        </p:nvPicPr>
        <p:blipFill>
          <a:blip r:embed="rId7"/>
          <a:srcRect/>
          <a:stretch>
            <a:fillRect/>
          </a:stretch>
        </p:blipFill>
        <p:spPr bwMode="auto">
          <a:xfrm>
            <a:off x="766763" y="3232150"/>
            <a:ext cx="33686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7">
            <a:hlinkClick r:id="rId8"/>
          </p:cNvPr>
          <p:cNvSpPr txBox="1">
            <a:spLocks noChangeArrowheads="1"/>
          </p:cNvSpPr>
          <p:nvPr/>
        </p:nvSpPr>
        <p:spPr bwMode="auto">
          <a:xfrm>
            <a:off x="4283075" y="341788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pl-PL" altLang="en-US" sz="1400">
                <a:hlinkClick r:id="rId8"/>
              </a:rPr>
              <a:t>http://www.consumer.gov</a:t>
            </a:r>
            <a:endParaRPr lang="en-US" altLang="en-US" sz="1400"/>
          </a:p>
        </p:txBody>
      </p:sp>
      <p:pic>
        <p:nvPicPr>
          <p:cNvPr id="28682" name="Picture 8" title="FederalReserveEducation.org logo"/>
          <p:cNvPicPr>
            <a:picLocks noChangeAspect="1"/>
          </p:cNvPicPr>
          <p:nvPr/>
        </p:nvPicPr>
        <p:blipFill>
          <a:blip r:embed="rId9"/>
          <a:srcRect/>
          <a:stretch>
            <a:fillRect/>
          </a:stretch>
        </p:blipFill>
        <p:spPr bwMode="auto">
          <a:xfrm>
            <a:off x="766763" y="41656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0"/>
          <p:cNvSpPr txBox="1">
            <a:spLocks noChangeArrowheads="1"/>
          </p:cNvSpPr>
          <p:nvPr/>
        </p:nvSpPr>
        <p:spPr bwMode="auto">
          <a:xfrm>
            <a:off x="4283075" y="4583113"/>
            <a:ext cx="417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hlinkClick r:id="rId10"/>
              </a:rPr>
              <a:t>http://www.federalreserveeducation.org</a:t>
            </a:r>
            <a:endParaRPr lang="en-US" altLang="en-US" sz="1400"/>
          </a:p>
        </p:txBody>
      </p:sp>
      <p:pic>
        <p:nvPicPr>
          <p:cNvPr id="28684" name="Picture 11" title="U.S. Department of the Treasury logo"/>
          <p:cNvPicPr>
            <a:picLocks noChangeAspect="1"/>
          </p:cNvPicPr>
          <p:nvPr/>
        </p:nvPicPr>
        <p:blipFill>
          <a:blip r:embed="rId11"/>
          <a:srcRect t="7961" b="4407"/>
          <a:stretch>
            <a:fillRect/>
          </a:stretch>
        </p:blipFill>
        <p:spPr bwMode="auto">
          <a:xfrm>
            <a:off x="766763" y="5562600"/>
            <a:ext cx="333851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Box 12"/>
          <p:cNvSpPr txBox="1">
            <a:spLocks noChangeArrowheads="1"/>
          </p:cNvSpPr>
          <p:nvPr/>
        </p:nvSpPr>
        <p:spPr bwMode="auto">
          <a:xfrm>
            <a:off x="4283075" y="5940425"/>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hlinkClick r:id="rId12"/>
              </a:rPr>
              <a:t>http://www.treasury.gov/Pages/default.aspx</a:t>
            </a:r>
            <a:endParaRPr lang="en-US" altLang="en-US" sz="1400"/>
          </a:p>
        </p:txBody>
      </p:sp>
      <p:sp>
        <p:nvSpPr>
          <p:cNvPr id="286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A54D3FC-630B-4F68-B1B7-821978AB5CE9}" type="slidenum">
              <a:rPr lang="en-US" altLang="en-US">
                <a:solidFill>
                  <a:srgbClr val="898989"/>
                </a:solidFill>
              </a:rPr>
              <a:pPr eaLnBrk="1" hangingPunct="1"/>
              <a:t>28</a:t>
            </a:fld>
            <a:endParaRPr lang="en-US" altLang="en-US">
              <a:solidFill>
                <a:srgbClr val="898989"/>
              </a:solidFill>
            </a:endParaRPr>
          </a:p>
        </p:txBody>
      </p:sp>
    </p:spTree>
    <p:extLst>
      <p:ext uri="{BB962C8B-B14F-4D97-AF65-F5344CB8AC3E}">
        <p14:creationId xmlns:p14="http://schemas.microsoft.com/office/powerpoint/2010/main" val="295841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962400"/>
          </a:xfrm>
        </p:spPr>
        <p:txBody>
          <a:bodyPr/>
          <a:lstStyle/>
          <a:p>
            <a:pPr algn="ctr"/>
            <a:r>
              <a:rPr lang="en-US" sz="9600" dirty="0">
                <a:solidFill>
                  <a:srgbClr val="FF0000"/>
                </a:solidFill>
              </a:rPr>
              <a:t>QUESTIONS</a:t>
            </a:r>
            <a:r>
              <a:rPr lang="en-US" sz="9600" dirty="0"/>
              <a:t/>
            </a:r>
            <a:br>
              <a:rPr lang="en-US" sz="9600" dirty="0"/>
            </a:br>
            <a:r>
              <a:rPr lang="en-US" sz="9600" dirty="0">
                <a:solidFill>
                  <a:srgbClr val="FF0000"/>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400" dirty="0">
                <a:latin typeface="Arial" panose="020B0604020202020204" pitchFamily="34" charset="0"/>
                <a:cs typeface="Arial" panose="020B0604020202020204" pitchFamily="34" charset="0"/>
              </a:rPr>
              <a:t>What is financial aid?</a:t>
            </a:r>
          </a:p>
          <a:p>
            <a:r>
              <a:rPr lang="en-US" altLang="en-US" sz="2400" dirty="0">
                <a:latin typeface="Arial" panose="020B0604020202020204" pitchFamily="34" charset="0"/>
                <a:cs typeface="Arial" panose="020B0604020202020204" pitchFamily="34" charset="0"/>
              </a:rPr>
              <a:t>Who can get it?</a:t>
            </a:r>
          </a:p>
          <a:p>
            <a:r>
              <a:rPr lang="en-US" altLang="en-US" sz="2400" dirty="0">
                <a:latin typeface="Arial" panose="020B0604020202020204" pitchFamily="34" charset="0"/>
                <a:cs typeface="Arial" panose="020B0604020202020204" pitchFamily="34" charset="0"/>
              </a:rPr>
              <a:t>How much can I get?</a:t>
            </a:r>
          </a:p>
          <a:p>
            <a:r>
              <a:rPr lang="en-US" altLang="en-US" sz="2400" dirty="0">
                <a:latin typeface="Arial" panose="020B0604020202020204" pitchFamily="34" charset="0"/>
                <a:cs typeface="Arial" panose="020B0604020202020204" pitchFamily="34" charset="0"/>
              </a:rPr>
              <a:t>How do I apply?</a:t>
            </a:r>
          </a:p>
          <a:p>
            <a:r>
              <a:rPr lang="en-US" altLang="en-US" sz="2400" dirty="0">
                <a:latin typeface="Arial" panose="020B0604020202020204" pitchFamily="34" charset="0"/>
                <a:cs typeface="Arial" panose="020B0604020202020204" pitchFamily="34" charset="0"/>
              </a:rPr>
              <a:t>What happens next?</a:t>
            </a:r>
          </a:p>
          <a:p>
            <a:r>
              <a:rPr lang="en-US" altLang="en-US" sz="2400" dirty="0">
                <a:latin typeface="Arial" panose="020B0604020202020204" pitchFamily="34" charset="0"/>
                <a:cs typeface="Arial" panose="020B0604020202020204" pitchFamily="34" charset="0"/>
              </a:rPr>
              <a:t>Where can I get more info?</a:t>
            </a:r>
          </a:p>
          <a:p>
            <a:endParaRPr lang="en-US" dirty="0"/>
          </a:p>
        </p:txBody>
      </p:sp>
      <p:sp>
        <p:nvSpPr>
          <p:cNvPr id="3" name="Title 2"/>
          <p:cNvSpPr>
            <a:spLocks noGrp="1"/>
          </p:cNvSpPr>
          <p:nvPr>
            <p:ph type="title"/>
          </p:nvPr>
        </p:nvSpPr>
        <p:spPr/>
        <p:txBody>
          <a:bodyPr/>
          <a:lstStyle/>
          <a:p>
            <a:r>
              <a:rPr lang="en-US" dirty="0"/>
              <a:t>OVERVIEW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664" y="3048000"/>
            <a:ext cx="4242816" cy="3462136"/>
          </a:xfrm>
          <a:prstGeom prst="rect">
            <a:avLst/>
          </a:prstGeom>
        </p:spPr>
      </p:pic>
    </p:spTree>
    <p:extLst>
      <p:ext uri="{BB962C8B-B14F-4D97-AF65-F5344CB8AC3E}">
        <p14:creationId xmlns:p14="http://schemas.microsoft.com/office/powerpoint/2010/main" val="385260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
            <a:ext cx="3346076" cy="5033920"/>
          </a:xfrm>
          <a:prstGeom prst="rect">
            <a:avLst/>
          </a:prstGeom>
        </p:spPr>
      </p:pic>
      <p:sp>
        <p:nvSpPr>
          <p:cNvPr id="59395" name="Rectangle 3"/>
          <p:cNvSpPr>
            <a:spLocks noGrp="1" noChangeArrowheads="1"/>
          </p:cNvSpPr>
          <p:nvPr>
            <p:ph idx="1"/>
          </p:nvPr>
        </p:nvSpPr>
        <p:spPr>
          <a:xfrm>
            <a:off x="457200" y="228600"/>
            <a:ext cx="8229600" cy="6629400"/>
          </a:xfrm>
        </p:spPr>
        <p:txBody>
          <a:bodyPr>
            <a:normAutofit fontScale="70000" lnSpcReduction="20000"/>
          </a:bodyPr>
          <a:lstStyle/>
          <a:p>
            <a:pPr algn="ctr">
              <a:buFont typeface="Wingdings" pitchFamily="2" charset="2"/>
              <a:buNone/>
            </a:pPr>
            <a:r>
              <a:rPr lang="en-US" sz="5000" dirty="0"/>
              <a:t>				You </a:t>
            </a:r>
          </a:p>
          <a:p>
            <a:pPr algn="ctr">
              <a:buFont typeface="Wingdings" pitchFamily="2" charset="2"/>
              <a:buNone/>
            </a:pPr>
            <a:r>
              <a:rPr lang="en-US" sz="5000" dirty="0"/>
              <a:t>				 are </a:t>
            </a:r>
          </a:p>
          <a:p>
            <a:pPr algn="ctr">
              <a:buFont typeface="Wingdings" pitchFamily="2" charset="2"/>
              <a:buNone/>
            </a:pPr>
            <a:r>
              <a:rPr lang="en-US" sz="5000" dirty="0"/>
              <a:t>				 </a:t>
            </a:r>
            <a:r>
              <a:rPr lang="en-US" sz="5000" u="sng" dirty="0"/>
              <a:t>NOT</a:t>
            </a:r>
            <a:r>
              <a:rPr lang="en-US" sz="5000" dirty="0"/>
              <a:t> </a:t>
            </a:r>
          </a:p>
          <a:p>
            <a:pPr algn="ctr">
              <a:buFont typeface="Wingdings" pitchFamily="2" charset="2"/>
              <a:buNone/>
            </a:pPr>
            <a:r>
              <a:rPr lang="en-US" sz="5000" dirty="0"/>
              <a:t>			       alone!  </a:t>
            </a:r>
          </a:p>
          <a:p>
            <a:pPr algn="ctr">
              <a:buFont typeface="Wingdings" pitchFamily="2" charset="2"/>
              <a:buNone/>
            </a:pPr>
            <a:endParaRPr lang="en-US" sz="4000" dirty="0"/>
          </a:p>
          <a:p>
            <a:pPr algn="ctr">
              <a:buFont typeface="Wingdings" pitchFamily="2" charset="2"/>
              <a:buNone/>
            </a:pPr>
            <a:endParaRPr lang="en-US" sz="4000" dirty="0"/>
          </a:p>
          <a:p>
            <a:pPr algn="ctr">
              <a:buFont typeface="Wingdings" pitchFamily="2" charset="2"/>
              <a:buNone/>
            </a:pPr>
            <a:r>
              <a:rPr lang="en-US" sz="4000" dirty="0"/>
              <a:t>				EVERYONE </a:t>
            </a:r>
          </a:p>
          <a:p>
            <a:pPr algn="ctr">
              <a:buFont typeface="Wingdings" pitchFamily="2" charset="2"/>
              <a:buNone/>
            </a:pPr>
            <a:r>
              <a:rPr lang="en-US" sz="4000" dirty="0"/>
              <a:t>                      has questions! </a:t>
            </a:r>
          </a:p>
          <a:p>
            <a:pPr algn="ctr">
              <a:buFont typeface="Wingdings" pitchFamily="2" charset="2"/>
              <a:buNone/>
            </a:pPr>
            <a:r>
              <a:rPr lang="en-US" sz="4000" dirty="0"/>
              <a:t>					</a:t>
            </a:r>
          </a:p>
          <a:p>
            <a:pPr algn="ctr">
              <a:buFont typeface="Wingdings" pitchFamily="2" charset="2"/>
              <a:buNone/>
            </a:pPr>
            <a:endParaRPr lang="en-US" sz="4000" dirty="0"/>
          </a:p>
          <a:p>
            <a:pPr algn="ctr">
              <a:buFont typeface="Wingdings" pitchFamily="2" charset="2"/>
              <a:buNone/>
            </a:pPr>
            <a:endParaRPr lang="en-US" sz="4000" dirty="0"/>
          </a:p>
          <a:p>
            <a:pPr algn="ctr">
              <a:buFont typeface="Wingdings" pitchFamily="2" charset="2"/>
              <a:buNone/>
            </a:pPr>
            <a:r>
              <a:rPr lang="en-US" sz="4000" dirty="0"/>
              <a:t>			Don’t be afraid to ask for help!</a:t>
            </a:r>
          </a:p>
          <a:p>
            <a:pPr algn="ctr">
              <a:buFont typeface="Wingdings" pitchFamily="2" charset="2"/>
              <a:buNone/>
            </a:pPr>
            <a:endParaRPr lang="en-US" sz="4000" dirty="0"/>
          </a:p>
          <a:p>
            <a:pPr algn="ctr">
              <a:buFont typeface="Wingdings" pitchFamily="2" charset="2"/>
              <a:buNone/>
            </a:pPr>
            <a:r>
              <a:rPr lang="en-US" sz="4000" dirty="0"/>
              <a:t>Financial Aid Professionals and Counselors are here to help!!!</a:t>
            </a:r>
          </a:p>
        </p:txBody>
      </p:sp>
      <p:sp>
        <p:nvSpPr>
          <p:cNvPr id="59394" name="Rectangle 2"/>
          <p:cNvSpPr>
            <a:spLocks noGrp="1" noChangeArrowheads="1"/>
          </p:cNvSpPr>
          <p:nvPr>
            <p:ph type="title"/>
          </p:nvPr>
        </p:nvSpPr>
        <p:spPr>
          <a:xfrm>
            <a:off x="3429000" y="304800"/>
            <a:ext cx="5638800" cy="1112838"/>
          </a:xfrm>
        </p:spPr>
        <p:txBody>
          <a:bodyPr/>
          <a:lstStyle/>
          <a:p>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7864"/>
            <a:ext cx="8229600" cy="4623499"/>
          </a:xfrm>
        </p:spPr>
        <p:txBody>
          <a:bodyPr/>
          <a:lstStyle/>
          <a:p>
            <a:r>
              <a:rPr lang="en-US" altLang="en-US" sz="2800" dirty="0">
                <a:latin typeface="Arial" panose="020B0604020202020204" pitchFamily="34" charset="0"/>
                <a:cs typeface="Arial" panose="020B0604020202020204" pitchFamily="34" charset="0"/>
              </a:rPr>
              <a:t>Money to pay for college or career school</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Grants		</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Loans</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Work-study</a:t>
            </a:r>
          </a:p>
          <a:p>
            <a:pPr lvl="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Scholarships</a:t>
            </a:r>
          </a:p>
          <a:p>
            <a:endParaRPr lang="en-US" dirty="0"/>
          </a:p>
        </p:txBody>
      </p:sp>
      <p:sp>
        <p:nvSpPr>
          <p:cNvPr id="3" name="Title 2"/>
          <p:cNvSpPr>
            <a:spLocks noGrp="1"/>
          </p:cNvSpPr>
          <p:nvPr>
            <p:ph type="title"/>
          </p:nvPr>
        </p:nvSpPr>
        <p:spPr/>
        <p:txBody>
          <a:bodyPr/>
          <a:lstStyle/>
          <a:p>
            <a:r>
              <a:rPr lang="en-US" dirty="0"/>
              <a:t>What is Financial Aid?</a:t>
            </a:r>
          </a:p>
        </p:txBody>
      </p:sp>
      <p:pic>
        <p:nvPicPr>
          <p:cNvPr id="5" name="Picture 4">
            <a:extLst>
              <a:ext uri="{FF2B5EF4-FFF2-40B4-BE49-F238E27FC236}">
                <a16:creationId xmlns:a16="http://schemas.microsoft.com/office/drawing/2014/main" xmlns="" id="{A8A55CA2-63B4-4DDA-89E1-1B458F51E56A}"/>
              </a:ext>
            </a:extLst>
          </p:cNvPr>
          <p:cNvPicPr>
            <a:picLocks noChangeAspect="1"/>
          </p:cNvPicPr>
          <p:nvPr/>
        </p:nvPicPr>
        <p:blipFill>
          <a:blip r:embed="rId2"/>
          <a:stretch>
            <a:fillRect/>
          </a:stretch>
        </p:blipFill>
        <p:spPr>
          <a:xfrm>
            <a:off x="2853506" y="3352800"/>
            <a:ext cx="5834543" cy="2971800"/>
          </a:xfrm>
          <a:prstGeom prst="rect">
            <a:avLst/>
          </a:prstGeom>
        </p:spPr>
      </p:pic>
    </p:spTree>
    <p:extLst>
      <p:ext uri="{BB962C8B-B14F-4D97-AF65-F5344CB8AC3E}">
        <p14:creationId xmlns:p14="http://schemas.microsoft.com/office/powerpoint/2010/main" val="329336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defRPr/>
            </a:pPr>
            <a:r>
              <a:rPr lang="en-US" sz="2400" dirty="0"/>
              <a:t>U.S. citizen or permanent resident</a:t>
            </a:r>
          </a:p>
          <a:p>
            <a:pPr>
              <a:buFont typeface="Arial"/>
              <a:buChar char="•"/>
              <a:defRPr/>
            </a:pPr>
            <a:r>
              <a:rPr lang="en-US" sz="2400" dirty="0"/>
              <a:t>High school graduate/GED holder</a:t>
            </a:r>
          </a:p>
          <a:p>
            <a:pPr>
              <a:buFont typeface="Arial"/>
              <a:buChar char="•"/>
              <a:defRPr/>
            </a:pPr>
            <a:r>
              <a:rPr lang="en-US" sz="2400" dirty="0"/>
              <a:t>Eligible degree/certificate program</a:t>
            </a:r>
          </a:p>
          <a:p>
            <a:pPr>
              <a:buFont typeface="Arial"/>
              <a:buChar char="•"/>
              <a:defRPr/>
            </a:pPr>
            <a:r>
              <a:rPr lang="en-US" sz="2400" dirty="0"/>
              <a:t>Valid Social Security number</a:t>
            </a:r>
          </a:p>
          <a:p>
            <a:pPr>
              <a:buFont typeface="Arial"/>
              <a:buChar char="•"/>
              <a:defRPr/>
            </a:pPr>
            <a:r>
              <a:rPr lang="en-US" sz="2400" dirty="0"/>
              <a:t>Males registered for Selective Service</a:t>
            </a:r>
          </a:p>
          <a:p>
            <a:pPr>
              <a:buFont typeface="Arial"/>
              <a:buChar char="•"/>
              <a:defRPr/>
            </a:pPr>
            <a:r>
              <a:rPr lang="en-US" sz="2400" dirty="0"/>
              <a:t>Satisfactory academic progress in college/career school</a:t>
            </a:r>
          </a:p>
          <a:p>
            <a:endParaRPr lang="en-US" dirty="0"/>
          </a:p>
        </p:txBody>
      </p:sp>
      <p:sp>
        <p:nvSpPr>
          <p:cNvPr id="3" name="Title 2"/>
          <p:cNvSpPr>
            <a:spLocks noGrp="1"/>
          </p:cNvSpPr>
          <p:nvPr>
            <p:ph type="title"/>
          </p:nvPr>
        </p:nvSpPr>
        <p:spPr/>
        <p:txBody>
          <a:bodyPr/>
          <a:lstStyle/>
          <a:p>
            <a:r>
              <a:rPr lang="en-US" dirty="0"/>
              <a:t>Who can receive aid?</a:t>
            </a:r>
          </a:p>
        </p:txBody>
      </p:sp>
    </p:spTree>
    <p:extLst>
      <p:ext uri="{BB962C8B-B14F-4D97-AF65-F5344CB8AC3E}">
        <p14:creationId xmlns:p14="http://schemas.microsoft.com/office/powerpoint/2010/main" val="58402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158750"/>
            <a:ext cx="7315200" cy="1258888"/>
          </a:xfrm>
        </p:spPr>
        <p:txBody>
          <a:bodyPr lIns="0" rIns="0" bIns="0"/>
          <a:lstStyle/>
          <a:p>
            <a:r>
              <a:rPr lang="en-US" dirty="0"/>
              <a:t>WHERE DO I BEGIN?</a:t>
            </a:r>
          </a:p>
        </p:txBody>
      </p:sp>
      <p:sp>
        <p:nvSpPr>
          <p:cNvPr id="16386" name="Content Placeholder 2"/>
          <p:cNvSpPr>
            <a:spLocks noGrp="1"/>
          </p:cNvSpPr>
          <p:nvPr>
            <p:ph idx="4294967295"/>
          </p:nvPr>
        </p:nvSpPr>
        <p:spPr>
          <a:xfrm>
            <a:off x="0" y="457200"/>
            <a:ext cx="8229600" cy="5673725"/>
          </a:xfrm>
        </p:spPr>
        <p:txBody>
          <a:bodyPr>
            <a:normAutofit/>
          </a:bodyPr>
          <a:lstStyle/>
          <a:p>
            <a:pPr>
              <a:buFont typeface="Wingdings" pitchFamily="2" charset="2"/>
              <a:buNone/>
            </a:pPr>
            <a:endParaRPr lang="en-US" sz="5000" b="1" dirty="0"/>
          </a:p>
          <a:p>
            <a:pPr>
              <a:buFont typeface="Wingdings" pitchFamily="2" charset="2"/>
              <a:buNone/>
            </a:pPr>
            <a:r>
              <a:rPr lang="en-US" sz="3700" dirty="0"/>
              <a:t>The first step in the financial aid process is to complete the Free Application for Federal Student Aid (FAFSA) online at </a:t>
            </a:r>
            <a:r>
              <a:rPr lang="en-US" sz="3700" dirty="0">
                <a:hlinkClick r:id="rId2"/>
              </a:rPr>
              <a:t>www.fafsa.gov</a:t>
            </a:r>
            <a:r>
              <a:rPr lang="en-US" sz="3700" dirty="0"/>
              <a:t>.</a:t>
            </a:r>
          </a:p>
          <a:p>
            <a:pPr>
              <a:buFont typeface="Wingdings" pitchFamily="2" charset="2"/>
              <a:buNone/>
            </a:pPr>
            <a:endParaRPr lang="en-US" sz="3700" dirty="0"/>
          </a:p>
          <a:p>
            <a:pPr>
              <a:buFont typeface="Wingdings" pitchFamily="2" charset="2"/>
              <a:buNone/>
            </a:pPr>
            <a:r>
              <a:rPr lang="en-US" sz="3700" dirty="0"/>
              <a:t>It is FREE!!!!!!</a:t>
            </a:r>
          </a:p>
          <a:p>
            <a:pPr>
              <a:buFont typeface="Wingdings" pitchFamily="2" charset="2"/>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33400" y="228600"/>
            <a:ext cx="815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155F86"/>
                </a:solidFill>
              </a:rPr>
              <a:t>Apply for Aid: FAFSA</a:t>
            </a:r>
          </a:p>
        </p:txBody>
      </p:sp>
      <p:cxnSp>
        <p:nvCxnSpPr>
          <p:cNvPr id="18" name="Straight Connector 17"/>
          <p:cNvCxnSpPr>
            <a:cxnSpLocks noChangeShapeType="1"/>
          </p:cNvCxnSpPr>
          <p:nvPr/>
        </p:nvCxnSpPr>
        <p:spPr bwMode="auto">
          <a:xfrm>
            <a:off x="609600" y="876300"/>
            <a:ext cx="7467600" cy="1588"/>
          </a:xfrm>
          <a:prstGeom prst="line">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6389" name="TextBox 3"/>
          <p:cNvSpPr txBox="1">
            <a:spLocks noChangeArrowheads="1"/>
          </p:cNvSpPr>
          <p:nvPr/>
        </p:nvSpPr>
        <p:spPr bwMode="auto">
          <a:xfrm>
            <a:off x="593724" y="4921250"/>
            <a:ext cx="816927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eaLnBrk="1" hangingPunct="1">
              <a:buFont typeface="Arial" panose="020B0604020202020204" pitchFamily="34" charset="0"/>
              <a:buChar char="•"/>
            </a:pPr>
            <a:r>
              <a:rPr lang="en-US" altLang="en-US" dirty="0">
                <a:solidFill>
                  <a:srgbClr val="404040"/>
                </a:solidFill>
              </a:rPr>
              <a:t>Takes </a:t>
            </a:r>
            <a:r>
              <a:rPr lang="en-US" altLang="en-US" b="1" dirty="0">
                <a:solidFill>
                  <a:srgbClr val="96BC5A"/>
                </a:solidFill>
              </a:rPr>
              <a:t>less than 30 minutes </a:t>
            </a:r>
            <a:r>
              <a:rPr lang="en-US" altLang="en-US" dirty="0">
                <a:solidFill>
                  <a:srgbClr val="404040"/>
                </a:solidFill>
              </a:rPr>
              <a:t>to complete online at </a:t>
            </a:r>
            <a:r>
              <a:rPr lang="hr-HR" altLang="en-US" sz="1600" dirty="0">
                <a:solidFill>
                  <a:srgbClr val="404040"/>
                </a:solidFill>
                <a:hlinkClick r:id="rId3"/>
              </a:rPr>
              <a:t>https://fafsa.ed.gov</a:t>
            </a:r>
            <a:endParaRPr lang="hr-HR" altLang="en-US" sz="1600" dirty="0">
              <a:solidFill>
                <a:srgbClr val="404040"/>
              </a:solidFill>
            </a:endParaRPr>
          </a:p>
          <a:p>
            <a:pPr lvl="1" eaLnBrk="1" hangingPunct="1">
              <a:buFont typeface="Arial" panose="020B0604020202020204" pitchFamily="34" charset="0"/>
              <a:buChar char="•"/>
            </a:pPr>
            <a:r>
              <a:rPr lang="en-US" altLang="en-US" dirty="0">
                <a:solidFill>
                  <a:srgbClr val="404040"/>
                </a:solidFill>
              </a:rPr>
              <a:t>Real-time </a:t>
            </a:r>
            <a:r>
              <a:rPr lang="en-US" altLang="en-US" b="1" dirty="0">
                <a:solidFill>
                  <a:srgbClr val="96BC5A"/>
                </a:solidFill>
              </a:rPr>
              <a:t>help is available</a:t>
            </a:r>
            <a:r>
              <a:rPr lang="en-US" altLang="en-US" dirty="0">
                <a:solidFill>
                  <a:srgbClr val="96BC5A"/>
                </a:solidFill>
              </a:rPr>
              <a:t> </a:t>
            </a:r>
            <a:r>
              <a:rPr lang="en-US" altLang="en-US" dirty="0">
                <a:solidFill>
                  <a:srgbClr val="404040"/>
                </a:solidFill>
              </a:rPr>
              <a:t>by phone at </a:t>
            </a:r>
            <a:r>
              <a:rPr lang="en-US" altLang="en-US" dirty="0"/>
              <a:t>1-800-4FED-AID , or via on-line chat</a:t>
            </a:r>
          </a:p>
          <a:p>
            <a:pPr lvl="1" eaLnBrk="1" hangingPunct="1">
              <a:buFont typeface="Arial" panose="020B0604020202020204" pitchFamily="34" charset="0"/>
              <a:buChar char="•"/>
            </a:pPr>
            <a:r>
              <a:rPr lang="en-US" altLang="en-US" dirty="0">
                <a:solidFill>
                  <a:srgbClr val="404040"/>
                </a:solidFill>
              </a:rPr>
              <a:t>IRS Data Retrieval Tool </a:t>
            </a:r>
            <a:r>
              <a:rPr lang="en-US" altLang="en-US" b="1" dirty="0">
                <a:solidFill>
                  <a:srgbClr val="96BC5A"/>
                </a:solidFill>
              </a:rPr>
              <a:t>pre-populates tax information</a:t>
            </a:r>
            <a:r>
              <a:rPr lang="en-US" altLang="en-US" dirty="0">
                <a:solidFill>
                  <a:srgbClr val="404040"/>
                </a:solidFill>
              </a:rPr>
              <a:t>: </a:t>
            </a:r>
            <a:r>
              <a:rPr lang="pt-BR" altLang="en-US" sz="1400" dirty="0">
                <a:solidFill>
                  <a:srgbClr val="404040"/>
                </a:solidFill>
                <a:hlinkClick r:id="rId4"/>
              </a:rPr>
              <a:t>http://studentaid.ed.gov/fafsa/filling-out#financial-info</a:t>
            </a:r>
            <a:endParaRPr lang="pt-BR" altLang="en-US" sz="1400" dirty="0">
              <a:solidFill>
                <a:srgbClr val="404040"/>
              </a:solidFill>
            </a:endParaRPr>
          </a:p>
          <a:p>
            <a:pPr lvl="4" eaLnBrk="1" hangingPunct="1">
              <a:buFont typeface="Arial" panose="020B0604020202020204" pitchFamily="34" charset="0"/>
              <a:buChar char="•"/>
            </a:pPr>
            <a:r>
              <a:rPr lang="en-US" altLang="en-US" dirty="0">
                <a:solidFill>
                  <a:srgbClr val="404040"/>
                </a:solidFill>
              </a:rPr>
              <a:t>Determines families’ ability to contribute to cost of attendance</a:t>
            </a:r>
            <a:endParaRPr lang="en-US" altLang="en-US" dirty="0"/>
          </a:p>
        </p:txBody>
      </p:sp>
      <p:sp>
        <p:nvSpPr>
          <p:cNvPr id="23" name="TextBox 7"/>
          <p:cNvSpPr txBox="1">
            <a:spLocks noChangeArrowheads="1"/>
          </p:cNvSpPr>
          <p:nvPr/>
        </p:nvSpPr>
        <p:spPr bwMode="auto">
          <a:xfrm>
            <a:off x="6764972" y="2362200"/>
            <a:ext cx="1347788" cy="1354138"/>
          </a:xfrm>
          <a:prstGeom prst="rect">
            <a:avLst/>
          </a:prstGeom>
          <a:solidFill>
            <a:srgbClr val="FFFFFF"/>
          </a:solidFill>
          <a:ln>
            <a:noFill/>
          </a:ln>
          <a:effectLst>
            <a:glow rad="139700">
              <a:schemeClr val="accent2">
                <a:satMod val="175000"/>
                <a:alpha val="40000"/>
              </a:schemeClr>
            </a:glow>
          </a:effectLst>
        </p:spPr>
        <p:txBody>
          <a:bodyPr>
            <a:spAutoFit/>
          </a:bodyPr>
          <a:lstStyle>
            <a:lvl1pPr eaLnBrk="0" hangingPunct="0">
              <a:defRPr sz="2400">
                <a:solidFill>
                  <a:schemeClr val="tx1"/>
                </a:solidFill>
                <a:latin typeface="Calibri" charset="0"/>
                <a:ea typeface="MS PGothic" charset="0"/>
                <a:cs typeface="MS PGothic" charset="0"/>
              </a:defRPr>
            </a:lvl1pPr>
            <a:lvl2pPr marL="37931725" indent="-37474525" eaLnBrk="0" hangingPunct="0">
              <a:defRPr sz="2400">
                <a:solidFill>
                  <a:schemeClr val="tx1"/>
                </a:solidFill>
                <a:latin typeface="Calibri" charset="0"/>
                <a:ea typeface="MS PGothic" charset="0"/>
                <a:cs typeface="MS PGothic" charset="0"/>
              </a:defRPr>
            </a:lvl2pPr>
            <a:lvl3pPr eaLnBrk="0" hangingPunct="0">
              <a:defRPr sz="2400">
                <a:solidFill>
                  <a:schemeClr val="tx1"/>
                </a:solidFill>
                <a:latin typeface="Calibri" charset="0"/>
                <a:ea typeface="MS PGothic" charset="0"/>
                <a:cs typeface="MS PGothic" charset="0"/>
              </a:defRPr>
            </a:lvl3pPr>
            <a:lvl4pPr eaLnBrk="0" hangingPunct="0">
              <a:defRPr sz="2400">
                <a:solidFill>
                  <a:schemeClr val="tx1"/>
                </a:solidFill>
                <a:latin typeface="Calibri" charset="0"/>
                <a:ea typeface="MS PGothic" charset="0"/>
                <a:cs typeface="MS PGothic" charset="0"/>
              </a:defRPr>
            </a:lvl4pPr>
            <a:lvl5pPr eaLnBrk="0" hangingPunct="0">
              <a:defRPr sz="2400">
                <a:solidFill>
                  <a:schemeClr val="tx1"/>
                </a:solidFill>
                <a:latin typeface="Calibri" charset="0"/>
                <a:ea typeface="MS PGothic" charset="0"/>
                <a:cs typeface="MS PGothic" charset="0"/>
              </a:defRPr>
            </a:lvl5pPr>
            <a:lvl6pPr marL="457200" eaLnBrk="0" fontAlgn="base" hangingPunct="0">
              <a:spcBef>
                <a:spcPct val="0"/>
              </a:spcBef>
              <a:spcAft>
                <a:spcPct val="0"/>
              </a:spcAft>
              <a:defRPr sz="2400">
                <a:solidFill>
                  <a:schemeClr val="tx1"/>
                </a:solidFill>
                <a:latin typeface="Calibri" charset="0"/>
                <a:ea typeface="MS PGothic" charset="0"/>
                <a:cs typeface="MS PGothic" charset="0"/>
              </a:defRPr>
            </a:lvl6pPr>
            <a:lvl7pPr marL="914400" eaLnBrk="0" fontAlgn="base" hangingPunct="0">
              <a:spcBef>
                <a:spcPct val="0"/>
              </a:spcBef>
              <a:spcAft>
                <a:spcPct val="0"/>
              </a:spcAft>
              <a:defRPr sz="2400">
                <a:solidFill>
                  <a:schemeClr val="tx1"/>
                </a:solidFill>
                <a:latin typeface="Calibri" charset="0"/>
                <a:ea typeface="MS PGothic" charset="0"/>
                <a:cs typeface="MS PGothic" charset="0"/>
              </a:defRPr>
            </a:lvl7pPr>
            <a:lvl8pPr marL="1371600" eaLnBrk="0" fontAlgn="base" hangingPunct="0">
              <a:spcBef>
                <a:spcPct val="0"/>
              </a:spcBef>
              <a:spcAft>
                <a:spcPct val="0"/>
              </a:spcAft>
              <a:defRPr sz="2400">
                <a:solidFill>
                  <a:schemeClr val="tx1"/>
                </a:solidFill>
                <a:latin typeface="Calibri" charset="0"/>
                <a:ea typeface="MS PGothic" charset="0"/>
                <a:cs typeface="MS PGothic" charset="0"/>
              </a:defRPr>
            </a:lvl8pPr>
            <a:lvl9pPr marL="18288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600" b="1" dirty="0">
                <a:solidFill>
                  <a:srgbClr val="96BC5A"/>
                </a:solidFill>
              </a:rPr>
              <a:t>Resources on this website are also available in Spanish.</a:t>
            </a:r>
          </a:p>
        </p:txBody>
      </p:sp>
      <p:sp>
        <p:nvSpPr>
          <p:cNvPr id="16396" name="Slide Number Placeholder 1"/>
          <p:cNvSpPr txBox="1">
            <a:spLocks/>
          </p:cNvSpPr>
          <p:nvPr/>
        </p:nvSpPr>
        <p:spPr bwMode="auto">
          <a:xfrm>
            <a:off x="6934200" y="6356350"/>
            <a:ext cx="1752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endParaRPr lang="en-US" altLang="en-US" sz="1200" dirty="0">
              <a:solidFill>
                <a:srgbClr val="898989"/>
              </a:solidFill>
            </a:endParaRPr>
          </a:p>
        </p:txBody>
      </p:sp>
      <p:pic>
        <p:nvPicPr>
          <p:cNvPr id="2" name="Picture 1"/>
          <p:cNvPicPr>
            <a:picLocks noChangeAspect="1"/>
          </p:cNvPicPr>
          <p:nvPr/>
        </p:nvPicPr>
        <p:blipFill>
          <a:blip r:embed="rId5"/>
          <a:stretch>
            <a:fillRect/>
          </a:stretch>
        </p:blipFill>
        <p:spPr>
          <a:xfrm>
            <a:off x="609600" y="1023353"/>
            <a:ext cx="5874543" cy="3573227"/>
          </a:xfrm>
          <a:prstGeom prst="rect">
            <a:avLst/>
          </a:prstGeom>
        </p:spPr>
      </p:pic>
    </p:spTree>
    <p:extLst>
      <p:ext uri="{BB962C8B-B14F-4D97-AF65-F5344CB8AC3E}">
        <p14:creationId xmlns:p14="http://schemas.microsoft.com/office/powerpoint/2010/main" val="256140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95672"/>
          </a:xfrm>
        </p:spPr>
        <p:txBody>
          <a:bodyPr>
            <a:normAutofit/>
          </a:bodyPr>
          <a:lstStyle/>
          <a:p>
            <a:pPr>
              <a:lnSpc>
                <a:spcPct val="90000"/>
              </a:lnSpc>
              <a:buFont typeface="Wingdings" pitchFamily="2" charset="2"/>
              <a:buNone/>
            </a:pPr>
            <a:r>
              <a:rPr lang="en-US" sz="3000" dirty="0"/>
              <a:t>FAFSA completion starts the application process for Federal Pell Grants, Iraq &amp; Afghanistan Service Grants, Federal Student Loans, Federal Parent PLUS Loans, Federal Work Study, Supplemental Grants, Perkins Loans, TEACH Grants and some scholarships depending on the organization.  </a:t>
            </a:r>
          </a:p>
          <a:p>
            <a:pPr>
              <a:lnSpc>
                <a:spcPct val="90000"/>
              </a:lnSpc>
              <a:buFont typeface="Wingdings" pitchFamily="2" charset="2"/>
              <a:buNone/>
            </a:pPr>
            <a:r>
              <a:rPr lang="en-US" sz="3000" dirty="0"/>
              <a:t>	- Even if you know you won’t qualify for a grant, you never know when you might need extra help.</a:t>
            </a:r>
          </a:p>
          <a:p>
            <a:pPr>
              <a:lnSpc>
                <a:spcPct val="90000"/>
              </a:lnSpc>
              <a:buFont typeface="Wingdings" pitchFamily="2" charset="2"/>
              <a:buNone/>
            </a:pPr>
            <a:endParaRPr lang="en-US" sz="3000" dirty="0"/>
          </a:p>
        </p:txBody>
      </p:sp>
      <p:sp>
        <p:nvSpPr>
          <p:cNvPr id="17409" name="Title 1"/>
          <p:cNvSpPr>
            <a:spLocks noGrp="1"/>
          </p:cNvSpPr>
          <p:nvPr>
            <p:ph type="title"/>
          </p:nvPr>
        </p:nvSpPr>
        <p:spPr/>
        <p:txBody>
          <a:bodyPr lIns="0" rIns="0" bIns="0"/>
          <a:lstStyle/>
          <a:p>
            <a:r>
              <a:rPr lang="en-US"/>
              <a:t>WHY DO I NEED A FAFSA?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2019</TotalTime>
  <Words>1622</Words>
  <Application>Microsoft Office PowerPoint</Application>
  <PresentationFormat>On-screen Show (4:3)</PresentationFormat>
  <Paragraphs>229</Paragraphs>
  <Slides>29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Batang</vt:lpstr>
      <vt:lpstr>MS PGothic</vt:lpstr>
      <vt:lpstr>MS PGothic</vt:lpstr>
      <vt:lpstr>Arial</vt:lpstr>
      <vt:lpstr>Calibri</vt:lpstr>
      <vt:lpstr>Lucida Sans Unicode</vt:lpstr>
      <vt:lpstr>Times New Roman</vt:lpstr>
      <vt:lpstr>Verdana</vt:lpstr>
      <vt:lpstr>Wingdings</vt:lpstr>
      <vt:lpstr>Wingdings 2</vt:lpstr>
      <vt:lpstr>Wingdings 3</vt:lpstr>
      <vt:lpstr>Concourse</vt:lpstr>
      <vt:lpstr>FINANCIAL AID….. IN THE BEGINNING</vt:lpstr>
      <vt:lpstr>PowerPoint Presentation</vt:lpstr>
      <vt:lpstr>OVERVIEW</vt:lpstr>
      <vt:lpstr>   </vt:lpstr>
      <vt:lpstr>What is Financial Aid?</vt:lpstr>
      <vt:lpstr>Who can receive aid?</vt:lpstr>
      <vt:lpstr>WHERE DO I BEGIN?</vt:lpstr>
      <vt:lpstr>PowerPoint Presentation</vt:lpstr>
      <vt:lpstr>WHY DO I NEED A FAFSA?</vt:lpstr>
      <vt:lpstr>What?  A FSA ID??</vt:lpstr>
      <vt:lpstr>PowerPoint Presentation</vt:lpstr>
      <vt:lpstr> WHEN DO I START?</vt:lpstr>
      <vt:lpstr>PowerPoint Presentation</vt:lpstr>
      <vt:lpstr>WHY DO I NEED TO      START SO EARLY?</vt:lpstr>
      <vt:lpstr>WHO GOES ON THE FASFA?</vt:lpstr>
      <vt:lpstr>Student and parent(s) need to gather information for the FAFSA:</vt:lpstr>
      <vt:lpstr>Why do I need tax information? </vt:lpstr>
      <vt:lpstr>The FAFSA is filed…..now what?</vt:lpstr>
      <vt:lpstr>Why would someone need more paperwork?  Wasn’t the FAFSA enough?</vt:lpstr>
      <vt:lpstr>WHAT TYPES OF AID CAN I QUALIFY FOR BY COMPLETING THE FAFSA?</vt:lpstr>
      <vt:lpstr>PowerPoint Presentation</vt:lpstr>
      <vt:lpstr>WILL MY FAFSA PAY FOR EVERYTHING?</vt:lpstr>
      <vt:lpstr>US Department of Labor  Scholarship Search careerinfonet.org/scholarshipsearch</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D. Miller</dc:creator>
  <cp:lastModifiedBy>West, April</cp:lastModifiedBy>
  <cp:revision>46</cp:revision>
  <cp:lastPrinted>2014-08-19T17:52:25Z</cp:lastPrinted>
  <dcterms:created xsi:type="dcterms:W3CDTF">2013-09-12T14:43:38Z</dcterms:created>
  <dcterms:modified xsi:type="dcterms:W3CDTF">2017-09-25T18:48:56Z</dcterms:modified>
</cp:coreProperties>
</file>