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4"/>
  </p:handoutMasterIdLst>
  <p:sldIdLst>
    <p:sldId id="256" r:id="rId2"/>
    <p:sldId id="257" r:id="rId3"/>
    <p:sldId id="274" r:id="rId4"/>
    <p:sldId id="258" r:id="rId5"/>
    <p:sldId id="260" r:id="rId6"/>
    <p:sldId id="276" r:id="rId7"/>
    <p:sldId id="277" r:id="rId8"/>
    <p:sldId id="261" r:id="rId9"/>
    <p:sldId id="278" r:id="rId10"/>
    <p:sldId id="264" r:id="rId11"/>
    <p:sldId id="263" r:id="rId12"/>
    <p:sldId id="27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07AA1A2-20C9-CA49-BA71-90881F3B0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61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156BD0-65C4-2C4B-B2EE-5C74BFC19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9CBC7-EE26-D144-9180-CDAF2DF94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3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25103-6C5E-0B46-84B2-ACCC82F105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0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D11FA-1595-D64C-92CD-1B64F69E41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7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72441-95B3-4145-B678-CD754A497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5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8B8E5-D56E-9C47-8794-DCEFED89D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77EED-E9A2-C34C-A3D7-F0E23DBB8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7A93B-F268-7548-9F63-6CC0C7AB56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5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D1D1D-AFAD-3C42-BFCC-A8C03D154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0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EFF34-90EB-5143-B609-F037178FCD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8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77060-2FCA-DC49-8FA5-FC6A7D67D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B18AF-AB58-8C46-A7B6-DC9B5848C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7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03BC4C9-9FCF-5B43-961A-32EC20C6299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7432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Steps Leading to Civil War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Ch. 8 Sec. 1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Compromise of 1850</a:t>
            </a:r>
          </a:p>
        </p:txBody>
      </p:sp>
      <p:graphicFrame>
        <p:nvGraphicFramePr>
          <p:cNvPr id="15461" name="Group 101"/>
          <p:cNvGraphicFramePr>
            <a:graphicFrameLocks noGrp="1"/>
          </p:cNvGraphicFramePr>
          <p:nvPr>
            <p:ph sz="quarter" idx="2"/>
          </p:nvPr>
        </p:nvGraphicFramePr>
        <p:xfrm>
          <a:off x="304800" y="1828800"/>
          <a:ext cx="8534400" cy="4037128"/>
        </p:xfrm>
        <a:graphic>
          <a:graphicData uri="http://schemas.openxmlformats.org/drawingml/2006/table">
            <a:tbl>
              <a:tblPr/>
              <a:tblGrid>
                <a:gridCol w="5562600"/>
                <a:gridCol w="2971800"/>
              </a:tblGrid>
              <a:tr h="582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California enters as a free state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Victory for the North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Federal enforcement of the new Fugitive Slave Act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Victory for the South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Slave trade (not slavery) abolished in Washington D.C.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 victory for the North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Texas border dispute w/ Mexico resolved, Texas gets $10 million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 victory for the South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Popular sovereignty determines slavery in Utah and New Mexico territories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 victory for both sides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Fugitive Slave 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Part of the Compromise of 1850</a:t>
            </a:r>
          </a:p>
          <a:p>
            <a:pPr eaLnBrk="1" hangingPunct="1"/>
            <a:r>
              <a:rPr lang="en-US" dirty="0">
                <a:latin typeface="Arial" charset="0"/>
              </a:rPr>
              <a:t>Northern states must return escaped slaves to the south</a:t>
            </a:r>
          </a:p>
          <a:p>
            <a:pPr eaLnBrk="1" hangingPunct="1"/>
            <a:r>
              <a:rPr lang="en-US" dirty="0">
                <a:latin typeface="Arial" charset="0"/>
              </a:rPr>
              <a:t>Many northern states tried to use the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Doctrine of Nullification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to avoid obeying this law</a:t>
            </a:r>
            <a:r>
              <a:rPr lang="en-US" dirty="0" smtClean="0">
                <a:latin typeface="Arial" charset="0"/>
              </a:rPr>
              <a:t>!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Fugitive Slave 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Any African American could be captured and taken as a runaway</a:t>
            </a:r>
          </a:p>
          <a:p>
            <a:pPr eaLnBrk="1" hangingPunct="1"/>
            <a:r>
              <a:rPr lang="en-US" dirty="0">
                <a:latin typeface="Arial" charset="0"/>
              </a:rPr>
              <a:t>Incentive Rule- $10 for a convicted </a:t>
            </a:r>
            <a:r>
              <a:rPr lang="en-US" dirty="0" smtClean="0">
                <a:latin typeface="Arial" charset="0"/>
              </a:rPr>
              <a:t>runaway to be returned </a:t>
            </a:r>
            <a:r>
              <a:rPr lang="en-US" dirty="0">
                <a:latin typeface="Arial" charset="0"/>
              </a:rPr>
              <a:t>to owner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Those who refused to assist could be jailed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5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The Wilmot Proviso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David Wilmot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In any territory the US gained from Mexico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neither slavery nor involuntary servitude shall ever exist</a:t>
            </a:r>
            <a:r>
              <a:rPr lang="ja-JP" altLang="en-US" dirty="0">
                <a:latin typeface="Arial" charset="0"/>
              </a:rPr>
              <a:t>”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This outrages Southerners </a:t>
            </a:r>
          </a:p>
          <a:p>
            <a:pPr eaLnBrk="1" hangingPunct="1"/>
            <a:r>
              <a:rPr lang="en-US" dirty="0">
                <a:latin typeface="Arial" charset="0"/>
              </a:rPr>
              <a:t>Democrats and Whigs pass the proviso in the House of Representatives</a:t>
            </a:r>
          </a:p>
          <a:p>
            <a:pPr marL="457200" lvl="1" indent="0" eaLnBrk="1" hangingPunct="1">
              <a:buNone/>
            </a:pPr>
            <a:endParaRPr lang="en-US" dirty="0" smtClean="0">
              <a:latin typeface="Arial" charset="0"/>
            </a:endParaRPr>
          </a:p>
          <a:p>
            <a:pPr lvl="1"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The Wilmot Proviso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Senate refuses to vote on 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John C. Calhoun</a:t>
            </a:r>
            <a:endParaRPr lang="en-US" dirty="0"/>
          </a:p>
          <a:p>
            <a:pPr lvl="2"/>
            <a:r>
              <a:rPr lang="en-US" dirty="0" smtClean="0"/>
              <a:t>Warns that “political revolution, anarchy, and civil war” will erupt if North failed to listen to Southern concerns.</a:t>
            </a:r>
          </a:p>
        </p:txBody>
      </p:sp>
    </p:spTree>
    <p:extLst>
      <p:ext uri="{BB962C8B-B14F-4D97-AF65-F5344CB8AC3E}">
        <p14:creationId xmlns:p14="http://schemas.microsoft.com/office/powerpoint/2010/main" val="328629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Popular Sovereignty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05800" cy="3962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Idea that </a:t>
            </a:r>
            <a:r>
              <a:rPr lang="en-US" dirty="0" smtClean="0">
                <a:latin typeface="Arial" charset="0"/>
              </a:rPr>
              <a:t>citizens </a:t>
            </a:r>
            <a:r>
              <a:rPr lang="en-US" dirty="0">
                <a:latin typeface="Arial" charset="0"/>
              </a:rPr>
              <a:t>of each new territory should be allowed to decide for themselves if they want to permit slavery or not</a:t>
            </a:r>
          </a:p>
          <a:p>
            <a:pPr lvl="1" eaLnBrk="1" hangingPunct="1"/>
            <a:r>
              <a:rPr lang="en-US" dirty="0">
                <a:latin typeface="Arial" charset="0"/>
              </a:rPr>
              <a:t>Proposed by Lewis </a:t>
            </a:r>
            <a:r>
              <a:rPr lang="en-US" dirty="0" smtClean="0">
                <a:latin typeface="Arial" charset="0"/>
              </a:rPr>
              <a:t>Cass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Supported in Congress b/c it removed the slavery issue from national politics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Election 1848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700" dirty="0">
                <a:latin typeface="Arial" charset="0"/>
              </a:rPr>
              <a:t>Democrat candidate</a:t>
            </a:r>
          </a:p>
          <a:p>
            <a:pPr lvl="1" eaLnBrk="1" hangingPunct="1"/>
            <a:r>
              <a:rPr lang="en-US" sz="2200" dirty="0">
                <a:latin typeface="Arial" charset="0"/>
              </a:rPr>
              <a:t>Lewis </a:t>
            </a:r>
            <a:r>
              <a:rPr lang="en-US" sz="2200" dirty="0" smtClean="0">
                <a:latin typeface="Arial" charset="0"/>
              </a:rPr>
              <a:t>Cass- Popular sovereignty</a:t>
            </a:r>
            <a:endParaRPr lang="en-US" sz="2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609600"/>
            <a:ext cx="3213100" cy="4002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Election 1848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700" dirty="0" smtClean="0">
                <a:latin typeface="Arial" charset="0"/>
              </a:rPr>
              <a:t>Free</a:t>
            </a:r>
            <a:r>
              <a:rPr lang="en-US" sz="2700" dirty="0">
                <a:latin typeface="Arial" charset="0"/>
              </a:rPr>
              <a:t>-Soil </a:t>
            </a:r>
            <a:r>
              <a:rPr lang="en-US" sz="2700" dirty="0" smtClean="0">
                <a:latin typeface="Arial" charset="0"/>
              </a:rPr>
              <a:t>candidate</a:t>
            </a:r>
          </a:p>
          <a:p>
            <a:pPr lvl="1" eaLnBrk="1" hangingPunct="1"/>
            <a:r>
              <a:rPr lang="en-US" sz="2200" dirty="0" smtClean="0">
                <a:latin typeface="Arial" charset="0"/>
              </a:rPr>
              <a:t>Free Soil, free speech, free labor, free men</a:t>
            </a:r>
            <a:endParaRPr lang="en-US" sz="2200" dirty="0">
              <a:latin typeface="Arial" charset="0"/>
            </a:endParaRPr>
          </a:p>
          <a:p>
            <a:pPr lvl="1" eaLnBrk="1" hangingPunct="1"/>
            <a:r>
              <a:rPr lang="en-US" sz="2200" dirty="0">
                <a:latin typeface="Arial" charset="0"/>
              </a:rPr>
              <a:t>Martin Van Buren </a:t>
            </a:r>
            <a:r>
              <a:rPr lang="en-US" sz="2200" dirty="0">
                <a:latin typeface="Arial" charset="0"/>
                <a:sym typeface="Wingdings" charset="0"/>
              </a:rPr>
              <a:t> </a:t>
            </a:r>
            <a:r>
              <a:rPr lang="en-US" sz="2200" dirty="0">
                <a:latin typeface="Arial" charset="0"/>
              </a:rPr>
              <a:t>Preserve the west for white farmers and against slavery to protect jobs for free </a:t>
            </a:r>
            <a:r>
              <a:rPr lang="en-US" sz="2200" dirty="0" smtClean="0">
                <a:latin typeface="Arial" charset="0"/>
              </a:rPr>
              <a:t>men</a:t>
            </a:r>
            <a:endParaRPr lang="en-US" sz="2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35607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Election 1848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700" dirty="0" smtClean="0">
                <a:latin typeface="Arial" charset="0"/>
              </a:rPr>
              <a:t>Whig </a:t>
            </a:r>
            <a:r>
              <a:rPr lang="en-US" sz="2700" dirty="0">
                <a:latin typeface="Arial" charset="0"/>
              </a:rPr>
              <a:t>candidate</a:t>
            </a:r>
          </a:p>
          <a:p>
            <a:pPr lvl="1" eaLnBrk="1" hangingPunct="1"/>
            <a:r>
              <a:rPr lang="en-US" sz="2200" dirty="0">
                <a:latin typeface="Arial" charset="0"/>
              </a:rPr>
              <a:t>Zachary Taylor – avoided the issue of slavery, because Whigs were split on the slavery </a:t>
            </a:r>
            <a:r>
              <a:rPr lang="en-US" sz="2200" dirty="0" smtClean="0">
                <a:latin typeface="Arial" charset="0"/>
              </a:rPr>
              <a:t>issue</a:t>
            </a:r>
          </a:p>
          <a:p>
            <a:pPr lvl="1" eaLnBrk="1" hangingPunct="1"/>
            <a:endParaRPr lang="en-US" sz="2200" dirty="0">
              <a:latin typeface="Arial" charset="0"/>
            </a:endParaRPr>
          </a:p>
          <a:p>
            <a:pPr eaLnBrk="1" hangingPunct="1"/>
            <a:r>
              <a:rPr lang="en-US" sz="2700" dirty="0">
                <a:latin typeface="Arial" charset="0"/>
              </a:rPr>
              <a:t>Zachary Taylor wins the election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430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California bound!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05800" cy="4038600"/>
          </a:xfrm>
        </p:spPr>
        <p:txBody>
          <a:bodyPr/>
          <a:lstStyle/>
          <a:p>
            <a:pPr eaLnBrk="1" hangingPunct="1"/>
            <a:r>
              <a:rPr lang="en-US" sz="2700" dirty="0">
                <a:latin typeface="Arial" charset="0"/>
              </a:rPr>
              <a:t>The discovery of Gold brings thousands into the California territory – </a:t>
            </a:r>
            <a:r>
              <a:rPr lang="ja-JP" altLang="en-US" sz="2700" dirty="0">
                <a:latin typeface="Arial" charset="0"/>
              </a:rPr>
              <a:t>‘</a:t>
            </a:r>
            <a:r>
              <a:rPr lang="en-US" sz="2700" dirty="0">
                <a:latin typeface="Arial" charset="0"/>
              </a:rPr>
              <a:t>49ers</a:t>
            </a:r>
          </a:p>
          <a:p>
            <a:pPr lvl="1" eaLnBrk="1" hangingPunct="1"/>
            <a:r>
              <a:rPr lang="en-US" sz="2200" dirty="0" smtClean="0">
                <a:latin typeface="Arial" charset="0"/>
              </a:rPr>
              <a:t>Apply for statehood </a:t>
            </a:r>
            <a:r>
              <a:rPr lang="en-US" sz="2200" dirty="0">
                <a:latin typeface="Arial" charset="0"/>
              </a:rPr>
              <a:t>– </a:t>
            </a:r>
            <a:r>
              <a:rPr lang="en-US" sz="2200" dirty="0" smtClean="0">
                <a:latin typeface="Arial" charset="0"/>
              </a:rPr>
              <a:t>Do </a:t>
            </a:r>
            <a:r>
              <a:rPr lang="en-US" sz="2200" dirty="0">
                <a:latin typeface="Arial" charset="0"/>
              </a:rPr>
              <a:t>they enter as a slave or free state?</a:t>
            </a:r>
          </a:p>
          <a:p>
            <a:pPr eaLnBrk="1" hangingPunct="1"/>
            <a:r>
              <a:rPr lang="en-US" sz="2700" dirty="0">
                <a:latin typeface="Arial" charset="0"/>
              </a:rPr>
              <a:t>1849 – California applies for admission to the US as a free state</a:t>
            </a:r>
          </a:p>
          <a:p>
            <a:pPr lvl="1" eaLnBrk="1" hangingPunct="1"/>
            <a:r>
              <a:rPr lang="en-US" sz="2200" dirty="0" smtClean="0">
                <a:latin typeface="Arial" charset="0"/>
              </a:rPr>
              <a:t>Southern states felt this may limit their rights</a:t>
            </a:r>
            <a:endParaRPr lang="en-US" sz="2200" dirty="0">
              <a:latin typeface="Arial" charset="0"/>
            </a:endParaRPr>
          </a:p>
          <a:p>
            <a:pPr lvl="1" eaLnBrk="1" hangingPunct="1"/>
            <a:r>
              <a:rPr lang="en-US" sz="2200" dirty="0" smtClean="0">
                <a:latin typeface="Arial" charset="0"/>
              </a:rPr>
              <a:t>Southern </a:t>
            </a:r>
            <a:r>
              <a:rPr lang="en-US" sz="2200" dirty="0">
                <a:latin typeface="Arial" charset="0"/>
              </a:rPr>
              <a:t>politicians </a:t>
            </a:r>
            <a:r>
              <a:rPr lang="en-US" sz="2200" dirty="0" smtClean="0">
                <a:latin typeface="Arial" charset="0"/>
              </a:rPr>
              <a:t>began </a:t>
            </a:r>
            <a:r>
              <a:rPr lang="en-US" sz="2200" dirty="0">
                <a:latin typeface="Arial" charset="0"/>
              </a:rPr>
              <a:t>to talk openly of </a:t>
            </a:r>
            <a:r>
              <a:rPr lang="en-US" sz="2200" dirty="0" smtClean="0">
                <a:latin typeface="Arial" charset="0"/>
              </a:rPr>
              <a:t>secession</a:t>
            </a: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dirty="0" smtClean="0"/>
              <a:t>The Compromise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038600"/>
          </a:xfrm>
        </p:spPr>
        <p:txBody>
          <a:bodyPr/>
          <a:lstStyle/>
          <a:p>
            <a:r>
              <a:rPr lang="en-US" dirty="0" smtClean="0"/>
              <a:t>Bill proposed by Henry Clay</a:t>
            </a:r>
          </a:p>
          <a:p>
            <a:pPr lvl="1"/>
            <a:r>
              <a:rPr lang="en-US" dirty="0" smtClean="0"/>
              <a:t>8 parts</a:t>
            </a:r>
          </a:p>
          <a:p>
            <a:r>
              <a:rPr lang="en-US" dirty="0" smtClean="0"/>
              <a:t>Debated by Calhoun and Webster</a:t>
            </a:r>
          </a:p>
          <a:p>
            <a:r>
              <a:rPr lang="en-US" dirty="0" smtClean="0"/>
              <a:t>Taylor opposed it but unexpectedly dies in office, VP Millard Fillmore takes over</a:t>
            </a:r>
          </a:p>
          <a:p>
            <a:r>
              <a:rPr lang="en-US" dirty="0" smtClean="0"/>
              <a:t>Stephen A. Douglas divides the bill into small parts that could be supported</a:t>
            </a:r>
          </a:p>
          <a:p>
            <a:r>
              <a:rPr lang="en-US" dirty="0" smtClean="0"/>
              <a:t>All original parts passed</a:t>
            </a:r>
          </a:p>
        </p:txBody>
      </p:sp>
    </p:spTree>
    <p:extLst>
      <p:ext uri="{BB962C8B-B14F-4D97-AF65-F5344CB8AC3E}">
        <p14:creationId xmlns:p14="http://schemas.microsoft.com/office/powerpoint/2010/main" val="3334398782"/>
      </p:ext>
    </p:extLst>
  </p:cSld>
  <p:clrMapOvr>
    <a:masterClrMapping/>
  </p:clrMapOvr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411</TotalTime>
  <Words>450</Words>
  <Application>Microsoft Macintosh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Refined</vt:lpstr>
      <vt:lpstr>Steps Leading to Civil War</vt:lpstr>
      <vt:lpstr>The Wilmot Proviso</vt:lpstr>
      <vt:lpstr>The Wilmot Proviso</vt:lpstr>
      <vt:lpstr>Popular Sovereignty</vt:lpstr>
      <vt:lpstr>Election 1848</vt:lpstr>
      <vt:lpstr>Election 1848</vt:lpstr>
      <vt:lpstr>Election 1848</vt:lpstr>
      <vt:lpstr>California bound!</vt:lpstr>
      <vt:lpstr>The Compromise of 1850</vt:lpstr>
      <vt:lpstr>Compromise of 1850</vt:lpstr>
      <vt:lpstr>Fugitive Slave Act</vt:lpstr>
      <vt:lpstr>Fugitive Slave Act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Civil War</dc:title>
  <dc:creator>April Cash</dc:creator>
  <cp:lastModifiedBy>Brandon Easterwood</cp:lastModifiedBy>
  <cp:revision>27</cp:revision>
  <dcterms:created xsi:type="dcterms:W3CDTF">2006-11-03T14:26:09Z</dcterms:created>
  <dcterms:modified xsi:type="dcterms:W3CDTF">2016-03-01T13:31:27Z</dcterms:modified>
</cp:coreProperties>
</file>