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7" d="100"/>
          <a:sy n="77" d="100"/>
        </p:scale>
        <p:origin x="-174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C1F1B6-3C14-FF43-AF5D-4729BA4CF7DB}" type="datetimeFigureOut">
              <a:rPr lang="en-US" smtClean="0"/>
              <a:t>4/13/17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677397-48F6-2943-B3A9-0351CF36BB3F}" type="slidenum">
              <a:rPr lang="en-US" smtClean="0"/>
              <a:t>‹#›</a:t>
            </a:fld>
            <a:endParaRPr lang="en-US"/>
          </a:p>
        </p:txBody>
      </p:sp>
    </p:spTree>
    <p:extLst>
      <p:ext uri="{BB962C8B-B14F-4D97-AF65-F5344CB8AC3E}">
        <p14:creationId xmlns:p14="http://schemas.microsoft.com/office/powerpoint/2010/main" val="140205958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smtClean="0"/>
              <a:t>Mention that scores will be back in 5 weeks</a:t>
            </a:r>
          </a:p>
          <a:p>
            <a:pPr marL="0" indent="0">
              <a:buNone/>
            </a:pPr>
            <a:endParaRPr lang="en-US" dirty="0"/>
          </a:p>
        </p:txBody>
      </p:sp>
      <p:sp>
        <p:nvSpPr>
          <p:cNvPr id="4" name="Slide Number Placeholder 3"/>
          <p:cNvSpPr>
            <a:spLocks noGrp="1"/>
          </p:cNvSpPr>
          <p:nvPr>
            <p:ph type="sldNum" sz="quarter" idx="10"/>
          </p:nvPr>
        </p:nvSpPr>
        <p:spPr/>
        <p:txBody>
          <a:bodyPr/>
          <a:lstStyle/>
          <a:p>
            <a:fld id="{2C677397-48F6-2943-B3A9-0351CF36BB3F}" type="slidenum">
              <a:rPr lang="en-US" smtClean="0"/>
              <a:t>5</a:t>
            </a:fld>
            <a:endParaRPr lang="en-US"/>
          </a:p>
        </p:txBody>
      </p:sp>
    </p:spTree>
    <p:extLst>
      <p:ext uri="{BB962C8B-B14F-4D97-AF65-F5344CB8AC3E}">
        <p14:creationId xmlns:p14="http://schemas.microsoft.com/office/powerpoint/2010/main" val="420392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 college visits that do not count against</a:t>
            </a:r>
            <a:r>
              <a:rPr lang="en-US" baseline="0" dirty="0" smtClean="0"/>
              <a:t> attendance</a:t>
            </a:r>
          </a:p>
          <a:p>
            <a:endParaRPr lang="en-US" baseline="0" dirty="0" smtClean="0"/>
          </a:p>
          <a:p>
            <a:r>
              <a:rPr lang="en-US" baseline="0" dirty="0" smtClean="0"/>
              <a:t>Senior portraits May 10 and May 11 </a:t>
            </a:r>
            <a:r>
              <a:rPr lang="mr-IN" baseline="0" dirty="0" smtClean="0"/>
              <a:t>–</a:t>
            </a:r>
            <a:r>
              <a:rPr lang="en-US" baseline="0" dirty="0" smtClean="0"/>
              <a:t> appointment cards already mailed</a:t>
            </a:r>
            <a:endParaRPr lang="en-US" dirty="0"/>
          </a:p>
        </p:txBody>
      </p:sp>
      <p:sp>
        <p:nvSpPr>
          <p:cNvPr id="4" name="Slide Number Placeholder 3"/>
          <p:cNvSpPr>
            <a:spLocks noGrp="1"/>
          </p:cNvSpPr>
          <p:nvPr>
            <p:ph type="sldNum" sz="quarter" idx="10"/>
          </p:nvPr>
        </p:nvSpPr>
        <p:spPr/>
        <p:txBody>
          <a:bodyPr/>
          <a:lstStyle/>
          <a:p>
            <a:fld id="{2C677397-48F6-2943-B3A9-0351CF36BB3F}" type="slidenum">
              <a:rPr lang="en-US" smtClean="0"/>
              <a:t>13</a:t>
            </a:fld>
            <a:endParaRPr lang="en-US"/>
          </a:p>
        </p:txBody>
      </p:sp>
    </p:spTree>
    <p:extLst>
      <p:ext uri="{BB962C8B-B14F-4D97-AF65-F5344CB8AC3E}">
        <p14:creationId xmlns:p14="http://schemas.microsoft.com/office/powerpoint/2010/main" val="2302234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4/13/17</a:t>
            </a:fld>
            <a:endParaRPr lang="en-US"/>
          </a:p>
        </p:txBody>
      </p:sp>
      <p:sp>
        <p:nvSpPr>
          <p:cNvPr id="16" name="Slide Number Placeholder 15"/>
          <p:cNvSpPr>
            <a:spLocks noGrp="1"/>
          </p:cNvSpPr>
          <p:nvPr>
            <p:ph type="sldNum" sz="quarter" idx="11"/>
          </p:nvPr>
        </p:nvSpPr>
        <p:spPr/>
        <p:txBody>
          <a:bodyPr/>
          <a:lstStyle/>
          <a:p>
            <a:fld id="{D2E57653-3E58-4892-A7ED-712530ACC680}" type="slidenum">
              <a:rPr kumimoji="0" lang="en-US" smtClean="0"/>
              <a:pPr eaLnBrk="1" latinLnBrk="0" hangingPunct="1"/>
              <a:t>‹#›</a:t>
            </a:fld>
            <a:endParaRPr kumimoji="0" lang="en-US"/>
          </a:p>
        </p:txBody>
      </p:sp>
      <p:sp>
        <p:nvSpPr>
          <p:cNvPr id="17" name="Footer Placeholder 16"/>
          <p:cNvSpPr>
            <a:spLocks noGrp="1"/>
          </p:cNvSpPr>
          <p:nvPr>
            <p:ph type="ftr" sz="quarter" idx="12"/>
          </p:nvPr>
        </p:nvSpPr>
        <p:spPr/>
        <p:txBody>
          <a:bodyPr/>
          <a:lstStyle/>
          <a:p>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kumimoji="0" lang="en-US"/>
          </a:p>
        </p:txBody>
      </p:sp>
      <p:sp>
        <p:nvSpPr>
          <p:cNvPr id="3" name="Vertical Text Placeholder 2"/>
          <p:cNvSpPr>
            <a:spLocks noGrp="1"/>
          </p:cNvSpPr>
          <p:nvPr>
            <p:ph type="body" orient="vert" idx="1"/>
          </p:nvPr>
        </p:nvSpPr>
        <p:spPr/>
        <p:txBody>
          <a:bodyPr vert="eaVert"/>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4/13/17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4/13/17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14" name="Date Placeholder 13"/>
          <p:cNvSpPr>
            <a:spLocks noGrp="1"/>
          </p:cNvSpPr>
          <p:nvPr>
            <p:ph type="dt" sz="half" idx="14"/>
          </p:nvPr>
        </p:nvSpPr>
        <p:spPr/>
        <p:txBody>
          <a:bodyPr/>
          <a:lstStyle/>
          <a:p>
            <a:pPr eaLnBrk="1" latinLnBrk="0" hangingPunct="1"/>
            <a:fld id="{B41ABA4E-CD72-497B-97AA-7213B3980F60}" type="datetimeFigureOut">
              <a:rPr lang="en-US" smtClean="0"/>
              <a:pPr eaLnBrk="1" latinLnBrk="0" hangingPunct="1"/>
              <a:t>4/13/17</a:t>
            </a:fld>
            <a:endParaRPr lang="en-US"/>
          </a:p>
        </p:txBody>
      </p:sp>
      <p:sp>
        <p:nvSpPr>
          <p:cNvPr id="15" name="Slide Number Placeholder 14"/>
          <p:cNvSpPr>
            <a:spLocks noGrp="1"/>
          </p:cNvSpPr>
          <p:nvPr>
            <p:ph type="sldNum" sz="quarter" idx="15"/>
          </p:nvPr>
        </p:nvSpPr>
        <p:spPr/>
        <p:txBody>
          <a:bodyPr/>
          <a:lstStyle>
            <a:lvl1pPr algn="ctr">
              <a:defRPr/>
            </a:lvl1pPr>
          </a:lstStyle>
          <a:p>
            <a:fld id="{D2E57653-3E58-4892-A7ED-712530ACC680}" type="slidenum">
              <a:rPr kumimoji="0" lang="en-US" smtClean="0"/>
              <a:pPr eaLnBrk="1" latinLnBrk="0" hangingPunct="1"/>
              <a:t>‹#›</a:t>
            </a:fld>
            <a:endParaRPr kumimoji="0" lang="en-US"/>
          </a:p>
        </p:txBody>
      </p:sp>
      <p:sp>
        <p:nvSpPr>
          <p:cNvPr id="16" name="Footer Placeholder 15"/>
          <p:cNvSpPr>
            <a:spLocks noGrp="1"/>
          </p:cNvSpPr>
          <p:nvPr>
            <p:ph type="ftr" sz="quarter" idx="16"/>
          </p:nvPr>
        </p:nvSpPr>
        <p:spPr/>
        <p:txBody>
          <a:bodyPr/>
          <a:lstStyle/>
          <a:p>
            <a:endParaRPr kumimoji="0" lang="en-US"/>
          </a:p>
        </p:txBody>
      </p:sp>
      <p:sp>
        <p:nvSpPr>
          <p:cNvPr id="17" name="Title 16"/>
          <p:cNvSpPr>
            <a:spLocks noGrp="1"/>
          </p:cNvSpPr>
          <p:nvPr>
            <p:ph type="title"/>
          </p:nvPr>
        </p:nvSpPr>
        <p:spPr/>
        <p:txBody>
          <a:bodyPr rtlCol="0" anchor="b" anchorCtr="0"/>
          <a:lstStyle/>
          <a:p>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4/13/17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endParaRPr kumimoji="0" lang="en-US"/>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4/13/17</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2" name="Title 1"/>
          <p:cNvSpPr>
            <a:spLocks noGrp="1"/>
          </p:cNvSpPr>
          <p:nvPr>
            <p:ph type="title"/>
          </p:nvPr>
        </p:nvSpPr>
        <p:spPr/>
        <p:txBody>
          <a:bodyPr/>
          <a:lstStyle/>
          <a:p>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8" name="Footer Placeholder 7"/>
          <p:cNvSpPr>
            <a:spLocks noGrp="1"/>
          </p:cNvSpPr>
          <p:nvPr>
            <p:ph type="ftr" sz="quarter" idx="11"/>
          </p:nvPr>
        </p:nvSpPr>
        <p:spPr/>
        <p:txBody>
          <a:bodyPr/>
          <a:lstStyle/>
          <a:p>
            <a:endParaRPr kumimoji="0" lang="en-US"/>
          </a:p>
        </p:txBody>
      </p:sp>
      <p:sp>
        <p:nvSpPr>
          <p:cNvPr id="7" name="Date Placeholder 6"/>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4/13/17</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endParaRPr kumimoji="0" lang="en-US"/>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endParaRPr kumimoji="0" lang="en-US"/>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4/13/17</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2" name="Title 1"/>
          <p:cNvSpPr>
            <a:spLocks noGrp="1"/>
          </p:cNvSpPr>
          <p:nvPr>
            <p:ph type="title"/>
          </p:nvPr>
        </p:nvSpPr>
        <p:spPr/>
        <p:txBody>
          <a:bodyPr/>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4/13/17</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endParaRPr kumimoji="0" lang="en-US"/>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endParaRPr kumimoji="0" lang="en-US"/>
          </a:p>
        </p:txBody>
      </p:sp>
      <p:sp>
        <p:nvSpPr>
          <p:cNvPr id="8" name="Date Placeholder 7"/>
          <p:cNvSpPr>
            <a:spLocks noGrp="1"/>
          </p:cNvSpPr>
          <p:nvPr>
            <p:ph type="dt" sz="half" idx="14"/>
          </p:nvPr>
        </p:nvSpPr>
        <p:spPr/>
        <p:txBody>
          <a:bodyPr/>
          <a:lstStyle/>
          <a:p>
            <a:pPr eaLnBrk="1" latinLnBrk="0" hangingPunct="1"/>
            <a:fld id="{B41ABA4E-CD72-497B-97AA-7213B3980F60}" type="datetimeFigureOut">
              <a:rPr lang="en-US" smtClean="0"/>
              <a:pPr eaLnBrk="1" latinLnBrk="0" hangingPunct="1"/>
              <a:t>4/13/17</a:t>
            </a:fld>
            <a:endParaRPr lang="en-US"/>
          </a:p>
        </p:txBody>
      </p:sp>
      <p:sp>
        <p:nvSpPr>
          <p:cNvPr id="9" name="Slide Number Placeholder 8"/>
          <p:cNvSpPr>
            <a:spLocks noGrp="1"/>
          </p:cNvSpPr>
          <p:nvPr>
            <p:ph type="sldNum" sz="quarter" idx="15"/>
          </p:nvPr>
        </p:nvSpPr>
        <p:spPr/>
        <p:txBody>
          <a:bodyPr/>
          <a:lstStyle/>
          <a:p>
            <a:fld id="{D2E57653-3E58-4892-A7ED-712530ACC680}" type="slidenum">
              <a:rPr kumimoji="0" lang="en-US" smtClean="0"/>
              <a:pPr eaLnBrk="1" latinLnBrk="0" hangingPunct="1"/>
              <a:t>‹#›</a:t>
            </a:fld>
            <a:endParaRPr kumimoji="0" lang="en-US"/>
          </a:p>
        </p:txBody>
      </p:sp>
      <p:sp>
        <p:nvSpPr>
          <p:cNvPr id="10" name="Footer Placeholder 9"/>
          <p:cNvSpPr>
            <a:spLocks noGrp="1"/>
          </p:cNvSpPr>
          <p:nvPr>
            <p:ph type="ftr" sz="quarter" idx="16"/>
          </p:nvPr>
        </p:nvSpPr>
        <p:spPr/>
        <p:txBody>
          <a:bodyPr/>
          <a:lstStyle/>
          <a:p>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endParaRPr kumimoji="0" lang="en-US"/>
          </a:p>
        </p:txBody>
      </p:sp>
      <p:sp>
        <p:nvSpPr>
          <p:cNvPr id="8" name="Date Placeholder 7"/>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4/13/17</a:t>
            </a:fld>
            <a:endParaRPr lang="en-US"/>
          </a:p>
        </p:txBody>
      </p:sp>
      <p:sp>
        <p:nvSpPr>
          <p:cNvPr id="9" name="Slide Number Placeholder 8"/>
          <p:cNvSpPr>
            <a:spLocks noGrp="1"/>
          </p:cNvSpPr>
          <p:nvPr>
            <p:ph type="sldNum" sz="quarter" idx="11"/>
          </p:nvPr>
        </p:nvSpPr>
        <p:spPr/>
        <p:txBody>
          <a:bodyPr/>
          <a:lstStyle/>
          <a:p>
            <a:fld id="{D2E57653-3E58-4892-A7ED-712530ACC680}" type="slidenum">
              <a:rPr kumimoji="0" lang="en-US" smtClean="0"/>
              <a:pPr eaLnBrk="1" latinLnBrk="0" hangingPunct="1"/>
              <a:t>‹#›</a:t>
            </a:fld>
            <a:endParaRPr kumimoji="0" lang="en-US"/>
          </a:p>
        </p:txBody>
      </p:sp>
      <p:sp>
        <p:nvSpPr>
          <p:cNvPr id="10" name="Footer Placeholder 9"/>
          <p:cNvSpPr>
            <a:spLocks noGrp="1"/>
          </p:cNvSpPr>
          <p:nvPr>
            <p:ph type="ftr" sz="quarter" idx="12"/>
          </p:nvPr>
        </p:nvSpPr>
        <p:spPr/>
        <p:txBody>
          <a:bodyPr/>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eaLnBrk="1" latinLnBrk="0" hangingPunct="1"/>
            <a:fld id="{B41ABA4E-CD72-497B-97AA-7213B3980F60}" type="datetimeFigureOut">
              <a:rPr lang="en-US" smtClean="0"/>
              <a:pPr eaLnBrk="1" latinLnBrk="0" hangingPunct="1"/>
              <a:t>4/13/17</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kumimoji="0"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2E57653-3E58-4892-A7ED-712530ACC680}" type="slidenum">
              <a:rPr kumimoji="0" lang="en-US" smtClean="0"/>
              <a:pPr eaLnBrk="1" latinLnBrk="0" hangingPunct="1"/>
              <a:t>‹#›</a:t>
            </a:fld>
            <a:endParaRPr kumimoji="0"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karen.new@sccboe.org"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www.actstudent.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kudernavigator.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fastweb.com" TargetMode="External"/><Relationship Id="rId3" Type="http://schemas.openxmlformats.org/officeDocument/2006/relationships/hyperlink" Target="http://www.kudernavigator.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Karen New, School Counselor</a:t>
            </a:r>
            <a:endParaRPr lang="en-US" dirty="0"/>
          </a:p>
        </p:txBody>
      </p:sp>
      <p:sp>
        <p:nvSpPr>
          <p:cNvPr id="3" name="Title 2"/>
          <p:cNvSpPr>
            <a:spLocks noGrp="1"/>
          </p:cNvSpPr>
          <p:nvPr>
            <p:ph type="ctrTitle"/>
          </p:nvPr>
        </p:nvSpPr>
        <p:spPr/>
        <p:txBody>
          <a:bodyPr/>
          <a:lstStyle/>
          <a:p>
            <a:r>
              <a:rPr lang="en-US" dirty="0" smtClean="0"/>
              <a:t>Senior Year is Here?!?!</a:t>
            </a:r>
            <a:endParaRPr lang="en-US" dirty="0"/>
          </a:p>
        </p:txBody>
      </p:sp>
    </p:spTree>
    <p:extLst>
      <p:ext uri="{BB962C8B-B14F-4D97-AF65-F5344CB8AC3E}">
        <p14:creationId xmlns:p14="http://schemas.microsoft.com/office/powerpoint/2010/main" val="285745298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Types:</a:t>
            </a:r>
          </a:p>
          <a:p>
            <a:pPr lvl="1"/>
            <a:r>
              <a:rPr lang="en-US" dirty="0" smtClean="0"/>
              <a:t>Grants, Loans, </a:t>
            </a:r>
            <a:r>
              <a:rPr lang="en-US" dirty="0" err="1" smtClean="0"/>
              <a:t>Workstudy</a:t>
            </a:r>
            <a:r>
              <a:rPr lang="en-US" dirty="0" smtClean="0"/>
              <a:t> programs</a:t>
            </a:r>
          </a:p>
          <a:p>
            <a:r>
              <a:rPr lang="en-US" dirty="0" smtClean="0"/>
              <a:t>How Do I Apply?</a:t>
            </a:r>
          </a:p>
          <a:p>
            <a:pPr lvl="1"/>
            <a:r>
              <a:rPr lang="en-US" dirty="0" smtClean="0"/>
              <a:t>October of senior year, log onto </a:t>
            </a:r>
            <a:r>
              <a:rPr lang="en-US" dirty="0" err="1" smtClean="0"/>
              <a:t>www.fafsa.ed.gov</a:t>
            </a:r>
            <a:r>
              <a:rPr lang="en-US" dirty="0" smtClean="0"/>
              <a:t> and fill out the information.</a:t>
            </a:r>
          </a:p>
          <a:p>
            <a:pPr lvl="1"/>
            <a:r>
              <a:rPr lang="en-US" dirty="0" smtClean="0"/>
              <a:t>You will use the tax information from the 2016 calendar year.</a:t>
            </a:r>
          </a:p>
          <a:p>
            <a:pPr lvl="1"/>
            <a:r>
              <a:rPr lang="en-US" dirty="0" smtClean="0"/>
              <a:t>You will receive notification from FAFSA and then then student will work with the financial aid office of the school he/she plans to attend.</a:t>
            </a:r>
          </a:p>
          <a:p>
            <a:pPr lvl="1"/>
            <a:r>
              <a:rPr lang="en-US" dirty="0" smtClean="0"/>
              <a:t>Go to fafsa4caster now to determine if your student will qualify for financial aid.</a:t>
            </a:r>
          </a:p>
          <a:p>
            <a:endParaRPr lang="en-US" dirty="0" smtClean="0"/>
          </a:p>
          <a:p>
            <a:endParaRPr lang="en-US" dirty="0" smtClean="0"/>
          </a:p>
          <a:p>
            <a:endParaRPr lang="en-US" dirty="0"/>
          </a:p>
        </p:txBody>
      </p:sp>
      <p:sp>
        <p:nvSpPr>
          <p:cNvPr id="3" name="Title 2"/>
          <p:cNvSpPr>
            <a:spLocks noGrp="1"/>
          </p:cNvSpPr>
          <p:nvPr>
            <p:ph type="title"/>
          </p:nvPr>
        </p:nvSpPr>
        <p:spPr/>
        <p:txBody>
          <a:bodyPr/>
          <a:lstStyle/>
          <a:p>
            <a:pPr algn="ctr"/>
            <a:r>
              <a:rPr lang="en-US" dirty="0" smtClean="0"/>
              <a:t>FINANCIAL AID</a:t>
            </a:r>
            <a:endParaRPr lang="en-US" dirty="0"/>
          </a:p>
        </p:txBody>
      </p:sp>
    </p:spTree>
    <p:extLst>
      <p:ext uri="{BB962C8B-B14F-4D97-AF65-F5344CB8AC3E}">
        <p14:creationId xmlns:p14="http://schemas.microsoft.com/office/powerpoint/2010/main" val="415897801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Military GI Bill</a:t>
            </a:r>
          </a:p>
          <a:p>
            <a:endParaRPr lang="en-US" dirty="0" smtClean="0"/>
          </a:p>
          <a:p>
            <a:r>
              <a:rPr lang="en-US" dirty="0" smtClean="0"/>
              <a:t>Personal Loans</a:t>
            </a:r>
          </a:p>
          <a:p>
            <a:endParaRPr lang="en-US" dirty="0" smtClean="0"/>
          </a:p>
          <a:p>
            <a:r>
              <a:rPr lang="en-US" dirty="0" smtClean="0"/>
              <a:t>Student Loans (determined after applying for FAFSA)</a:t>
            </a:r>
          </a:p>
          <a:p>
            <a:endParaRPr lang="en-US" dirty="0"/>
          </a:p>
          <a:p>
            <a:pPr marL="0" indent="0">
              <a:buNone/>
            </a:pPr>
            <a:endParaRPr lang="en-US" dirty="0"/>
          </a:p>
        </p:txBody>
      </p:sp>
      <p:sp>
        <p:nvSpPr>
          <p:cNvPr id="3" name="Title 2"/>
          <p:cNvSpPr>
            <a:spLocks noGrp="1"/>
          </p:cNvSpPr>
          <p:nvPr>
            <p:ph type="title"/>
          </p:nvPr>
        </p:nvSpPr>
        <p:spPr/>
        <p:txBody>
          <a:bodyPr/>
          <a:lstStyle/>
          <a:p>
            <a:pPr algn="ctr"/>
            <a:r>
              <a:rPr lang="en-US" dirty="0" smtClean="0"/>
              <a:t>FINANCIAL AID (cont.)</a:t>
            </a:r>
            <a:endParaRPr lang="en-US" dirty="0"/>
          </a:p>
        </p:txBody>
      </p:sp>
    </p:spTree>
    <p:extLst>
      <p:ext uri="{BB962C8B-B14F-4D97-AF65-F5344CB8AC3E}">
        <p14:creationId xmlns:p14="http://schemas.microsoft.com/office/powerpoint/2010/main" val="372627365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Students taking AP Courses will take AP exams starting May 1 depending on the AP class that they are taking.  Depending on the score made on their exam, they may be exempt from the college class that the class is aligned with.  The following website will share more information:</a:t>
            </a:r>
          </a:p>
          <a:p>
            <a:endParaRPr lang="en-US" dirty="0"/>
          </a:p>
          <a:p>
            <a:r>
              <a:rPr lang="en-US" dirty="0" err="1" smtClean="0"/>
              <a:t>apstudent.collegeboard.org</a:t>
            </a:r>
            <a:endParaRPr lang="en-US" dirty="0" smtClean="0"/>
          </a:p>
          <a:p>
            <a:pPr lvl="1"/>
            <a:r>
              <a:rPr lang="en-US" dirty="0" smtClean="0"/>
              <a:t>Enter the college you are considering and then look for AP class that you are in</a:t>
            </a:r>
          </a:p>
          <a:p>
            <a:pPr marL="365760" lvl="1" indent="0">
              <a:buNone/>
            </a:pPr>
            <a:endParaRPr lang="en-US" dirty="0"/>
          </a:p>
        </p:txBody>
      </p:sp>
      <p:sp>
        <p:nvSpPr>
          <p:cNvPr id="3" name="Title 2"/>
          <p:cNvSpPr>
            <a:spLocks noGrp="1"/>
          </p:cNvSpPr>
          <p:nvPr>
            <p:ph type="title"/>
          </p:nvPr>
        </p:nvSpPr>
        <p:spPr/>
        <p:txBody>
          <a:bodyPr/>
          <a:lstStyle/>
          <a:p>
            <a:pPr algn="ctr"/>
            <a:r>
              <a:rPr lang="en-US" dirty="0" smtClean="0"/>
              <a:t>AP Information</a:t>
            </a:r>
            <a:endParaRPr lang="en-US" dirty="0"/>
          </a:p>
        </p:txBody>
      </p:sp>
    </p:spTree>
    <p:extLst>
      <p:ext uri="{BB962C8B-B14F-4D97-AF65-F5344CB8AC3E}">
        <p14:creationId xmlns:p14="http://schemas.microsoft.com/office/powerpoint/2010/main" val="123807756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96897" y="1524000"/>
            <a:ext cx="8692469" cy="4572000"/>
          </a:xfrm>
        </p:spPr>
        <p:txBody>
          <a:bodyPr>
            <a:normAutofit lnSpcReduction="10000"/>
          </a:bodyPr>
          <a:lstStyle/>
          <a:p>
            <a:r>
              <a:rPr lang="en-US" dirty="0" smtClean="0"/>
              <a:t>Now</a:t>
            </a:r>
          </a:p>
          <a:p>
            <a:pPr lvl="1"/>
            <a:r>
              <a:rPr lang="en-US" sz="1800" dirty="0" smtClean="0"/>
              <a:t>Check your credits</a:t>
            </a:r>
          </a:p>
          <a:p>
            <a:pPr lvl="1"/>
            <a:r>
              <a:rPr lang="en-US" sz="1800" dirty="0" smtClean="0"/>
              <a:t>Sign up for senior portraits</a:t>
            </a:r>
          </a:p>
          <a:p>
            <a:pPr lvl="1"/>
            <a:r>
              <a:rPr lang="en-US" sz="1800" dirty="0" smtClean="0"/>
              <a:t>Sign up for June ACT</a:t>
            </a:r>
          </a:p>
          <a:p>
            <a:pPr lvl="1"/>
            <a:r>
              <a:rPr lang="en-US" sz="1800" dirty="0" smtClean="0"/>
              <a:t>Visit College Campuses</a:t>
            </a:r>
          </a:p>
          <a:p>
            <a:r>
              <a:rPr lang="en-US" dirty="0" smtClean="0"/>
              <a:t>Fall</a:t>
            </a:r>
          </a:p>
          <a:p>
            <a:pPr lvl="1"/>
            <a:r>
              <a:rPr lang="en-US" sz="1600" dirty="0" smtClean="0"/>
              <a:t>Order invitations/cap &amp; gown</a:t>
            </a:r>
          </a:p>
          <a:p>
            <a:pPr lvl="1"/>
            <a:r>
              <a:rPr lang="en-US" sz="1600" dirty="0" smtClean="0"/>
              <a:t>Apply to schools</a:t>
            </a:r>
          </a:p>
          <a:p>
            <a:pPr lvl="1"/>
            <a:r>
              <a:rPr lang="en-US" sz="1600" dirty="0" smtClean="0"/>
              <a:t>Visit College Campuses</a:t>
            </a:r>
          </a:p>
          <a:p>
            <a:pPr lvl="1"/>
            <a:r>
              <a:rPr lang="en-US" sz="1600" dirty="0" smtClean="0"/>
              <a:t>Send initial transcript</a:t>
            </a:r>
          </a:p>
          <a:p>
            <a:pPr lvl="1"/>
            <a:r>
              <a:rPr lang="en-US" sz="1600" dirty="0" smtClean="0"/>
              <a:t>Sign up for ACT</a:t>
            </a:r>
          </a:p>
          <a:p>
            <a:r>
              <a:rPr lang="en-US" dirty="0" smtClean="0"/>
              <a:t>January</a:t>
            </a:r>
          </a:p>
          <a:p>
            <a:pPr lvl="1"/>
            <a:r>
              <a:rPr lang="en-US" sz="1800" dirty="0" smtClean="0"/>
              <a:t>Senior meeting regarding invitations/local scholarships</a:t>
            </a:r>
            <a:endParaRPr lang="en-US" sz="1900" dirty="0" smtClean="0"/>
          </a:p>
          <a:p>
            <a:pPr marL="0" indent="0">
              <a:buNone/>
            </a:pPr>
            <a:r>
              <a:rPr lang="en-US" dirty="0" smtClean="0"/>
              <a:t>						</a:t>
            </a:r>
            <a:endParaRPr lang="en-US" dirty="0"/>
          </a:p>
        </p:txBody>
      </p:sp>
      <p:sp>
        <p:nvSpPr>
          <p:cNvPr id="3" name="Title 2"/>
          <p:cNvSpPr>
            <a:spLocks noGrp="1"/>
          </p:cNvSpPr>
          <p:nvPr>
            <p:ph type="title"/>
          </p:nvPr>
        </p:nvSpPr>
        <p:spPr/>
        <p:txBody>
          <a:bodyPr>
            <a:normAutofit/>
          </a:bodyPr>
          <a:lstStyle/>
          <a:p>
            <a:pPr algn="ctr"/>
            <a:r>
              <a:rPr lang="en-US" sz="6000" dirty="0" smtClean="0"/>
              <a:t>TIMELINE</a:t>
            </a:r>
            <a:endParaRPr lang="en-US" sz="6000" dirty="0"/>
          </a:p>
        </p:txBody>
      </p:sp>
    </p:spTree>
    <p:extLst>
      <p:ext uri="{BB962C8B-B14F-4D97-AF65-F5344CB8AC3E}">
        <p14:creationId xmlns:p14="http://schemas.microsoft.com/office/powerpoint/2010/main" val="203407027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March</a:t>
            </a:r>
          </a:p>
          <a:p>
            <a:pPr lvl="1"/>
            <a:r>
              <a:rPr lang="en-US" sz="1600" dirty="0" smtClean="0"/>
              <a:t>Begin practice for Baccalaureate</a:t>
            </a:r>
          </a:p>
          <a:p>
            <a:pPr lvl="1"/>
            <a:r>
              <a:rPr lang="en-US" sz="1600" dirty="0" smtClean="0"/>
              <a:t>Local Scholarships due</a:t>
            </a:r>
          </a:p>
          <a:p>
            <a:r>
              <a:rPr lang="en-US" dirty="0" smtClean="0"/>
              <a:t>May</a:t>
            </a:r>
          </a:p>
          <a:p>
            <a:pPr lvl="1"/>
            <a:r>
              <a:rPr lang="en-US" sz="1600" dirty="0" smtClean="0"/>
              <a:t>Senior Assembly</a:t>
            </a:r>
          </a:p>
          <a:p>
            <a:pPr lvl="1"/>
            <a:r>
              <a:rPr lang="en-US" sz="1600" dirty="0" smtClean="0"/>
              <a:t>Graduation!!</a:t>
            </a:r>
            <a:endParaRPr lang="en-US" sz="1600" dirty="0"/>
          </a:p>
        </p:txBody>
      </p:sp>
      <p:sp>
        <p:nvSpPr>
          <p:cNvPr id="3" name="Title 2"/>
          <p:cNvSpPr>
            <a:spLocks noGrp="1"/>
          </p:cNvSpPr>
          <p:nvPr>
            <p:ph type="title"/>
          </p:nvPr>
        </p:nvSpPr>
        <p:spPr/>
        <p:txBody>
          <a:bodyPr>
            <a:normAutofit/>
          </a:bodyPr>
          <a:lstStyle/>
          <a:p>
            <a:pPr algn="ctr"/>
            <a:r>
              <a:rPr lang="en-US" sz="5400" dirty="0" smtClean="0"/>
              <a:t>TIMELINE (cont.)</a:t>
            </a:r>
            <a:endParaRPr lang="en-US" sz="5400" dirty="0"/>
          </a:p>
        </p:txBody>
      </p:sp>
    </p:spTree>
    <p:extLst>
      <p:ext uri="{BB962C8B-B14F-4D97-AF65-F5344CB8AC3E}">
        <p14:creationId xmlns:p14="http://schemas.microsoft.com/office/powerpoint/2010/main" val="329411774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Information given in January and posted on the website:  </a:t>
            </a:r>
            <a:r>
              <a:rPr lang="en-US" dirty="0" err="1" smtClean="0"/>
              <a:t>shs.sccboe.org</a:t>
            </a:r>
            <a:endParaRPr lang="en-US" dirty="0" smtClean="0"/>
          </a:p>
          <a:p>
            <a:endParaRPr lang="en-US" dirty="0"/>
          </a:p>
          <a:p>
            <a:r>
              <a:rPr lang="en-US" dirty="0" smtClean="0"/>
              <a:t>Honor Graduates (policy in handbook)</a:t>
            </a:r>
          </a:p>
          <a:p>
            <a:endParaRPr lang="en-US" dirty="0"/>
          </a:p>
          <a:p>
            <a:r>
              <a:rPr lang="en-US" dirty="0" smtClean="0"/>
              <a:t>Tickets</a:t>
            </a:r>
            <a:endParaRPr lang="en-US" dirty="0"/>
          </a:p>
        </p:txBody>
      </p:sp>
      <p:sp>
        <p:nvSpPr>
          <p:cNvPr id="3" name="Title 2"/>
          <p:cNvSpPr>
            <a:spLocks noGrp="1"/>
          </p:cNvSpPr>
          <p:nvPr>
            <p:ph type="title"/>
          </p:nvPr>
        </p:nvSpPr>
        <p:spPr/>
        <p:txBody>
          <a:bodyPr/>
          <a:lstStyle/>
          <a:p>
            <a:pPr algn="ctr"/>
            <a:r>
              <a:rPr lang="en-US" sz="6000" dirty="0" smtClean="0"/>
              <a:t>GRADUATION!!!!</a:t>
            </a:r>
            <a:endParaRPr lang="en-US" sz="6000" dirty="0"/>
          </a:p>
        </p:txBody>
      </p:sp>
    </p:spTree>
    <p:extLst>
      <p:ext uri="{BB962C8B-B14F-4D97-AF65-F5344CB8AC3E}">
        <p14:creationId xmlns:p14="http://schemas.microsoft.com/office/powerpoint/2010/main" val="395327436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Keep an eye on the school’s website</a:t>
            </a:r>
          </a:p>
          <a:p>
            <a:endParaRPr lang="en-US" dirty="0"/>
          </a:p>
          <a:p>
            <a:r>
              <a:rPr lang="en-US" dirty="0" smtClean="0"/>
              <a:t>Ask your student OFTEN about deadlines</a:t>
            </a:r>
          </a:p>
          <a:p>
            <a:endParaRPr lang="en-US" dirty="0"/>
          </a:p>
          <a:p>
            <a:r>
              <a:rPr lang="en-US" dirty="0" smtClean="0"/>
              <a:t>Call me and/or email me anytime!!</a:t>
            </a:r>
          </a:p>
          <a:p>
            <a:endParaRPr lang="en-US" dirty="0"/>
          </a:p>
          <a:p>
            <a:r>
              <a:rPr lang="en-US" dirty="0" smtClean="0">
                <a:hlinkClick r:id="rId2"/>
              </a:rPr>
              <a:t>karen.new@sccboe.org</a:t>
            </a:r>
            <a:endParaRPr lang="en-US" dirty="0" smtClean="0"/>
          </a:p>
          <a:p>
            <a:r>
              <a:rPr lang="en-US" dirty="0" smtClean="0"/>
              <a:t>467-2243 direct line 0r 467-7833 school number</a:t>
            </a:r>
            <a:endParaRPr lang="en-US" dirty="0"/>
          </a:p>
        </p:txBody>
      </p:sp>
      <p:sp>
        <p:nvSpPr>
          <p:cNvPr id="3" name="Title 2"/>
          <p:cNvSpPr>
            <a:spLocks noGrp="1"/>
          </p:cNvSpPr>
          <p:nvPr>
            <p:ph type="title"/>
          </p:nvPr>
        </p:nvSpPr>
        <p:spPr/>
        <p:txBody>
          <a:bodyPr>
            <a:normAutofit/>
          </a:bodyPr>
          <a:lstStyle/>
          <a:p>
            <a:pPr algn="ctr"/>
            <a:r>
              <a:rPr lang="en-US" sz="5400" dirty="0" smtClean="0"/>
              <a:t>QUESTIONS?/ANSWERS!</a:t>
            </a:r>
            <a:endParaRPr lang="en-US" sz="5400" dirty="0"/>
          </a:p>
        </p:txBody>
      </p:sp>
    </p:spTree>
    <p:extLst>
      <p:ext uri="{BB962C8B-B14F-4D97-AF65-F5344CB8AC3E}">
        <p14:creationId xmlns:p14="http://schemas.microsoft.com/office/powerpoint/2010/main" val="393229121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6600" dirty="0" smtClean="0"/>
              <a:t>Senior Year </a:t>
            </a:r>
            <a:endParaRPr lang="en-US" sz="6600" dirty="0"/>
          </a:p>
          <a:p>
            <a:endParaRPr lang="en-US" dirty="0" smtClean="0"/>
          </a:p>
          <a:p>
            <a:endParaRPr lang="en-US" dirty="0"/>
          </a:p>
          <a:p>
            <a:pPr lvl="4"/>
            <a:r>
              <a:rPr lang="en-US" sz="6000" dirty="0" smtClean="0"/>
              <a:t>Is</a:t>
            </a:r>
            <a:r>
              <a:rPr lang="en-US" dirty="0" smtClean="0"/>
              <a:t>		</a:t>
            </a:r>
          </a:p>
          <a:p>
            <a:pPr lvl="4"/>
            <a:endParaRPr lang="en-US" dirty="0"/>
          </a:p>
          <a:p>
            <a:pPr lvl="4"/>
            <a:endParaRPr lang="en-US" dirty="0" smtClean="0"/>
          </a:p>
          <a:p>
            <a:pPr lvl="8"/>
            <a:r>
              <a:rPr lang="en-US" sz="8800" dirty="0" smtClean="0"/>
              <a:t>HERE</a:t>
            </a:r>
            <a:endParaRPr lang="en-US" sz="8800" dirty="0"/>
          </a:p>
        </p:txBody>
      </p:sp>
      <p:sp>
        <p:nvSpPr>
          <p:cNvPr id="3" name="Title 2"/>
          <p:cNvSpPr>
            <a:spLocks noGrp="1"/>
          </p:cNvSpPr>
          <p:nvPr>
            <p:ph type="title"/>
          </p:nvPr>
        </p:nvSpPr>
        <p:spPr/>
        <p:txBody>
          <a:bodyPr>
            <a:normAutofit/>
          </a:bodyPr>
          <a:lstStyle/>
          <a:p>
            <a:pPr algn="ctr"/>
            <a:r>
              <a:rPr lang="en-US" sz="7200" dirty="0" smtClean="0"/>
              <a:t>Ready or Not</a:t>
            </a:r>
            <a:r>
              <a:rPr lang="mr-IN" sz="7200" dirty="0" smtClean="0"/>
              <a:t>……</a:t>
            </a:r>
            <a:r>
              <a:rPr lang="en-US" sz="7200" dirty="0" smtClean="0"/>
              <a:t>..</a:t>
            </a:r>
            <a:endParaRPr lang="en-US" sz="7200" dirty="0"/>
          </a:p>
        </p:txBody>
      </p:sp>
    </p:spTree>
    <p:extLst>
      <p:ext uri="{BB962C8B-B14F-4D97-AF65-F5344CB8AC3E}">
        <p14:creationId xmlns:p14="http://schemas.microsoft.com/office/powerpoint/2010/main" val="65251525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Check your student’s unofficial transcript on your parent portal account</a:t>
            </a:r>
          </a:p>
          <a:p>
            <a:pPr marL="0" indent="0">
              <a:buNone/>
            </a:pPr>
            <a:endParaRPr lang="en-US" dirty="0" smtClean="0"/>
          </a:p>
          <a:p>
            <a:pPr lvl="1"/>
            <a:r>
              <a:rPr lang="en-US" dirty="0" err="1" smtClean="0"/>
              <a:t>Inow.sccboe.org</a:t>
            </a:r>
            <a:endParaRPr lang="en-US" dirty="0" smtClean="0"/>
          </a:p>
          <a:p>
            <a:pPr lvl="1"/>
            <a:endParaRPr lang="en-US" dirty="0"/>
          </a:p>
          <a:p>
            <a:pPr lvl="1"/>
            <a:r>
              <a:rPr lang="en-US" dirty="0" smtClean="0"/>
              <a:t>Enter your individual username/password</a:t>
            </a:r>
          </a:p>
          <a:p>
            <a:pPr lvl="2"/>
            <a:endParaRPr lang="en-US" dirty="0"/>
          </a:p>
          <a:p>
            <a:pPr lvl="2"/>
            <a:r>
              <a:rPr lang="en-US" dirty="0" smtClean="0"/>
              <a:t>Students started registration today for the 2017/2018 school year so they have their usernames/passwords.  If not, email me and I will send it to you.</a:t>
            </a:r>
            <a:endParaRPr lang="en-US" dirty="0"/>
          </a:p>
        </p:txBody>
      </p:sp>
      <p:sp>
        <p:nvSpPr>
          <p:cNvPr id="3" name="Title 2"/>
          <p:cNvSpPr>
            <a:spLocks noGrp="1"/>
          </p:cNvSpPr>
          <p:nvPr>
            <p:ph type="title"/>
          </p:nvPr>
        </p:nvSpPr>
        <p:spPr/>
        <p:txBody>
          <a:bodyPr/>
          <a:lstStyle/>
          <a:p>
            <a:r>
              <a:rPr lang="en-US" dirty="0" smtClean="0"/>
              <a:t>WHERE DO I STAND?</a:t>
            </a:r>
            <a:endParaRPr lang="en-US" dirty="0"/>
          </a:p>
        </p:txBody>
      </p:sp>
    </p:spTree>
    <p:extLst>
      <p:ext uri="{BB962C8B-B14F-4D97-AF65-F5344CB8AC3E}">
        <p14:creationId xmlns:p14="http://schemas.microsoft.com/office/powerpoint/2010/main" val="330891034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Compare your student’s transcript to the requirements for graduation (see next slide)</a:t>
            </a:r>
          </a:p>
          <a:p>
            <a:r>
              <a:rPr lang="en-US" dirty="0" smtClean="0"/>
              <a:t>Review your student’s registration requests over the next week to ensure he/she has signed up for the classes needed to graduate (log in to </a:t>
            </a:r>
            <a:r>
              <a:rPr lang="en-US" dirty="0" err="1" smtClean="0"/>
              <a:t>inow</a:t>
            </a:r>
            <a:r>
              <a:rPr lang="en-US" dirty="0" smtClean="0"/>
              <a:t>)</a:t>
            </a:r>
          </a:p>
          <a:p>
            <a:endParaRPr lang="en-US" dirty="0"/>
          </a:p>
        </p:txBody>
      </p:sp>
      <p:sp>
        <p:nvSpPr>
          <p:cNvPr id="3" name="Title 2"/>
          <p:cNvSpPr>
            <a:spLocks noGrp="1"/>
          </p:cNvSpPr>
          <p:nvPr>
            <p:ph type="title"/>
          </p:nvPr>
        </p:nvSpPr>
        <p:spPr/>
        <p:txBody>
          <a:bodyPr/>
          <a:lstStyle/>
          <a:p>
            <a:r>
              <a:rPr lang="en-US" dirty="0" smtClean="0"/>
              <a:t>Am I On Track for Graduation?</a:t>
            </a:r>
            <a:endParaRPr lang="en-US" dirty="0"/>
          </a:p>
        </p:txBody>
      </p:sp>
    </p:spTree>
    <p:extLst>
      <p:ext uri="{BB962C8B-B14F-4D97-AF65-F5344CB8AC3E}">
        <p14:creationId xmlns:p14="http://schemas.microsoft.com/office/powerpoint/2010/main" val="76124613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724400"/>
          </a:xfrm>
        </p:spPr>
        <p:txBody>
          <a:bodyPr>
            <a:normAutofit fontScale="92500" lnSpcReduction="20000"/>
          </a:bodyPr>
          <a:lstStyle/>
          <a:p>
            <a:pPr>
              <a:buFont typeface="Wingdings" charset="2"/>
              <a:buChar char="v"/>
            </a:pPr>
            <a:r>
              <a:rPr lang="en-US" dirty="0" smtClean="0"/>
              <a:t>Diploma</a:t>
            </a:r>
          </a:p>
          <a:p>
            <a:pPr lvl="1">
              <a:buFont typeface="Wingdings" charset="2"/>
              <a:buChar char="v"/>
            </a:pPr>
            <a:r>
              <a:rPr lang="en-US" dirty="0" smtClean="0"/>
              <a:t>4 English					</a:t>
            </a:r>
          </a:p>
          <a:p>
            <a:pPr lvl="1">
              <a:buFont typeface="Wingdings" charset="2"/>
              <a:buChar char="v"/>
            </a:pPr>
            <a:r>
              <a:rPr lang="en-US" dirty="0" smtClean="0"/>
              <a:t>4	Math</a:t>
            </a:r>
          </a:p>
          <a:p>
            <a:pPr lvl="1">
              <a:buFont typeface="Wingdings" charset="2"/>
              <a:buChar char="v"/>
            </a:pPr>
            <a:r>
              <a:rPr lang="en-US" dirty="0" smtClean="0"/>
              <a:t>4	Science</a:t>
            </a:r>
          </a:p>
          <a:p>
            <a:pPr lvl="1">
              <a:buFont typeface="Wingdings" charset="2"/>
              <a:buChar char="v"/>
            </a:pPr>
            <a:r>
              <a:rPr lang="en-US" dirty="0" smtClean="0"/>
              <a:t>4	History (Not Alabama History)</a:t>
            </a:r>
          </a:p>
          <a:p>
            <a:pPr lvl="1">
              <a:buFont typeface="Wingdings" charset="2"/>
              <a:buChar char="v"/>
            </a:pPr>
            <a:r>
              <a:rPr lang="en-US" dirty="0" smtClean="0"/>
              <a:t>Career Preparedness</a:t>
            </a:r>
          </a:p>
          <a:p>
            <a:pPr lvl="1">
              <a:buFont typeface="Wingdings" charset="2"/>
              <a:buChar char="v"/>
            </a:pPr>
            <a:r>
              <a:rPr lang="en-US" dirty="0" smtClean="0"/>
              <a:t>Physical Education</a:t>
            </a:r>
          </a:p>
          <a:p>
            <a:pPr lvl="1">
              <a:buFont typeface="Wingdings" charset="2"/>
              <a:buChar char="v"/>
            </a:pPr>
            <a:r>
              <a:rPr lang="en-US" dirty="0" smtClean="0"/>
              <a:t>Health</a:t>
            </a:r>
          </a:p>
          <a:p>
            <a:pPr lvl="1">
              <a:buFont typeface="Wingdings" charset="2"/>
              <a:buChar char="v"/>
            </a:pPr>
            <a:r>
              <a:rPr lang="en-US" dirty="0" smtClean="0"/>
              <a:t>3 CTE/FL/FA</a:t>
            </a:r>
          </a:p>
          <a:p>
            <a:pPr lvl="1">
              <a:buFont typeface="Wingdings" charset="2"/>
              <a:buChar char="v"/>
            </a:pPr>
            <a:r>
              <a:rPr lang="en-US" dirty="0" smtClean="0"/>
              <a:t>Electives</a:t>
            </a:r>
          </a:p>
          <a:p>
            <a:pPr lvl="1">
              <a:buFont typeface="Wingdings" charset="2"/>
              <a:buChar char="v"/>
            </a:pPr>
            <a:r>
              <a:rPr lang="en-US" dirty="0" smtClean="0"/>
              <a:t>Minimum Credits: 25	</a:t>
            </a:r>
          </a:p>
          <a:p>
            <a:pPr>
              <a:buFont typeface="Wingdings" charset="2"/>
              <a:buChar char="v"/>
            </a:pPr>
            <a:r>
              <a:rPr lang="en-US" sz="2000" dirty="0"/>
              <a:t>Advanced Endorsement</a:t>
            </a:r>
            <a:r>
              <a:rPr lang="en-US" dirty="0"/>
              <a:t>:</a:t>
            </a:r>
            <a:r>
              <a:rPr lang="en-US" sz="2000" dirty="0"/>
              <a:t>  In </a:t>
            </a:r>
            <a:r>
              <a:rPr lang="en-US" sz="2000" dirty="0" smtClean="0"/>
              <a:t>addition </a:t>
            </a:r>
            <a:r>
              <a:rPr lang="en-US" sz="2000" dirty="0"/>
              <a:t>to the </a:t>
            </a:r>
            <a:r>
              <a:rPr lang="en-US" sz="2000" dirty="0" smtClean="0">
                <a:solidFill>
                  <a:schemeClr val="tx1"/>
                </a:solidFill>
              </a:rPr>
              <a:t>standard </a:t>
            </a:r>
            <a:r>
              <a:rPr lang="en-US" sz="2000" dirty="0">
                <a:solidFill>
                  <a:schemeClr val="tx1"/>
                </a:solidFill>
              </a:rPr>
              <a:t>requirement, the Advanced Endorsement requires one math ABOVE Algebra II with Trig, 2 </a:t>
            </a:r>
            <a:r>
              <a:rPr lang="en-US" sz="2000" dirty="0" smtClean="0">
                <a:solidFill>
                  <a:schemeClr val="tx1"/>
                </a:solidFill>
              </a:rPr>
              <a:t>Foreign </a:t>
            </a:r>
            <a:r>
              <a:rPr lang="en-US" sz="2000" dirty="0">
                <a:solidFill>
                  <a:schemeClr val="tx1"/>
                </a:solidFill>
              </a:rPr>
              <a:t>Language credits in the same language, and 3 AP/Dual Enrollment Courses</a:t>
            </a:r>
            <a:r>
              <a:rPr lang="en-US" dirty="0" smtClean="0"/>
              <a:t>	</a:t>
            </a:r>
            <a:endParaRPr lang="en-US" dirty="0"/>
          </a:p>
        </p:txBody>
      </p:sp>
      <p:sp>
        <p:nvSpPr>
          <p:cNvPr id="3" name="Title 2"/>
          <p:cNvSpPr>
            <a:spLocks noGrp="1"/>
          </p:cNvSpPr>
          <p:nvPr>
            <p:ph type="title"/>
          </p:nvPr>
        </p:nvSpPr>
        <p:spPr/>
        <p:txBody>
          <a:bodyPr/>
          <a:lstStyle/>
          <a:p>
            <a:pPr algn="ctr"/>
            <a:r>
              <a:rPr lang="en-US" dirty="0" smtClean="0"/>
              <a:t>Requirements for Graduation</a:t>
            </a:r>
            <a:endParaRPr lang="en-US" dirty="0"/>
          </a:p>
        </p:txBody>
      </p:sp>
    </p:spTree>
    <p:extLst>
      <p:ext uri="{BB962C8B-B14F-4D97-AF65-F5344CB8AC3E}">
        <p14:creationId xmlns:p14="http://schemas.microsoft.com/office/powerpoint/2010/main" val="88647623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5045146"/>
          </a:xfrm>
        </p:spPr>
        <p:txBody>
          <a:bodyPr>
            <a:normAutofit fontScale="92500" lnSpcReduction="10000"/>
          </a:bodyPr>
          <a:lstStyle/>
          <a:p>
            <a:pPr>
              <a:buFont typeface="Wingdings 2" charset="2"/>
              <a:buChar char=""/>
            </a:pPr>
            <a:r>
              <a:rPr lang="en-US" dirty="0" smtClean="0"/>
              <a:t>ALL Juniors took ACT with Writing March 21, 2017</a:t>
            </a:r>
          </a:p>
          <a:p>
            <a:pPr>
              <a:buFont typeface="Wingdings 2" charset="2"/>
              <a:buChar char=""/>
            </a:pPr>
            <a:r>
              <a:rPr lang="en-US" dirty="0" smtClean="0"/>
              <a:t>Next available next test date is June 10, 2017; sign up at </a:t>
            </a:r>
            <a:r>
              <a:rPr lang="en-US" dirty="0" smtClean="0">
                <a:hlinkClick r:id="rId3"/>
              </a:rPr>
              <a:t>www.actstudent.org</a:t>
            </a:r>
            <a:r>
              <a:rPr lang="en-US" dirty="0" smtClean="0"/>
              <a:t> by May 5, 2017 w/o a late fee</a:t>
            </a:r>
          </a:p>
          <a:p>
            <a:pPr>
              <a:buFont typeface="Wingdings 2" charset="2"/>
              <a:buChar char=""/>
            </a:pPr>
            <a:r>
              <a:rPr lang="en-US" dirty="0" smtClean="0"/>
              <a:t>If student receives free or reduced lunch, may be eligible for fee waiver, see me for information.</a:t>
            </a:r>
          </a:p>
          <a:p>
            <a:pPr>
              <a:buFont typeface="Wingdings 2" charset="2"/>
              <a:buChar char=""/>
            </a:pPr>
            <a:r>
              <a:rPr lang="en-US" dirty="0" smtClean="0"/>
              <a:t>Free practice tests in my office!</a:t>
            </a:r>
          </a:p>
          <a:p>
            <a:pPr>
              <a:buFont typeface="Wingdings 2" charset="2"/>
              <a:buChar char=""/>
            </a:pPr>
            <a:r>
              <a:rPr lang="en-US" dirty="0" smtClean="0"/>
              <a:t>ACT Prep Classes:</a:t>
            </a:r>
          </a:p>
          <a:p>
            <a:pPr lvl="1">
              <a:buFont typeface="Wingdings 2" charset="2"/>
              <a:buChar char=""/>
            </a:pPr>
            <a:r>
              <a:rPr lang="en-US" dirty="0" smtClean="0"/>
              <a:t>Mr. G’s Prep School</a:t>
            </a:r>
          </a:p>
          <a:p>
            <a:pPr lvl="1">
              <a:buFont typeface="Wingdings 2" charset="2"/>
              <a:buChar char=""/>
            </a:pPr>
            <a:r>
              <a:rPr lang="en-US" dirty="0" smtClean="0"/>
              <a:t>Jefferson State</a:t>
            </a:r>
          </a:p>
          <a:p>
            <a:pPr lvl="1">
              <a:buFont typeface="Wingdings 2" charset="2"/>
              <a:buChar char=""/>
            </a:pPr>
            <a:r>
              <a:rPr lang="en-US" dirty="0" smtClean="0"/>
              <a:t>Hewitt-Trussville</a:t>
            </a:r>
          </a:p>
          <a:p>
            <a:pPr lvl="1">
              <a:buFont typeface="Wingdings 2" charset="2"/>
              <a:buChar char=""/>
            </a:pPr>
            <a:r>
              <a:rPr lang="en-US" dirty="0" smtClean="0"/>
              <a:t>All Pencils Down</a:t>
            </a:r>
          </a:p>
          <a:p>
            <a:pPr lvl="1">
              <a:buFont typeface="Wingdings 2" charset="2"/>
              <a:buChar char=""/>
            </a:pPr>
            <a:r>
              <a:rPr lang="en-US" dirty="0" smtClean="0"/>
              <a:t>ACT Prep Camp</a:t>
            </a:r>
          </a:p>
          <a:p>
            <a:pPr lvl="1">
              <a:buFont typeface="Wingdings 2" charset="2"/>
              <a:buChar char=""/>
            </a:pPr>
            <a:r>
              <a:rPr lang="en-US" dirty="0"/>
              <a:t>m</a:t>
            </a:r>
            <a:r>
              <a:rPr lang="en-US" dirty="0" smtClean="0"/>
              <a:t>arch2success.com</a:t>
            </a:r>
          </a:p>
          <a:p>
            <a:pPr lvl="1">
              <a:buFont typeface="Wingdings 2" charset="2"/>
              <a:buChar char=""/>
            </a:pPr>
            <a:endParaRPr lang="en-US" dirty="0" smtClean="0"/>
          </a:p>
          <a:p>
            <a:pPr lvl="1"/>
            <a:endParaRPr lang="en-US" dirty="0"/>
          </a:p>
          <a:p>
            <a:pPr lvl="1"/>
            <a:endParaRPr lang="en-US" dirty="0" smtClean="0"/>
          </a:p>
          <a:p>
            <a:pPr lvl="1"/>
            <a:endParaRPr lang="en-US" dirty="0" smtClean="0"/>
          </a:p>
        </p:txBody>
      </p:sp>
      <p:sp>
        <p:nvSpPr>
          <p:cNvPr id="3" name="Title 2"/>
          <p:cNvSpPr>
            <a:spLocks noGrp="1"/>
          </p:cNvSpPr>
          <p:nvPr>
            <p:ph type="title"/>
          </p:nvPr>
        </p:nvSpPr>
        <p:spPr/>
        <p:txBody>
          <a:bodyPr/>
          <a:lstStyle/>
          <a:p>
            <a:pPr algn="ctr"/>
            <a:r>
              <a:rPr lang="en-US" dirty="0" smtClean="0"/>
              <a:t>Importance of ACT</a:t>
            </a:r>
            <a:endParaRPr lang="en-US" dirty="0"/>
          </a:p>
        </p:txBody>
      </p:sp>
    </p:spTree>
    <p:extLst>
      <p:ext uri="{BB962C8B-B14F-4D97-AF65-F5344CB8AC3E}">
        <p14:creationId xmlns:p14="http://schemas.microsoft.com/office/powerpoint/2010/main" val="307341914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hlinkClick r:id="rId2"/>
              </a:rPr>
              <a:t>www.kudernavigator.com</a:t>
            </a:r>
            <a:endParaRPr lang="en-US" dirty="0" smtClean="0"/>
          </a:p>
          <a:p>
            <a:endParaRPr lang="en-US" dirty="0"/>
          </a:p>
          <a:p>
            <a:r>
              <a:rPr lang="en-US" dirty="0" smtClean="0"/>
              <a:t>This is a tool that all students use to look up possible careers, colleges, scholarships, and to complete their resume’ </a:t>
            </a:r>
            <a:endParaRPr lang="en-US" dirty="0"/>
          </a:p>
        </p:txBody>
      </p:sp>
      <p:sp>
        <p:nvSpPr>
          <p:cNvPr id="3" name="Title 2"/>
          <p:cNvSpPr>
            <a:spLocks noGrp="1"/>
          </p:cNvSpPr>
          <p:nvPr>
            <p:ph type="title"/>
          </p:nvPr>
        </p:nvSpPr>
        <p:spPr/>
        <p:txBody>
          <a:bodyPr/>
          <a:lstStyle/>
          <a:p>
            <a:pPr algn="ctr"/>
            <a:r>
              <a:rPr lang="en-US" dirty="0" smtClean="0"/>
              <a:t>KUDER NAVIGATOR</a:t>
            </a:r>
            <a:endParaRPr lang="en-US" dirty="0"/>
          </a:p>
        </p:txBody>
      </p:sp>
    </p:spTree>
    <p:extLst>
      <p:ext uri="{BB962C8B-B14F-4D97-AF65-F5344CB8AC3E}">
        <p14:creationId xmlns:p14="http://schemas.microsoft.com/office/powerpoint/2010/main" val="319412222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Post-secondary schools</a:t>
            </a:r>
          </a:p>
          <a:p>
            <a:pPr marL="0" indent="0">
              <a:buNone/>
            </a:pPr>
            <a:endParaRPr lang="en-US" dirty="0" smtClean="0"/>
          </a:p>
          <a:p>
            <a:pPr lvl="1"/>
            <a:r>
              <a:rPr lang="en-US" dirty="0" smtClean="0"/>
              <a:t>Technical Schools</a:t>
            </a:r>
          </a:p>
          <a:p>
            <a:pPr lvl="1"/>
            <a:r>
              <a:rPr lang="en-US" dirty="0" smtClean="0"/>
              <a:t>Community Colleges</a:t>
            </a:r>
          </a:p>
          <a:p>
            <a:pPr lvl="1"/>
            <a:r>
              <a:rPr lang="en-US" dirty="0" smtClean="0"/>
              <a:t>4 year Colleges/Universities</a:t>
            </a:r>
          </a:p>
          <a:p>
            <a:pPr marL="365760" lvl="1" indent="0">
              <a:buNone/>
            </a:pPr>
            <a:endParaRPr lang="en-US" dirty="0" smtClean="0"/>
          </a:p>
          <a:p>
            <a:r>
              <a:rPr lang="en-US" dirty="0" smtClean="0"/>
              <a:t>Military</a:t>
            </a:r>
          </a:p>
          <a:p>
            <a:endParaRPr lang="en-US" dirty="0" smtClean="0"/>
          </a:p>
          <a:p>
            <a:r>
              <a:rPr lang="en-US" dirty="0" smtClean="0"/>
              <a:t>Work Force</a:t>
            </a:r>
          </a:p>
          <a:p>
            <a:pPr lvl="1"/>
            <a:endParaRPr lang="en-US" dirty="0"/>
          </a:p>
          <a:p>
            <a:pPr lvl="1"/>
            <a:endParaRPr lang="en-US" dirty="0" smtClean="0"/>
          </a:p>
          <a:p>
            <a:pPr marL="365760" lvl="1" indent="0">
              <a:buNone/>
            </a:pPr>
            <a:endParaRPr lang="en-US" dirty="0" smtClean="0"/>
          </a:p>
          <a:p>
            <a:pPr marL="365760" lvl="1" indent="0">
              <a:buNone/>
            </a:pPr>
            <a:endParaRPr lang="en-US" dirty="0"/>
          </a:p>
          <a:p>
            <a:pPr marL="365760" lvl="1" indent="0">
              <a:buNone/>
            </a:pPr>
            <a:endParaRPr lang="en-US" dirty="0" smtClean="0"/>
          </a:p>
          <a:p>
            <a:pPr marL="365760" lvl="1" indent="0">
              <a:buNone/>
            </a:pPr>
            <a:endParaRPr lang="en-US" dirty="0" smtClean="0"/>
          </a:p>
        </p:txBody>
      </p:sp>
      <p:sp>
        <p:nvSpPr>
          <p:cNvPr id="3" name="Title 2"/>
          <p:cNvSpPr>
            <a:spLocks noGrp="1"/>
          </p:cNvSpPr>
          <p:nvPr>
            <p:ph type="title"/>
          </p:nvPr>
        </p:nvSpPr>
        <p:spPr/>
        <p:txBody>
          <a:bodyPr/>
          <a:lstStyle/>
          <a:p>
            <a:pPr algn="ctr"/>
            <a:r>
              <a:rPr lang="en-US" dirty="0" smtClean="0"/>
              <a:t>Options After High School</a:t>
            </a:r>
            <a:endParaRPr lang="en-US" dirty="0"/>
          </a:p>
        </p:txBody>
      </p:sp>
    </p:spTree>
    <p:extLst>
      <p:ext uri="{BB962C8B-B14F-4D97-AF65-F5344CB8AC3E}">
        <p14:creationId xmlns:p14="http://schemas.microsoft.com/office/powerpoint/2010/main" val="228992264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Most 4 year schools have priority deadlines in the fa</a:t>
            </a:r>
            <a:r>
              <a:rPr lang="en-US" dirty="0" smtClean="0"/>
              <a:t>ll </a:t>
            </a:r>
            <a:r>
              <a:rPr lang="mr-IN" dirty="0" smtClean="0"/>
              <a:t>–</a:t>
            </a:r>
            <a:r>
              <a:rPr lang="en-US" dirty="0" smtClean="0"/>
              <a:t> take the ACT!  </a:t>
            </a:r>
          </a:p>
          <a:p>
            <a:pPr lvl="1"/>
            <a:r>
              <a:rPr lang="en-US" dirty="0" smtClean="0"/>
              <a:t>September and October test dates will have scores available by fall deadlines</a:t>
            </a:r>
          </a:p>
          <a:p>
            <a:pPr lvl="1"/>
            <a:r>
              <a:rPr lang="en-US" dirty="0" smtClean="0"/>
              <a:t>December test date will  have scores available by late January deadlines</a:t>
            </a:r>
          </a:p>
          <a:p>
            <a:r>
              <a:rPr lang="en-US" dirty="0" smtClean="0"/>
              <a:t>Most technical schools/community colleges have “rolling enrollment” </a:t>
            </a:r>
            <a:r>
              <a:rPr lang="mr-IN" dirty="0" smtClean="0"/>
              <a:t>–</a:t>
            </a:r>
            <a:endParaRPr lang="en-US" dirty="0" smtClean="0"/>
          </a:p>
          <a:p>
            <a:pPr lvl="1"/>
            <a:r>
              <a:rPr lang="en-US" dirty="0" smtClean="0"/>
              <a:t>Deadlines are generally for scholarship purposes only</a:t>
            </a:r>
          </a:p>
          <a:p>
            <a:pPr lvl="1"/>
            <a:r>
              <a:rPr lang="en-US" dirty="0" smtClean="0"/>
              <a:t>Deadlines are normally in the spring</a:t>
            </a:r>
          </a:p>
          <a:p>
            <a:pPr lvl="2"/>
            <a:r>
              <a:rPr lang="en-US" dirty="0" smtClean="0"/>
              <a:t>February ACT test date will have scores available by Spring deadlines</a:t>
            </a:r>
            <a:endParaRPr lang="en-US" dirty="0" smtClean="0"/>
          </a:p>
          <a:p>
            <a:pPr lvl="2"/>
            <a:endParaRPr lang="en-US" dirty="0"/>
          </a:p>
        </p:txBody>
      </p:sp>
      <p:sp>
        <p:nvSpPr>
          <p:cNvPr id="3" name="Title 2"/>
          <p:cNvSpPr>
            <a:spLocks noGrp="1"/>
          </p:cNvSpPr>
          <p:nvPr>
            <p:ph type="title"/>
          </p:nvPr>
        </p:nvSpPr>
        <p:spPr/>
        <p:txBody>
          <a:bodyPr/>
          <a:lstStyle/>
          <a:p>
            <a:pPr algn="ctr"/>
            <a:r>
              <a:rPr lang="en-US" dirty="0" smtClean="0"/>
              <a:t>When to </a:t>
            </a:r>
            <a:r>
              <a:rPr lang="en-US" smtClean="0"/>
              <a:t>start applying?</a:t>
            </a:r>
            <a:endParaRPr lang="en-US"/>
          </a:p>
        </p:txBody>
      </p:sp>
    </p:spTree>
    <p:extLst>
      <p:ext uri="{BB962C8B-B14F-4D97-AF65-F5344CB8AC3E}">
        <p14:creationId xmlns:p14="http://schemas.microsoft.com/office/powerpoint/2010/main" val="164581681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Scholarships:</a:t>
            </a:r>
          </a:p>
          <a:p>
            <a:pPr lvl="1"/>
            <a:r>
              <a:rPr lang="en-US" dirty="0" smtClean="0"/>
              <a:t>Academic, athletic, music, ambassador</a:t>
            </a:r>
          </a:p>
          <a:p>
            <a:pPr lvl="1"/>
            <a:r>
              <a:rPr lang="en-US" dirty="0" smtClean="0"/>
              <a:t>Visit Counselor’s Corner at </a:t>
            </a:r>
            <a:r>
              <a:rPr lang="en-US" dirty="0" err="1" smtClean="0"/>
              <a:t>shs.sccboe.org</a:t>
            </a:r>
            <a:endParaRPr lang="en-US" dirty="0" smtClean="0"/>
          </a:p>
          <a:p>
            <a:pPr lvl="1"/>
            <a:r>
              <a:rPr lang="en-US" dirty="0" smtClean="0"/>
              <a:t>Local Scholarships information given January 2018</a:t>
            </a:r>
          </a:p>
          <a:p>
            <a:pPr lvl="1"/>
            <a:r>
              <a:rPr lang="en-US" dirty="0" smtClean="0"/>
              <a:t>College/University Scholarships</a:t>
            </a:r>
          </a:p>
          <a:p>
            <a:pPr lvl="2"/>
            <a:r>
              <a:rPr lang="en-US" dirty="0" smtClean="0"/>
              <a:t>When visiting colleges, stop by financial aid office to get list of available scholarships/visit the school’s website OFTEN!</a:t>
            </a:r>
          </a:p>
          <a:p>
            <a:pPr lvl="2"/>
            <a:r>
              <a:rPr lang="en-US" dirty="0" smtClean="0"/>
              <a:t>Be mindful of deadlines</a:t>
            </a:r>
          </a:p>
          <a:p>
            <a:pPr lvl="1"/>
            <a:r>
              <a:rPr lang="en-US" dirty="0" smtClean="0"/>
              <a:t>Scholarship Search Engines:</a:t>
            </a:r>
          </a:p>
          <a:p>
            <a:pPr lvl="2"/>
            <a:r>
              <a:rPr lang="en-US" dirty="0" smtClean="0">
                <a:hlinkClick r:id="rId2"/>
              </a:rPr>
              <a:t>www.fastweb.com</a:t>
            </a:r>
            <a:endParaRPr lang="en-US" dirty="0" smtClean="0"/>
          </a:p>
          <a:p>
            <a:pPr lvl="2"/>
            <a:r>
              <a:rPr lang="en-US" dirty="0" smtClean="0">
                <a:hlinkClick r:id="rId3"/>
              </a:rPr>
              <a:t>www.kudernavigator.com</a:t>
            </a:r>
            <a:endParaRPr lang="en-US" dirty="0" smtClean="0"/>
          </a:p>
          <a:p>
            <a:pPr lvl="2"/>
            <a:r>
              <a:rPr lang="en-US" dirty="0" err="1" smtClean="0"/>
              <a:t>www.cappex.com</a:t>
            </a:r>
            <a:endParaRPr lang="en-US" dirty="0" smtClean="0"/>
          </a:p>
        </p:txBody>
      </p:sp>
      <p:sp>
        <p:nvSpPr>
          <p:cNvPr id="3" name="Title 2"/>
          <p:cNvSpPr>
            <a:spLocks noGrp="1"/>
          </p:cNvSpPr>
          <p:nvPr>
            <p:ph type="title"/>
          </p:nvPr>
        </p:nvSpPr>
        <p:spPr/>
        <p:txBody>
          <a:bodyPr/>
          <a:lstStyle/>
          <a:p>
            <a:pPr algn="ctr"/>
            <a:r>
              <a:rPr lang="en-US" dirty="0" smtClean="0"/>
              <a:t>HELP!!!  How do I pay for this?</a:t>
            </a:r>
            <a:endParaRPr lang="en-US" dirty="0"/>
          </a:p>
        </p:txBody>
      </p:sp>
    </p:spTree>
    <p:extLst>
      <p:ext uri="{BB962C8B-B14F-4D97-AF65-F5344CB8AC3E}">
        <p14:creationId xmlns:p14="http://schemas.microsoft.com/office/powerpoint/2010/main" val="33365851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aper">
  <a:themeElements>
    <a:clrScheme name="Infusion">
      <a:dk1>
        <a:sysClr val="windowText" lastClr="000000"/>
      </a:dk1>
      <a:lt1>
        <a:sysClr val="window" lastClr="FFFFFF"/>
      </a:lt1>
      <a:dk2>
        <a:srgbClr val="2F1F58"/>
      </a:dk2>
      <a:lt2>
        <a:srgbClr val="B7A9E0"/>
      </a:lt2>
      <a:accent1>
        <a:srgbClr val="8C73D0"/>
      </a:accent1>
      <a:accent2>
        <a:srgbClr val="C2E8C4"/>
      </a:accent2>
      <a:accent3>
        <a:srgbClr val="C5A6E8"/>
      </a:accent3>
      <a:accent4>
        <a:srgbClr val="B45EC7"/>
      </a:accent4>
      <a:accent5>
        <a:srgbClr val="9FDAFB"/>
      </a:accent5>
      <a:accent6>
        <a:srgbClr val="95C5B0"/>
      </a:accent6>
      <a:hlink>
        <a:srgbClr val="744AE0"/>
      </a:hlink>
      <a:folHlink>
        <a:srgbClr val="8D8AD1"/>
      </a:folHlink>
    </a:clrScheme>
    <a:fontScheme name="Paper">
      <a:maj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Paper.thmx</Template>
  <TotalTime>310</TotalTime>
  <Words>752</Words>
  <Application>Microsoft Macintosh PowerPoint</Application>
  <PresentationFormat>On-screen Show (4:3)</PresentationFormat>
  <Paragraphs>150</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Paper</vt:lpstr>
      <vt:lpstr>Senior Year is Here?!?!</vt:lpstr>
      <vt:lpstr>WHERE DO I STAND?</vt:lpstr>
      <vt:lpstr>Am I On Track for Graduation?</vt:lpstr>
      <vt:lpstr>Requirements for Graduation</vt:lpstr>
      <vt:lpstr>Importance of ACT</vt:lpstr>
      <vt:lpstr>KUDER NAVIGATOR</vt:lpstr>
      <vt:lpstr>Options After High School</vt:lpstr>
      <vt:lpstr>When to start applying?</vt:lpstr>
      <vt:lpstr>HELP!!!  How do I pay for this?</vt:lpstr>
      <vt:lpstr>FINANCIAL AID</vt:lpstr>
      <vt:lpstr>FINANCIAL AID (cont.)</vt:lpstr>
      <vt:lpstr>AP Information</vt:lpstr>
      <vt:lpstr>TIMELINE</vt:lpstr>
      <vt:lpstr>TIMELINE (cont.)</vt:lpstr>
      <vt:lpstr>GRADUATION!!!!</vt:lpstr>
      <vt:lpstr>QUESTIONS?/ANSWERS!</vt:lpstr>
      <vt:lpstr>Ready or Not……..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Senior Year is Here?!?!</dc:title>
  <dc:creator>Karen New</dc:creator>
  <cp:lastModifiedBy>Karen New</cp:lastModifiedBy>
  <cp:revision>12</cp:revision>
  <dcterms:created xsi:type="dcterms:W3CDTF">2017-04-13T15:07:46Z</dcterms:created>
  <dcterms:modified xsi:type="dcterms:W3CDTF">2017-04-13T20:28:39Z</dcterms:modified>
</cp:coreProperties>
</file>