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algn="r">
              <a:spcBef>
                <a:spcPts val="0"/>
              </a:spcBef>
              <a:spcAft>
                <a:spcPts val="0"/>
              </a:spcAft>
              <a:buNone/>
            </a:pPr>
            <a:fld id="{00000000-1234-1234-1234-123412341234}" type="slidenum">
              <a:rPr lang="en" sz="1000">
                <a:solidFill>
                  <a:schemeClr val="dk2"/>
                </a:solidFill>
              </a:rPr>
              <a:t>‹#›</a:t>
            </a:fld>
            <a:endParaRPr sz="1000">
              <a:solidFill>
                <a:schemeClr val="dk2"/>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support.snapchat.com/en-US/ca/policies-and-safet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9.png"/><Relationship Id="rId4" Type="http://schemas.openxmlformats.org/officeDocument/2006/relationships/image" Target="../media/image7.png"/><Relationship Id="rId5" Type="http://schemas.openxmlformats.org/officeDocument/2006/relationships/image" Target="../media/image6.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6jMhMVEjEQ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3" name="Shape 53"/>
        <p:cNvGrpSpPr/>
        <p:nvPr/>
      </p:nvGrpSpPr>
      <p:grpSpPr>
        <a:xfrm>
          <a:off x="0" y="0"/>
          <a:ext cx="0" cy="0"/>
          <a:chOff x="0" y="0"/>
          <a:chExt cx="0" cy="0"/>
        </a:xfrm>
      </p:grpSpPr>
      <p:sp>
        <p:nvSpPr>
          <p:cNvPr id="54" name="Shape 54"/>
          <p:cNvSpPr txBox="1"/>
          <p:nvPr>
            <p:ph type="title"/>
          </p:nvPr>
        </p:nvSpPr>
        <p:spPr>
          <a:xfrm>
            <a:off x="715200" y="1806450"/>
            <a:ext cx="7596600" cy="1530600"/>
          </a:xfrm>
          <a:prstGeom prst="rect">
            <a:avLst/>
          </a:prstGeom>
          <a:ln cap="flat" cmpd="sng" w="19050">
            <a:solidFill>
              <a:srgbClr val="A61C00"/>
            </a:solidFill>
            <a:prstDash val="solid"/>
            <a:round/>
            <a:headEnd len="med" w="med" type="none"/>
            <a:tailEnd len="med" w="med" type="none"/>
          </a:ln>
        </p:spPr>
        <p:txBody>
          <a:bodyPr anchorCtr="0" anchor="ctr" bIns="91425" lIns="91425" spcFirstLastPara="1" rIns="91425" wrap="square" tIns="91425">
            <a:noAutofit/>
          </a:bodyPr>
          <a:lstStyle/>
          <a:p>
            <a:pPr indent="0" lvl="0" marL="0">
              <a:spcBef>
                <a:spcPts val="0"/>
              </a:spcBef>
              <a:spcAft>
                <a:spcPts val="0"/>
              </a:spcAft>
              <a:buNone/>
            </a:pPr>
            <a:r>
              <a:rPr b="1" lang="en">
                <a:solidFill>
                  <a:srgbClr val="000000"/>
                </a:solidFill>
                <a:latin typeface="Georgia"/>
                <a:ea typeface="Georgia"/>
                <a:cs typeface="Georgia"/>
                <a:sym typeface="Georgia"/>
              </a:rPr>
              <a:t>Coffee with the Counselors</a:t>
            </a:r>
            <a:endParaRPr b="1">
              <a:solidFill>
                <a:srgbClr val="000000"/>
              </a:solidFill>
              <a:latin typeface="Georgia"/>
              <a:ea typeface="Georgia"/>
              <a:cs typeface="Georgia"/>
              <a:sym typeface="Georgia"/>
            </a:endParaRPr>
          </a:p>
          <a:p>
            <a:pPr indent="0" lvl="0" marL="0">
              <a:spcBef>
                <a:spcPts val="0"/>
              </a:spcBef>
              <a:spcAft>
                <a:spcPts val="0"/>
              </a:spcAft>
              <a:buNone/>
            </a:pPr>
            <a:r>
              <a:rPr b="1" lang="en" sz="3000">
                <a:solidFill>
                  <a:srgbClr val="000000"/>
                </a:solidFill>
                <a:latin typeface="Georgia"/>
                <a:ea typeface="Georgia"/>
                <a:cs typeface="Georgia"/>
                <a:sym typeface="Georgia"/>
              </a:rPr>
              <a:t>Nichols-Lawson Middle School</a:t>
            </a:r>
            <a:endParaRPr b="1" sz="3000">
              <a:solidFill>
                <a:srgbClr val="000000"/>
              </a:solidFill>
              <a:latin typeface="Georgia"/>
              <a:ea typeface="Georgia"/>
              <a:cs typeface="Georgia"/>
              <a:sym typeface="Georgia"/>
            </a:endParaRPr>
          </a:p>
        </p:txBody>
      </p:sp>
      <p:pic>
        <p:nvPicPr>
          <p:cNvPr descr="logo2.jpg" id="55" name="Shape 55"/>
          <p:cNvPicPr preferRelativeResize="0"/>
          <p:nvPr/>
        </p:nvPicPr>
        <p:blipFill>
          <a:blip r:embed="rId3">
            <a:alphaModFix/>
          </a:blip>
          <a:stretch>
            <a:fillRect/>
          </a:stretch>
        </p:blipFill>
        <p:spPr>
          <a:xfrm>
            <a:off x="2821463" y="0"/>
            <a:ext cx="3501075" cy="1993375"/>
          </a:xfrm>
          <a:prstGeom prst="rect">
            <a:avLst/>
          </a:prstGeom>
          <a:noFill/>
          <a:ln>
            <a:noFill/>
          </a:ln>
        </p:spPr>
      </p:pic>
      <p:sp>
        <p:nvSpPr>
          <p:cNvPr id="56" name="Shape 56"/>
          <p:cNvSpPr txBox="1"/>
          <p:nvPr/>
        </p:nvSpPr>
        <p:spPr>
          <a:xfrm>
            <a:off x="1638013" y="3468600"/>
            <a:ext cx="5868000" cy="103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latin typeface="Georgia"/>
                <a:ea typeface="Georgia"/>
                <a:cs typeface="Georgia"/>
                <a:sym typeface="Georgia"/>
              </a:rPr>
              <a:t>DeAsia McNeal, M.Ed., NCC</a:t>
            </a:r>
            <a:endParaRPr sz="1800">
              <a:latin typeface="Georgia"/>
              <a:ea typeface="Georgia"/>
              <a:cs typeface="Georgia"/>
              <a:sym typeface="Georgia"/>
            </a:endParaRPr>
          </a:p>
          <a:p>
            <a:pPr indent="0" lvl="0" marL="0" algn="ctr">
              <a:spcBef>
                <a:spcPts val="0"/>
              </a:spcBef>
              <a:spcAft>
                <a:spcPts val="0"/>
              </a:spcAft>
              <a:buNone/>
            </a:pPr>
            <a:r>
              <a:rPr lang="en" sz="1800">
                <a:latin typeface="Georgia"/>
                <a:ea typeface="Georgia"/>
                <a:cs typeface="Georgia"/>
                <a:sym typeface="Georgia"/>
              </a:rPr>
              <a:t>Abby Whitfield, M.Ed., NCC</a:t>
            </a:r>
            <a:endParaRPr sz="1800">
              <a:latin typeface="Georgia"/>
              <a:ea typeface="Georgia"/>
              <a:cs typeface="Georgia"/>
              <a:sym typeface="Georgia"/>
            </a:endParaRPr>
          </a:p>
        </p:txBody>
      </p:sp>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259250"/>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200">
                <a:latin typeface="Georgia"/>
                <a:ea typeface="Georgia"/>
                <a:cs typeface="Georgia"/>
                <a:sym typeface="Georgia"/>
              </a:rPr>
              <a:t>A Parents’ Guide to </a:t>
            </a:r>
            <a:endParaRPr b="1" sz="3200">
              <a:latin typeface="Georgia"/>
              <a:ea typeface="Georgia"/>
              <a:cs typeface="Georgia"/>
              <a:sym typeface="Georgia"/>
            </a:endParaRPr>
          </a:p>
        </p:txBody>
      </p:sp>
      <p:sp>
        <p:nvSpPr>
          <p:cNvPr id="113" name="Shape 1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14" name="Shape 114"/>
          <p:cNvPicPr preferRelativeResize="0"/>
          <p:nvPr/>
        </p:nvPicPr>
        <p:blipFill>
          <a:blip r:embed="rId3">
            <a:alphaModFix/>
          </a:blip>
          <a:stretch>
            <a:fillRect/>
          </a:stretch>
        </p:blipFill>
        <p:spPr>
          <a:xfrm>
            <a:off x="2985625" y="1152475"/>
            <a:ext cx="3172750" cy="3217450"/>
          </a:xfrm>
          <a:prstGeom prst="rect">
            <a:avLst/>
          </a:prstGeom>
          <a:noFill/>
          <a:ln>
            <a:noFill/>
          </a:ln>
        </p:spPr>
      </p:pic>
      <p:pic>
        <p:nvPicPr>
          <p:cNvPr id="115" name="Shape 115"/>
          <p:cNvPicPr preferRelativeResize="0"/>
          <p:nvPr/>
        </p:nvPicPr>
        <p:blipFill>
          <a:blip r:embed="rId4">
            <a:alphaModFix/>
          </a:blip>
          <a:stretch>
            <a:fillRect/>
          </a:stretch>
        </p:blipFill>
        <p:spPr>
          <a:xfrm>
            <a:off x="3786474" y="3849725"/>
            <a:ext cx="2013650" cy="719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idx="1" type="body"/>
          </p:nvPr>
        </p:nvSpPr>
        <p:spPr>
          <a:xfrm>
            <a:off x="295650" y="656300"/>
            <a:ext cx="8552700" cy="43329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A way to socialize in mixed-media conversations that include likes and links. </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In compliance with the Children’s Online Privacy Protection Act, the minimum age for Instagram is 13 years old. The app does not ask about age, but will delete accounts when notified that the user is under 13.</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Risks include: mean behavior among peers, </a:t>
            </a:r>
            <a:r>
              <a:rPr lang="en" sz="2000">
                <a:solidFill>
                  <a:srgbClr val="000000"/>
                </a:solidFill>
                <a:latin typeface="Georgia"/>
                <a:ea typeface="Georgia"/>
                <a:cs typeface="Georgia"/>
                <a:sym typeface="Georgia"/>
              </a:rPr>
              <a:t>inappropriate photos or videos that can hurt a child’s reputation, and attracting the wrong kind of attention. </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Private vs. Public accounts</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Talk to your students about their public image</a:t>
            </a:r>
            <a:endParaRPr sz="2000">
              <a:solidFill>
                <a:srgbClr val="000000"/>
              </a:solidFill>
              <a:latin typeface="Georgia"/>
              <a:ea typeface="Georgia"/>
              <a:cs typeface="Georgia"/>
              <a:sym typeface="Georgia"/>
            </a:endParaRPr>
          </a:p>
          <a:p>
            <a:pPr indent="0" lvl="0" marL="0">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280875"/>
            <a:ext cx="8520600" cy="6576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200">
                <a:solidFill>
                  <a:srgbClr val="000000"/>
                </a:solidFill>
                <a:latin typeface="Georgia"/>
                <a:ea typeface="Georgia"/>
                <a:cs typeface="Georgia"/>
                <a:sym typeface="Georgia"/>
              </a:rPr>
              <a:t>A Parents’ Guide to </a:t>
            </a:r>
            <a:endParaRPr b="1" sz="3200">
              <a:solidFill>
                <a:srgbClr val="000000"/>
              </a:solidFill>
              <a:latin typeface="Georgia"/>
              <a:ea typeface="Georgia"/>
              <a:cs typeface="Georgia"/>
              <a:sym typeface="Georgia"/>
            </a:endParaRPr>
          </a:p>
        </p:txBody>
      </p:sp>
      <p:sp>
        <p:nvSpPr>
          <p:cNvPr id="126" name="Shape 1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27" name="Shape 127"/>
          <p:cNvPicPr preferRelativeResize="0"/>
          <p:nvPr/>
        </p:nvPicPr>
        <p:blipFill>
          <a:blip r:embed="rId3">
            <a:alphaModFix/>
          </a:blip>
          <a:stretch>
            <a:fillRect/>
          </a:stretch>
        </p:blipFill>
        <p:spPr>
          <a:xfrm>
            <a:off x="2914961" y="1203625"/>
            <a:ext cx="3314075" cy="33141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idx="1" type="body"/>
          </p:nvPr>
        </p:nvSpPr>
        <p:spPr>
          <a:xfrm>
            <a:off x="311700" y="392000"/>
            <a:ext cx="8520600" cy="45495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Minimum age of 13 - does require birthdate upon sign up.</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“In the moment” pictures that disappear.</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It is possible to take a screenshot of snapchats, so talk to your students about the importance of sending appropriate snapchats.</a:t>
            </a:r>
            <a:endParaRPr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Make sure your students have a strong and unique password as others could hack into their account and falsely impersonate them, damaging their reputation.</a:t>
            </a:r>
            <a:endParaRPr baseline="30000" sz="2000">
              <a:solidFill>
                <a:srgbClr val="000000"/>
              </a:solidFill>
              <a:latin typeface="Georgia"/>
              <a:ea typeface="Georgia"/>
              <a:cs typeface="Georgia"/>
              <a:sym typeface="Georgia"/>
            </a:endParaRPr>
          </a:p>
          <a:p>
            <a:pPr indent="-355600" lvl="0" marL="457200" rtl="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Sharing nudity is a crime for anyone under 18. Snapchat has been referred to as the “sexting” app. </a:t>
            </a:r>
            <a:endParaRPr sz="2000">
              <a:solidFill>
                <a:srgbClr val="000000"/>
              </a:solidFill>
              <a:latin typeface="Georgia"/>
              <a:ea typeface="Georgia"/>
              <a:cs typeface="Georgia"/>
              <a:sym typeface="Georgia"/>
            </a:endParaRPr>
          </a:p>
          <a:p>
            <a:pPr indent="-355600" lvl="0" marL="457200">
              <a:spcBef>
                <a:spcPts val="0"/>
              </a:spcBef>
              <a:spcAft>
                <a:spcPts val="0"/>
              </a:spcAft>
              <a:buClr>
                <a:srgbClr val="000000"/>
              </a:buClr>
              <a:buSzPts val="2000"/>
              <a:buFont typeface="Georgia"/>
              <a:buChar char="-"/>
            </a:pPr>
            <a:r>
              <a:rPr lang="en" sz="2000">
                <a:solidFill>
                  <a:srgbClr val="000000"/>
                </a:solidFill>
                <a:latin typeface="Georgia"/>
                <a:ea typeface="Georgia"/>
                <a:cs typeface="Georgia"/>
                <a:sym typeface="Georgia"/>
              </a:rPr>
              <a:t>Contact </a:t>
            </a:r>
            <a:r>
              <a:rPr i="1" lang="en" sz="1150" u="sng">
                <a:solidFill>
                  <a:srgbClr val="E64946"/>
                </a:solidFill>
                <a:highlight>
                  <a:srgbClr val="FFFFFF"/>
                </a:highlight>
                <a:hlinkClick r:id="rId3"/>
              </a:rPr>
              <a:t>https://support.snapchat.com/en-US/ca/policies-and-safety</a:t>
            </a:r>
            <a:r>
              <a:rPr lang="en" sz="1150">
                <a:solidFill>
                  <a:schemeClr val="dk1"/>
                </a:solidFill>
                <a:highlight>
                  <a:srgbClr val="FFFFFF"/>
                </a:highlight>
              </a:rPr>
              <a:t>  </a:t>
            </a:r>
            <a:r>
              <a:rPr lang="en" sz="2000">
                <a:solidFill>
                  <a:schemeClr val="dk1"/>
                </a:solidFill>
                <a:highlight>
                  <a:srgbClr val="FFFFFF"/>
                </a:highlight>
                <a:latin typeface="Georgia"/>
                <a:ea typeface="Georgia"/>
                <a:cs typeface="Georgia"/>
                <a:sym typeface="Georgia"/>
              </a:rPr>
              <a:t>to report harrassment, abuse, or inappropriate images.</a:t>
            </a:r>
            <a:endParaRPr sz="2000">
              <a:solidFill>
                <a:srgbClr val="000000"/>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31237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Statistics</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138" name="Shape 138"/>
          <p:cNvSpPr txBox="1"/>
          <p:nvPr>
            <p:ph idx="1" type="body"/>
          </p:nvPr>
        </p:nvSpPr>
        <p:spPr>
          <a:xfrm>
            <a:off x="311700" y="1329350"/>
            <a:ext cx="8520600" cy="34164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About 88% of teenages in the U.S. have access to a desktop or laptop computer.</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92% report going online at least once a day.</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88% ages 13-17 say they have a cell phone.</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91% report that they access the internet from their phone.</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71% of teens use more than one social network site, with Facebook, Instagram, and Snapchat being the most used.</a:t>
            </a:r>
            <a:endParaRPr sz="2200">
              <a:solidFill>
                <a:srgbClr val="000000"/>
              </a:solidFill>
              <a:latin typeface="Georgia"/>
              <a:ea typeface="Georgia"/>
              <a:cs typeface="Georgia"/>
              <a:sym typeface="Georgia"/>
            </a:endParaRPr>
          </a:p>
          <a:p>
            <a:pPr indent="0" lvl="0" marL="0">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600">
                <a:latin typeface="Georgia"/>
                <a:ea typeface="Georgia"/>
                <a:cs typeface="Georgia"/>
                <a:sym typeface="Georgia"/>
              </a:rPr>
              <a:t>Statistics</a:t>
            </a:r>
            <a:endParaRPr/>
          </a:p>
        </p:txBody>
      </p:sp>
      <p:sp>
        <p:nvSpPr>
          <p:cNvPr id="144" name="Shape 144"/>
          <p:cNvSpPr txBox="1"/>
          <p:nvPr>
            <p:ph idx="1" type="body"/>
          </p:nvPr>
        </p:nvSpPr>
        <p:spPr>
          <a:xfrm>
            <a:off x="292950" y="1214400"/>
            <a:ext cx="8558100" cy="37644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About 61% of parents say they have ever checked which websites their teen visits.</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60% of parents have checked their teen’s social media </a:t>
            </a:r>
            <a:r>
              <a:rPr lang="en" sz="2200">
                <a:solidFill>
                  <a:srgbClr val="000000"/>
                </a:solidFill>
                <a:latin typeface="Georgia"/>
                <a:ea typeface="Georgia"/>
                <a:cs typeface="Georgia"/>
                <a:sym typeface="Georgia"/>
              </a:rPr>
              <a:t>profiles</a:t>
            </a:r>
            <a:r>
              <a:rPr lang="en" sz="2200">
                <a:solidFill>
                  <a:srgbClr val="000000"/>
                </a:solidFill>
                <a:latin typeface="Georgia"/>
                <a:ea typeface="Georgia"/>
                <a:cs typeface="Georgia"/>
                <a:sym typeface="Georgia"/>
              </a:rPr>
              <a:t>.</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39% of parents report using parental controls for blockering, filtering, or monitoring their child’s online </a:t>
            </a:r>
            <a:r>
              <a:rPr lang="en" sz="2200">
                <a:solidFill>
                  <a:srgbClr val="000000"/>
                </a:solidFill>
                <a:latin typeface="Georgia"/>
                <a:ea typeface="Georgia"/>
                <a:cs typeface="Georgia"/>
                <a:sym typeface="Georgia"/>
              </a:rPr>
              <a:t>activities</a:t>
            </a:r>
            <a:r>
              <a:rPr lang="en" sz="2200">
                <a:solidFill>
                  <a:srgbClr val="000000"/>
                </a:solidFill>
                <a:latin typeface="Georgia"/>
                <a:ea typeface="Georgia"/>
                <a:cs typeface="Georgia"/>
                <a:sym typeface="Georgia"/>
              </a:rPr>
              <a:t>.</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16% use parental controls to restrict their child’s internet </a:t>
            </a:r>
            <a:r>
              <a:rPr lang="en" sz="2200">
                <a:solidFill>
                  <a:srgbClr val="000000"/>
                </a:solidFill>
                <a:latin typeface="Georgia"/>
                <a:ea typeface="Georgia"/>
                <a:cs typeface="Georgia"/>
                <a:sym typeface="Georgia"/>
              </a:rPr>
              <a:t>usage</a:t>
            </a:r>
            <a:r>
              <a:rPr lang="en" sz="2200">
                <a:solidFill>
                  <a:srgbClr val="000000"/>
                </a:solidFill>
                <a:latin typeface="Georgia"/>
                <a:ea typeface="Georgia"/>
                <a:cs typeface="Georgia"/>
                <a:sym typeface="Georgia"/>
              </a:rPr>
              <a:t> on cellphone.</a:t>
            </a:r>
            <a:endParaRPr sz="2200">
              <a:solidFill>
                <a:srgbClr val="000000"/>
              </a:solidFill>
              <a:latin typeface="Georgia"/>
              <a:ea typeface="Georgia"/>
              <a:cs typeface="Georgia"/>
              <a:sym typeface="Georgia"/>
            </a:endParaRPr>
          </a:p>
          <a:p>
            <a:pPr indent="-368300" lvl="0" marL="45720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94% of parents say they have ever talked to their child about internet safety.</a:t>
            </a:r>
            <a:endParaRPr sz="2200">
              <a:solidFill>
                <a:srgbClr val="000000"/>
              </a:solidFill>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3654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600">
                <a:latin typeface="Georgia"/>
                <a:ea typeface="Georgia"/>
                <a:cs typeface="Georgia"/>
                <a:sym typeface="Georgia"/>
              </a:rPr>
              <a:t>Statistics</a:t>
            </a:r>
            <a:endParaRPr/>
          </a:p>
          <a:p>
            <a:pPr indent="0" lvl="0" marL="0">
              <a:spcBef>
                <a:spcPts val="0"/>
              </a:spcBef>
              <a:spcAft>
                <a:spcPts val="0"/>
              </a:spcAft>
              <a:buNone/>
            </a:pPr>
            <a:r>
              <a:t/>
            </a:r>
            <a:endParaRPr/>
          </a:p>
        </p:txBody>
      </p:sp>
      <p:sp>
        <p:nvSpPr>
          <p:cNvPr id="150" name="Shape 150"/>
          <p:cNvSpPr txBox="1"/>
          <p:nvPr>
            <p:ph idx="1" type="body"/>
          </p:nvPr>
        </p:nvSpPr>
        <p:spPr>
          <a:xfrm>
            <a:off x="311700" y="1158475"/>
            <a:ext cx="8520600" cy="37584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55% of teens have sent personal information to someone they do not know through the internet. </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29% have been contact or </a:t>
            </a:r>
            <a:r>
              <a:rPr lang="en" sz="2200">
                <a:solidFill>
                  <a:srgbClr val="000000"/>
                </a:solidFill>
                <a:latin typeface="Georgia"/>
                <a:ea typeface="Georgia"/>
                <a:cs typeface="Georgia"/>
                <a:sym typeface="Georgia"/>
              </a:rPr>
              <a:t>harassed</a:t>
            </a:r>
            <a:r>
              <a:rPr lang="en" sz="2200">
                <a:solidFill>
                  <a:srgbClr val="000000"/>
                </a:solidFill>
                <a:latin typeface="Georgia"/>
                <a:ea typeface="Georgia"/>
                <a:cs typeface="Georgia"/>
                <a:sym typeface="Georgia"/>
              </a:rPr>
              <a:t> by a stranger on the internet.</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About 30% of internet sex crime relationships were initiated on a social networking site.</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90% of children 8-16 year olds have seen sexual content online, whether it was by accident or intentional. </a:t>
            </a:r>
            <a:endParaRPr sz="2200">
              <a:solidFill>
                <a:srgbClr val="000000"/>
              </a:solidFill>
              <a:latin typeface="Georgia"/>
              <a:ea typeface="Georgia"/>
              <a:cs typeface="Georgia"/>
              <a:sym typeface="Georgia"/>
            </a:endParaRPr>
          </a:p>
          <a:p>
            <a:pPr indent="-368300" lvl="0" marL="45720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65% of 8-14 year olds have been involved in a cyber-bullying incident.  </a:t>
            </a:r>
            <a:endParaRPr sz="2200">
              <a:solidFill>
                <a:srgbClr val="000000"/>
              </a:solidFill>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37427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Cyberbullying</a:t>
            </a:r>
            <a:endParaRPr b="1" sz="3600">
              <a:latin typeface="Georgia"/>
              <a:ea typeface="Georgia"/>
              <a:cs typeface="Georgia"/>
              <a:sym typeface="Georgia"/>
            </a:endParaRPr>
          </a:p>
        </p:txBody>
      </p:sp>
      <p:sp>
        <p:nvSpPr>
          <p:cNvPr id="156" name="Shape 156"/>
          <p:cNvSpPr txBox="1"/>
          <p:nvPr>
            <p:ph idx="1" type="body"/>
          </p:nvPr>
        </p:nvSpPr>
        <p:spPr>
          <a:xfrm>
            <a:off x="161350" y="1264200"/>
            <a:ext cx="4773300" cy="3879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Using technology, such as computers or cell phones, to harass, make fun of, or otherwise </a:t>
            </a:r>
            <a:r>
              <a:rPr lang="en">
                <a:solidFill>
                  <a:srgbClr val="000000"/>
                </a:solidFill>
                <a:latin typeface="Georgia"/>
                <a:ea typeface="Georgia"/>
                <a:cs typeface="Georgia"/>
                <a:sym typeface="Georgia"/>
              </a:rPr>
              <a:t>embarrass</a:t>
            </a:r>
            <a:r>
              <a:rPr lang="en">
                <a:solidFill>
                  <a:srgbClr val="000000"/>
                </a:solidFill>
                <a:latin typeface="Georgia"/>
                <a:ea typeface="Georgia"/>
                <a:cs typeface="Georgia"/>
                <a:sym typeface="Georgia"/>
              </a:rPr>
              <a:t> another child.</a:t>
            </a:r>
            <a:endParaRPr>
              <a:solidFill>
                <a:srgbClr val="000000"/>
              </a:solidFill>
              <a:latin typeface="Georgia"/>
              <a:ea typeface="Georgia"/>
              <a:cs typeface="Georgia"/>
              <a:sym typeface="Georgia"/>
            </a:endParaRPr>
          </a:p>
          <a:p>
            <a:pPr indent="-342900" lvl="1" marL="914400" rtl="0">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Intentional &amp; Repeated</a:t>
            </a:r>
            <a:endParaRPr sz="1800">
              <a:solidFill>
                <a:srgbClr val="000000"/>
              </a:solidFill>
              <a:latin typeface="Georgia"/>
              <a:ea typeface="Georgia"/>
              <a:cs typeface="Georgia"/>
              <a:sym typeface="Georgia"/>
            </a:endParaRPr>
          </a:p>
          <a:p>
            <a:pPr indent="-342900" lvl="1" marL="914400" rtl="0">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Ex: sending </a:t>
            </a:r>
            <a:r>
              <a:rPr lang="en" sz="1800">
                <a:solidFill>
                  <a:srgbClr val="000000"/>
                </a:solidFill>
                <a:latin typeface="Georgia"/>
                <a:ea typeface="Georgia"/>
                <a:cs typeface="Georgia"/>
                <a:sym typeface="Georgia"/>
              </a:rPr>
              <a:t>hurtful</a:t>
            </a:r>
            <a:r>
              <a:rPr lang="en" sz="1800">
                <a:solidFill>
                  <a:srgbClr val="000000"/>
                </a:solidFill>
                <a:latin typeface="Georgia"/>
                <a:ea typeface="Georgia"/>
                <a:cs typeface="Georgia"/>
                <a:sym typeface="Georgia"/>
              </a:rPr>
              <a:t> texts, </a:t>
            </a:r>
            <a:r>
              <a:rPr lang="en" sz="1800">
                <a:solidFill>
                  <a:srgbClr val="000000"/>
                </a:solidFill>
                <a:latin typeface="Georgia"/>
                <a:ea typeface="Georgia"/>
                <a:cs typeface="Georgia"/>
                <a:sym typeface="Georgia"/>
              </a:rPr>
              <a:t>spreading</a:t>
            </a:r>
            <a:r>
              <a:rPr lang="en" sz="1800">
                <a:solidFill>
                  <a:srgbClr val="000000"/>
                </a:solidFill>
                <a:latin typeface="Georgia"/>
                <a:ea typeface="Georgia"/>
                <a:cs typeface="Georgia"/>
                <a:sym typeface="Georgia"/>
              </a:rPr>
              <a:t> rumors online, posting embarrassing pictures</a:t>
            </a:r>
            <a:endParaRPr sz="1800">
              <a:solidFill>
                <a:srgbClr val="000000"/>
              </a:solidFill>
              <a:latin typeface="Georgia"/>
              <a:ea typeface="Georgia"/>
              <a:cs typeface="Georgia"/>
              <a:sym typeface="Georgia"/>
            </a:endParaRPr>
          </a:p>
          <a:p>
            <a:pPr indent="-342900" lvl="0" marL="457200" rtl="0">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Can be more hurtful than physical bullying.</a:t>
            </a:r>
            <a:endParaRPr>
              <a:solidFill>
                <a:srgbClr val="000000"/>
              </a:solidFill>
              <a:latin typeface="Georgia"/>
              <a:ea typeface="Georgia"/>
              <a:cs typeface="Georgia"/>
              <a:sym typeface="Georgia"/>
            </a:endParaRPr>
          </a:p>
          <a:p>
            <a:pPr indent="-342900" lvl="0" marL="457200" rtl="0">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Victims of cyberbullying are nearly twice as likely to attempt suicide.</a:t>
            </a:r>
            <a:endParaRPr>
              <a:solidFill>
                <a:srgbClr val="000000"/>
              </a:solidFill>
              <a:latin typeface="Georgia"/>
              <a:ea typeface="Georgia"/>
              <a:cs typeface="Georgia"/>
              <a:sym typeface="Georgia"/>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pic>
        <p:nvPicPr>
          <p:cNvPr descr="Image result for pictures of cyberbullying" id="157" name="Shape 157"/>
          <p:cNvPicPr preferRelativeResize="0"/>
          <p:nvPr/>
        </p:nvPicPr>
        <p:blipFill>
          <a:blip r:embed="rId3">
            <a:alphaModFix/>
          </a:blip>
          <a:stretch>
            <a:fillRect/>
          </a:stretch>
        </p:blipFill>
        <p:spPr>
          <a:xfrm>
            <a:off x="5778675" y="1677038"/>
            <a:ext cx="3053625" cy="30536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600">
                <a:latin typeface="Georgia"/>
                <a:ea typeface="Georgia"/>
                <a:cs typeface="Georgia"/>
                <a:sym typeface="Georgia"/>
              </a:rPr>
              <a:t>Cyberbullying</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163" name="Shape 163"/>
          <p:cNvSpPr txBox="1"/>
          <p:nvPr>
            <p:ph idx="1" type="body"/>
          </p:nvPr>
        </p:nvSpPr>
        <p:spPr>
          <a:xfrm>
            <a:off x="311700" y="1397875"/>
            <a:ext cx="8520600" cy="34164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Parents of children who are cyberbullied should:</a:t>
            </a:r>
            <a:endParaRPr sz="2200">
              <a:solidFill>
                <a:srgbClr val="000000"/>
              </a:solidFill>
              <a:latin typeface="Georgia"/>
              <a:ea typeface="Georgia"/>
              <a:cs typeface="Georgia"/>
              <a:sym typeface="Georgia"/>
            </a:endParaRPr>
          </a:p>
          <a:p>
            <a:pPr indent="-368300" lvl="1" marL="9144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If school related, notify school officials</a:t>
            </a:r>
            <a:endParaRPr sz="2200">
              <a:solidFill>
                <a:srgbClr val="000000"/>
              </a:solidFill>
              <a:latin typeface="Georgia"/>
              <a:ea typeface="Georgia"/>
              <a:cs typeface="Georgia"/>
              <a:sym typeface="Georgia"/>
            </a:endParaRPr>
          </a:p>
          <a:p>
            <a:pPr indent="-368300" lvl="1" marL="9144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If not school related, notify local law enforcement</a:t>
            </a:r>
            <a:endParaRPr sz="2200">
              <a:solidFill>
                <a:srgbClr val="000000"/>
              </a:solidFill>
              <a:latin typeface="Georgia"/>
              <a:ea typeface="Georgia"/>
              <a:cs typeface="Georgia"/>
              <a:sym typeface="Georgia"/>
            </a:endParaRPr>
          </a:p>
          <a:p>
            <a:pPr indent="-368300" lvl="1" marL="9144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Advise</a:t>
            </a:r>
            <a:r>
              <a:rPr lang="en" sz="2200">
                <a:solidFill>
                  <a:srgbClr val="000000"/>
                </a:solidFill>
                <a:latin typeface="Georgia"/>
                <a:ea typeface="Georgia"/>
                <a:cs typeface="Georgia"/>
                <a:sym typeface="Georgia"/>
              </a:rPr>
              <a:t> child to not respond and block the person</a:t>
            </a:r>
            <a:endParaRPr sz="2200">
              <a:solidFill>
                <a:srgbClr val="000000"/>
              </a:solidFill>
              <a:latin typeface="Georgia"/>
              <a:ea typeface="Georgia"/>
              <a:cs typeface="Georgia"/>
              <a:sym typeface="Georgia"/>
            </a:endParaRPr>
          </a:p>
          <a:p>
            <a:pPr indent="-368300" lvl="1" marL="9144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Save messages for evidence</a:t>
            </a:r>
            <a:endParaRPr sz="2200">
              <a:solidFill>
                <a:srgbClr val="000000"/>
              </a:solidFill>
              <a:latin typeface="Georgia"/>
              <a:ea typeface="Georgia"/>
              <a:cs typeface="Georgia"/>
              <a:sym typeface="Georgia"/>
            </a:endParaRPr>
          </a:p>
          <a:p>
            <a:pPr indent="-368300" lvl="1" marL="91440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Set up a new account</a:t>
            </a:r>
            <a:endParaRPr sz="2200">
              <a:solidFill>
                <a:srgbClr val="000000"/>
              </a:solidFill>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Sexting</a:t>
            </a:r>
            <a:endParaRPr b="1" sz="3600">
              <a:latin typeface="Georgia"/>
              <a:ea typeface="Georgia"/>
              <a:cs typeface="Georgia"/>
              <a:sym typeface="Georgia"/>
            </a:endParaRPr>
          </a:p>
        </p:txBody>
      </p:sp>
      <p:sp>
        <p:nvSpPr>
          <p:cNvPr id="169" name="Shape 169"/>
          <p:cNvSpPr txBox="1"/>
          <p:nvPr>
            <p:ph idx="1" type="body"/>
          </p:nvPr>
        </p:nvSpPr>
        <p:spPr>
          <a:xfrm>
            <a:off x="257550" y="1382375"/>
            <a:ext cx="8628900" cy="39909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Sending, receiving, or forwarding sexually implicit or explicit photos, videos, or messages.</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highlight>
                  <a:srgbClr val="FFFFFF"/>
                </a:highlight>
                <a:latin typeface="Georgia"/>
                <a:ea typeface="Georgia"/>
                <a:cs typeface="Georgia"/>
                <a:sym typeface="Georgia"/>
              </a:rPr>
              <a:t>According to National Campaign to Prevent Teen and Unplanned Pregnancy, </a:t>
            </a:r>
            <a:r>
              <a:rPr b="1" lang="en" sz="2200">
                <a:solidFill>
                  <a:srgbClr val="000000"/>
                </a:solidFill>
                <a:highlight>
                  <a:srgbClr val="FFFFFF"/>
                </a:highlight>
                <a:latin typeface="Georgia"/>
                <a:ea typeface="Georgia"/>
                <a:cs typeface="Georgia"/>
                <a:sym typeface="Georgia"/>
              </a:rPr>
              <a:t>40% </a:t>
            </a:r>
            <a:r>
              <a:rPr lang="en" sz="2200">
                <a:solidFill>
                  <a:srgbClr val="000000"/>
                </a:solidFill>
                <a:highlight>
                  <a:srgbClr val="FFFFFF"/>
                </a:highlight>
                <a:latin typeface="Georgia"/>
                <a:ea typeface="Georgia"/>
                <a:cs typeface="Georgia"/>
                <a:sym typeface="Georgia"/>
              </a:rPr>
              <a:t>of teen boys and </a:t>
            </a:r>
            <a:r>
              <a:rPr b="1" lang="en" sz="2200">
                <a:solidFill>
                  <a:srgbClr val="000000"/>
                </a:solidFill>
                <a:highlight>
                  <a:srgbClr val="FFFFFF"/>
                </a:highlight>
                <a:latin typeface="Georgia"/>
                <a:ea typeface="Georgia"/>
                <a:cs typeface="Georgia"/>
                <a:sym typeface="Georgia"/>
              </a:rPr>
              <a:t>37% </a:t>
            </a:r>
            <a:r>
              <a:rPr lang="en" sz="2200">
                <a:solidFill>
                  <a:srgbClr val="000000"/>
                </a:solidFill>
                <a:highlight>
                  <a:srgbClr val="FFFFFF"/>
                </a:highlight>
                <a:latin typeface="Georgia"/>
                <a:ea typeface="Georgia"/>
                <a:cs typeface="Georgia"/>
                <a:sym typeface="Georgia"/>
              </a:rPr>
              <a:t>of teen girls admit to sending sexually implicit text messages.</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 It is against the law.</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 Can be charged with child pornography distribution. </a:t>
            </a:r>
            <a:r>
              <a:rPr b="1" lang="en" sz="2200">
                <a:solidFill>
                  <a:srgbClr val="000000"/>
                </a:solidFill>
                <a:latin typeface="Georgia"/>
                <a:ea typeface="Georgia"/>
                <a:cs typeface="Georgia"/>
                <a:sym typeface="Georgia"/>
              </a:rPr>
              <a:t>	</a:t>
            </a:r>
            <a:endParaRPr b="1" sz="2200">
              <a:solidFill>
                <a:srgbClr val="000000"/>
              </a:solidFill>
              <a:latin typeface="Georgia"/>
              <a:ea typeface="Georgia"/>
              <a:cs typeface="Georgia"/>
              <a:sym typeface="Georgia"/>
            </a:endParaRPr>
          </a:p>
          <a:p>
            <a:pPr indent="0" lvl="0" marL="0" rtl="0">
              <a:spcBef>
                <a:spcPts val="1600"/>
              </a:spcBef>
              <a:spcAft>
                <a:spcPts val="0"/>
              </a:spcAft>
              <a:buNone/>
            </a:pPr>
            <a:r>
              <a:t/>
            </a:r>
            <a:endParaRPr b="1" sz="2800">
              <a:solidFill>
                <a:schemeClr val="dk1"/>
              </a:solidFill>
            </a:endParaRPr>
          </a:p>
          <a:p>
            <a:pPr indent="0" lvl="0" marL="0">
              <a:spcBef>
                <a:spcPts val="1600"/>
              </a:spcBef>
              <a:spcAft>
                <a:spcPts val="1600"/>
              </a:spcAft>
              <a:buNone/>
            </a:pPr>
            <a:r>
              <a:t/>
            </a:r>
            <a:endParaRPr b="1" sz="28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nvSpPr>
        <p:spPr>
          <a:xfrm>
            <a:off x="3553006" y="4001864"/>
            <a:ext cx="2571600" cy="1831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3" name="Shape 63"/>
          <p:cNvSpPr txBox="1"/>
          <p:nvPr>
            <p:ph type="title"/>
          </p:nvPr>
        </p:nvSpPr>
        <p:spPr>
          <a:xfrm>
            <a:off x="213825" y="445025"/>
            <a:ext cx="8618400" cy="1226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Clr>
                <a:schemeClr val="dk1"/>
              </a:buClr>
              <a:buSzPts val="1100"/>
              <a:buFont typeface="Arial"/>
              <a:buNone/>
            </a:pPr>
            <a:r>
              <a:rPr b="1" lang="en" sz="3600">
                <a:latin typeface="Georgia"/>
                <a:ea typeface="Georgia"/>
                <a:cs typeface="Georgia"/>
                <a:sym typeface="Georgia"/>
              </a:rPr>
              <a:t>The Mission of  Sylacauga City  Schools,</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64" name="Shape 64"/>
          <p:cNvSpPr txBox="1"/>
          <p:nvPr>
            <p:ph idx="1" type="body"/>
          </p:nvPr>
        </p:nvSpPr>
        <p:spPr>
          <a:xfrm>
            <a:off x="311700" y="2054300"/>
            <a:ext cx="8520600" cy="23586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Clr>
                <a:schemeClr val="dk1"/>
              </a:buClr>
              <a:buSzPts val="1100"/>
              <a:buFont typeface="Arial"/>
              <a:buNone/>
            </a:pPr>
            <a:r>
              <a:rPr lang="en" sz="3000">
                <a:solidFill>
                  <a:schemeClr val="dk1"/>
                </a:solidFill>
                <a:latin typeface="Georgia"/>
                <a:ea typeface="Georgia"/>
                <a:cs typeface="Georgia"/>
                <a:sym typeface="Georgia"/>
              </a:rPr>
              <a:t>In partnership with families and the community, is to prepare graduates who are ready for </a:t>
            </a:r>
            <a:r>
              <a:rPr b="1" lang="en" sz="3000">
                <a:solidFill>
                  <a:schemeClr val="dk1"/>
                </a:solidFill>
                <a:latin typeface="Georgia"/>
                <a:ea typeface="Georgia"/>
                <a:cs typeface="Georgia"/>
                <a:sym typeface="Georgia"/>
              </a:rPr>
              <a:t>college</a:t>
            </a:r>
            <a:r>
              <a:rPr lang="en" sz="3000">
                <a:solidFill>
                  <a:schemeClr val="dk1"/>
                </a:solidFill>
                <a:latin typeface="Georgia"/>
                <a:ea typeface="Georgia"/>
                <a:cs typeface="Georgia"/>
                <a:sym typeface="Georgia"/>
              </a:rPr>
              <a:t>, </a:t>
            </a:r>
            <a:r>
              <a:rPr b="1" lang="en" sz="3000">
                <a:solidFill>
                  <a:schemeClr val="dk1"/>
                </a:solidFill>
                <a:latin typeface="Georgia"/>
                <a:ea typeface="Georgia"/>
                <a:cs typeface="Georgia"/>
                <a:sym typeface="Georgia"/>
              </a:rPr>
              <a:t>career</a:t>
            </a:r>
            <a:r>
              <a:rPr lang="en" sz="3000">
                <a:solidFill>
                  <a:schemeClr val="dk1"/>
                </a:solidFill>
                <a:latin typeface="Georgia"/>
                <a:ea typeface="Georgia"/>
                <a:cs typeface="Georgia"/>
                <a:sym typeface="Georgia"/>
              </a:rPr>
              <a:t>, and </a:t>
            </a:r>
            <a:r>
              <a:rPr b="1" lang="en" sz="3000">
                <a:solidFill>
                  <a:schemeClr val="dk1"/>
                </a:solidFill>
                <a:latin typeface="Georgia"/>
                <a:ea typeface="Georgia"/>
                <a:cs typeface="Georgia"/>
                <a:sym typeface="Georgia"/>
              </a:rPr>
              <a:t>community</a:t>
            </a:r>
            <a:r>
              <a:rPr lang="en" sz="3000">
                <a:solidFill>
                  <a:schemeClr val="dk1"/>
                </a:solidFill>
                <a:latin typeface="Georgia"/>
                <a:ea typeface="Georgia"/>
                <a:cs typeface="Georgia"/>
                <a:sym typeface="Georgia"/>
              </a:rPr>
              <a:t> success.</a:t>
            </a:r>
            <a:endParaRPr sz="3000">
              <a:solidFill>
                <a:schemeClr val="dk1"/>
              </a:solidFill>
              <a:latin typeface="Georgia"/>
              <a:ea typeface="Georgia"/>
              <a:cs typeface="Georgia"/>
              <a:sym typeface="Georgia"/>
            </a:endParaRPr>
          </a:p>
          <a:p>
            <a:pPr indent="0" lvl="0" marL="0">
              <a:spcBef>
                <a:spcPts val="1600"/>
              </a:spcBef>
              <a:spcAft>
                <a:spcPts val="1600"/>
              </a:spcAft>
              <a:buNone/>
            </a:pPr>
            <a:r>
              <a:t/>
            </a:r>
            <a:endParaRPr/>
          </a:p>
        </p:txBody>
      </p:sp>
      <p:pic>
        <p:nvPicPr>
          <p:cNvPr descr="CCC.jpg" id="65" name="Shape 65"/>
          <p:cNvPicPr preferRelativeResize="0"/>
          <p:nvPr/>
        </p:nvPicPr>
        <p:blipFill>
          <a:blip r:embed="rId3">
            <a:alphaModFix/>
          </a:blip>
          <a:stretch>
            <a:fillRect/>
          </a:stretch>
        </p:blipFill>
        <p:spPr>
          <a:xfrm>
            <a:off x="3537838" y="4001875"/>
            <a:ext cx="2068324" cy="105445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5657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Safety Tips for Parents </a:t>
            </a:r>
            <a:endParaRPr b="1" sz="3600">
              <a:latin typeface="Georgia"/>
              <a:ea typeface="Georgia"/>
              <a:cs typeface="Georgia"/>
              <a:sym typeface="Georgia"/>
            </a:endParaRPr>
          </a:p>
        </p:txBody>
      </p:sp>
      <p:sp>
        <p:nvSpPr>
          <p:cNvPr id="175" name="Shape 175"/>
          <p:cNvSpPr txBox="1"/>
          <p:nvPr>
            <p:ph idx="1" type="body"/>
          </p:nvPr>
        </p:nvSpPr>
        <p:spPr>
          <a:xfrm>
            <a:off x="311700" y="1329350"/>
            <a:ext cx="8520600" cy="34164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Teach your child not to post identifying information on the internet.</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Set a limit to how much time your child can spend online.</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Keep the computer in a central location in the home. </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Utilize parental controls and blocking software provided by your Internet Service Provider. You can always contact your ISP for more information. </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Talk to your child about internet predators.</a:t>
            </a:r>
            <a:endParaRPr sz="2200">
              <a:solidFill>
                <a:srgbClr val="000000"/>
              </a:solidFill>
              <a:latin typeface="Georgia"/>
              <a:ea typeface="Georgia"/>
              <a:cs typeface="Georgia"/>
              <a:sym typeface="Georgia"/>
            </a:endParaRPr>
          </a:p>
          <a:p>
            <a:pPr indent="0" lvl="0" marL="0">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338900"/>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Safety Tips Cont. </a:t>
            </a:r>
            <a:endParaRPr b="1" sz="3600">
              <a:latin typeface="Georgia"/>
              <a:ea typeface="Georgia"/>
              <a:cs typeface="Georgia"/>
              <a:sym typeface="Georgia"/>
            </a:endParaRPr>
          </a:p>
        </p:txBody>
      </p:sp>
      <p:sp>
        <p:nvSpPr>
          <p:cNvPr id="181" name="Shape 181"/>
          <p:cNvSpPr txBox="1"/>
          <p:nvPr>
            <p:ph idx="1" type="body"/>
          </p:nvPr>
        </p:nvSpPr>
        <p:spPr>
          <a:xfrm>
            <a:off x="311700" y="1258600"/>
            <a:ext cx="8611200" cy="37644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Watch for unexplained changes in your child’s behavior. </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Do not hesitate to seek help from law enforcement if you have reason to believe that a predator might be targeting your child. </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Learn what social media outlets and devices your students are using and educate yourself about them.</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Technology is mobile, so remember to monitor cell phones, gaming systems, and laptops. </a:t>
            </a:r>
            <a:endParaRPr sz="2200">
              <a:solidFill>
                <a:srgbClr val="000000"/>
              </a:solidFill>
              <a:latin typeface="Georgia"/>
              <a:ea typeface="Georgia"/>
              <a:cs typeface="Georgia"/>
              <a:sym typeface="Georgia"/>
            </a:endParaRPr>
          </a:p>
          <a:p>
            <a:pPr indent="-368300" lvl="0" marL="457200">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Continue having </a:t>
            </a:r>
            <a:r>
              <a:rPr lang="en" sz="2200">
                <a:solidFill>
                  <a:srgbClr val="000000"/>
                </a:solidFill>
                <a:latin typeface="Georgia"/>
                <a:ea typeface="Georgia"/>
                <a:cs typeface="Georgia"/>
                <a:sym typeface="Georgia"/>
              </a:rPr>
              <a:t>dialogue</a:t>
            </a:r>
            <a:r>
              <a:rPr lang="en" sz="2200">
                <a:solidFill>
                  <a:srgbClr val="000000"/>
                </a:solidFill>
                <a:latin typeface="Georgia"/>
                <a:ea typeface="Georgia"/>
                <a:cs typeface="Georgia"/>
                <a:sym typeface="Georgia"/>
              </a:rPr>
              <a:t> with your children about internet safety. </a:t>
            </a:r>
            <a:endParaRPr sz="2200">
              <a:solidFill>
                <a:srgbClr val="000000"/>
              </a:solidFill>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Discussion starters for parents</a:t>
            </a:r>
            <a:endParaRPr b="1" sz="3600">
              <a:latin typeface="Georgia"/>
              <a:ea typeface="Georgia"/>
              <a:cs typeface="Georgia"/>
              <a:sym typeface="Georgia"/>
            </a:endParaRPr>
          </a:p>
        </p:txBody>
      </p:sp>
      <p:sp>
        <p:nvSpPr>
          <p:cNvPr id="187" name="Shape 187"/>
          <p:cNvSpPr txBox="1"/>
          <p:nvPr>
            <p:ph idx="1" type="body"/>
          </p:nvPr>
        </p:nvSpPr>
        <p:spPr>
          <a:xfrm>
            <a:off x="507900" y="1888725"/>
            <a:ext cx="8128200" cy="2811000"/>
          </a:xfrm>
          <a:prstGeom prst="rect">
            <a:avLst/>
          </a:prstGeom>
        </p:spPr>
        <p:txBody>
          <a:bodyPr anchorCtr="0" anchor="t" bIns="91425" lIns="91425" spcFirstLastPara="1" rIns="91425" wrap="square" tIns="91425">
            <a:noAutofit/>
          </a:bodyPr>
          <a:lstStyle/>
          <a:p>
            <a:pPr indent="-368300" lvl="0" marL="457200" rtl="0" algn="ctr">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Why should you keep personal information private?</a:t>
            </a:r>
            <a:endParaRPr sz="2200">
              <a:solidFill>
                <a:srgbClr val="000000"/>
              </a:solidFill>
              <a:latin typeface="Georgia"/>
              <a:ea typeface="Georgia"/>
              <a:cs typeface="Georgia"/>
              <a:sym typeface="Georgia"/>
            </a:endParaRPr>
          </a:p>
          <a:p>
            <a:pPr indent="-368300" lvl="0" marL="457200" rtl="0" algn="ctr">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What are your favorite things to do online? </a:t>
            </a:r>
            <a:endParaRPr sz="2200">
              <a:solidFill>
                <a:srgbClr val="000000"/>
              </a:solidFill>
              <a:latin typeface="Georgia"/>
              <a:ea typeface="Georgia"/>
              <a:cs typeface="Georgia"/>
              <a:sym typeface="Georgia"/>
            </a:endParaRPr>
          </a:p>
          <a:p>
            <a:pPr indent="-368300" lvl="0" marL="457200" rtl="0" algn="ctr">
              <a:spcBef>
                <a:spcPts val="0"/>
              </a:spcBef>
              <a:spcAft>
                <a:spcPts val="0"/>
              </a:spcAft>
              <a:buClr>
                <a:srgbClr val="000000"/>
              </a:buClr>
              <a:buSzPts val="2200"/>
              <a:buFont typeface="Georgia"/>
              <a:buChar char="-"/>
            </a:pPr>
            <a:r>
              <a:rPr lang="en" sz="2200">
                <a:solidFill>
                  <a:srgbClr val="000000"/>
                </a:solidFill>
                <a:latin typeface="Georgia"/>
                <a:ea typeface="Georgia"/>
                <a:cs typeface="Georgia"/>
                <a:sym typeface="Georgia"/>
              </a:rPr>
              <a:t>What can you do to be safe while online? </a:t>
            </a:r>
            <a:endParaRPr sz="2200">
              <a:solidFill>
                <a:srgbClr val="000000"/>
              </a:solidFill>
              <a:latin typeface="Georgia"/>
              <a:ea typeface="Georgia"/>
              <a:cs typeface="Georgia"/>
              <a:sym typeface="Georgia"/>
            </a:endParaRPr>
          </a:p>
          <a:p>
            <a:pPr indent="0" lvl="0" marL="0" rtl="0">
              <a:spcBef>
                <a:spcPts val="160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258650" y="23277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Filters &amp; Monitors</a:t>
            </a:r>
            <a:endParaRPr b="1" sz="3600">
              <a:latin typeface="Georgia"/>
              <a:ea typeface="Georgia"/>
              <a:cs typeface="Georgia"/>
              <a:sym typeface="Georgia"/>
            </a:endParaRPr>
          </a:p>
        </p:txBody>
      </p:sp>
      <p:sp>
        <p:nvSpPr>
          <p:cNvPr id="193" name="Shape 193"/>
          <p:cNvSpPr txBox="1"/>
          <p:nvPr>
            <p:ph idx="1" type="body"/>
          </p:nvPr>
        </p:nvSpPr>
        <p:spPr>
          <a:xfrm>
            <a:off x="150325" y="876225"/>
            <a:ext cx="8949600" cy="4267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descr="Image result for K9 PROTECTION BLUE COAT" id="194" name="Shape 194"/>
          <p:cNvPicPr preferRelativeResize="0"/>
          <p:nvPr/>
        </p:nvPicPr>
        <p:blipFill>
          <a:blip r:embed="rId3">
            <a:alphaModFix/>
          </a:blip>
          <a:stretch>
            <a:fillRect/>
          </a:stretch>
        </p:blipFill>
        <p:spPr>
          <a:xfrm>
            <a:off x="150325" y="974850"/>
            <a:ext cx="3833300" cy="1810825"/>
          </a:xfrm>
          <a:prstGeom prst="rect">
            <a:avLst/>
          </a:prstGeom>
          <a:noFill/>
          <a:ln>
            <a:noFill/>
          </a:ln>
        </p:spPr>
      </p:pic>
      <p:pic>
        <p:nvPicPr>
          <p:cNvPr descr="Image result for OPENDNS" id="195" name="Shape 195"/>
          <p:cNvPicPr preferRelativeResize="0"/>
          <p:nvPr/>
        </p:nvPicPr>
        <p:blipFill>
          <a:blip r:embed="rId4">
            <a:alphaModFix/>
          </a:blip>
          <a:stretch>
            <a:fillRect/>
          </a:stretch>
        </p:blipFill>
        <p:spPr>
          <a:xfrm>
            <a:off x="5164500" y="1032350"/>
            <a:ext cx="3935425" cy="1554325"/>
          </a:xfrm>
          <a:prstGeom prst="rect">
            <a:avLst/>
          </a:prstGeom>
          <a:noFill/>
          <a:ln>
            <a:noFill/>
          </a:ln>
        </p:spPr>
      </p:pic>
      <p:pic>
        <p:nvPicPr>
          <p:cNvPr descr="Image result for NORTON ONLINE FAMILY" id="196" name="Shape 196"/>
          <p:cNvPicPr preferRelativeResize="0"/>
          <p:nvPr/>
        </p:nvPicPr>
        <p:blipFill>
          <a:blip r:embed="rId5">
            <a:alphaModFix/>
          </a:blip>
          <a:stretch>
            <a:fillRect/>
          </a:stretch>
        </p:blipFill>
        <p:spPr>
          <a:xfrm>
            <a:off x="2821025" y="2742800"/>
            <a:ext cx="2785650" cy="1963200"/>
          </a:xfrm>
          <a:prstGeom prst="rect">
            <a:avLst/>
          </a:prstGeom>
          <a:noFill/>
          <a:ln>
            <a:noFill/>
          </a:ln>
        </p:spPr>
      </p:pic>
      <p:sp>
        <p:nvSpPr>
          <p:cNvPr id="197" name="Shape 197"/>
          <p:cNvSpPr txBox="1"/>
          <p:nvPr/>
        </p:nvSpPr>
        <p:spPr>
          <a:xfrm rot="-1735814">
            <a:off x="392353" y="3404017"/>
            <a:ext cx="2080645" cy="870255"/>
          </a:xfrm>
          <a:prstGeom prst="rect">
            <a:avLst/>
          </a:prstGeom>
          <a:noFill/>
          <a:ln>
            <a:noFill/>
          </a:ln>
        </p:spPr>
        <p:txBody>
          <a:bodyPr anchorCtr="0" anchor="t" bIns="91425" lIns="91425" spcFirstLastPara="1" rIns="91425" wrap="square" tIns="91425">
            <a:noAutofit/>
          </a:bodyPr>
          <a:lstStyle/>
          <a:p>
            <a:pPr indent="0" lvl="0" marL="0" algn="ctr">
              <a:spcBef>
                <a:spcPts val="0"/>
              </a:spcBef>
              <a:spcAft>
                <a:spcPts val="0"/>
              </a:spcAft>
              <a:buNone/>
            </a:pPr>
            <a:r>
              <a:rPr b="1" lang="en" sz="4800">
                <a:solidFill>
                  <a:srgbClr val="FF0000"/>
                </a:solidFill>
                <a:latin typeface="Georgia"/>
                <a:ea typeface="Georgia"/>
                <a:cs typeface="Georgia"/>
                <a:sym typeface="Georgia"/>
              </a:rPr>
              <a:t>FREE</a:t>
            </a:r>
            <a:endParaRPr b="1" sz="4800">
              <a:solidFill>
                <a:srgbClr val="FF0000"/>
              </a:solidFill>
              <a:latin typeface="Georgia"/>
              <a:ea typeface="Georgia"/>
              <a:cs typeface="Georgia"/>
              <a:sym typeface="Georgia"/>
            </a:endParaRPr>
          </a:p>
        </p:txBody>
      </p:sp>
      <p:sp>
        <p:nvSpPr>
          <p:cNvPr id="198" name="Shape 198"/>
          <p:cNvSpPr txBox="1"/>
          <p:nvPr/>
        </p:nvSpPr>
        <p:spPr>
          <a:xfrm rot="2381524">
            <a:off x="6365971" y="3437634"/>
            <a:ext cx="2210561" cy="710530"/>
          </a:xfrm>
          <a:prstGeom prst="rect">
            <a:avLst/>
          </a:prstGeom>
          <a:noFill/>
          <a:ln>
            <a:noFill/>
          </a:ln>
        </p:spPr>
        <p:txBody>
          <a:bodyPr anchorCtr="0" anchor="t" bIns="91425" lIns="91425" spcFirstLastPara="1" rIns="91425" wrap="square" tIns="91425">
            <a:noAutofit/>
          </a:bodyPr>
          <a:lstStyle/>
          <a:p>
            <a:pPr indent="0" lvl="0" marL="0" algn="ctr">
              <a:spcBef>
                <a:spcPts val="0"/>
              </a:spcBef>
              <a:spcAft>
                <a:spcPts val="0"/>
              </a:spcAft>
              <a:buNone/>
            </a:pPr>
            <a:r>
              <a:rPr b="1" lang="en" sz="4800">
                <a:solidFill>
                  <a:srgbClr val="FF0000"/>
                </a:solidFill>
                <a:latin typeface="Georgia"/>
                <a:ea typeface="Georgia"/>
                <a:cs typeface="Georgia"/>
                <a:sym typeface="Georgia"/>
              </a:rPr>
              <a:t>FREE</a:t>
            </a:r>
            <a:endParaRPr b="1" sz="4800">
              <a:solidFill>
                <a:srgbClr val="FF0000"/>
              </a:solidFill>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Georgia"/>
                <a:ea typeface="Georgia"/>
                <a:cs typeface="Georgia"/>
                <a:sym typeface="Georgia"/>
              </a:rPr>
              <a:t>THANK YOU</a:t>
            </a:r>
            <a:endParaRPr b="1" sz="3600">
              <a:latin typeface="Georgia"/>
              <a:ea typeface="Georgia"/>
              <a:cs typeface="Georgia"/>
              <a:sym typeface="Georgia"/>
            </a:endParaRPr>
          </a:p>
        </p:txBody>
      </p:sp>
      <p:sp>
        <p:nvSpPr>
          <p:cNvPr id="204" name="Shape 204"/>
          <p:cNvSpPr txBox="1"/>
          <p:nvPr>
            <p:ph idx="1" type="body"/>
          </p:nvPr>
        </p:nvSpPr>
        <p:spPr>
          <a:xfrm>
            <a:off x="311700" y="1605975"/>
            <a:ext cx="8152200" cy="296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200">
              <a:solidFill>
                <a:srgbClr val="000000"/>
              </a:solidFill>
              <a:latin typeface="Georgia"/>
              <a:ea typeface="Georgia"/>
              <a:cs typeface="Georgia"/>
              <a:sym typeface="Georgia"/>
            </a:endParaRPr>
          </a:p>
          <a:p>
            <a:pPr indent="-381000" lvl="0" marL="457200" rtl="0" algn="ctr">
              <a:spcBef>
                <a:spcPts val="1600"/>
              </a:spcBef>
              <a:spcAft>
                <a:spcPts val="0"/>
              </a:spcAft>
              <a:buClr>
                <a:srgbClr val="000000"/>
              </a:buClr>
              <a:buSzPts val="2400"/>
              <a:buFont typeface="Georgia"/>
              <a:buChar char="-"/>
            </a:pPr>
            <a:r>
              <a:rPr lang="en" sz="2400">
                <a:solidFill>
                  <a:srgbClr val="000000"/>
                </a:solidFill>
                <a:latin typeface="Georgia"/>
                <a:ea typeface="Georgia"/>
                <a:cs typeface="Georgia"/>
                <a:sym typeface="Georgia"/>
              </a:rPr>
              <a:t>Be on the lookout for future dates! </a:t>
            </a:r>
            <a:endParaRPr sz="2400">
              <a:solidFill>
                <a:srgbClr val="000000"/>
              </a:solidFill>
              <a:latin typeface="Georgia"/>
              <a:ea typeface="Georgia"/>
              <a:cs typeface="Georgia"/>
              <a:sym typeface="Georgia"/>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lnSpc>
                <a:spcPct val="120000"/>
              </a:lnSpc>
              <a:spcBef>
                <a:spcPts val="0"/>
              </a:spcBef>
              <a:spcAft>
                <a:spcPts val="0"/>
              </a:spcAft>
              <a:buClr>
                <a:schemeClr val="dk1"/>
              </a:buClr>
              <a:buSzPts val="1100"/>
              <a:buFont typeface="Arial"/>
              <a:buNone/>
            </a:pPr>
            <a:r>
              <a:rPr b="1" lang="en" sz="3600">
                <a:latin typeface="Georgia"/>
                <a:ea typeface="Georgia"/>
                <a:cs typeface="Georgia"/>
                <a:sym typeface="Georgia"/>
              </a:rPr>
              <a:t>Mission Statement</a:t>
            </a:r>
            <a:endParaRPr b="1" sz="3600">
              <a:latin typeface="Georgia"/>
              <a:ea typeface="Georgia"/>
              <a:cs typeface="Georgia"/>
              <a:sym typeface="Georgia"/>
            </a:endParaRPr>
          </a:p>
          <a:p>
            <a:pPr indent="0" lvl="0" marL="0" rtl="0">
              <a:lnSpc>
                <a:spcPct val="115000"/>
              </a:lnSpc>
              <a:spcBef>
                <a:spcPts val="0"/>
              </a:spcBef>
              <a:spcAft>
                <a:spcPts val="0"/>
              </a:spcAft>
              <a:buClr>
                <a:schemeClr val="dk1"/>
              </a:buClr>
              <a:buSzPts val="1100"/>
              <a:buFont typeface="Arial"/>
              <a:buNone/>
            </a:pPr>
            <a:r>
              <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71" name="Shape 71"/>
          <p:cNvSpPr txBox="1"/>
          <p:nvPr>
            <p:ph idx="1" type="body"/>
          </p:nvPr>
        </p:nvSpPr>
        <p:spPr>
          <a:xfrm>
            <a:off x="311700" y="1400075"/>
            <a:ext cx="8520600" cy="34164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Clr>
                <a:schemeClr val="dk1"/>
              </a:buClr>
              <a:buSzPts val="1100"/>
              <a:buFont typeface="Arial"/>
              <a:buNone/>
            </a:pPr>
            <a:r>
              <a:rPr lang="en" sz="2400">
                <a:solidFill>
                  <a:schemeClr val="dk1"/>
                </a:solidFill>
                <a:latin typeface="Georgia"/>
                <a:ea typeface="Georgia"/>
                <a:cs typeface="Georgia"/>
                <a:sym typeface="Georgia"/>
              </a:rPr>
              <a:t>The mission of Nichols-Lawson Middle School Counseling Program is to provide high quality, comprehensive school counseling services to all students. Our program will support and encourage the academic, personal/social, and career development of all students to ensure that they are ready for college, career, and community success.</a:t>
            </a:r>
            <a:endParaRPr sz="2400">
              <a:solidFill>
                <a:schemeClr val="dk1"/>
              </a:solidFill>
              <a:latin typeface="Georgia"/>
              <a:ea typeface="Georgia"/>
              <a:cs typeface="Georgia"/>
              <a:sym typeface="Georgia"/>
            </a:endParaRPr>
          </a:p>
          <a:p>
            <a:pPr indent="0" lvl="0" marL="0">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lnSpc>
                <a:spcPct val="120000"/>
              </a:lnSpc>
              <a:spcBef>
                <a:spcPts val="0"/>
              </a:spcBef>
              <a:spcAft>
                <a:spcPts val="0"/>
              </a:spcAft>
              <a:buClr>
                <a:schemeClr val="dk1"/>
              </a:buClr>
              <a:buSzPts val="1100"/>
              <a:buFont typeface="Arial"/>
              <a:buNone/>
            </a:pPr>
            <a:r>
              <a:rPr b="1" lang="en" sz="3600">
                <a:latin typeface="Georgia"/>
                <a:ea typeface="Georgia"/>
                <a:cs typeface="Georgia"/>
                <a:sym typeface="Georgia"/>
              </a:rPr>
              <a:t>Vision</a:t>
            </a:r>
            <a:endParaRPr b="1" sz="3600">
              <a:latin typeface="Georgia"/>
              <a:ea typeface="Georgia"/>
              <a:cs typeface="Georgia"/>
              <a:sym typeface="Georgia"/>
            </a:endParaRPr>
          </a:p>
          <a:p>
            <a:pPr indent="0" lvl="0" marL="0" rtl="0">
              <a:lnSpc>
                <a:spcPct val="115000"/>
              </a:lnSpc>
              <a:spcBef>
                <a:spcPts val="0"/>
              </a:spcBef>
              <a:spcAft>
                <a:spcPts val="0"/>
              </a:spcAft>
              <a:buClr>
                <a:schemeClr val="dk1"/>
              </a:buClr>
              <a:buSzPts val="1100"/>
              <a:buFont typeface="Arial"/>
              <a:buNone/>
            </a:pPr>
            <a:r>
              <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77" name="Shape 77"/>
          <p:cNvSpPr txBox="1"/>
          <p:nvPr>
            <p:ph idx="1" type="body"/>
          </p:nvPr>
        </p:nvSpPr>
        <p:spPr>
          <a:xfrm>
            <a:off x="311700" y="1400075"/>
            <a:ext cx="8520600" cy="34164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Clr>
                <a:schemeClr val="dk1"/>
              </a:buClr>
              <a:buSzPts val="1100"/>
              <a:buFont typeface="Arial"/>
              <a:buNone/>
            </a:pPr>
            <a:r>
              <a:rPr lang="en" sz="2200">
                <a:solidFill>
                  <a:schemeClr val="dk1"/>
                </a:solidFill>
                <a:latin typeface="Georgia"/>
                <a:ea typeface="Georgia"/>
                <a:cs typeface="Georgia"/>
                <a:sym typeface="Georgia"/>
              </a:rPr>
              <a:t>The vision of the NLMS school counseling program is to provide diverse and developmentally appropriate opportunities for students to become academically successful, capable, self-reliant and resourceful. The program aims to provide students with a smooth transition from elementary to middle school and middle to high school. The program builds collaboration with parents, teachers, and other stakeholders to enhance the potential for every students’ postsecondary success.</a:t>
            </a:r>
            <a:endParaRPr sz="2200">
              <a:solidFill>
                <a:schemeClr val="dk1"/>
              </a:solidFill>
              <a:latin typeface="Georgia"/>
              <a:ea typeface="Georgia"/>
              <a:cs typeface="Georgia"/>
              <a:sym typeface="Georgia"/>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311700" y="232775"/>
            <a:ext cx="8520600" cy="572700"/>
          </a:xfrm>
          <a:prstGeom prst="rect">
            <a:avLst/>
          </a:prstGeom>
        </p:spPr>
        <p:txBody>
          <a:bodyPr anchorCtr="0" anchor="t" bIns="91425" lIns="91425" spcFirstLastPara="1" rIns="91425" wrap="square" tIns="91425">
            <a:noAutofit/>
          </a:bodyPr>
          <a:lstStyle/>
          <a:p>
            <a:pPr indent="0" lvl="0" marL="0" rtl="0" algn="ctr">
              <a:lnSpc>
                <a:spcPct val="120000"/>
              </a:lnSpc>
              <a:spcBef>
                <a:spcPts val="0"/>
              </a:spcBef>
              <a:spcAft>
                <a:spcPts val="0"/>
              </a:spcAft>
              <a:buClr>
                <a:schemeClr val="dk1"/>
              </a:buClr>
              <a:buSzPts val="1100"/>
              <a:buFont typeface="Arial"/>
              <a:buNone/>
            </a:pPr>
            <a:r>
              <a:rPr b="1" lang="en" sz="3600">
                <a:latin typeface="Georgia"/>
                <a:ea typeface="Georgia"/>
                <a:cs typeface="Georgia"/>
                <a:sym typeface="Georgia"/>
              </a:rPr>
              <a:t>Our Vision for Coffee With the Counselors</a:t>
            </a:r>
            <a:endParaRPr b="1" sz="3600">
              <a:latin typeface="Georgia"/>
              <a:ea typeface="Georgia"/>
              <a:cs typeface="Georgia"/>
              <a:sym typeface="Georgia"/>
            </a:endParaRPr>
          </a:p>
          <a:p>
            <a:pPr indent="0" lvl="0" marL="0" rtl="0">
              <a:lnSpc>
                <a:spcPct val="115000"/>
              </a:lnSpc>
              <a:spcBef>
                <a:spcPts val="0"/>
              </a:spcBef>
              <a:spcAft>
                <a:spcPts val="0"/>
              </a:spcAft>
              <a:buClr>
                <a:schemeClr val="dk1"/>
              </a:buClr>
              <a:buSzPts val="1100"/>
              <a:buFont typeface="Arial"/>
              <a:buNone/>
            </a:pPr>
            <a:r>
              <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83" name="Shape 83"/>
          <p:cNvSpPr txBox="1"/>
          <p:nvPr>
            <p:ph idx="1" type="body"/>
          </p:nvPr>
        </p:nvSpPr>
        <p:spPr>
          <a:xfrm>
            <a:off x="412350" y="1839400"/>
            <a:ext cx="8319300" cy="3153900"/>
          </a:xfrm>
          <a:prstGeom prst="rect">
            <a:avLst/>
          </a:prstGeom>
        </p:spPr>
        <p:txBody>
          <a:bodyPr anchorCtr="0" anchor="t" bIns="91425" lIns="91425" spcFirstLastPara="1" rIns="91425" wrap="square" tIns="91425">
            <a:noAutofit/>
          </a:bodyPr>
          <a:lstStyle/>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Informal, discussion based sessions where we can learn from each other and discover how we can best help the students of NLMS.</a:t>
            </a:r>
            <a:endParaRPr sz="2200">
              <a:solidFill>
                <a:schemeClr val="dk1"/>
              </a:solidFill>
              <a:latin typeface="Georgia"/>
              <a:ea typeface="Georgia"/>
              <a:cs typeface="Georgia"/>
              <a:sym typeface="Georgia"/>
            </a:endParaRPr>
          </a:p>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We would love feedback, communication, and personal stories in order to make our program thrive here at NLMS.</a:t>
            </a:r>
            <a:endParaRPr sz="2200">
              <a:solidFill>
                <a:schemeClr val="dk1"/>
              </a:solidFill>
              <a:latin typeface="Georgia"/>
              <a:ea typeface="Georgia"/>
              <a:cs typeface="Georgia"/>
              <a:sym typeface="Georgia"/>
            </a:endParaRPr>
          </a:p>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Needs Assessment for future topics!</a:t>
            </a:r>
            <a:endParaRPr sz="2200">
              <a:solidFill>
                <a:schemeClr val="dk1"/>
              </a:solidFill>
              <a:latin typeface="Georgia"/>
              <a:ea typeface="Georgia"/>
              <a:cs typeface="Georgia"/>
              <a:sym typeface="Georgia"/>
            </a:endParaRPr>
          </a:p>
          <a:p>
            <a:pPr indent="0" lvl="0" marL="0" rtl="0">
              <a:spcBef>
                <a:spcPts val="0"/>
              </a:spcBef>
              <a:spcAft>
                <a:spcPts val="0"/>
              </a:spcAft>
              <a:buClr>
                <a:schemeClr val="dk1"/>
              </a:buClr>
              <a:buSzPts val="1100"/>
              <a:buFont typeface="Arial"/>
              <a:buNone/>
            </a:pPr>
            <a:r>
              <a:t/>
            </a:r>
            <a:endParaRPr sz="2200">
              <a:solidFill>
                <a:schemeClr val="dk1"/>
              </a:solidFill>
              <a:latin typeface="Georgia"/>
              <a:ea typeface="Georgia"/>
              <a:cs typeface="Georgia"/>
              <a:sym typeface="Georgia"/>
            </a:endParaRPr>
          </a:p>
          <a:p>
            <a:pPr indent="0" lvl="0" marL="0">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83125"/>
            <a:ext cx="8520600" cy="572700"/>
          </a:xfrm>
          <a:prstGeom prst="rect">
            <a:avLst/>
          </a:prstGeom>
        </p:spPr>
        <p:txBody>
          <a:bodyPr anchorCtr="0" anchor="t" bIns="91425" lIns="91425" spcFirstLastPara="1" rIns="91425" wrap="square" tIns="91425">
            <a:noAutofit/>
          </a:bodyPr>
          <a:lstStyle/>
          <a:p>
            <a:pPr indent="0" lvl="0" marL="0" rtl="0" algn="ctr">
              <a:lnSpc>
                <a:spcPct val="120000"/>
              </a:lnSpc>
              <a:spcBef>
                <a:spcPts val="0"/>
              </a:spcBef>
              <a:spcAft>
                <a:spcPts val="0"/>
              </a:spcAft>
              <a:buClr>
                <a:schemeClr val="dk1"/>
              </a:buClr>
              <a:buSzPts val="1100"/>
              <a:buFont typeface="Arial"/>
              <a:buNone/>
            </a:pPr>
            <a:r>
              <a:rPr b="1" lang="en" sz="3600">
                <a:latin typeface="Georgia"/>
                <a:ea typeface="Georgia"/>
                <a:cs typeface="Georgia"/>
                <a:sym typeface="Georgia"/>
              </a:rPr>
              <a:t>The Role of a Counselor</a:t>
            </a:r>
            <a:endParaRPr b="1" sz="3600">
              <a:latin typeface="Georgia"/>
              <a:ea typeface="Georgia"/>
              <a:cs typeface="Georgia"/>
              <a:sym typeface="Georgia"/>
            </a:endParaRPr>
          </a:p>
          <a:p>
            <a:pPr indent="0" lvl="0" marL="0" rtl="0">
              <a:lnSpc>
                <a:spcPct val="115000"/>
              </a:lnSpc>
              <a:spcBef>
                <a:spcPts val="0"/>
              </a:spcBef>
              <a:spcAft>
                <a:spcPts val="0"/>
              </a:spcAft>
              <a:buClr>
                <a:schemeClr val="dk1"/>
              </a:buClr>
              <a:buSzPts val="1100"/>
              <a:buFont typeface="Arial"/>
              <a:buNone/>
            </a:pPr>
            <a:r>
              <a:t/>
            </a:r>
            <a:endParaRPr b="1" sz="3600">
              <a:latin typeface="Georgia"/>
              <a:ea typeface="Georgia"/>
              <a:cs typeface="Georgia"/>
              <a:sym typeface="Georgia"/>
            </a:endParaRPr>
          </a:p>
          <a:p>
            <a:pPr indent="0" lvl="0" marL="0">
              <a:spcBef>
                <a:spcPts val="0"/>
              </a:spcBef>
              <a:spcAft>
                <a:spcPts val="0"/>
              </a:spcAft>
              <a:buNone/>
            </a:pPr>
            <a:r>
              <a:t/>
            </a:r>
            <a:endParaRPr/>
          </a:p>
        </p:txBody>
      </p:sp>
      <p:sp>
        <p:nvSpPr>
          <p:cNvPr id="89" name="Shape 89"/>
          <p:cNvSpPr txBox="1"/>
          <p:nvPr>
            <p:ph idx="1" type="body"/>
          </p:nvPr>
        </p:nvSpPr>
        <p:spPr>
          <a:xfrm>
            <a:off x="311700" y="1347025"/>
            <a:ext cx="8520600" cy="3416400"/>
          </a:xfrm>
          <a:prstGeom prst="rect">
            <a:avLst/>
          </a:prstGeom>
        </p:spPr>
        <p:txBody>
          <a:bodyPr anchorCtr="0" anchor="t" bIns="91425" lIns="91425" spcFirstLastPara="1" rIns="91425" wrap="square" tIns="91425">
            <a:noAutofit/>
          </a:bodyPr>
          <a:lstStyle/>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To provide individual counseling and student planning.</a:t>
            </a:r>
            <a:endParaRPr sz="2200">
              <a:solidFill>
                <a:schemeClr val="dk1"/>
              </a:solidFill>
              <a:latin typeface="Georgia"/>
              <a:ea typeface="Georgia"/>
              <a:cs typeface="Georgia"/>
              <a:sym typeface="Georgia"/>
            </a:endParaRPr>
          </a:p>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To provide career education.</a:t>
            </a:r>
            <a:endParaRPr sz="2200">
              <a:solidFill>
                <a:schemeClr val="dk1"/>
              </a:solidFill>
              <a:latin typeface="Georgia"/>
              <a:ea typeface="Georgia"/>
              <a:cs typeface="Georgia"/>
              <a:sym typeface="Georgia"/>
            </a:endParaRPr>
          </a:p>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To provide large group guidance and psychoeducation.</a:t>
            </a:r>
            <a:endParaRPr sz="2200">
              <a:solidFill>
                <a:schemeClr val="dk1"/>
              </a:solidFill>
              <a:latin typeface="Georgia"/>
              <a:ea typeface="Georgia"/>
              <a:cs typeface="Georgia"/>
              <a:sym typeface="Georgia"/>
            </a:endParaRPr>
          </a:p>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To help prevent problems from developing.</a:t>
            </a:r>
            <a:endParaRPr sz="2200">
              <a:solidFill>
                <a:schemeClr val="dk1"/>
              </a:solidFill>
              <a:latin typeface="Georgia"/>
              <a:ea typeface="Georgia"/>
              <a:cs typeface="Georgia"/>
              <a:sym typeface="Georgia"/>
            </a:endParaRPr>
          </a:p>
          <a:p>
            <a:pPr indent="-368300" lvl="0" marL="457200" rtl="0">
              <a:lnSpc>
                <a:spcPct val="138000"/>
              </a:lnSpc>
              <a:spcBef>
                <a:spcPts val="0"/>
              </a:spcBef>
              <a:spcAft>
                <a:spcPts val="0"/>
              </a:spcAft>
              <a:buClr>
                <a:schemeClr val="dk1"/>
              </a:buClr>
              <a:buSzPts val="2200"/>
              <a:buFont typeface="Georgia"/>
              <a:buChar char="●"/>
            </a:pPr>
            <a:r>
              <a:rPr lang="en" sz="2200">
                <a:solidFill>
                  <a:schemeClr val="dk1"/>
                </a:solidFill>
                <a:latin typeface="Georgia"/>
                <a:ea typeface="Georgia"/>
                <a:cs typeface="Georgia"/>
                <a:sym typeface="Georgia"/>
              </a:rPr>
              <a:t>To form a partnership between the school and the surrounding community for the well-being of our students, parents, as well as our faculty and staff.</a:t>
            </a:r>
            <a:endParaRPr sz="2200">
              <a:solidFill>
                <a:schemeClr val="dk1"/>
              </a:solidFill>
              <a:latin typeface="Georgia"/>
              <a:ea typeface="Georgia"/>
              <a:cs typeface="Georgia"/>
              <a:sym typeface="Georgia"/>
            </a:endParaRPr>
          </a:p>
          <a:p>
            <a:pPr indent="0" lvl="0" marL="0" rtl="0">
              <a:spcBef>
                <a:spcPts val="0"/>
              </a:spcBef>
              <a:spcAft>
                <a:spcPts val="0"/>
              </a:spcAft>
              <a:buClr>
                <a:schemeClr val="dk1"/>
              </a:buClr>
              <a:buSzPts val="1100"/>
              <a:buFont typeface="Arial"/>
              <a:buNone/>
            </a:pPr>
            <a:r>
              <a:t/>
            </a:r>
            <a:endParaRPr sz="2200">
              <a:solidFill>
                <a:schemeClr val="dk1"/>
              </a:solidFill>
              <a:latin typeface="Georgia"/>
              <a:ea typeface="Georgia"/>
              <a:cs typeface="Georgia"/>
              <a:sym typeface="Georgia"/>
            </a:endParaRPr>
          </a:p>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477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Georgia"/>
                <a:ea typeface="Georgia"/>
                <a:cs typeface="Georgia"/>
                <a:sym typeface="Georgia"/>
              </a:rPr>
              <a:t>Ask yourself…..</a:t>
            </a:r>
            <a:endParaRPr b="1" sz="3600">
              <a:latin typeface="Georgia"/>
              <a:ea typeface="Georgia"/>
              <a:cs typeface="Georgia"/>
              <a:sym typeface="Georgia"/>
            </a:endParaRPr>
          </a:p>
        </p:txBody>
      </p:sp>
      <p:sp>
        <p:nvSpPr>
          <p:cNvPr id="95" name="Shape 95"/>
          <p:cNvSpPr txBox="1"/>
          <p:nvPr>
            <p:ph idx="1" type="body"/>
          </p:nvPr>
        </p:nvSpPr>
        <p:spPr>
          <a:xfrm>
            <a:off x="311700" y="1582950"/>
            <a:ext cx="8520600" cy="3304200"/>
          </a:xfrm>
          <a:prstGeom prst="rect">
            <a:avLst/>
          </a:prstGeom>
        </p:spPr>
        <p:txBody>
          <a:bodyPr anchorCtr="0" anchor="t" bIns="91425" lIns="91425" spcFirstLastPara="1" rIns="91425" wrap="square" tIns="91425">
            <a:noAutofit/>
          </a:bodyPr>
          <a:lstStyle/>
          <a:p>
            <a:pPr indent="-368300" lvl="0" marL="457200" rtl="0">
              <a:spcBef>
                <a:spcPts val="0"/>
              </a:spcBef>
              <a:spcAft>
                <a:spcPts val="0"/>
              </a:spcAft>
              <a:buClr>
                <a:srgbClr val="000000"/>
              </a:buClr>
              <a:buSzPts val="2200"/>
              <a:buFont typeface="Georgia"/>
              <a:buAutoNum type="arabicPeriod"/>
            </a:pPr>
            <a:r>
              <a:rPr lang="en" sz="2200">
                <a:solidFill>
                  <a:srgbClr val="000000"/>
                </a:solidFill>
                <a:latin typeface="Georgia"/>
                <a:ea typeface="Georgia"/>
                <a:cs typeface="Georgia"/>
                <a:sym typeface="Georgia"/>
              </a:rPr>
              <a:t>Does your child have any social media accounts (Instagram, Facebook, Snapchat, etc.)?</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AutoNum type="arabicPeriod"/>
            </a:pPr>
            <a:r>
              <a:rPr lang="en" sz="2200">
                <a:solidFill>
                  <a:srgbClr val="000000"/>
                </a:solidFill>
                <a:latin typeface="Georgia"/>
                <a:ea typeface="Georgia"/>
                <a:cs typeface="Georgia"/>
                <a:sym typeface="Georgia"/>
              </a:rPr>
              <a:t>Does your child have an email account?</a:t>
            </a:r>
            <a:endParaRPr sz="2200">
              <a:solidFill>
                <a:srgbClr val="000000"/>
              </a:solidFill>
              <a:latin typeface="Georgia"/>
              <a:ea typeface="Georgia"/>
              <a:cs typeface="Georgia"/>
              <a:sym typeface="Georgia"/>
            </a:endParaRPr>
          </a:p>
          <a:p>
            <a:pPr indent="-368300" lvl="0" marL="457200" rtl="0">
              <a:spcBef>
                <a:spcPts val="0"/>
              </a:spcBef>
              <a:spcAft>
                <a:spcPts val="0"/>
              </a:spcAft>
              <a:buClr>
                <a:srgbClr val="000000"/>
              </a:buClr>
              <a:buSzPts val="2200"/>
              <a:buFont typeface="Georgia"/>
              <a:buAutoNum type="arabicPeriod"/>
            </a:pPr>
            <a:r>
              <a:rPr lang="en" sz="2200">
                <a:solidFill>
                  <a:srgbClr val="000000"/>
                </a:solidFill>
                <a:latin typeface="Georgia"/>
                <a:ea typeface="Georgia"/>
                <a:cs typeface="Georgia"/>
                <a:sym typeface="Georgia"/>
              </a:rPr>
              <a:t>Does your child</a:t>
            </a:r>
            <a:r>
              <a:rPr lang="en" sz="2200">
                <a:solidFill>
                  <a:srgbClr val="000000"/>
                </a:solidFill>
                <a:latin typeface="Georgia"/>
                <a:ea typeface="Georgia"/>
                <a:cs typeface="Georgia"/>
                <a:sym typeface="Georgia"/>
              </a:rPr>
              <a:t> </a:t>
            </a:r>
            <a:r>
              <a:rPr lang="en" sz="2200">
                <a:solidFill>
                  <a:srgbClr val="000000"/>
                </a:solidFill>
                <a:latin typeface="Georgia"/>
                <a:ea typeface="Georgia"/>
                <a:cs typeface="Georgia"/>
                <a:sym typeface="Georgia"/>
              </a:rPr>
              <a:t>have a gaming system (XBox, Playstation. etc.)?</a:t>
            </a:r>
            <a:endParaRPr sz="2200">
              <a:solidFill>
                <a:srgbClr val="000000"/>
              </a:solidFill>
              <a:latin typeface="Georgia"/>
              <a:ea typeface="Georgia"/>
              <a:cs typeface="Georgia"/>
              <a:sym typeface="Georgia"/>
            </a:endParaRPr>
          </a:p>
          <a:p>
            <a:pPr indent="-368300" lvl="0" marL="457200">
              <a:spcBef>
                <a:spcPts val="0"/>
              </a:spcBef>
              <a:spcAft>
                <a:spcPts val="0"/>
              </a:spcAft>
              <a:buClr>
                <a:srgbClr val="000000"/>
              </a:buClr>
              <a:buSzPts val="2200"/>
              <a:buFont typeface="Georgia"/>
              <a:buAutoNum type="arabicPeriod"/>
            </a:pPr>
            <a:r>
              <a:rPr lang="en" sz="2200">
                <a:solidFill>
                  <a:srgbClr val="000000"/>
                </a:solidFill>
                <a:latin typeface="Georgia"/>
                <a:ea typeface="Georgia"/>
                <a:cs typeface="Georgia"/>
                <a:sym typeface="Georgia"/>
              </a:rPr>
              <a:t>Does your child have a cell phone with internet access?</a:t>
            </a:r>
            <a:endParaRPr sz="2200">
              <a:solidFill>
                <a:srgbClr val="000000"/>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62700"/>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If you answered YES</a:t>
            </a:r>
            <a:endParaRPr b="1" sz="3600">
              <a:latin typeface="Georgia"/>
              <a:ea typeface="Georgia"/>
              <a:cs typeface="Georgia"/>
              <a:sym typeface="Georgia"/>
            </a:endParaRPr>
          </a:p>
        </p:txBody>
      </p:sp>
      <p:sp>
        <p:nvSpPr>
          <p:cNvPr id="101" name="Shape 101"/>
          <p:cNvSpPr txBox="1"/>
          <p:nvPr>
            <p:ph idx="1" type="body"/>
          </p:nvPr>
        </p:nvSpPr>
        <p:spPr>
          <a:xfrm>
            <a:off x="767700" y="1596600"/>
            <a:ext cx="7608600" cy="2906700"/>
          </a:xfrm>
          <a:prstGeom prst="rect">
            <a:avLst/>
          </a:prstGeom>
        </p:spPr>
        <p:txBody>
          <a:bodyPr anchorCtr="0" anchor="t" bIns="91425" lIns="91425" spcFirstLastPara="1" rIns="91425" wrap="square" tIns="91425">
            <a:noAutofit/>
          </a:bodyPr>
          <a:lstStyle/>
          <a:p>
            <a:pPr indent="0" lvl="0" marL="0" rtl="0" algn="ctr">
              <a:lnSpc>
                <a:spcPct val="90000"/>
              </a:lnSpc>
              <a:spcBef>
                <a:spcPts val="700"/>
              </a:spcBef>
              <a:spcAft>
                <a:spcPts val="0"/>
              </a:spcAft>
              <a:buClr>
                <a:schemeClr val="dk1"/>
              </a:buClr>
              <a:buSzPts val="1100"/>
              <a:buFont typeface="Arial"/>
              <a:buNone/>
            </a:pPr>
            <a:r>
              <a:rPr lang="en" sz="3000">
                <a:solidFill>
                  <a:schemeClr val="dk1"/>
                </a:solidFill>
                <a:latin typeface="Georgia"/>
                <a:ea typeface="Georgia"/>
                <a:cs typeface="Georgia"/>
                <a:sym typeface="Georgia"/>
              </a:rPr>
              <a:t>If you answered yes to any of the previous questions, then Internet Safety should be a concern for you and your family.</a:t>
            </a:r>
            <a:endParaRPr sz="3000">
              <a:solidFill>
                <a:schemeClr val="dk1"/>
              </a:solidFill>
              <a:latin typeface="Georgia"/>
              <a:ea typeface="Georgia"/>
              <a:cs typeface="Georgia"/>
              <a:sym typeface="Georgia"/>
            </a:endParaRPr>
          </a:p>
          <a:p>
            <a:pPr indent="0" lvl="0" marL="0">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3381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600">
                <a:latin typeface="Georgia"/>
                <a:ea typeface="Georgia"/>
                <a:cs typeface="Georgia"/>
                <a:sym typeface="Georgia"/>
              </a:rPr>
              <a:t>Video</a:t>
            </a:r>
            <a:endParaRPr b="1" sz="3600">
              <a:latin typeface="Georgia"/>
              <a:ea typeface="Georgia"/>
              <a:cs typeface="Georgia"/>
              <a:sym typeface="Georgia"/>
            </a:endParaRPr>
          </a:p>
        </p:txBody>
      </p:sp>
      <p:sp>
        <p:nvSpPr>
          <p:cNvPr id="107" name="Shape 107"/>
          <p:cNvSpPr txBox="1"/>
          <p:nvPr>
            <p:ph idx="1" type="body"/>
          </p:nvPr>
        </p:nvSpPr>
        <p:spPr>
          <a:xfrm>
            <a:off x="311700" y="1805800"/>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u="sng">
                <a:solidFill>
                  <a:schemeClr val="hlink"/>
                </a:solidFill>
                <a:hlinkClick r:id="rId3"/>
              </a:rPr>
              <a:t>https://www.youtube.com/watch?v=6jMhMVEjEQg</a:t>
            </a:r>
            <a:endParaRPr sz="2400"/>
          </a:p>
          <a:p>
            <a:pPr indent="0" lvl="0" mar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