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ms-office.legacyDiagramTex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sldIdLst>
    <p:sldId id="256" r:id="rId2"/>
    <p:sldId id="260" r:id="rId3"/>
    <p:sldId id="257" r:id="rId4"/>
    <p:sldId id="258" r:id="rId5"/>
    <p:sldId id="268" r:id="rId6"/>
    <p:sldId id="271" r:id="rId7"/>
    <p:sldId id="261" r:id="rId8"/>
    <p:sldId id="259" r:id="rId9"/>
    <p:sldId id="262" r:id="rId10"/>
    <p:sldId id="263" r:id="rId11"/>
    <p:sldId id="264" r:id="rId12"/>
    <p:sldId id="265" r:id="rId13"/>
    <p:sldId id="266" r:id="rId14"/>
    <p:sldId id="267" r:id="rId15"/>
    <p:sldId id="269" r:id="rId16"/>
    <p:sldId id="270" r:id="rId17"/>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mn-ea"/>
        <a:cs typeface="+mn-cs"/>
      </a:defRPr>
    </a:lvl1pPr>
    <a:lvl2pPr marL="457200" algn="l" rtl="0" eaLnBrk="0" fontAlgn="base" hangingPunct="0">
      <a:spcBef>
        <a:spcPct val="0"/>
      </a:spcBef>
      <a:spcAft>
        <a:spcPct val="0"/>
      </a:spcAft>
      <a:defRPr sz="2000" kern="1200">
        <a:solidFill>
          <a:schemeClr val="tx1"/>
        </a:solidFill>
        <a:latin typeface="Arial" charset="0"/>
        <a:ea typeface="+mn-ea"/>
        <a:cs typeface="+mn-cs"/>
      </a:defRPr>
    </a:lvl2pPr>
    <a:lvl3pPr marL="914400" algn="l" rtl="0" eaLnBrk="0" fontAlgn="base" hangingPunct="0">
      <a:spcBef>
        <a:spcPct val="0"/>
      </a:spcBef>
      <a:spcAft>
        <a:spcPct val="0"/>
      </a:spcAft>
      <a:defRPr sz="2000" kern="1200">
        <a:solidFill>
          <a:schemeClr val="tx1"/>
        </a:solidFill>
        <a:latin typeface="Arial" charset="0"/>
        <a:ea typeface="+mn-ea"/>
        <a:cs typeface="+mn-cs"/>
      </a:defRPr>
    </a:lvl3pPr>
    <a:lvl4pPr marL="1371600" algn="l" rtl="0" eaLnBrk="0" fontAlgn="base" hangingPunct="0">
      <a:spcBef>
        <a:spcPct val="0"/>
      </a:spcBef>
      <a:spcAft>
        <a:spcPct val="0"/>
      </a:spcAft>
      <a:defRPr sz="2000" kern="1200">
        <a:solidFill>
          <a:schemeClr val="tx1"/>
        </a:solidFill>
        <a:latin typeface="Arial" charset="0"/>
        <a:ea typeface="+mn-ea"/>
        <a:cs typeface="+mn-cs"/>
      </a:defRPr>
    </a:lvl4pPr>
    <a:lvl5pPr marL="1828800" algn="l" rtl="0" eaLnBrk="0" fontAlgn="base" hangingPunct="0">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660"/>
  </p:normalViewPr>
  <p:slideViewPr>
    <p:cSldViewPr>
      <p:cViewPr varScale="1">
        <p:scale>
          <a:sx n="68" d="100"/>
          <a:sy n="68" d="100"/>
        </p:scale>
        <p:origin x="-148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06/relationships/legacyDocTextInfo" Target="legacyDocTextInfo.bin"/></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409B87D-19AD-4EA5-9D1F-2921A0348B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DF2A0F-C037-4FE6-91A4-62624B9BEC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4CE6097-A0FB-4BC4-AF24-2F8A0E63E73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55E85399-668B-4A48-A77C-A947208F4809}"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208F52-1ADD-4A15-9AB8-900C4AD68D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D828D5B-AEFE-4BF7-878A-A1B24906DA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A75A9E4-C423-424C-BB20-545FEC2994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BFC9BA-C7CF-4845-BE93-89ACBCDD8B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B647754-118E-4DCC-8A46-CA2F906619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03F2E9B-A91A-408F-AF30-3B68A61F13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EB2035-52A8-4927-BFBA-491C503F35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C236B6E-6F25-4D69-8BD4-6EE10C5F6AB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C43D42F-B5B3-41C5-87D5-69D17345A8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nlvm.usu.edu/en/nav/frames_asid_161_g_2_t_1.html?open=activiti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nlvm.usu.edu/en/nav/frames_asid_107_g_3_t_1.html?from=category_g_3_t_1.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 Integers </a:t>
            </a:r>
          </a:p>
        </p:txBody>
      </p:sp>
      <p:sp>
        <p:nvSpPr>
          <p:cNvPr id="2051" name="Rectangle 3"/>
          <p:cNvSpPr>
            <a:spLocks noGrp="1" noChangeArrowheads="1"/>
          </p:cNvSpPr>
          <p:nvPr>
            <p:ph type="subTitle" idx="1"/>
          </p:nvPr>
        </p:nvSpPr>
        <p:spPr/>
        <p:txBody>
          <a:bodyPr/>
          <a:lstStyle/>
          <a:p>
            <a:r>
              <a:rPr lang="en-US"/>
              <a:t>7</a:t>
            </a:r>
            <a:r>
              <a:rPr lang="en-US" baseline="30000"/>
              <a:t>th</a:t>
            </a:r>
            <a:r>
              <a:rPr lang="en-US"/>
              <a:t> Grade Math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en-US" sz="3400"/>
              <a:t>Rules for Adding Integers </a:t>
            </a:r>
            <a:br>
              <a:rPr lang="en-US" sz="3400"/>
            </a:br>
            <a:r>
              <a:rPr lang="en-US" sz="3400"/>
              <a:t>T-Chart </a:t>
            </a:r>
          </a:p>
        </p:txBody>
      </p:sp>
      <p:sp>
        <p:nvSpPr>
          <p:cNvPr id="20484" name="Rectangle 4"/>
          <p:cNvSpPr>
            <a:spLocks noGrp="1" noChangeArrowheads="1"/>
          </p:cNvSpPr>
          <p:nvPr>
            <p:ph sz="half" idx="1"/>
          </p:nvPr>
        </p:nvSpPr>
        <p:spPr/>
        <p:txBody>
          <a:bodyPr/>
          <a:lstStyle/>
          <a:p>
            <a:pPr>
              <a:buFont typeface="Wingdings" pitchFamily="2" charset="2"/>
              <a:buNone/>
            </a:pPr>
            <a:r>
              <a:rPr lang="en-US" b="1"/>
              <a:t>SAME SIGNS</a:t>
            </a:r>
          </a:p>
          <a:p>
            <a:pPr>
              <a:buFont typeface="Wingdings" pitchFamily="2" charset="2"/>
              <a:buNone/>
            </a:pPr>
            <a:r>
              <a:rPr lang="en-US" i="1"/>
              <a:t>Rule: Add and keep the common sign </a:t>
            </a:r>
          </a:p>
        </p:txBody>
      </p:sp>
      <p:sp>
        <p:nvSpPr>
          <p:cNvPr id="20485" name="Rectangle 5"/>
          <p:cNvSpPr>
            <a:spLocks noGrp="1" noChangeArrowheads="1"/>
          </p:cNvSpPr>
          <p:nvPr>
            <p:ph sz="half" idx="2"/>
          </p:nvPr>
        </p:nvSpPr>
        <p:spPr/>
        <p:txBody>
          <a:bodyPr/>
          <a:lstStyle/>
          <a:p>
            <a:pPr>
              <a:buFont typeface="Wingdings" pitchFamily="2" charset="2"/>
              <a:buNone/>
            </a:pPr>
            <a:r>
              <a:rPr lang="en-US" b="1"/>
              <a:t>DIFFERENT SIGNS</a:t>
            </a:r>
          </a:p>
          <a:p>
            <a:pPr>
              <a:buFont typeface="Wingdings" pitchFamily="2" charset="2"/>
              <a:buNone/>
            </a:pPr>
            <a:r>
              <a:rPr lang="en-US" i="1"/>
              <a:t>Rule: Subtract and take the sign of the “largest” number if you were to ignore signs </a:t>
            </a:r>
          </a:p>
          <a:p>
            <a:pPr>
              <a:buFont typeface="Wingdings" pitchFamily="2" charset="2"/>
              <a:buNone/>
            </a:pPr>
            <a:endParaRPr lang="en-US" i="1"/>
          </a:p>
        </p:txBody>
      </p:sp>
      <p:sp>
        <p:nvSpPr>
          <p:cNvPr id="20486" name="Line 6"/>
          <p:cNvSpPr>
            <a:spLocks noChangeShapeType="1"/>
          </p:cNvSpPr>
          <p:nvPr/>
        </p:nvSpPr>
        <p:spPr bwMode="auto">
          <a:xfrm>
            <a:off x="4114800" y="1676400"/>
            <a:ext cx="0" cy="4648200"/>
          </a:xfrm>
          <a:prstGeom prst="line">
            <a:avLst/>
          </a:prstGeom>
          <a:noFill/>
          <a:ln w="9525">
            <a:solidFill>
              <a:schemeClr val="tx1"/>
            </a:solidFill>
            <a:round/>
            <a:headEnd/>
            <a:tailEnd/>
          </a:ln>
          <a:effectLst/>
        </p:spPr>
        <p:txBody>
          <a:bodyPr/>
          <a:lstStyle/>
          <a:p>
            <a:endParaRPr lang="en-US"/>
          </a:p>
        </p:txBody>
      </p:sp>
      <p:sp>
        <p:nvSpPr>
          <p:cNvPr id="20487" name="Line 7"/>
          <p:cNvSpPr>
            <a:spLocks noChangeShapeType="1"/>
          </p:cNvSpPr>
          <p:nvPr/>
        </p:nvSpPr>
        <p:spPr bwMode="auto">
          <a:xfrm>
            <a:off x="0" y="1600200"/>
            <a:ext cx="9144000" cy="0"/>
          </a:xfrm>
          <a:prstGeom prst="line">
            <a:avLst/>
          </a:prstGeom>
          <a:noFill/>
          <a:ln w="9525">
            <a:solidFill>
              <a:schemeClr val="tx1"/>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0" y="274638"/>
            <a:ext cx="8229600" cy="1143000"/>
          </a:xfrm>
        </p:spPr>
        <p:txBody>
          <a:bodyPr/>
          <a:lstStyle/>
          <a:p>
            <a:r>
              <a:rPr lang="en-US"/>
              <a:t>T-Chart Sort </a:t>
            </a:r>
          </a:p>
        </p:txBody>
      </p:sp>
      <p:sp>
        <p:nvSpPr>
          <p:cNvPr id="23555" name="Rectangle 3"/>
          <p:cNvSpPr>
            <a:spLocks noGrp="1" noChangeArrowheads="1"/>
          </p:cNvSpPr>
          <p:nvPr>
            <p:ph type="body" sz="half" idx="4294967295"/>
          </p:nvPr>
        </p:nvSpPr>
        <p:spPr>
          <a:xfrm>
            <a:off x="0" y="1600200"/>
            <a:ext cx="4038600" cy="4530725"/>
          </a:xfrm>
        </p:spPr>
        <p:txBody>
          <a:bodyPr/>
          <a:lstStyle/>
          <a:p>
            <a:r>
              <a:rPr lang="en-US" sz="2800" dirty="0"/>
              <a:t>Using the T-Chart you created, sort the problems </a:t>
            </a:r>
            <a:r>
              <a:rPr lang="en-US" sz="2800" dirty="0" smtClean="0"/>
              <a:t>into </a:t>
            </a:r>
            <a:r>
              <a:rPr lang="en-US" sz="2800" dirty="0"/>
              <a:t>their proper column. DO NOT SOLVE YET!</a:t>
            </a:r>
          </a:p>
          <a:p>
            <a:pPr>
              <a:buFont typeface="Wingdings" pitchFamily="2" charset="2"/>
              <a:buNone/>
            </a:pPr>
            <a:r>
              <a:rPr lang="en-US" sz="2800" dirty="0" smtClean="0"/>
              <a:t>-4 +7		-9+-9 </a:t>
            </a:r>
          </a:p>
          <a:p>
            <a:pPr>
              <a:buFont typeface="Wingdings" pitchFamily="2" charset="2"/>
              <a:buNone/>
            </a:pPr>
            <a:r>
              <a:rPr lang="en-US" sz="2800" dirty="0" smtClean="0"/>
              <a:t>18+21	-23+16</a:t>
            </a:r>
          </a:p>
          <a:p>
            <a:pPr>
              <a:buFont typeface="Wingdings" pitchFamily="2" charset="2"/>
              <a:buNone/>
            </a:pPr>
            <a:r>
              <a:rPr lang="en-US" sz="2800" dirty="0" smtClean="0"/>
              <a:t>8+-8		 4+3</a:t>
            </a:r>
          </a:p>
          <a:p>
            <a:pPr>
              <a:buFont typeface="Wingdings" pitchFamily="2" charset="2"/>
              <a:buNone/>
            </a:pPr>
            <a:r>
              <a:rPr lang="en-US" sz="2800" dirty="0" smtClean="0"/>
              <a:t>-21+44         -17+-34</a:t>
            </a:r>
            <a:endParaRPr lang="en-US" sz="2800" dirty="0"/>
          </a:p>
        </p:txBody>
      </p:sp>
      <p:graphicFrame>
        <p:nvGraphicFramePr>
          <p:cNvPr id="23559" name="Organization Chart 7"/>
          <p:cNvGraphicFramePr>
            <a:graphicFrameLocks/>
          </p:cNvGraphicFramePr>
          <p:nvPr>
            <p:ph sz="half" idx="4294967295"/>
          </p:nvPr>
        </p:nvGraphicFramePr>
        <p:xfrm>
          <a:off x="3962400" y="1524000"/>
          <a:ext cx="4038600" cy="4530725"/>
        </p:xfrm>
        <a:graphic>
          <a:graphicData uri="http://schemas.openxmlformats.org/drawingml/2006/compatibility">
            <com:legacyDrawing xmlns:com="http://schemas.openxmlformats.org/drawingml/2006/compatibility" spid="_x0000_s23559"/>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Problem Solving</a:t>
            </a:r>
          </a:p>
        </p:txBody>
      </p:sp>
      <p:sp>
        <p:nvSpPr>
          <p:cNvPr id="26627" name="Rectangle 3"/>
          <p:cNvSpPr>
            <a:spLocks noGrp="1" noChangeArrowheads="1"/>
          </p:cNvSpPr>
          <p:nvPr>
            <p:ph idx="1"/>
          </p:nvPr>
        </p:nvSpPr>
        <p:spPr/>
        <p:txBody>
          <a:bodyPr/>
          <a:lstStyle/>
          <a:p>
            <a:pPr>
              <a:buFont typeface="Wingdings" pitchFamily="2" charset="2"/>
              <a:buNone/>
            </a:pPr>
            <a:r>
              <a:rPr lang="en-US" b="1"/>
              <a:t>A football team loses 5 yards on one play and then loses 8 yards on the next play</a:t>
            </a:r>
            <a:r>
              <a:rPr lang="en-US"/>
              <a:t>.</a:t>
            </a:r>
          </a:p>
          <a:p>
            <a:pPr>
              <a:buFont typeface="Wingdings" pitchFamily="2" charset="2"/>
              <a:buNone/>
            </a:pPr>
            <a:r>
              <a:rPr lang="en-US"/>
              <a:t> </a:t>
            </a:r>
          </a:p>
          <a:p>
            <a:r>
              <a:rPr lang="en-US"/>
              <a:t>Construct a quick sketch of the problem.</a:t>
            </a:r>
          </a:p>
          <a:p>
            <a:r>
              <a:rPr lang="en-US"/>
              <a:t>Write an expression that represents the problem.</a:t>
            </a:r>
          </a:p>
          <a:p>
            <a:r>
              <a:rPr lang="en-US"/>
              <a:t>Find the sum. </a:t>
            </a:r>
          </a:p>
          <a:p>
            <a:pPr>
              <a:buFont typeface="Wingdings" pitchFamily="2" charset="2"/>
              <a:buNone/>
            </a:pPr>
            <a:endParaRPr lang="en-US"/>
          </a:p>
        </p:txBody>
      </p:sp>
      <p:pic>
        <p:nvPicPr>
          <p:cNvPr id="26628" name="Picture 4" descr="j0183168"/>
          <p:cNvPicPr>
            <a:picLocks noChangeAspect="1" noChangeArrowheads="1"/>
          </p:cNvPicPr>
          <p:nvPr/>
        </p:nvPicPr>
        <p:blipFill>
          <a:blip r:embed="rId2" cstate="print"/>
          <a:srcRect/>
          <a:stretch>
            <a:fillRect/>
          </a:stretch>
        </p:blipFill>
        <p:spPr bwMode="auto">
          <a:xfrm>
            <a:off x="5867400" y="0"/>
            <a:ext cx="1901825" cy="1665288"/>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Elevator </a:t>
            </a:r>
          </a:p>
        </p:txBody>
      </p:sp>
      <p:sp>
        <p:nvSpPr>
          <p:cNvPr id="27651" name="Rectangle 3"/>
          <p:cNvSpPr>
            <a:spLocks noGrp="1" noChangeArrowheads="1"/>
          </p:cNvSpPr>
          <p:nvPr>
            <p:ph idx="1"/>
          </p:nvPr>
        </p:nvSpPr>
        <p:spPr/>
        <p:txBody>
          <a:bodyPr/>
          <a:lstStyle/>
          <a:p>
            <a:pPr>
              <a:lnSpc>
                <a:spcPct val="90000"/>
              </a:lnSpc>
              <a:buFont typeface="Wingdings" pitchFamily="2" charset="2"/>
              <a:buNone/>
            </a:pPr>
            <a:r>
              <a:rPr lang="en-US" b="1"/>
              <a:t>You park in a garage 3 floors below ground level. Then you get in the elevator and go up 12 floors.</a:t>
            </a:r>
          </a:p>
          <a:p>
            <a:pPr>
              <a:lnSpc>
                <a:spcPct val="90000"/>
              </a:lnSpc>
              <a:buFont typeface="Wingdings" pitchFamily="2" charset="2"/>
              <a:buNone/>
            </a:pPr>
            <a:endParaRPr lang="en-US" b="1"/>
          </a:p>
          <a:p>
            <a:pPr>
              <a:lnSpc>
                <a:spcPct val="90000"/>
              </a:lnSpc>
            </a:pPr>
            <a:r>
              <a:rPr lang="en-US"/>
              <a:t>Draw a quick sketch to represent the problem situation.</a:t>
            </a:r>
          </a:p>
          <a:p>
            <a:pPr>
              <a:lnSpc>
                <a:spcPct val="90000"/>
              </a:lnSpc>
            </a:pPr>
            <a:r>
              <a:rPr lang="en-US"/>
              <a:t>Write an expression to represent the problem.</a:t>
            </a:r>
          </a:p>
          <a:p>
            <a:pPr>
              <a:lnSpc>
                <a:spcPct val="90000"/>
              </a:lnSpc>
            </a:pPr>
            <a:r>
              <a:rPr lang="en-US"/>
              <a:t>Find the sum. </a:t>
            </a:r>
          </a:p>
          <a:p>
            <a:pPr>
              <a:lnSpc>
                <a:spcPct val="90000"/>
              </a:lnSpc>
            </a:pP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Golf </a:t>
            </a:r>
          </a:p>
        </p:txBody>
      </p:sp>
      <p:sp>
        <p:nvSpPr>
          <p:cNvPr id="29699" name="Rectangle 3"/>
          <p:cNvSpPr>
            <a:spLocks noGrp="1" noChangeArrowheads="1"/>
          </p:cNvSpPr>
          <p:nvPr>
            <p:ph idx="1"/>
          </p:nvPr>
        </p:nvSpPr>
        <p:spPr/>
        <p:txBody>
          <a:bodyPr/>
          <a:lstStyle/>
          <a:p>
            <a:pPr>
              <a:lnSpc>
                <a:spcPct val="90000"/>
              </a:lnSpc>
              <a:buFont typeface="Wingdings" pitchFamily="2" charset="2"/>
              <a:buNone/>
            </a:pPr>
            <a:r>
              <a:rPr lang="en-US" b="1"/>
              <a:t>In 2002, Tiger Woods won the Masters Tournament. His scores were -2,-3,-6, and -1 for four rounds. </a:t>
            </a:r>
          </a:p>
          <a:p>
            <a:pPr>
              <a:lnSpc>
                <a:spcPct val="90000"/>
              </a:lnSpc>
              <a:buFont typeface="Wingdings" pitchFamily="2" charset="2"/>
              <a:buNone/>
            </a:pPr>
            <a:endParaRPr lang="en-US" b="1"/>
          </a:p>
          <a:p>
            <a:pPr>
              <a:lnSpc>
                <a:spcPct val="90000"/>
              </a:lnSpc>
            </a:pPr>
            <a:r>
              <a:rPr lang="en-US"/>
              <a:t>Construct a table to represent Tiger’s scores. </a:t>
            </a:r>
          </a:p>
          <a:p>
            <a:pPr>
              <a:lnSpc>
                <a:spcPct val="90000"/>
              </a:lnSpc>
            </a:pPr>
            <a:r>
              <a:rPr lang="en-US"/>
              <a:t>Write an expression that represents his final score after four rounds.</a:t>
            </a:r>
          </a:p>
          <a:p>
            <a:pPr>
              <a:lnSpc>
                <a:spcPct val="90000"/>
              </a:lnSpc>
            </a:pPr>
            <a:r>
              <a:rPr lang="en-US"/>
              <a:t>Find the sum.</a:t>
            </a:r>
          </a:p>
        </p:txBody>
      </p:sp>
      <p:pic>
        <p:nvPicPr>
          <p:cNvPr id="29700" name="Picture 4" descr="j0285698"/>
          <p:cNvPicPr>
            <a:picLocks noChangeAspect="1" noChangeArrowheads="1"/>
          </p:cNvPicPr>
          <p:nvPr/>
        </p:nvPicPr>
        <p:blipFill>
          <a:blip r:embed="rId2" cstate="print"/>
          <a:srcRect/>
          <a:stretch>
            <a:fillRect/>
          </a:stretch>
        </p:blipFill>
        <p:spPr bwMode="auto">
          <a:xfrm>
            <a:off x="7315200" y="0"/>
            <a:ext cx="1420813" cy="1519238"/>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Oceanography</a:t>
            </a:r>
          </a:p>
        </p:txBody>
      </p:sp>
      <p:sp>
        <p:nvSpPr>
          <p:cNvPr id="31747" name="Rectangle 3"/>
          <p:cNvSpPr>
            <a:spLocks noGrp="1" noChangeArrowheads="1"/>
          </p:cNvSpPr>
          <p:nvPr>
            <p:ph idx="1"/>
          </p:nvPr>
        </p:nvSpPr>
        <p:spPr/>
        <p:txBody>
          <a:bodyPr>
            <a:normAutofit lnSpcReduction="10000"/>
          </a:bodyPr>
          <a:lstStyle/>
          <a:p>
            <a:pPr>
              <a:lnSpc>
                <a:spcPct val="90000"/>
              </a:lnSpc>
              <a:buFont typeface="Wingdings" pitchFamily="2" charset="2"/>
              <a:buNone/>
            </a:pPr>
            <a:endParaRPr lang="en-US" sz="2800" b="1"/>
          </a:p>
          <a:p>
            <a:pPr>
              <a:lnSpc>
                <a:spcPct val="90000"/>
              </a:lnSpc>
              <a:buFont typeface="Wingdings" pitchFamily="2" charset="2"/>
              <a:buNone/>
            </a:pPr>
            <a:r>
              <a:rPr lang="en-US" sz="2800" b="1"/>
              <a:t>A research team aboard an underwater research vessel descends 1,500 feet beneath the surface of the water. They then rise 525 feet and descend again 350 feet. </a:t>
            </a:r>
          </a:p>
          <a:p>
            <a:pPr>
              <a:lnSpc>
                <a:spcPct val="90000"/>
              </a:lnSpc>
              <a:buFont typeface="Wingdings" pitchFamily="2" charset="2"/>
              <a:buNone/>
            </a:pPr>
            <a:endParaRPr lang="en-US" sz="2800" b="1"/>
          </a:p>
          <a:p>
            <a:pPr>
              <a:lnSpc>
                <a:spcPct val="90000"/>
              </a:lnSpc>
            </a:pPr>
            <a:r>
              <a:rPr lang="en-US" sz="2800"/>
              <a:t>Draw a quick sketch of the problem situation.</a:t>
            </a:r>
          </a:p>
          <a:p>
            <a:pPr>
              <a:lnSpc>
                <a:spcPct val="90000"/>
              </a:lnSpc>
            </a:pPr>
            <a:r>
              <a:rPr lang="en-US" sz="2800"/>
              <a:t>Write an addition expression to represent this situation.</a:t>
            </a:r>
          </a:p>
          <a:p>
            <a:pPr>
              <a:lnSpc>
                <a:spcPct val="90000"/>
              </a:lnSpc>
            </a:pPr>
            <a:r>
              <a:rPr lang="en-US" sz="2800"/>
              <a:t>Find the sum. </a:t>
            </a:r>
          </a:p>
        </p:txBody>
      </p:sp>
      <p:pic>
        <p:nvPicPr>
          <p:cNvPr id="31748" name="Picture 4" descr="j0292152"/>
          <p:cNvPicPr>
            <a:picLocks noChangeAspect="1" noChangeArrowheads="1"/>
          </p:cNvPicPr>
          <p:nvPr/>
        </p:nvPicPr>
        <p:blipFill>
          <a:blip r:embed="rId2" cstate="print"/>
          <a:srcRect/>
          <a:stretch>
            <a:fillRect/>
          </a:stretch>
        </p:blipFill>
        <p:spPr bwMode="auto">
          <a:xfrm>
            <a:off x="7315200" y="228600"/>
            <a:ext cx="1538288" cy="1825625"/>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Quick Write </a:t>
            </a:r>
          </a:p>
        </p:txBody>
      </p:sp>
      <p:sp>
        <p:nvSpPr>
          <p:cNvPr id="32771" name="Rectangle 3"/>
          <p:cNvSpPr>
            <a:spLocks noGrp="1" noChangeArrowheads="1"/>
          </p:cNvSpPr>
          <p:nvPr>
            <p:ph idx="1"/>
          </p:nvPr>
        </p:nvSpPr>
        <p:spPr/>
        <p:txBody>
          <a:bodyPr/>
          <a:lstStyle/>
          <a:p>
            <a:endParaRPr lang="en-US" b="1"/>
          </a:p>
          <a:p>
            <a:r>
              <a:rPr lang="en-US" b="1"/>
              <a:t>On your post-it note, write everything that you have learned about integers! </a:t>
            </a:r>
          </a:p>
          <a:p>
            <a:r>
              <a:rPr lang="en-US" b="1"/>
              <a:t>Place the post-it note on the door on the way out.</a:t>
            </a:r>
          </a:p>
          <a:p>
            <a:r>
              <a:rPr lang="en-US" b="1"/>
              <a:t>Make sure to include your name. </a:t>
            </a:r>
          </a:p>
        </p:txBody>
      </p:sp>
      <p:pic>
        <p:nvPicPr>
          <p:cNvPr id="32772" name="Picture 4" descr="j0234074"/>
          <p:cNvPicPr>
            <a:picLocks noChangeAspect="1" noChangeArrowheads="1"/>
          </p:cNvPicPr>
          <p:nvPr/>
        </p:nvPicPr>
        <p:blipFill>
          <a:blip r:embed="rId2" cstate="print"/>
          <a:srcRect/>
          <a:stretch>
            <a:fillRect/>
          </a:stretch>
        </p:blipFill>
        <p:spPr bwMode="auto">
          <a:xfrm>
            <a:off x="6477000" y="0"/>
            <a:ext cx="2066925" cy="2151063"/>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400"/>
              <a:t>Notes </a:t>
            </a:r>
            <a:br>
              <a:rPr lang="en-US" sz="3400"/>
            </a:br>
            <a:endParaRPr lang="en-US" sz="3400"/>
          </a:p>
        </p:txBody>
      </p:sp>
      <p:sp>
        <p:nvSpPr>
          <p:cNvPr id="9222" name="Rectangle 6"/>
          <p:cNvSpPr>
            <a:spLocks noGrp="1" noChangeArrowheads="1"/>
          </p:cNvSpPr>
          <p:nvPr>
            <p:ph idx="1"/>
          </p:nvPr>
        </p:nvSpPr>
        <p:spPr/>
        <p:txBody>
          <a:bodyPr/>
          <a:lstStyle/>
          <a:p>
            <a:pPr>
              <a:buFont typeface="Wingdings" pitchFamily="2" charset="2"/>
              <a:buNone/>
            </a:pPr>
            <a:r>
              <a:rPr lang="en-US" dirty="0"/>
              <a:t>Label the next page of your math notebook as shown below.  You need to write everything that we cover in this power point in your notebook. </a:t>
            </a:r>
          </a:p>
          <a:p>
            <a:pPr algn="r">
              <a:buFont typeface="Wingdings" pitchFamily="2" charset="2"/>
              <a:buNone/>
            </a:pPr>
            <a:r>
              <a:rPr lang="en-US" dirty="0"/>
              <a:t>Name</a:t>
            </a:r>
          </a:p>
          <a:p>
            <a:pPr algn="r">
              <a:buFont typeface="Wingdings" pitchFamily="2" charset="2"/>
              <a:buNone/>
            </a:pPr>
            <a:r>
              <a:rPr lang="en-US" dirty="0"/>
              <a:t>August </a:t>
            </a:r>
            <a:r>
              <a:rPr lang="en-US" dirty="0" smtClean="0"/>
              <a:t>10, 2015</a:t>
            </a:r>
            <a:endParaRPr lang="en-US" dirty="0"/>
          </a:p>
          <a:p>
            <a:pPr algn="r">
              <a:buFont typeface="Wingdings" pitchFamily="2" charset="2"/>
              <a:buNone/>
            </a:pPr>
            <a:r>
              <a:rPr lang="en-US" dirty="0"/>
              <a:t>Period</a:t>
            </a:r>
          </a:p>
          <a:p>
            <a:pPr algn="r">
              <a:buFont typeface="Wingdings" pitchFamily="2" charset="2"/>
              <a:buNone/>
            </a:pPr>
            <a:r>
              <a:rPr lang="en-US" dirty="0"/>
              <a:t>Integer Notes </a:t>
            </a:r>
          </a:p>
        </p:txBody>
      </p:sp>
      <p:sp>
        <p:nvSpPr>
          <p:cNvPr id="9223" name="Rectangle 7"/>
          <p:cNvSpPr>
            <a:spLocks noChangeArrowheads="1"/>
          </p:cNvSpPr>
          <p:nvPr/>
        </p:nvSpPr>
        <p:spPr bwMode="auto">
          <a:xfrm>
            <a:off x="381000" y="3276600"/>
            <a:ext cx="7391400" cy="3048000"/>
          </a:xfrm>
          <a:prstGeom prst="rect">
            <a:avLst/>
          </a:prstGeom>
          <a:noFill/>
          <a:ln w="9525">
            <a:solidFill>
              <a:schemeClr val="tx1"/>
            </a:solidFill>
            <a:miter lim="800000"/>
            <a:headEnd/>
            <a:tailEnd/>
          </a:ln>
          <a:effectLst/>
        </p:spPr>
        <p:txBody>
          <a:bodyPr wrap="none" anchor="ctr"/>
          <a:lstStyle/>
          <a:p>
            <a:endParaRPr lang="en-US"/>
          </a:p>
        </p:txBody>
      </p:sp>
      <p:cxnSp>
        <p:nvCxnSpPr>
          <p:cNvPr id="8" name="Straight Connector 7"/>
          <p:cNvCxnSpPr/>
          <p:nvPr/>
        </p:nvCxnSpPr>
        <p:spPr>
          <a:xfrm>
            <a:off x="457200" y="5029200"/>
            <a:ext cx="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1000" y="5410200"/>
            <a:ext cx="7391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76800" y="3276600"/>
            <a:ext cx="0" cy="3200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81000" y="4267200"/>
            <a:ext cx="7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600200" y="3276600"/>
            <a:ext cx="0" cy="35814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52600" y="3429000"/>
            <a:ext cx="2743200" cy="400110"/>
          </a:xfrm>
          <a:prstGeom prst="rect">
            <a:avLst/>
          </a:prstGeom>
          <a:noFill/>
        </p:spPr>
        <p:txBody>
          <a:bodyPr wrap="square" rtlCol="0">
            <a:spAutoFit/>
          </a:bodyPr>
          <a:lstStyle/>
          <a:p>
            <a:r>
              <a:rPr lang="en-US" dirty="0" smtClean="0"/>
              <a:t>Essential Question: </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Review </a:t>
            </a:r>
          </a:p>
        </p:txBody>
      </p:sp>
      <p:sp>
        <p:nvSpPr>
          <p:cNvPr id="6147" name="Rectangle 3"/>
          <p:cNvSpPr>
            <a:spLocks noGrp="1" noChangeArrowheads="1"/>
          </p:cNvSpPr>
          <p:nvPr>
            <p:ph idx="1"/>
          </p:nvPr>
        </p:nvSpPr>
        <p:spPr/>
        <p:txBody>
          <a:bodyPr/>
          <a:lstStyle/>
          <a:p>
            <a:pPr marL="609600" indent="-609600"/>
            <a:r>
              <a:rPr lang="en-US"/>
              <a:t>Place these integers in order from least to greatest.</a:t>
            </a:r>
          </a:p>
          <a:p>
            <a:pPr marL="609600" indent="-609600">
              <a:buFont typeface="Wingdings" pitchFamily="2" charset="2"/>
              <a:buAutoNum type="arabicPeriod"/>
            </a:pPr>
            <a:r>
              <a:rPr lang="en-US"/>
              <a:t>{3,0,-5,1,4}</a:t>
            </a:r>
          </a:p>
          <a:p>
            <a:pPr marL="609600" indent="-609600">
              <a:buFont typeface="Wingdings" pitchFamily="2" charset="2"/>
              <a:buAutoNum type="arabicPeriod"/>
            </a:pPr>
            <a:endParaRPr lang="en-US"/>
          </a:p>
          <a:p>
            <a:pPr marL="609600" indent="-609600">
              <a:buFont typeface="Wingdings" pitchFamily="2" charset="2"/>
              <a:buAutoNum type="arabicPeriod"/>
            </a:pPr>
            <a:endParaRPr lang="en-US"/>
          </a:p>
          <a:p>
            <a:pPr marL="609600" indent="-609600">
              <a:buFont typeface="Wingdings" pitchFamily="2" charset="2"/>
              <a:buAutoNum type="arabicPeriod"/>
            </a:pPr>
            <a:r>
              <a:rPr lang="en-US"/>
              <a:t> {-1,-2,-3,3,2,1}</a:t>
            </a:r>
          </a:p>
          <a:p>
            <a:pPr marL="609600" indent="-609600">
              <a:buFont typeface="Wingdings" pitchFamily="2" charset="2"/>
              <a:buAutoNum type="arabicPeriod"/>
            </a:pPr>
            <a:endParaRPr lang="en-US"/>
          </a:p>
          <a:p>
            <a:pPr marL="609600" indent="-609600">
              <a:buFont typeface="Wingdings" pitchFamily="2" charset="2"/>
              <a:buAutoNum type="arabicPeriod"/>
            </a:pP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Review Continued….</a:t>
            </a:r>
          </a:p>
        </p:txBody>
      </p:sp>
      <p:sp>
        <p:nvSpPr>
          <p:cNvPr id="7171" name="Rectangle 3"/>
          <p:cNvSpPr>
            <a:spLocks noGrp="1" noChangeArrowheads="1"/>
          </p:cNvSpPr>
          <p:nvPr>
            <p:ph idx="1"/>
          </p:nvPr>
        </p:nvSpPr>
        <p:spPr/>
        <p:txBody>
          <a:bodyPr/>
          <a:lstStyle/>
          <a:p>
            <a:pPr marL="609600" indent="-609600"/>
            <a:r>
              <a:rPr lang="en-US"/>
              <a:t>Replace </a:t>
            </a:r>
            <a:r>
              <a:rPr lang="en-US">
                <a:cs typeface="Arial" charset="0"/>
              </a:rPr>
              <a:t>● with &lt;,&gt;, or = to make a true sentence.</a:t>
            </a:r>
          </a:p>
          <a:p>
            <a:pPr marL="609600" indent="-609600">
              <a:buFont typeface="Wingdings" pitchFamily="2" charset="2"/>
              <a:buAutoNum type="arabicPeriod" startAt="3"/>
            </a:pPr>
            <a:r>
              <a:rPr lang="en-US"/>
              <a:t>-12 </a:t>
            </a:r>
            <a:r>
              <a:rPr lang="en-US">
                <a:cs typeface="Arial" charset="0"/>
              </a:rPr>
              <a:t>● 4</a:t>
            </a:r>
          </a:p>
          <a:p>
            <a:pPr marL="609600" indent="-609600">
              <a:buFont typeface="Wingdings" pitchFamily="2" charset="2"/>
              <a:buNone/>
            </a:pPr>
            <a:endParaRPr lang="en-US">
              <a:cs typeface="Arial" charset="0"/>
            </a:endParaRPr>
          </a:p>
          <a:p>
            <a:pPr marL="609600" indent="-609600">
              <a:buFont typeface="Wingdings" pitchFamily="2" charset="2"/>
              <a:buAutoNum type="arabicPeriod" startAt="4"/>
            </a:pPr>
            <a:r>
              <a:rPr lang="en-US"/>
              <a:t>-4 </a:t>
            </a:r>
            <a:r>
              <a:rPr lang="en-US">
                <a:cs typeface="Arial" charset="0"/>
              </a:rPr>
              <a:t>● -5 </a:t>
            </a:r>
          </a:p>
          <a:p>
            <a:pPr marL="609600" indent="-609600">
              <a:buFont typeface="Wingdings" pitchFamily="2" charset="2"/>
              <a:buAutoNum type="arabicPeriod" startAt="4"/>
            </a:pPr>
            <a:endParaRPr lang="en-US">
              <a:cs typeface="Arial" charset="0"/>
            </a:endParaRPr>
          </a:p>
          <a:p>
            <a:pPr marL="609600" indent="-609600">
              <a:buFont typeface="Wingdings" pitchFamily="2" charset="2"/>
              <a:buAutoNum type="arabicPeriod" startAt="4"/>
            </a:pPr>
            <a:r>
              <a:rPr lang="en-US">
                <a:cs typeface="Arial" charset="0"/>
              </a:rPr>
              <a:t>-3 ● 3</a:t>
            </a:r>
          </a:p>
          <a:p>
            <a:pPr marL="609600" indent="-609600">
              <a:buFont typeface="Wingdings" pitchFamily="2" charset="2"/>
              <a:buNone/>
            </a:pPr>
            <a:endParaRPr lang="en-US">
              <a:cs typeface="Arial" charset="0"/>
            </a:endParaRPr>
          </a:p>
          <a:p>
            <a:pPr marL="609600" indent="-609600">
              <a:buFont typeface="Wingdings" pitchFamily="2" charset="2"/>
              <a:buNone/>
            </a:pPr>
            <a:endParaRPr lang="en-US">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Representing Integers</a:t>
            </a:r>
          </a:p>
        </p:txBody>
      </p:sp>
      <p:sp>
        <p:nvSpPr>
          <p:cNvPr id="30723" name="Rectangle 3"/>
          <p:cNvSpPr>
            <a:spLocks noGrp="1" noChangeArrowheads="1"/>
          </p:cNvSpPr>
          <p:nvPr>
            <p:ph idx="1"/>
          </p:nvPr>
        </p:nvSpPr>
        <p:spPr/>
        <p:txBody>
          <a:bodyPr/>
          <a:lstStyle/>
          <a:p>
            <a:pPr>
              <a:lnSpc>
                <a:spcPct val="90000"/>
              </a:lnSpc>
              <a:buFont typeface="Wingdings" pitchFamily="2" charset="2"/>
              <a:buNone/>
            </a:pPr>
            <a:r>
              <a:rPr lang="en-US" sz="2400"/>
              <a:t>Write an integer to represent each situation.</a:t>
            </a:r>
          </a:p>
          <a:p>
            <a:pPr>
              <a:lnSpc>
                <a:spcPct val="90000"/>
              </a:lnSpc>
            </a:pPr>
            <a:r>
              <a:rPr lang="en-US" sz="2400"/>
              <a:t>3 strokes below par</a:t>
            </a:r>
          </a:p>
          <a:p>
            <a:pPr>
              <a:lnSpc>
                <a:spcPct val="90000"/>
              </a:lnSpc>
            </a:pPr>
            <a:r>
              <a:rPr lang="en-US" sz="2400"/>
              <a:t>A 6-yard loss</a:t>
            </a:r>
          </a:p>
          <a:p>
            <a:pPr>
              <a:lnSpc>
                <a:spcPct val="90000"/>
              </a:lnSpc>
            </a:pPr>
            <a:r>
              <a:rPr lang="en-US" sz="2400"/>
              <a:t>12 centimeters longer</a:t>
            </a:r>
          </a:p>
          <a:p>
            <a:pPr>
              <a:lnSpc>
                <a:spcPct val="90000"/>
              </a:lnSpc>
            </a:pPr>
            <a:r>
              <a:rPr lang="en-US" sz="2400"/>
              <a:t>7 inches below normal</a:t>
            </a:r>
          </a:p>
          <a:p>
            <a:pPr>
              <a:lnSpc>
                <a:spcPct val="90000"/>
              </a:lnSpc>
            </a:pPr>
            <a:r>
              <a:rPr lang="en-US" sz="2400"/>
              <a:t>$5.00 off the original price</a:t>
            </a:r>
          </a:p>
          <a:p>
            <a:pPr>
              <a:lnSpc>
                <a:spcPct val="90000"/>
              </a:lnSpc>
            </a:pPr>
            <a:r>
              <a:rPr lang="en-US" sz="2400"/>
              <a:t>A gain of 6 hours</a:t>
            </a:r>
          </a:p>
          <a:p>
            <a:pPr>
              <a:lnSpc>
                <a:spcPct val="90000"/>
              </a:lnSpc>
            </a:pPr>
            <a:r>
              <a:rPr lang="en-US" sz="2400"/>
              <a:t>2</a:t>
            </a:r>
            <a:r>
              <a:rPr lang="en-US" sz="2400">
                <a:cs typeface="Arial" charset="0"/>
              </a:rPr>
              <a:t>º above zero</a:t>
            </a:r>
          </a:p>
          <a:p>
            <a:pPr>
              <a:lnSpc>
                <a:spcPct val="90000"/>
              </a:lnSpc>
            </a:pPr>
            <a:r>
              <a:rPr lang="en-US" sz="2400">
                <a:cs typeface="Arial" charset="0"/>
              </a:rPr>
              <a:t>A loss of 15 pounds</a:t>
            </a:r>
          </a:p>
          <a:p>
            <a:pPr>
              <a:lnSpc>
                <a:spcPct val="90000"/>
              </a:lnSpc>
            </a:pPr>
            <a:r>
              <a:rPr lang="en-US" sz="2400">
                <a:cs typeface="Arial" charset="0"/>
              </a:rPr>
              <a:t>A $35 withdrawal</a:t>
            </a:r>
          </a:p>
          <a:p>
            <a:pPr>
              <a:lnSpc>
                <a:spcPct val="90000"/>
              </a:lnSpc>
            </a:pPr>
            <a:r>
              <a:rPr lang="en-US" sz="2400">
                <a:cs typeface="Arial" charset="0"/>
              </a:rPr>
              <a:t>A $75 deposit</a:t>
            </a:r>
          </a:p>
          <a:p>
            <a:pPr>
              <a:lnSpc>
                <a:spcPct val="90000"/>
              </a:lnSpc>
            </a:pPr>
            <a:endParaRPr lang="en-US" sz="2400">
              <a:cs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US"/>
              <a:t>2002 Ladies Master Golf Tournament</a:t>
            </a:r>
          </a:p>
        </p:txBody>
      </p:sp>
      <p:graphicFrame>
        <p:nvGraphicFramePr>
          <p:cNvPr id="33861" name="Group 69"/>
          <p:cNvGraphicFramePr>
            <a:graphicFrameLocks noGrp="1"/>
          </p:cNvGraphicFramePr>
          <p:nvPr>
            <p:ph sz="half" idx="1"/>
          </p:nvPr>
        </p:nvGraphicFramePr>
        <p:xfrm>
          <a:off x="685800" y="1219200"/>
          <a:ext cx="7696200" cy="2708276"/>
        </p:xfrm>
        <a:graphic>
          <a:graphicData uri="http://schemas.openxmlformats.org/drawingml/2006/table">
            <a:tbl>
              <a:tblPr/>
              <a:tblGrid>
                <a:gridCol w="2708275"/>
                <a:gridCol w="1177925"/>
                <a:gridCol w="2597150"/>
                <a:gridCol w="1212850"/>
              </a:tblGrid>
              <a:tr h="54768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Player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Score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Player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1"/>
                          </a:solidFill>
                          <a:effectLst/>
                          <a:latin typeface="Arial" charset="0"/>
                        </a:rPr>
                        <a:t>Score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349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Brooky, Lynnette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Neumann,Liselotte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Hjorth, Maria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Park, Grace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Jeong Jang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Se Ri Pak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King, Betsy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Sorenstam, Annika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Moodie, Janice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Tinning, Iben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797" name="Rectangle 5"/>
          <p:cNvSpPr>
            <a:spLocks noGrp="1" noChangeArrowheads="1"/>
          </p:cNvSpPr>
          <p:nvPr>
            <p:ph type="body" sz="half" idx="2"/>
          </p:nvPr>
        </p:nvSpPr>
        <p:spPr/>
        <p:txBody>
          <a:bodyPr/>
          <a:lstStyle/>
          <a:p>
            <a:pPr>
              <a:lnSpc>
                <a:spcPct val="90000"/>
              </a:lnSpc>
            </a:pPr>
            <a:r>
              <a:rPr lang="en-US" sz="2000"/>
              <a:t>Order the scores in the table from least to greatest.</a:t>
            </a:r>
          </a:p>
          <a:p>
            <a:pPr>
              <a:lnSpc>
                <a:spcPct val="90000"/>
              </a:lnSpc>
            </a:pPr>
            <a:r>
              <a:rPr lang="en-US" sz="2000"/>
              <a:t>Who had the highest score?</a:t>
            </a:r>
          </a:p>
          <a:p>
            <a:pPr>
              <a:lnSpc>
                <a:spcPct val="90000"/>
              </a:lnSpc>
            </a:pPr>
            <a:r>
              <a:rPr lang="en-US" sz="2000"/>
              <a:t>Who had the lowest score?</a:t>
            </a:r>
          </a:p>
          <a:p>
            <a:pPr>
              <a:lnSpc>
                <a:spcPct val="90000"/>
              </a:lnSpc>
            </a:pPr>
            <a:r>
              <a:rPr lang="en-US" sz="2000"/>
              <a:t>What if the golf administrator decided to change the rules.  He wants to know if the game had been played in pairs, what pair of women would have had the highest score? </a:t>
            </a:r>
          </a:p>
          <a:p>
            <a:pPr>
              <a:lnSpc>
                <a:spcPct val="90000"/>
              </a:lnSpc>
              <a:buFont typeface="Wingdings" pitchFamily="2" charset="2"/>
              <a:buNone/>
            </a:pPr>
            <a:endParaRPr lang="en-US" sz="200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400"/>
              <a:t>Adding Integers Using Colored Counters </a:t>
            </a:r>
          </a:p>
        </p:txBody>
      </p:sp>
      <p:sp>
        <p:nvSpPr>
          <p:cNvPr id="12291" name="Rectangle 3"/>
          <p:cNvSpPr>
            <a:spLocks noGrp="1" noChangeArrowheads="1"/>
          </p:cNvSpPr>
          <p:nvPr>
            <p:ph idx="1"/>
          </p:nvPr>
        </p:nvSpPr>
        <p:spPr/>
        <p:txBody>
          <a:bodyPr>
            <a:normAutofit fontScale="92500" lnSpcReduction="10000"/>
          </a:bodyPr>
          <a:lstStyle/>
          <a:p>
            <a:pPr>
              <a:buFont typeface="Wingdings" pitchFamily="2" charset="2"/>
              <a:buNone/>
            </a:pPr>
            <a:r>
              <a:rPr lang="en-US" sz="2800" dirty="0"/>
              <a:t>Link to virtual manipulative:</a:t>
            </a:r>
          </a:p>
          <a:p>
            <a:pPr>
              <a:buFont typeface="Wingdings" pitchFamily="2" charset="2"/>
              <a:buNone/>
            </a:pPr>
            <a:endParaRPr lang="en-US" sz="2800" dirty="0"/>
          </a:p>
          <a:p>
            <a:pPr>
              <a:buFont typeface="Wingdings" pitchFamily="2" charset="2"/>
              <a:buNone/>
            </a:pPr>
            <a:r>
              <a:rPr lang="en-US" sz="2800" dirty="0" smtClean="0">
                <a:hlinkClick r:id="rId2"/>
              </a:rPr>
              <a:t>http://nlvm.usu.edu/en/nav/frames_asid_161_g_2_t_1.html?open=activities</a:t>
            </a:r>
            <a:endParaRPr lang="en-US" sz="2800" dirty="0" smtClean="0"/>
          </a:p>
          <a:p>
            <a:pPr>
              <a:buFont typeface="Wingdings" pitchFamily="2" charset="2"/>
              <a:buNone/>
            </a:pPr>
            <a:endParaRPr lang="en-US" sz="2800" dirty="0"/>
          </a:p>
          <a:p>
            <a:r>
              <a:rPr lang="en-US" sz="2800" dirty="0"/>
              <a:t>Take out your colored chips and follow along with the computer! </a:t>
            </a:r>
          </a:p>
          <a:p>
            <a:r>
              <a:rPr lang="en-US" sz="2800" dirty="0"/>
              <a:t>You will need to use red for negative and yellow for positive. </a:t>
            </a:r>
          </a:p>
          <a:p>
            <a:r>
              <a:rPr lang="en-US" sz="2800" dirty="0"/>
              <a:t>Write each problem and solution in your notes.</a:t>
            </a:r>
          </a:p>
          <a:p>
            <a:pPr>
              <a:buFont typeface="Wingdings" pitchFamily="2" charset="2"/>
              <a:buNone/>
            </a:pPr>
            <a:endParaRPr lang="en-US" sz="28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Number Lines </a:t>
            </a:r>
          </a:p>
        </p:txBody>
      </p:sp>
      <p:sp>
        <p:nvSpPr>
          <p:cNvPr id="8195" name="Rectangle 3"/>
          <p:cNvSpPr>
            <a:spLocks noGrp="1" noChangeArrowheads="1"/>
          </p:cNvSpPr>
          <p:nvPr>
            <p:ph idx="1"/>
          </p:nvPr>
        </p:nvSpPr>
        <p:spPr/>
        <p:txBody>
          <a:bodyPr/>
          <a:lstStyle/>
          <a:p>
            <a:pPr marL="609600" indent="-609600"/>
            <a:r>
              <a:rPr lang="en-US"/>
              <a:t>Draw a straight line on your paper. Label this line from -10 to +10 like your desk number line. </a:t>
            </a:r>
          </a:p>
          <a:p>
            <a:pPr marL="609600" indent="-609600"/>
            <a:r>
              <a:rPr lang="en-US"/>
              <a:t>Plot these points on your number line</a:t>
            </a:r>
          </a:p>
          <a:p>
            <a:pPr marL="609600" indent="-609600">
              <a:buFont typeface="Wingdings" pitchFamily="2" charset="2"/>
              <a:buNone/>
            </a:pPr>
            <a:r>
              <a:rPr lang="en-US"/>
              <a:t>	{0,-2,4,-1}. Label each point consecutively, A,B,C, and D.</a:t>
            </a:r>
          </a:p>
          <a:p>
            <a:pPr marL="609600" indent="-609600">
              <a:buFont typeface="Wingdings" pitchFamily="2" charset="2"/>
              <a:buNone/>
            </a:pP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a:t>Adding Integers Using a Number Line </a:t>
            </a:r>
          </a:p>
        </p:txBody>
      </p:sp>
      <p:sp>
        <p:nvSpPr>
          <p:cNvPr id="19459" name="Rectangle 3"/>
          <p:cNvSpPr>
            <a:spLocks noGrp="1" noChangeArrowheads="1"/>
          </p:cNvSpPr>
          <p:nvPr>
            <p:ph idx="1"/>
          </p:nvPr>
        </p:nvSpPr>
        <p:spPr/>
        <p:txBody>
          <a:bodyPr>
            <a:normAutofit fontScale="92500" lnSpcReduction="10000"/>
          </a:bodyPr>
          <a:lstStyle/>
          <a:p>
            <a:pPr marL="609600" indent="-609600">
              <a:buFont typeface="Wingdings" pitchFamily="2" charset="2"/>
              <a:buNone/>
            </a:pPr>
            <a:r>
              <a:rPr lang="en-US" sz="2800" dirty="0"/>
              <a:t>Link to Virtual Manipulative </a:t>
            </a:r>
            <a:endParaRPr lang="en-US" sz="2800" dirty="0" smtClean="0"/>
          </a:p>
          <a:p>
            <a:pPr marL="609600" indent="-609600">
              <a:buNone/>
            </a:pPr>
            <a:r>
              <a:rPr lang="en-US" sz="2800" dirty="0" smtClean="0">
                <a:hlinkClick r:id="rId2"/>
              </a:rPr>
              <a:t>http://nlvm.usu.edu/en/nav/frames_asid_107_g_3_t_1.html?from=category_g_3_t_1.html</a:t>
            </a:r>
            <a:endParaRPr lang="en-US" sz="2800" dirty="0" smtClean="0"/>
          </a:p>
          <a:p>
            <a:pPr marL="609600" indent="-609600">
              <a:buNone/>
            </a:pPr>
            <a:endParaRPr lang="en-US" sz="2800" dirty="0"/>
          </a:p>
          <a:p>
            <a:pPr marL="609600" indent="-609600">
              <a:buFont typeface="Wingdings" pitchFamily="2" charset="2"/>
              <a:buNone/>
            </a:pPr>
            <a:r>
              <a:rPr lang="en-US" sz="2800" dirty="0"/>
              <a:t>Solve the following problems using the number line</a:t>
            </a:r>
          </a:p>
          <a:p>
            <a:pPr marL="609600" indent="-609600">
              <a:buFont typeface="Wingdings" pitchFamily="2" charset="2"/>
              <a:buAutoNum type="arabicPeriod"/>
            </a:pPr>
            <a:r>
              <a:rPr lang="en-US" sz="2800" dirty="0"/>
              <a:t>3 + (-4) =</a:t>
            </a:r>
          </a:p>
          <a:p>
            <a:pPr marL="609600" indent="-609600">
              <a:buFont typeface="Wingdings" pitchFamily="2" charset="2"/>
              <a:buAutoNum type="arabicPeriod"/>
            </a:pPr>
            <a:r>
              <a:rPr lang="en-US" sz="2800" dirty="0"/>
              <a:t>-3 + 4 =</a:t>
            </a:r>
          </a:p>
          <a:p>
            <a:pPr marL="609600" indent="-609600">
              <a:buFont typeface="Wingdings" pitchFamily="2" charset="2"/>
              <a:buAutoNum type="arabicPeriod"/>
            </a:pPr>
            <a:r>
              <a:rPr lang="en-US" sz="2800" dirty="0"/>
              <a:t>-6 + (-4) =</a:t>
            </a:r>
          </a:p>
          <a:p>
            <a:pPr marL="609600" indent="-609600">
              <a:buFont typeface="Wingdings" pitchFamily="2" charset="2"/>
              <a:buAutoNum type="arabicPeriod"/>
            </a:pPr>
            <a:r>
              <a:rPr lang="en-US" sz="2800" dirty="0"/>
              <a:t>7+8 = </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336</TotalTime>
  <Words>674</Words>
  <Application>Microsoft Office PowerPoint</Application>
  <PresentationFormat>On-screen Show (4:3)</PresentationFormat>
  <Paragraphs>128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Opulent</vt:lpstr>
      <vt:lpstr> Integers </vt:lpstr>
      <vt:lpstr>Notes  </vt:lpstr>
      <vt:lpstr>Review </vt:lpstr>
      <vt:lpstr>Review Continued….</vt:lpstr>
      <vt:lpstr>Representing Integers</vt:lpstr>
      <vt:lpstr>2002 Ladies Master Golf Tournament</vt:lpstr>
      <vt:lpstr>Adding Integers Using Colored Counters </vt:lpstr>
      <vt:lpstr>Number Lines </vt:lpstr>
      <vt:lpstr>Adding Integers Using a Number Line </vt:lpstr>
      <vt:lpstr>Rules for Adding Integers  T-Chart </vt:lpstr>
      <vt:lpstr>T-Chart Sort </vt:lpstr>
      <vt:lpstr>Problem Solving</vt:lpstr>
      <vt:lpstr>Elevator </vt:lpstr>
      <vt:lpstr>Golf </vt:lpstr>
      <vt:lpstr>Oceanography</vt:lpstr>
      <vt:lpstr>Quick Write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Integers</dc:title>
  <dc:creator>Leanna Holmes</dc:creator>
  <cp:lastModifiedBy>Owner</cp:lastModifiedBy>
  <cp:revision>8</cp:revision>
  <dcterms:created xsi:type="dcterms:W3CDTF">2007-08-11T21:43:30Z</dcterms:created>
  <dcterms:modified xsi:type="dcterms:W3CDTF">2015-08-09T20:11:15Z</dcterms:modified>
</cp:coreProperties>
</file>