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77" r:id="rId6"/>
    <p:sldId id="294" r:id="rId7"/>
    <p:sldId id="295" r:id="rId8"/>
    <p:sldId id="278" r:id="rId9"/>
    <p:sldId id="279" r:id="rId10"/>
    <p:sldId id="280" r:id="rId11"/>
    <p:sldId id="281" r:id="rId12"/>
    <p:sldId id="283" r:id="rId13"/>
    <p:sldId id="282" r:id="rId14"/>
    <p:sldId id="260" r:id="rId15"/>
    <p:sldId id="284" r:id="rId16"/>
    <p:sldId id="261" r:id="rId17"/>
    <p:sldId id="302" r:id="rId18"/>
    <p:sldId id="303" r:id="rId19"/>
    <p:sldId id="304" r:id="rId20"/>
    <p:sldId id="305" r:id="rId21"/>
    <p:sldId id="285" r:id="rId22"/>
    <p:sldId id="286" r:id="rId23"/>
    <p:sldId id="287" r:id="rId24"/>
    <p:sldId id="262" r:id="rId25"/>
    <p:sldId id="263" r:id="rId26"/>
    <p:sldId id="296" r:id="rId27"/>
    <p:sldId id="297" r:id="rId28"/>
    <p:sldId id="298" r:id="rId29"/>
    <p:sldId id="300" r:id="rId30"/>
    <p:sldId id="299" r:id="rId31"/>
    <p:sldId id="264" r:id="rId32"/>
    <p:sldId id="288" r:id="rId33"/>
    <p:sldId id="289" r:id="rId34"/>
    <p:sldId id="290" r:id="rId35"/>
    <p:sldId id="291" r:id="rId36"/>
    <p:sldId id="293" r:id="rId37"/>
    <p:sldId id="292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65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800000"/>
    <a:srgbClr val="FFFF66"/>
    <a:srgbClr val="00FFFF"/>
    <a:srgbClr val="333333"/>
    <a:srgbClr val="6666FF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62C68F-6DB6-4705-8DDC-E96A33487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59DDB-A1F5-4007-B481-B2935A2E6210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C68F-6DB6-4705-8DDC-E96A33487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22E1-6FB2-4724-AD67-301BF3AE8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4BD7-D566-41A8-A7E8-83F91560E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9301-7CDB-4323-98C3-EF2F2AF70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01822-7039-4D32-9DA4-E0D33BE96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51761D-9D3A-4719-846C-D98E0931B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EF0287-E3B3-4EDF-B44B-F0779C0C4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8AF55-C50F-4FCC-B1A5-7D234A01A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F41BD-A306-4368-8344-E08665FD1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5F2A2-6137-4E14-B36B-CBD2AEFFD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3E727-3B81-4F91-9144-804FA621B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90D9-C124-4353-8530-B8A63C324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681CD-039F-4061-8572-04B811B70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7D68F-380A-4EA8-8543-11DBBCBD3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27EB-96C2-40CB-9371-14446E0AF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335987-0566-4B4D-95E5-D6B7AE0849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connect.com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azcentra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494463" cy="324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Velas (Candles)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05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502150" cy="510540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971800"/>
            <a:ext cx="3097213" cy="3097213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257800" y="381000"/>
            <a:ext cx="3505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Fresh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Pan de Muertos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278188" cy="4333875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057400"/>
            <a:ext cx="5033963" cy="349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4525963" cy="6410325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3581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Sugar Skulls</a:t>
            </a:r>
          </a:p>
          <a:p>
            <a:pPr>
              <a:spcBef>
                <a:spcPct val="50000"/>
              </a:spcBef>
            </a:pPr>
            <a:endParaRPr lang="en-US" sz="5400"/>
          </a:p>
          <a:p>
            <a:pPr>
              <a:spcBef>
                <a:spcPct val="50000"/>
              </a:spcBef>
            </a:pPr>
            <a:r>
              <a:rPr lang="en-US"/>
              <a:t>Children are given sugar skulls with their names written on the forehead!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Altars in the home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sz="24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524000"/>
            <a:ext cx="7162800" cy="500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19600"/>
            <a:ext cx="9144000" cy="14478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*Altars have decorations:  papel picado, candles, flowers, photographs of the departed, candy skulls with the name of the deceased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*Altars have foods and drinks: bottles of beer or tequila, cups of atole (a sweet drink made of milk, sugar, and corn starch) or coffee, pop (many families will sacrifice to purchase a favorite brand!) and fresh water, as well as platters of rice, beans, chicken or meat in mole sauce, candied pumpkin or sweet potatoes, fruits and breads.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8600"/>
            <a:ext cx="6934200" cy="427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8077200" cy="57150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Spirits return home…there they find many “goodies” they enjoyed while living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A wash basin and clean towel are placed on the altar for the spirit to “freshen up” after a long journey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Favorite foods and drinks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Favorite cigarettes or cigars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Toys and candy for spirits of deceased children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Atole de leche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2514600"/>
            <a:ext cx="5826125" cy="4114800"/>
          </a:xfrm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667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/>
              <a:t>Mole </a:t>
            </a:r>
            <a:r>
              <a:rPr lang="en-US" sz="2400"/>
              <a:t>(pronounced mole-ay)</a:t>
            </a:r>
            <a:endParaRPr lang="en-US"/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2371725" cy="1725613"/>
          </a:xfrm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05000"/>
            <a:ext cx="6400800" cy="4583113"/>
          </a:xfrm>
          <a:prstGeom prst="rect">
            <a:avLst/>
          </a:prstGeom>
          <a:noFill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211137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/>
              <a:t>Bebidas (drinks)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81000"/>
            <a:ext cx="3000375" cy="4114800"/>
          </a:xfrm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52600"/>
            <a:ext cx="2249488" cy="2743200"/>
          </a:xfrm>
          <a:prstGeom prst="rect">
            <a:avLst/>
          </a:prstGeom>
          <a:noFill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81200"/>
            <a:ext cx="355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65760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Customs vary throughout Mexico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Most celebrations include: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Decoration and family gathering at cemetery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Special foods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Ofrendas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(offerings) on altars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Religious rites and prayers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Often there are fireworks!</a:t>
            </a:r>
          </a:p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76800" y="2895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"/>
            <a:ext cx="4548188" cy="606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Tamales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524000"/>
            <a:ext cx="3902075" cy="5029200"/>
          </a:xfrm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8600"/>
            <a:ext cx="7391400" cy="6218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381000"/>
            <a:ext cx="4103688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0"/>
            <a:ext cx="4970463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3810000" cy="41148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 altar…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An area of the home is cleared of furnishings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Floors and walls are washed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 table is covered with clean sheets, a blanket, or tablecloth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Incense is usually burned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Many candles are lit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62450" y="228600"/>
            <a:ext cx="4513263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724400"/>
            <a:ext cx="8534400" cy="8382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Family members clean tombs and gravestones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Pull weeds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Tombs are painted and repaired if needed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Graves are decorated with flower crosses, wreaths,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or floral arrangements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2286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3429000" cy="5410200"/>
          </a:xfrm>
        </p:spPr>
        <p:txBody>
          <a:bodyPr/>
          <a:lstStyle/>
          <a:p>
            <a:r>
              <a:rPr lang="en-US"/>
              <a:t>This young boy has returned from the market with flowers for the cemetery</a:t>
            </a:r>
          </a:p>
        </p:txBody>
      </p:sp>
      <p:pic>
        <p:nvPicPr>
          <p:cNvPr id="50180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497205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Procession to the cemetery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74875" y="1981200"/>
            <a:ext cx="47942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army band participates in a local parade 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towns have parades including processions on horseback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057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2514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In many regions, November 1 is dedicated to the remembrance of deceased infants and children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9600"/>
            <a:ext cx="5295900" cy="22764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33800" y="3581400"/>
            <a:ext cx="4876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imes New Roman" pitchFamily="18" charset="0"/>
              </a:rPr>
              <a:t>Adults are honored November 2</a:t>
            </a:r>
          </a:p>
          <a:p>
            <a:pPr>
              <a:spcBef>
                <a:spcPct val="50000"/>
              </a:spcBef>
            </a:pP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group of </a:t>
            </a:r>
            <a:r>
              <a:rPr lang="en-US" i="1"/>
              <a:t>músicos</a:t>
            </a:r>
            <a:r>
              <a:rPr lang="en-US"/>
              <a:t> entertains at the cemetery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el cementerio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8600"/>
            <a:ext cx="6477000" cy="5764213"/>
          </a:xfrm>
        </p:spPr>
      </p:pic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810000" cy="1600200"/>
          </a:xfrm>
          <a:noFill/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4343400"/>
            <a:ext cx="8305800" cy="2560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Family members gather at the cemetery.  They bring picnics and mariachi bands may play favorite songs.  Local restaurants set up food stands.  An outdoor church service is usually held.  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4800"/>
            <a:ext cx="9144000" cy="370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762000"/>
            <a:ext cx="7772400" cy="5180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755650"/>
            <a:ext cx="7772400" cy="5192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28600"/>
            <a:ext cx="5068888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0"/>
            <a:ext cx="7924800" cy="6551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609600"/>
            <a:ext cx="7315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437063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335213" y="0"/>
            <a:ext cx="45751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5334000" cy="59436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In mid-October markets begin displaying items needed for Dia de los Muertos including: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Brush Script MT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Skeletons (toys, figurines, sweets)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Papel Picado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Floral wreaths and crosses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Candles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Fresh flowers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		-cempazuchiles (marigolds)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		-barro de obispo (cockscomb)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Sugar or chocolate skulls and coffins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Brush Script MT" charset="0"/>
              </a:rPr>
              <a:t>Pan de muerto (bread of the dead)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Brush Script MT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0" y="685800"/>
            <a:ext cx="33972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049463" y="0"/>
            <a:ext cx="515778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44688" y="0"/>
            <a:ext cx="537368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479675" y="609600"/>
            <a:ext cx="4183063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04800"/>
            <a:ext cx="8366125" cy="6049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0"/>
            <a:ext cx="48307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Customs Around the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1148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In the USA, most people avoid talking about death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Many other cultures around the world have rituals for remembering loved ones. 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Many other cultures have similar rituals involving the lighting of lamps or candles and laying out food and drinks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Even ancient Egyptians had similar traditions or remembering loved ones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76400"/>
            <a:ext cx="42799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information taken from </a:t>
            </a:r>
            <a:r>
              <a:rPr lang="en-US">
                <a:hlinkClick r:id="rId3"/>
              </a:rPr>
              <a:t>www.mexconnect.com</a:t>
            </a:r>
            <a:r>
              <a:rPr lang="en-US"/>
              <a:t/>
            </a:r>
            <a:br>
              <a:rPr lang="en-US"/>
            </a:br>
            <a:r>
              <a:rPr lang="en-US"/>
              <a:t>and </a:t>
            </a:r>
            <a:r>
              <a:rPr lang="en-US">
                <a:hlinkClick r:id="rId4"/>
              </a:rPr>
              <a:t>www.azcentral.com</a:t>
            </a:r>
            <a:r>
              <a:rPr lang="en-US"/>
              <a:t> 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09800"/>
            <a:ext cx="5715000" cy="44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0"/>
            <a:ext cx="6477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latin typeface="Brush Script MT" charset="0"/>
              </a:rPr>
              <a:t>Calacas</a:t>
            </a:r>
            <a:endParaRPr lang="en-US" sz="36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3857625" cy="51054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4064000" cy="3162300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5720" y="4857760"/>
            <a:ext cx="800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Skeletons are often shown in everyday activities which depict a dead person’s profession or interests.  The </a:t>
            </a:r>
            <a:r>
              <a:rPr lang="en-US" dirty="0" err="1"/>
              <a:t>calacas</a:t>
            </a:r>
            <a:r>
              <a:rPr lang="en-US" dirty="0"/>
              <a:t> are often placed on altars.  This shows the spirit that he has not been forgotten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54538" y="3582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4337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9342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124200" y="2286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Papel Picado</a:t>
            </a:r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3820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FF80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Floral wreaths and crosses</a:t>
            </a:r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057400"/>
            <a:ext cx="4343400" cy="3498850"/>
          </a:xfrm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09800"/>
            <a:ext cx="4191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568</Words>
  <Application>Microsoft PowerPoint</Application>
  <PresentationFormat>On-screen Show (4:3)</PresentationFormat>
  <Paragraphs>130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Floral wreaths and crosses</vt:lpstr>
      <vt:lpstr>Slide 10</vt:lpstr>
      <vt:lpstr>Slide 11</vt:lpstr>
      <vt:lpstr>Pan de Muertos</vt:lpstr>
      <vt:lpstr>Slide 13</vt:lpstr>
      <vt:lpstr>Altars in the home</vt:lpstr>
      <vt:lpstr>Slide 15</vt:lpstr>
      <vt:lpstr>Slide 16</vt:lpstr>
      <vt:lpstr>Atole de leche</vt:lpstr>
      <vt:lpstr>Mole (pronounced mole-ay)</vt:lpstr>
      <vt:lpstr>Bebidas (drinks)</vt:lpstr>
      <vt:lpstr>Tamales</vt:lpstr>
      <vt:lpstr>Slide 21</vt:lpstr>
      <vt:lpstr>Slide 22</vt:lpstr>
      <vt:lpstr>Slide 23</vt:lpstr>
      <vt:lpstr>Slide 24</vt:lpstr>
      <vt:lpstr>Slide 25</vt:lpstr>
      <vt:lpstr>This young boy has returned from the market with flowers for the cemetery</vt:lpstr>
      <vt:lpstr>Procession to the cemetery</vt:lpstr>
      <vt:lpstr>The army band participates in a local parade </vt:lpstr>
      <vt:lpstr>Many towns have parades including processions on horseback</vt:lpstr>
      <vt:lpstr>A group of músicos entertains at the cemetery</vt:lpstr>
      <vt:lpstr>En el cementerio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Customs Around the World</vt:lpstr>
      <vt:lpstr>Images and information taken from www.mexconnect.com and www.azcentral.com  </vt:lpstr>
    </vt:vector>
  </TitlesOfParts>
  <Company>耀ΤÂዴ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gaab</dc:creator>
  <cp:lastModifiedBy>A. McEwen</cp:lastModifiedBy>
  <cp:revision>10</cp:revision>
  <dcterms:created xsi:type="dcterms:W3CDTF">2003-12-01T23:03:56Z</dcterms:created>
  <dcterms:modified xsi:type="dcterms:W3CDTF">2009-10-19T19:06:48Z</dcterms:modified>
</cp:coreProperties>
</file>