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6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BAEFB-4725-40BE-8272-AF4F94BFD1C1}" type="datetimeFigureOut">
              <a:rPr lang="en-US" smtClean="0"/>
              <a:t>8/21/2009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B5B32-DF1E-4394-B3A5-1359B77CF7D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3B5B32-DF1E-4394-B3A5-1359B77CF7DD}"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36E7E-7476-4079-830C-28D4CA26EF9F}"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7FA913-FF0F-4911-AF98-77B9B7F02F0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A29C2A-4965-4A56-B9B6-AD380F5AB863}"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A29C2A-4965-4A56-B9B6-AD380F5AB863}"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2BC49F-3CA9-41E3-8209-DD0D18BD8346}"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B4759-A53A-41C8-8AA8-0338EB126138}"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0E440E-8130-4546-8594-C9CE3FB15EC1}"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926680-5B97-432B-B8F1-0DD4664BE190}"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5B7A4-5F85-4BDC-9515-28A3A7C77F5D}"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35B7A4-5F85-4BDC-9515-28A3A7C77F5D}"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F291AF-FEA0-4EA4-A331-B758B0807977}"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5AF792-BDA1-41DE-8E90-BE1A32E6BDB1}"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763C4D-2CFB-4EDF-A4D6-E78EE65A1B0A}"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763C4D-2CFB-4EDF-A4D6-E78EE65A1B0A}"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F2BECC-DEE4-4A05-B827-E9FD08780CC3}"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F2BECC-DEE4-4A05-B827-E9FD08780CC3}"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E1760-9718-425F-B088-1B970BE883EE}"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E1760-9718-425F-B088-1B970BE883EE}"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C4E18-927F-404A-B26F-290197CA20B0}"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C4E18-927F-404A-B26F-290197CA20B0}" type="slidenum">
              <a:rPr lang="en-US" smtClean="0"/>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F291AF-FEA0-4EA4-A331-B758B080797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ACC91F-9C67-4B4D-8914-4144A4B0A83C}"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ACC91F-9C67-4B4D-8914-4144A4B0A83C}"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76BD09-FAA3-4FCA-9353-40D8BDB4EB4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a:t>
            </a:r>
            <a:endParaRPr lang="en-US"/>
          </a:p>
        </p:txBody>
      </p:sp>
      <p:sp>
        <p:nvSpPr>
          <p:cNvPr id="4" name="Slide Number Placeholder 3"/>
          <p:cNvSpPr>
            <a:spLocks noGrp="1"/>
          </p:cNvSpPr>
          <p:nvPr>
            <p:ph type="sldNum" sz="quarter" idx="10"/>
          </p:nvPr>
        </p:nvSpPr>
        <p:spPr/>
        <p:txBody>
          <a:bodyPr/>
          <a:lstStyle/>
          <a:p>
            <a:fld id="{3176BD09-FAA3-4FCA-9353-40D8BDB4EB4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514334-E40E-4EE3-A24E-2726460E5931}"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36E7E-7476-4079-830C-28D4CA26EF9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A81A42-7CBA-44FB-B0D2-C5808D992521}" type="datetimeFigureOut">
              <a:rPr lang="en-US" smtClean="0"/>
              <a:pPr/>
              <a:t>8/21/2009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81A42-7CBA-44FB-B0D2-C5808D992521}" type="datetimeFigureOut">
              <a:rPr lang="en-US" smtClean="0"/>
              <a:pPr/>
              <a:t>8/21/2009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81A42-7CBA-44FB-B0D2-C5808D992521}" type="datetimeFigureOut">
              <a:rPr lang="en-US" smtClean="0"/>
              <a:pPr/>
              <a:t>8/21/2009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81A42-7CBA-44FB-B0D2-C5808D992521}" type="datetimeFigureOut">
              <a:rPr lang="en-US" smtClean="0"/>
              <a:pPr/>
              <a:t>8/21/2009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81A42-7CBA-44FB-B0D2-C5808D992521}" type="datetimeFigureOut">
              <a:rPr lang="en-US" smtClean="0"/>
              <a:pPr/>
              <a:t>8/21/2009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A81A42-7CBA-44FB-B0D2-C5808D992521}" type="datetimeFigureOut">
              <a:rPr lang="en-US" smtClean="0"/>
              <a:pPr/>
              <a:t>8/21/2009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81A42-7CBA-44FB-B0D2-C5808D992521}" type="datetimeFigureOut">
              <a:rPr lang="en-US" smtClean="0"/>
              <a:pPr/>
              <a:t>8/21/2009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A81A42-7CBA-44FB-B0D2-C5808D992521}" type="datetimeFigureOut">
              <a:rPr lang="en-US" smtClean="0"/>
              <a:pPr/>
              <a:t>8/21/2009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81A42-7CBA-44FB-B0D2-C5808D992521}" type="datetimeFigureOut">
              <a:rPr lang="en-US" smtClean="0"/>
              <a:pPr/>
              <a:t>8/21/2009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1A42-7CBA-44FB-B0D2-C5808D992521}" type="datetimeFigureOut">
              <a:rPr lang="en-US" smtClean="0"/>
              <a:pPr/>
              <a:t>8/21/2009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1A42-7CBA-44FB-B0D2-C5808D992521}" type="datetimeFigureOut">
              <a:rPr lang="en-US" smtClean="0"/>
              <a:pPr/>
              <a:t>8/21/2009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265A8-BEF4-46A9-817F-248A0D0062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81A42-7CBA-44FB-B0D2-C5808D992521}" type="datetimeFigureOut">
              <a:rPr lang="en-US" smtClean="0"/>
              <a:pPr/>
              <a:t>8/21/2009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265A8-BEF4-46A9-817F-248A0D0062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files.athletes-celebrities.tseworld.com/cached/_images/maintainwidth/160x192/3289d6466a2cd8483042263f956c9f7d/munoz-anthony-160-3-1674.jpg&amp;imgrefurl=http://athletes-celebrities.tseworld.com/sports/football/anthony-munoz.php&amp;usg=__FRDaaZ0uB-oFoM0j0F26oqQb4Eo=&amp;h=192&amp;w=160&amp;sz=7&amp;hl=en&amp;start=15&amp;sig2=8ug6lY9JmCLYhe2wB-Yu0g&amp;um=1&amp;tbnid=c7-M9rtDtmDzaM:&amp;tbnh=103&amp;tbnw=86&amp;prev=/images?q=Anthony+Munoz&amp;hl=en&amp;safe=strict&amp;sa=N&amp;um=1&amp;ei=xC6ESu67GtKnmQegvrjoB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imgres?imgurl=http://www.geocities.com/marmelad33/Jenifer-Lopez.jpg&amp;imgrefurl=http://www.zimbio.com/Jennifer+Lopez/articles/659/Jennifer+Lopez+Latest+Photos+Pictures+News&amp;usg=__fB7FNEBwXanucwGp-yRacqYbEmI=&amp;h=405&amp;w=300&amp;sz=33&amp;hl=en&amp;start=1&amp;um=1&amp;tbnid=WtdwE5znTEb7ZM:&amp;tbnh=124&amp;tbnw=92&amp;prev=/images?q=jenifer+lopez&amp;hl=en&amp;safe=strict&amp;rlz=1T4SUNA_en___US238&amp;sa=N&amp;um=1"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http://images.google.com/imgres?imgurl=http://www.musicbabylon.com/files/Jennifer_Lopez.jpg&amp;imgrefurl=http://www.musicbabylon.com/artist/Jennifer_Lopez.htm&amp;usg=__foWBGTYcBOuFWOZ-8csQw4Lfbxg=&amp;h=298&amp;w=300&amp;sz=32&amp;hl=en&amp;start=2&amp;um=1&amp;tbnid=JPQ52eIwNibIOM:&amp;tbnh=115&amp;tbnw=116&amp;prev=/images?q=jenifer+lopez&amp;hl=en&amp;safe=strict&amp;rlz=1T4SUNA_en___US238&amp;sa=N&amp;um=1"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imgres?imgurl=http://www.mypodcast.com/fmimage-4-90787.jpeg&amp;imgrefurl=http://fnu.mypodcast.com/2008/04/Oscar_De_La_Hoya_Conference_Call-103436.html&amp;usg=__HSuUo77J3bRXZmhBpoefIRAL8k0=&amp;h=388&amp;w=285&amp;sz=32&amp;hl=en&amp;start=43&amp;um=1&amp;tbnid=lgwC7o0Pzb3VUM:&amp;tbnh=123&amp;tbnw=90&amp;prev=/images%3Fq%3DOscar%2Bde%2Bla%2Bhoya%26ndsp%3D20%26hl%3Den%26safe%3Dstrict%26sa%3DN%26start%3D40%26um%3D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images.google.com/imgres?imgurl=http://misspredicto.files.wordpress.com/2009/07/albert-pujols-2.jpg&amp;imgrefurl=http://blog.predicto.com/category/sports/&amp;usg=__rCWQT9SaPfFK6bomZ1dPyUI4RrE=&amp;h=307&amp;w=300&amp;sz=41&amp;hl=en&amp;start=7&amp;um=1&amp;tbnid=_hsXSF2U1wViwM:&amp;tbnh=117&amp;tbnw=114&amp;prev=/images?q=Albert+Pujols&amp;hl=en&amp;safe=strict&amp;sa=N&amp;um=1" TargetMode="External"/><Relationship Id="rId7" Type="http://schemas.openxmlformats.org/officeDocument/2006/relationships/hyperlink" Target="http://images.google.com/imgres?imgurl=http://www.forensicgenealogy.info/images/Saint_Louis_Cardinals_Logo.jpg&amp;imgrefurl=http://cgi.ebay.com/ws/eBayISAPI.dll?ViewItem&amp;item=130320555055&amp;usg=__sZFgPHpsqLr17uGP-Aq-slAuCpg=&amp;h=641&amp;w=642&amp;sz=56&amp;hl=en&amp;start=3&amp;um=1&amp;tbnid=2jkV_3tb2n5v4M:&amp;tbnh=137&amp;tbnw=137&amp;prev=/images?q=St.+louis+cardinals+logo&amp;hl=en&amp;safe=strict&amp;um=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m/imgres?imgurl=http://sportbloopers.net/wp-content/uploads/2009/07/albert_pujols_wallpaper3.jpg&amp;imgrefurl=http://sportbloopers.net/&amp;usg=__bDR6vm3xYrgrDbtGnu1gZbE5Eag=&amp;h=768&amp;w=1024&amp;sz=472&amp;hl=en&amp;start=2&amp;um=1&amp;tbnid=xRQS_JV6hjfFpM:&amp;tbnh=113&amp;tbnw=150&amp;prev=/images?q=albert+pujols&amp;hl=en&amp;safe=strict&amp;sa=N&amp;um=1"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images.google.com/imgres?imgurl=http://www.golfwallpapers.net/Images/Golf-Ball-Wallpaper-001.jpg&amp;imgrefurl=http://www.golfwallpapers.net/Golf-Balls/golf-ball-wallpaper-001.php&amp;usg=__a_lSO4_nmRCSL8I4gkFtfNSGeM0=&amp;h=1200&amp;w=1600&amp;sz=221&amp;hl=en&amp;start=2&amp;tbnid=oPXEM4J0E0v0-M:&amp;tbnh=113&amp;tbnw=150&amp;prev=/images?q=golf+ball&amp;gbv=2&amp;hl=en&amp;safe=stric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09945">
            <a:off x="69578" y="124322"/>
            <a:ext cx="4419600" cy="1143000"/>
          </a:xfrm>
        </p:spPr>
        <p:txBody>
          <a:bodyPr>
            <a:normAutofit/>
          </a:bodyPr>
          <a:lstStyle/>
          <a:p>
            <a:r>
              <a:rPr lang="en-US" sz="6000" dirty="0" smtClean="0">
                <a:solidFill>
                  <a:schemeClr val="bg1"/>
                </a:solidFill>
                <a:latin typeface="Footlight MT Light" pitchFamily="18" charset="0"/>
              </a:rPr>
              <a:t>George Lopez</a:t>
            </a:r>
            <a:endParaRPr lang="en-US" sz="6000" dirty="0">
              <a:solidFill>
                <a:schemeClr val="bg1"/>
              </a:solidFill>
              <a:latin typeface="Footlight MT Light" pitchFamily="18" charset="0"/>
            </a:endParaRPr>
          </a:p>
        </p:txBody>
      </p:sp>
      <p:pic>
        <p:nvPicPr>
          <p:cNvPr id="4" name="Content Placeholder 3" descr="GeorgeLopez.jpg"/>
          <p:cNvPicPr>
            <a:picLocks noGrp="1" noChangeAspect="1"/>
          </p:cNvPicPr>
          <p:nvPr>
            <p:ph idx="1"/>
          </p:nvPr>
        </p:nvPicPr>
        <p:blipFill>
          <a:blip r:embed="rId3"/>
          <a:stretch>
            <a:fillRect/>
          </a:stretch>
        </p:blipFill>
        <p:spPr>
          <a:xfrm>
            <a:off x="609600" y="1524000"/>
            <a:ext cx="3124200" cy="4686299"/>
          </a:xfrm>
        </p:spPr>
      </p:pic>
      <p:sp>
        <p:nvSpPr>
          <p:cNvPr id="5" name="TextBox 4"/>
          <p:cNvSpPr txBox="1"/>
          <p:nvPr/>
        </p:nvSpPr>
        <p:spPr>
          <a:xfrm>
            <a:off x="3962400" y="838200"/>
            <a:ext cx="5181600" cy="5755422"/>
          </a:xfrm>
          <a:prstGeom prst="rect">
            <a:avLst/>
          </a:prstGeom>
          <a:noFill/>
        </p:spPr>
        <p:txBody>
          <a:bodyPr wrap="square" rtlCol="0">
            <a:spAutoFit/>
          </a:bodyPr>
          <a:lstStyle/>
          <a:p>
            <a:pPr>
              <a:buFont typeface="Arial" pitchFamily="34" charset="0"/>
              <a:buChar char="•"/>
            </a:pPr>
            <a:r>
              <a:rPr lang="en-US" sz="2300" dirty="0" smtClean="0">
                <a:solidFill>
                  <a:schemeClr val="bg1"/>
                </a:solidFill>
              </a:rPr>
              <a:t>Born: April 23, 1961 in Mission Hills, CA</a:t>
            </a:r>
          </a:p>
          <a:p>
            <a:pPr>
              <a:buFont typeface="Arial" pitchFamily="34" charset="0"/>
              <a:buChar char="•"/>
            </a:pPr>
            <a:r>
              <a:rPr lang="en-US" sz="2300" dirty="0" smtClean="0">
                <a:solidFill>
                  <a:schemeClr val="bg1"/>
                </a:solidFill>
              </a:rPr>
              <a:t>Raised by his grandmother</a:t>
            </a:r>
          </a:p>
          <a:p>
            <a:pPr>
              <a:buFont typeface="Arial" pitchFamily="34" charset="0"/>
              <a:buChar char="•"/>
            </a:pPr>
            <a:r>
              <a:rPr lang="en-US" sz="2300" dirty="0" smtClean="0">
                <a:solidFill>
                  <a:schemeClr val="bg1"/>
                </a:solidFill>
              </a:rPr>
              <a:t>Turned his painful experiences into material for his comedy act</a:t>
            </a:r>
          </a:p>
          <a:p>
            <a:pPr>
              <a:buFont typeface="Arial" pitchFamily="34" charset="0"/>
              <a:buChar char="•"/>
            </a:pPr>
            <a:r>
              <a:rPr lang="en-US" sz="2300" dirty="0" smtClean="0">
                <a:solidFill>
                  <a:schemeClr val="bg1"/>
                </a:solidFill>
              </a:rPr>
              <a:t>By the 1980’s he was a well known comedian and also appeared on </a:t>
            </a:r>
            <a:r>
              <a:rPr lang="en-US" sz="2300" dirty="0" err="1" smtClean="0">
                <a:solidFill>
                  <a:schemeClr val="bg1"/>
                </a:solidFill>
              </a:rPr>
              <a:t>tv</a:t>
            </a:r>
            <a:r>
              <a:rPr lang="en-US" sz="2300" dirty="0" smtClean="0">
                <a:solidFill>
                  <a:schemeClr val="bg1"/>
                </a:solidFill>
              </a:rPr>
              <a:t> shows</a:t>
            </a:r>
          </a:p>
          <a:p>
            <a:pPr>
              <a:buFont typeface="Arial" pitchFamily="34" charset="0"/>
              <a:buChar char="•"/>
            </a:pPr>
            <a:r>
              <a:rPr lang="en-US" sz="2300" dirty="0" smtClean="0">
                <a:solidFill>
                  <a:schemeClr val="bg1"/>
                </a:solidFill>
              </a:rPr>
              <a:t>In the 1900s he made his way to films such as Ski Patrol and Fatal Instinct</a:t>
            </a:r>
          </a:p>
          <a:p>
            <a:pPr>
              <a:buFont typeface="Arial" pitchFamily="34" charset="0"/>
              <a:buChar char="•"/>
            </a:pPr>
            <a:r>
              <a:rPr lang="en-US" sz="2300" dirty="0" smtClean="0">
                <a:solidFill>
                  <a:schemeClr val="bg1"/>
                </a:solidFill>
              </a:rPr>
              <a:t>Was on e the few Latinos to be a television comedy star</a:t>
            </a:r>
          </a:p>
          <a:p>
            <a:pPr>
              <a:buFont typeface="Arial" pitchFamily="34" charset="0"/>
              <a:buChar char="•"/>
            </a:pPr>
            <a:r>
              <a:rPr lang="en-US" sz="2300" dirty="0" smtClean="0">
                <a:solidFill>
                  <a:schemeClr val="bg1"/>
                </a:solidFill>
              </a:rPr>
              <a:t>The show George Lopez is partly based on his personal experience.</a:t>
            </a:r>
          </a:p>
          <a:p>
            <a:pPr>
              <a:buFont typeface="Arial" pitchFamily="34" charset="0"/>
              <a:buChar char="•"/>
            </a:pPr>
            <a:r>
              <a:rPr lang="en-US" sz="2300" dirty="0" smtClean="0">
                <a:solidFill>
                  <a:schemeClr val="bg1"/>
                </a:solidFill>
              </a:rPr>
              <a:t>Became a spokesperson for the National Kidney Foundation</a:t>
            </a:r>
          </a:p>
          <a:p>
            <a:pPr>
              <a:buFont typeface="Arial" pitchFamily="34" charset="0"/>
              <a:buChar char="•"/>
            </a:pPr>
            <a:r>
              <a:rPr lang="en-US" sz="2300" dirty="0" smtClean="0">
                <a:solidFill>
                  <a:schemeClr val="bg1"/>
                </a:solidFill>
              </a:rPr>
              <a:t>Named one of “The Top 25 Hispanics in America” by </a:t>
            </a:r>
            <a:r>
              <a:rPr lang="en-US" sz="2300" i="1" dirty="0" smtClean="0">
                <a:solidFill>
                  <a:schemeClr val="bg1"/>
                </a:solidFill>
              </a:rPr>
              <a:t>Time</a:t>
            </a:r>
            <a:r>
              <a:rPr lang="en-US" sz="2300" dirty="0" smtClean="0">
                <a:solidFill>
                  <a:schemeClr val="bg1"/>
                </a:solidFill>
              </a:rPr>
              <a:t> magazine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ttp://z.about.com/d/miniatures/1/0/J/C/-/-/wallfleurlav.jpg"/>
          <p:cNvPicPr>
            <a:picLocks noChangeAspect="1" noChangeArrowheads="1"/>
          </p:cNvPicPr>
          <p:nvPr/>
        </p:nvPicPr>
        <p:blipFill>
          <a:blip r:embed="rId3"/>
          <a:srcRect/>
          <a:stretch>
            <a:fillRect/>
          </a:stretch>
        </p:blipFill>
        <p:spPr bwMode="auto">
          <a:xfrm>
            <a:off x="0" y="1"/>
            <a:ext cx="9144000" cy="7239000"/>
          </a:xfrm>
          <a:prstGeom prst="rect">
            <a:avLst/>
          </a:prstGeom>
          <a:noFill/>
        </p:spPr>
      </p:pic>
      <p:sp>
        <p:nvSpPr>
          <p:cNvPr id="4" name="TextBox 3"/>
          <p:cNvSpPr txBox="1"/>
          <p:nvPr/>
        </p:nvSpPr>
        <p:spPr>
          <a:xfrm>
            <a:off x="381000" y="1225689"/>
            <a:ext cx="8763000" cy="5632311"/>
          </a:xfrm>
          <a:prstGeom prst="rect">
            <a:avLst/>
          </a:prstGeom>
          <a:noFill/>
        </p:spPr>
        <p:txBody>
          <a:bodyPr wrap="square" rtlCol="0">
            <a:spAutoFit/>
          </a:bodyPr>
          <a:lstStyle/>
          <a:p>
            <a:r>
              <a:rPr lang="en-US" sz="2400" b="1" dirty="0" smtClean="0">
                <a:latin typeface="Comic Sans MS" pitchFamily="66" charset="0"/>
              </a:rPr>
              <a:t>*Selena was born on April 16, 1971. </a:t>
            </a:r>
          </a:p>
          <a:p>
            <a:endParaRPr lang="en-US" sz="2400" b="1" dirty="0" smtClean="0">
              <a:latin typeface="Comic Sans MS" pitchFamily="66" charset="0"/>
            </a:endParaRPr>
          </a:p>
          <a:p>
            <a:r>
              <a:rPr lang="en-US" sz="2400" b="1" dirty="0" smtClean="0">
                <a:latin typeface="Comic Sans MS" pitchFamily="66" charset="0"/>
              </a:rPr>
              <a:t>*In 1986 Selena received both the </a:t>
            </a:r>
          </a:p>
          <a:p>
            <a:r>
              <a:rPr lang="en-US" sz="2400" b="1" dirty="0" smtClean="0">
                <a:latin typeface="Comic Sans MS" pitchFamily="66" charset="0"/>
              </a:rPr>
              <a:t>Female Vocalist of the Year and the</a:t>
            </a:r>
          </a:p>
          <a:p>
            <a:r>
              <a:rPr lang="en-US" sz="2400" b="1" dirty="0" smtClean="0">
                <a:latin typeface="Comic Sans MS" pitchFamily="66" charset="0"/>
              </a:rPr>
              <a:t>Performer of the Year.</a:t>
            </a:r>
          </a:p>
          <a:p>
            <a:endParaRPr lang="en-US" sz="2400" b="1" dirty="0" smtClean="0">
              <a:latin typeface="Comic Sans MS" pitchFamily="66" charset="0"/>
            </a:endParaRPr>
          </a:p>
          <a:p>
            <a:r>
              <a:rPr lang="en-US" sz="2400" b="1" dirty="0" smtClean="0">
                <a:latin typeface="Comic Sans MS" pitchFamily="66" charset="0"/>
              </a:rPr>
              <a:t>*Selena fell in love and eloped with </a:t>
            </a:r>
          </a:p>
          <a:p>
            <a:r>
              <a:rPr lang="en-US" sz="2400" b="1" dirty="0" smtClean="0">
                <a:latin typeface="Comic Sans MS" pitchFamily="66" charset="0"/>
              </a:rPr>
              <a:t>her guitarist Chris </a:t>
            </a:r>
            <a:r>
              <a:rPr lang="en-US" sz="2400" b="1" dirty="0">
                <a:latin typeface="Comic Sans MS" pitchFamily="66" charset="0"/>
              </a:rPr>
              <a:t>P</a:t>
            </a:r>
            <a:r>
              <a:rPr lang="en-US" sz="2400" b="1" dirty="0" smtClean="0">
                <a:latin typeface="Comic Sans MS" pitchFamily="66" charset="0"/>
              </a:rPr>
              <a:t>erez despite her father’s opposition.</a:t>
            </a:r>
          </a:p>
          <a:p>
            <a:endParaRPr lang="en-US" sz="2400" b="1" dirty="0" smtClean="0">
              <a:latin typeface="Comic Sans MS" pitchFamily="66" charset="0"/>
            </a:endParaRPr>
          </a:p>
          <a:p>
            <a:r>
              <a:rPr lang="en-US" sz="2400" b="1" dirty="0" smtClean="0">
                <a:latin typeface="Comic Sans MS" pitchFamily="66" charset="0"/>
              </a:rPr>
              <a:t>*She was murdered by Yolanda </a:t>
            </a:r>
            <a:r>
              <a:rPr lang="en-US" sz="2400" b="1" dirty="0" err="1" smtClean="0">
                <a:latin typeface="Comic Sans MS" pitchFamily="66" charset="0"/>
              </a:rPr>
              <a:t>Saldivaron</a:t>
            </a:r>
            <a:r>
              <a:rPr lang="en-US" sz="2400" b="1" dirty="0" smtClean="0">
                <a:latin typeface="Comic Sans MS" pitchFamily="66" charset="0"/>
              </a:rPr>
              <a:t>, the president of her fan club, on  March 13, 1995.</a:t>
            </a:r>
          </a:p>
          <a:p>
            <a:endParaRPr lang="en-US" sz="2400" b="1" dirty="0" smtClean="0">
              <a:latin typeface="Comic Sans MS" pitchFamily="66" charset="0"/>
            </a:endParaRPr>
          </a:p>
          <a:p>
            <a:r>
              <a:rPr lang="en-US" sz="2400" b="1" dirty="0" smtClean="0">
                <a:latin typeface="Comic Sans MS" pitchFamily="66" charset="0"/>
              </a:rPr>
              <a:t>*Her partially-completed album, </a:t>
            </a:r>
            <a:r>
              <a:rPr lang="en-US" sz="2400" b="1" i="1" dirty="0" smtClean="0">
                <a:latin typeface="Comic Sans MS" pitchFamily="66" charset="0"/>
              </a:rPr>
              <a:t>Dreaming of You</a:t>
            </a:r>
            <a:r>
              <a:rPr lang="en-US" sz="2400" b="1" dirty="0" smtClean="0">
                <a:latin typeface="Comic Sans MS" pitchFamily="66" charset="0"/>
              </a:rPr>
              <a:t>, was released the following July and reached the number one position. </a:t>
            </a:r>
            <a:endParaRPr lang="en-US" sz="2400" b="1" dirty="0">
              <a:latin typeface="Comic Sans MS" pitchFamily="66" charset="0"/>
            </a:endParaRPr>
          </a:p>
        </p:txBody>
      </p:sp>
      <p:pic>
        <p:nvPicPr>
          <p:cNvPr id="14340" name="Picture 4" descr="SELENANWHITE.jpg Selena Quintanilla Perez image by KayKay232299"/>
          <p:cNvPicPr>
            <a:picLocks noChangeAspect="1" noChangeArrowheads="1"/>
          </p:cNvPicPr>
          <p:nvPr/>
        </p:nvPicPr>
        <p:blipFill>
          <a:blip r:embed="rId4"/>
          <a:srcRect/>
          <a:stretch>
            <a:fillRect/>
          </a:stretch>
        </p:blipFill>
        <p:spPr bwMode="auto">
          <a:xfrm rot="607585">
            <a:off x="6199327" y="206340"/>
            <a:ext cx="2657475" cy="3502396"/>
          </a:xfrm>
          <a:prstGeom prst="rect">
            <a:avLst/>
          </a:prstGeom>
          <a:noFill/>
        </p:spPr>
      </p:pic>
      <p:sp>
        <p:nvSpPr>
          <p:cNvPr id="9" name="Rectangle 8"/>
          <p:cNvSpPr/>
          <p:nvPr/>
        </p:nvSpPr>
        <p:spPr>
          <a:xfrm>
            <a:off x="0" y="304800"/>
            <a:ext cx="880561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~Selena Quintanilla Perez</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4340"/>
                                        </p:tgtEl>
                                        <p:attrNameLst>
                                          <p:attrName>style.visibility</p:attrName>
                                        </p:attrNameLst>
                                      </p:cBhvr>
                                      <p:to>
                                        <p:strVal val="visible"/>
                                      </p:to>
                                    </p:set>
                                    <p:anim calcmode="lin" valueType="num">
                                      <p:cBhvr>
                                        <p:cTn id="14" dur="500" fill="hold"/>
                                        <p:tgtEl>
                                          <p:spTgt spid="14340"/>
                                        </p:tgtEl>
                                        <p:attrNameLst>
                                          <p:attrName>ppt_w</p:attrName>
                                        </p:attrNameLst>
                                      </p:cBhvr>
                                      <p:tavLst>
                                        <p:tav tm="0">
                                          <p:val>
                                            <p:fltVal val="0"/>
                                          </p:val>
                                        </p:tav>
                                        <p:tav tm="100000">
                                          <p:val>
                                            <p:strVal val="#ppt_w"/>
                                          </p:val>
                                        </p:tav>
                                      </p:tavLst>
                                    </p:anim>
                                    <p:anim calcmode="lin" valueType="num">
                                      <p:cBhvr>
                                        <p:cTn id="15" dur="500" fill="hold"/>
                                        <p:tgtEl>
                                          <p:spTgt spid="1434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23" fill="hold">
                            <p:stCondLst>
                              <p:cond delay="2500"/>
                            </p:stCondLst>
                            <p:childTnLst>
                              <p:par>
                                <p:cTn id="24" presetID="37" presetClass="entr" presetSubtype="0" fill="hold"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par>
                          <p:cTn id="42" fill="hold">
                            <p:stCondLst>
                              <p:cond delay="3500"/>
                            </p:stCondLst>
                            <p:childTnLst>
                              <p:par>
                                <p:cTn id="43" presetID="37" presetClass="entr" presetSubtype="0" fill="hold" nodeType="after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1000"/>
                                        <p:tgtEl>
                                          <p:spTgt spid="4">
                                            <p:txEl>
                                              <p:pRg st="6" end="6"/>
                                            </p:txEl>
                                          </p:spTgt>
                                        </p:tgtEl>
                                      </p:cBhvr>
                                    </p:animEffect>
                                    <p:anim calcmode="lin" valueType="num">
                                      <p:cBhvr>
                                        <p:cTn id="4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1000"/>
                                        <p:tgtEl>
                                          <p:spTgt spid="4">
                                            <p:txEl>
                                              <p:pRg st="7" end="7"/>
                                            </p:txEl>
                                          </p:spTgt>
                                        </p:tgtEl>
                                      </p:cBhvr>
                                    </p:animEffect>
                                    <p:anim calcmode="lin" valueType="num">
                                      <p:cBhvr>
                                        <p:cTn id="5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par>
                          <p:cTn id="55" fill="hold">
                            <p:stCondLst>
                              <p:cond delay="4500"/>
                            </p:stCondLst>
                            <p:childTnLst>
                              <p:par>
                                <p:cTn id="56" presetID="37" presetClass="entr" presetSubtype="0" fill="hold" nodeType="after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fade">
                                      <p:cBhvr>
                                        <p:cTn id="58" dur="1000"/>
                                        <p:tgtEl>
                                          <p:spTgt spid="4">
                                            <p:txEl>
                                              <p:pRg st="9" end="9"/>
                                            </p:txEl>
                                          </p:spTgt>
                                        </p:tgtEl>
                                      </p:cBhvr>
                                    </p:animEffect>
                                    <p:anim calcmode="lin" valueType="num">
                                      <p:cBhvr>
                                        <p:cTn id="5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par>
                          <p:cTn id="62" fill="hold">
                            <p:stCondLst>
                              <p:cond delay="5500"/>
                            </p:stCondLst>
                            <p:childTnLst>
                              <p:par>
                                <p:cTn id="63" presetID="37" presetClass="entr" presetSubtype="0" fill="hold" nodeType="afterEffect">
                                  <p:stCondLst>
                                    <p:cond delay="0"/>
                                  </p:stCondLst>
                                  <p:childTnLst>
                                    <p:set>
                                      <p:cBhvr>
                                        <p:cTn id="64" dur="1" fill="hold">
                                          <p:stCondLst>
                                            <p:cond delay="0"/>
                                          </p:stCondLst>
                                        </p:cTn>
                                        <p:tgtEl>
                                          <p:spTgt spid="4">
                                            <p:txEl>
                                              <p:pRg st="11" end="11"/>
                                            </p:txEl>
                                          </p:spTgt>
                                        </p:tgtEl>
                                        <p:attrNameLst>
                                          <p:attrName>style.visibility</p:attrName>
                                        </p:attrNameLst>
                                      </p:cBhvr>
                                      <p:to>
                                        <p:strVal val="visible"/>
                                      </p:to>
                                    </p:set>
                                    <p:animEffect transition="in" filter="fade">
                                      <p:cBhvr>
                                        <p:cTn id="65" dur="1000"/>
                                        <p:tgtEl>
                                          <p:spTgt spid="4">
                                            <p:txEl>
                                              <p:pRg st="11" end="11"/>
                                            </p:txEl>
                                          </p:spTgt>
                                        </p:tgtEl>
                                      </p:cBhvr>
                                    </p:animEffect>
                                    <p:anim calcmode="lin" valueType="num">
                                      <p:cBhvr>
                                        <p:cTn id="66"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4">
                                            <p:txEl>
                                              <p:pRg st="11" end="11"/>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4">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94506"/>
          </a:xfrm>
        </p:spPr>
        <p:txBody>
          <a:bodyPr>
            <a:normAutofit fontScale="90000"/>
          </a:bodyPr>
          <a:lstStyle/>
          <a:p>
            <a:r>
              <a:rPr lang="en-US" dirty="0" smtClean="0"/>
              <a:t>		Anthony Munoz		</a:t>
            </a:r>
            <a:endParaRPr lang="en-US" dirty="0"/>
          </a:p>
        </p:txBody>
      </p:sp>
      <p:sp>
        <p:nvSpPr>
          <p:cNvPr id="3" name="Content Placeholder 2"/>
          <p:cNvSpPr>
            <a:spLocks noGrp="1"/>
          </p:cNvSpPr>
          <p:nvPr>
            <p:ph idx="1"/>
          </p:nvPr>
        </p:nvSpPr>
        <p:spPr>
          <a:xfrm>
            <a:off x="457200" y="914400"/>
            <a:ext cx="6096000" cy="5943600"/>
          </a:xfrm>
        </p:spPr>
        <p:txBody>
          <a:bodyPr>
            <a:normAutofit fontScale="92500"/>
          </a:bodyPr>
          <a:lstStyle/>
          <a:p>
            <a:r>
              <a:rPr lang="en-US" sz="2600" dirty="0" smtClean="0"/>
              <a:t>He was 6ft 6 and he weighed 278 ponds.</a:t>
            </a:r>
          </a:p>
          <a:p>
            <a:r>
              <a:rPr lang="en-US" sz="2600" dirty="0" smtClean="0"/>
              <a:t>He missed 3 games due to injuries.</a:t>
            </a:r>
          </a:p>
          <a:p>
            <a:r>
              <a:rPr lang="en-US" sz="2600" dirty="0" smtClean="0"/>
              <a:t>He played one full game his senior year at the University of Southern California.	</a:t>
            </a:r>
          </a:p>
          <a:p>
            <a:r>
              <a:rPr lang="en-US" sz="2600" dirty="0" smtClean="0"/>
              <a:t>Anthony was elected to 11 consecutive Pro Bowls and was named All-Pro 11 straight times from 1981 through 1991.</a:t>
            </a:r>
          </a:p>
          <a:p>
            <a:r>
              <a:rPr lang="en-US" sz="2600" dirty="0" smtClean="0"/>
              <a:t>He was named the NFL Offensive Lineman of the Year in 1981, 1987, and 1988 and the NFL Players Association Lineman of the Year in 1981, 1985, 1988, and 1989.</a:t>
            </a:r>
          </a:p>
          <a:p>
            <a:r>
              <a:rPr lang="en-US" sz="2600" dirty="0" smtClean="0"/>
              <a:t>He was an offensive lineman </a:t>
            </a:r>
          </a:p>
          <a:p>
            <a:r>
              <a:rPr lang="en-US" sz="2600" dirty="0" smtClean="0"/>
              <a:t>He played even though he had several knee injuries</a:t>
            </a:r>
          </a:p>
          <a:p>
            <a:endParaRPr lang="en-US" sz="2300" dirty="0" smtClean="0"/>
          </a:p>
          <a:p>
            <a:endParaRPr lang="en-US" sz="2400" dirty="0"/>
          </a:p>
        </p:txBody>
      </p:sp>
      <p:pic>
        <p:nvPicPr>
          <p:cNvPr id="4" name="Picture 2" descr="http://tbn0.google.com/images?q=tbn:c7-M9rtDtmDzaM:http://files.athletes-celebrities.tseworld.com/cached/_images/maintainwidth/160x192/3289d6466a2cd8483042263f956c9f7d/munoz-anthony-160-3-1674.jpg">
            <a:hlinkClick r:id="rId3"/>
          </p:cNvPr>
          <p:cNvPicPr>
            <a:picLocks noChangeAspect="1" noChangeArrowheads="1"/>
          </p:cNvPicPr>
          <p:nvPr/>
        </p:nvPicPr>
        <p:blipFill>
          <a:blip r:embed="rId4" cstate="print"/>
          <a:srcRect/>
          <a:stretch>
            <a:fillRect/>
          </a:stretch>
        </p:blipFill>
        <p:spPr bwMode="auto">
          <a:xfrm>
            <a:off x="6553200" y="1676400"/>
            <a:ext cx="2290437" cy="2743200"/>
          </a:xfrm>
          <a:prstGeom prst="rect">
            <a:avLst/>
          </a:prstGeom>
          <a:noFill/>
        </p:spPr>
      </p:pic>
      <p:sp>
        <p:nvSpPr>
          <p:cNvPr id="6" name="TextBox 5"/>
          <p:cNvSpPr txBox="1"/>
          <p:nvPr/>
        </p:nvSpPr>
        <p:spPr>
          <a:xfrm>
            <a:off x="6248400" y="762000"/>
            <a:ext cx="2743200" cy="461665"/>
          </a:xfrm>
          <a:prstGeom prst="rect">
            <a:avLst/>
          </a:prstGeom>
          <a:noFill/>
        </p:spPr>
        <p:txBody>
          <a:bodyPr wrap="square" rtlCol="0">
            <a:spAutoFit/>
          </a:bodyPr>
          <a:lstStyle/>
          <a:p>
            <a:r>
              <a:rPr lang="en-US" sz="2400" dirty="0" smtClean="0">
                <a:solidFill>
                  <a:schemeClr val="accent1"/>
                </a:solidFill>
              </a:rPr>
              <a:t>By Layton Hayes</a:t>
            </a:r>
            <a:endParaRPr lang="en-US" sz="2400"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066800"/>
          </a:xfrm>
        </p:spPr>
        <p:txBody>
          <a:bodyPr/>
          <a:lstStyle/>
          <a:p>
            <a:r>
              <a:rPr lang="en-US" dirty="0" smtClean="0">
                <a:latin typeface="Britannic Bold" pitchFamily="34" charset="0"/>
              </a:rPr>
              <a:t>Jennifer Lopez	</a:t>
            </a:r>
            <a:endParaRPr lang="en-US" dirty="0">
              <a:latin typeface="Britannic Bold" pitchFamily="34" charset="0"/>
            </a:endParaRPr>
          </a:p>
        </p:txBody>
      </p:sp>
      <p:sp>
        <p:nvSpPr>
          <p:cNvPr id="3" name="Subtitle 2"/>
          <p:cNvSpPr>
            <a:spLocks noGrp="1"/>
          </p:cNvSpPr>
          <p:nvPr>
            <p:ph type="subTitle" idx="1"/>
          </p:nvPr>
        </p:nvSpPr>
        <p:spPr>
          <a:xfrm>
            <a:off x="1371600" y="5638800"/>
            <a:ext cx="6400800" cy="838200"/>
          </a:xfrm>
        </p:spPr>
        <p:txBody>
          <a:bodyPr/>
          <a:lstStyle/>
          <a:p>
            <a:r>
              <a:rPr lang="en-US" dirty="0" smtClean="0"/>
              <a:t>By: Meredith Gower</a:t>
            </a:r>
            <a:endParaRPr lang="en-US" dirty="0"/>
          </a:p>
        </p:txBody>
      </p:sp>
      <p:pic>
        <p:nvPicPr>
          <p:cNvPr id="12290" name="Picture 2" descr="http://tbn0.google.com/images?q=tbn:WtdwE5znTEb7ZM:http://www.geocities.com/marmelad33/Jenifer-Lopez.jpg">
            <a:hlinkClick r:id="rId3"/>
          </p:cNvPr>
          <p:cNvPicPr>
            <a:picLocks noChangeAspect="1" noChangeArrowheads="1"/>
          </p:cNvPicPr>
          <p:nvPr/>
        </p:nvPicPr>
        <p:blipFill>
          <a:blip r:embed="rId4"/>
          <a:srcRect/>
          <a:stretch>
            <a:fillRect/>
          </a:stretch>
        </p:blipFill>
        <p:spPr bwMode="auto">
          <a:xfrm rot="636021">
            <a:off x="1535870" y="1592366"/>
            <a:ext cx="2743200" cy="3697360"/>
          </a:xfrm>
          <a:prstGeom prst="rect">
            <a:avLst/>
          </a:prstGeom>
          <a:noFill/>
        </p:spPr>
      </p:pic>
      <p:pic>
        <p:nvPicPr>
          <p:cNvPr id="12292" name="Picture 4" descr="http://tbn1.google.com/images?q=tbn:JPQ52eIwNibIOM:http://www.musicbabylon.com/files/Jennifer_Lopez.jpg">
            <a:hlinkClick r:id="rId5"/>
          </p:cNvPr>
          <p:cNvPicPr>
            <a:picLocks noChangeAspect="1" noChangeArrowheads="1"/>
          </p:cNvPicPr>
          <p:nvPr/>
        </p:nvPicPr>
        <p:blipFill>
          <a:blip r:embed="rId6"/>
          <a:srcRect/>
          <a:stretch>
            <a:fillRect/>
          </a:stretch>
        </p:blipFill>
        <p:spPr bwMode="auto">
          <a:xfrm rot="20846045">
            <a:off x="4709737" y="1893487"/>
            <a:ext cx="3026463" cy="30003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Autofit/>
          </a:bodyPr>
          <a:lstStyle/>
          <a:p>
            <a:r>
              <a:rPr lang="en-US" sz="1600" dirty="0" smtClean="0"/>
              <a:t>Name: Jennifer Lynn Lopez</a:t>
            </a:r>
          </a:p>
          <a:p>
            <a:r>
              <a:rPr lang="en-US" sz="1600" dirty="0" smtClean="0"/>
              <a:t>Nickname: J LO</a:t>
            </a:r>
          </a:p>
          <a:p>
            <a:r>
              <a:rPr lang="en-US" sz="1600" dirty="0" smtClean="0"/>
              <a:t>Jennifer was born in the Castle Hill section  of the Bronx on July 24, 1969. Her father, David, was a computer technician and her mother, Guadalupe, taught kindergarten. Jennifer is the middle child of three sisters. Jennifer's parents were born in Puerto Rico, but didn’t  meet until they both came to America. Her mother's parents were Europeans who settled in Puerto Rico. She says that it was her parents' work ethic that made a difference in her life. Jennifer, at the age of 5, took singing and dancing lessons. She attended 12 years of Catholic school, including an all-girl high school. She played softball and tennis in high school and was a gymnast. After high school she worked at a law firm while still taking dance lessons at night. Not long after, she left home because of her mothers doubt of her pursuit in show business. Although she loved music, the film industry fascinated her.</a:t>
            </a:r>
          </a:p>
          <a:p>
            <a:r>
              <a:rPr lang="en-US" sz="1600" dirty="0" smtClean="0"/>
              <a:t>Her big break came in 1990 when she was offered a job as a fly girl on Fox's hit “in Living Color”. After a two-year stay at “In Living Color” where actress Rosie Perez served as choreographer, Lopez then went on to dance for famed singer-actress Janet Jackson. Her first major film was Gregory Nava’s My Family in 1995 and her career went into over-drive when she portrayed slain </a:t>
            </a:r>
            <a:r>
              <a:rPr lang="en-US" sz="1600" dirty="0" err="1" smtClean="0"/>
              <a:t>Tejana</a:t>
            </a:r>
            <a:r>
              <a:rPr lang="en-US" sz="1600" dirty="0" smtClean="0"/>
              <a:t> singer Selena Quintanilla Perez in the movie Selena in 1997.</a:t>
            </a:r>
            <a:br>
              <a:rPr lang="en-US" sz="1600" dirty="0" smtClean="0"/>
            </a:br>
            <a:endParaRPr lang="en-US" sz="1600" dirty="0">
              <a:latin typeface="Candar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6000" dirty="0" smtClean="0">
                <a:latin typeface="Bernard MT Condensed" pitchFamily="18" charset="0"/>
              </a:rPr>
              <a:t>Eva Longoria</a:t>
            </a:r>
            <a:r>
              <a:rPr lang="en-US" sz="1000" dirty="0" smtClean="0">
                <a:latin typeface="Bernard MT Condensed" pitchFamily="18" charset="0"/>
              </a:rPr>
              <a:t>        </a:t>
            </a:r>
            <a:r>
              <a:rPr lang="en-US" sz="2400" dirty="0" smtClean="0">
                <a:latin typeface="Bernard MT Condensed" pitchFamily="18" charset="0"/>
              </a:rPr>
              <a:t>By:  Stephanie Housch</a:t>
            </a:r>
            <a:endParaRPr lang="en-US" sz="2400" dirty="0">
              <a:latin typeface="Bernard MT Condensed" pitchFamily="18" charset="0"/>
            </a:endParaRPr>
          </a:p>
        </p:txBody>
      </p:sp>
      <p:sp>
        <p:nvSpPr>
          <p:cNvPr id="3" name="Content Placeholder 2"/>
          <p:cNvSpPr>
            <a:spLocks noGrp="1"/>
          </p:cNvSpPr>
          <p:nvPr>
            <p:ph sz="quarter" idx="1"/>
          </p:nvPr>
        </p:nvSpPr>
        <p:spPr>
          <a:xfrm>
            <a:off x="301752" y="1527048"/>
            <a:ext cx="5641848" cy="4572000"/>
          </a:xfrm>
        </p:spPr>
        <p:txBody>
          <a:bodyPr>
            <a:normAutofit fontScale="92500" lnSpcReduction="20000"/>
          </a:bodyPr>
          <a:lstStyle/>
          <a:p>
            <a:pPr>
              <a:buFont typeface="Courier New" pitchFamily="49" charset="0"/>
              <a:buChar char="o"/>
            </a:pPr>
            <a:r>
              <a:rPr lang="en-US" dirty="0" smtClean="0">
                <a:solidFill>
                  <a:schemeClr val="accent3">
                    <a:lumMod val="75000"/>
                  </a:schemeClr>
                </a:solidFill>
              </a:rPr>
              <a:t>Born on March 15, 1975</a:t>
            </a:r>
          </a:p>
          <a:p>
            <a:pPr>
              <a:buFont typeface="Courier New" pitchFamily="49" charset="0"/>
              <a:buChar char="o"/>
            </a:pPr>
            <a:r>
              <a:rPr lang="en-US" dirty="0" smtClean="0">
                <a:solidFill>
                  <a:schemeClr val="accent3">
                    <a:lumMod val="75000"/>
                  </a:schemeClr>
                </a:solidFill>
              </a:rPr>
              <a:t>Grew up in Corpus Christi, Texas</a:t>
            </a:r>
          </a:p>
          <a:p>
            <a:pPr>
              <a:buFont typeface="Courier New" pitchFamily="49" charset="0"/>
              <a:buChar char="o"/>
            </a:pPr>
            <a:r>
              <a:rPr lang="en-US" dirty="0" smtClean="0">
                <a:solidFill>
                  <a:schemeClr val="accent3">
                    <a:lumMod val="75000"/>
                  </a:schemeClr>
                </a:solidFill>
              </a:rPr>
              <a:t>Actress on Desperate Housewives</a:t>
            </a:r>
          </a:p>
          <a:p>
            <a:pPr>
              <a:buFont typeface="Courier New" pitchFamily="49" charset="0"/>
              <a:buChar char="o"/>
            </a:pPr>
            <a:r>
              <a:rPr lang="en-US" dirty="0" smtClean="0">
                <a:solidFill>
                  <a:schemeClr val="accent3">
                    <a:lumMod val="75000"/>
                  </a:schemeClr>
                </a:solidFill>
              </a:rPr>
              <a:t>She used to be called ‘la prieta fea,’ which means ‘the ugly dark one’</a:t>
            </a:r>
          </a:p>
          <a:p>
            <a:pPr>
              <a:buFont typeface="Courier New" pitchFamily="49" charset="0"/>
              <a:buChar char="o"/>
            </a:pPr>
            <a:r>
              <a:rPr lang="en-US" dirty="0" smtClean="0">
                <a:solidFill>
                  <a:schemeClr val="accent3">
                    <a:lumMod val="75000"/>
                  </a:schemeClr>
                </a:solidFill>
              </a:rPr>
              <a:t>Her family was very poor when she was growing up</a:t>
            </a:r>
          </a:p>
          <a:p>
            <a:pPr>
              <a:buFont typeface="Courier New" pitchFamily="49" charset="0"/>
              <a:buChar char="o"/>
            </a:pPr>
            <a:r>
              <a:rPr lang="en-US" dirty="0" smtClean="0">
                <a:solidFill>
                  <a:schemeClr val="accent3">
                    <a:lumMod val="75000"/>
                  </a:schemeClr>
                </a:solidFill>
              </a:rPr>
              <a:t>Her Parents were Mexican American</a:t>
            </a:r>
            <a:endParaRPr lang="en-US" dirty="0" smtClean="0"/>
          </a:p>
        </p:txBody>
      </p:sp>
      <p:pic>
        <p:nvPicPr>
          <p:cNvPr id="4" name="Picture 3" descr="eva_longoria1_300_400.jpg"/>
          <p:cNvPicPr>
            <a:picLocks noChangeAspect="1"/>
          </p:cNvPicPr>
          <p:nvPr/>
        </p:nvPicPr>
        <p:blipFill>
          <a:blip r:embed="rId3" cstate="print"/>
          <a:stretch>
            <a:fillRect/>
          </a:stretch>
        </p:blipFill>
        <p:spPr>
          <a:xfrm>
            <a:off x="6019800" y="2209800"/>
            <a:ext cx="2857500" cy="381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563562"/>
          </a:xfrm>
        </p:spPr>
        <p:txBody>
          <a:bodyPr>
            <a:normAutofit fontScale="90000"/>
          </a:bodyPr>
          <a:lstStyle/>
          <a:p>
            <a:pPr fontAlgn="auto">
              <a:spcAft>
                <a:spcPts val="0"/>
              </a:spcAft>
              <a:defRPr/>
            </a:pPr>
            <a:r>
              <a:rPr lang="en-US" dirty="0" smtClean="0">
                <a:solidFill>
                  <a:schemeClr val="accent1">
                    <a:satMod val="150000"/>
                  </a:schemeClr>
                </a:solidFill>
              </a:rPr>
              <a:t>Biography</a:t>
            </a:r>
            <a:endParaRPr lang="en-US" dirty="0">
              <a:solidFill>
                <a:schemeClr val="accent1">
                  <a:satMod val="150000"/>
                </a:schemeClr>
              </a:solidFill>
            </a:endParaRPr>
          </a:p>
        </p:txBody>
      </p:sp>
      <p:sp>
        <p:nvSpPr>
          <p:cNvPr id="3" name="Content Placeholder 2"/>
          <p:cNvSpPr>
            <a:spLocks noGrp="1"/>
          </p:cNvSpPr>
          <p:nvPr>
            <p:ph idx="1"/>
          </p:nvPr>
        </p:nvSpPr>
        <p:spPr>
          <a:xfrm>
            <a:off x="0" y="1447800"/>
            <a:ext cx="6934200" cy="5638800"/>
          </a:xfrm>
        </p:spPr>
        <p:txBody>
          <a:bodyPr rtlCol="0">
            <a:normAutofit fontScale="25000" lnSpcReduction="20000"/>
          </a:bodyPr>
          <a:lstStyle/>
          <a:p>
            <a:pPr marL="438912" indent="-320040" fontAlgn="auto">
              <a:spcBef>
                <a:spcPts val="0"/>
              </a:spcBef>
              <a:spcAft>
                <a:spcPts val="0"/>
              </a:spcAft>
              <a:buFont typeface="Wingdings 2"/>
              <a:buChar char=""/>
              <a:defRPr/>
            </a:pPr>
            <a:r>
              <a:rPr lang="en-US" sz="8000" b="1" dirty="0" smtClean="0"/>
              <a:t>Born:  </a:t>
            </a:r>
            <a:r>
              <a:rPr lang="en-US" sz="8000" dirty="0" smtClean="0"/>
              <a:t>February 4, 1973</a:t>
            </a:r>
          </a:p>
          <a:p>
            <a:pPr marL="438912" indent="-320040" fontAlgn="auto">
              <a:spcBef>
                <a:spcPts val="0"/>
              </a:spcBef>
              <a:spcAft>
                <a:spcPts val="0"/>
              </a:spcAft>
              <a:buFont typeface="Wingdings 2"/>
              <a:buChar char=""/>
              <a:defRPr/>
            </a:pPr>
            <a:r>
              <a:rPr lang="en-US" sz="8000" b="1" dirty="0" smtClean="0"/>
              <a:t>Nickname:  </a:t>
            </a:r>
            <a:r>
              <a:rPr lang="en-US" sz="8000" dirty="0" smtClean="0"/>
              <a:t>“The Golden Boy”</a:t>
            </a:r>
          </a:p>
          <a:p>
            <a:pPr marL="438912" indent="-320040" fontAlgn="auto">
              <a:spcBef>
                <a:spcPts val="0"/>
              </a:spcBef>
              <a:spcAft>
                <a:spcPts val="0"/>
              </a:spcAft>
              <a:buFont typeface="Wingdings 2"/>
              <a:buChar char=""/>
              <a:defRPr/>
            </a:pPr>
            <a:r>
              <a:rPr lang="en-US" sz="8000" b="1" dirty="0" smtClean="0"/>
              <a:t>Facts:</a:t>
            </a:r>
          </a:p>
          <a:p>
            <a:pPr marL="731520" lvl="1" indent="-274320" fontAlgn="auto">
              <a:spcAft>
                <a:spcPts val="0"/>
              </a:spcAft>
              <a:buFont typeface="Wingdings"/>
              <a:buChar char=""/>
              <a:defRPr/>
            </a:pPr>
            <a:r>
              <a:rPr lang="en-US" sz="8000" dirty="0" smtClean="0"/>
              <a:t>American boxer of Mexican descent</a:t>
            </a:r>
          </a:p>
          <a:p>
            <a:pPr marL="731520" lvl="1" indent="-274320" fontAlgn="auto">
              <a:spcAft>
                <a:spcPts val="0"/>
              </a:spcAft>
              <a:buFont typeface="Wingdings"/>
              <a:buChar char=""/>
              <a:defRPr/>
            </a:pPr>
            <a:r>
              <a:rPr lang="en-US" sz="8000" dirty="0" smtClean="0"/>
              <a:t>Won a gold medal at the Barcelona Olympic Games</a:t>
            </a:r>
          </a:p>
          <a:p>
            <a:pPr marL="731520" lvl="1" indent="-274320" fontAlgn="auto">
              <a:spcAft>
                <a:spcPts val="0"/>
              </a:spcAft>
              <a:buFont typeface="Wingdings"/>
              <a:buChar char=""/>
              <a:defRPr/>
            </a:pPr>
            <a:r>
              <a:rPr lang="en-US" sz="8000" u="sng" dirty="0" smtClean="0"/>
              <a:t>Ring Magazine</a:t>
            </a:r>
            <a:r>
              <a:rPr lang="en-US" sz="8000" dirty="0" smtClean="0"/>
              <a:t>’s “Fighter of the Year” in 1995 and top-rated Pound for Pound fighter in the world in 1997.</a:t>
            </a:r>
          </a:p>
          <a:p>
            <a:pPr marL="731520" lvl="1" indent="-274320" fontAlgn="auto">
              <a:spcAft>
                <a:spcPts val="0"/>
              </a:spcAft>
              <a:buFont typeface="Wingdings"/>
              <a:buChar char=""/>
              <a:defRPr/>
            </a:pPr>
            <a:r>
              <a:rPr lang="en-US" sz="8000" dirty="0" smtClean="0"/>
              <a:t>Retired on April 14, 2009</a:t>
            </a:r>
          </a:p>
          <a:p>
            <a:pPr marL="731520" lvl="1" indent="-274320" fontAlgn="auto">
              <a:spcAft>
                <a:spcPts val="0"/>
              </a:spcAft>
              <a:buFont typeface="Wingdings"/>
              <a:buChar char=""/>
              <a:defRPr/>
            </a:pPr>
            <a:r>
              <a:rPr lang="en-US" sz="8000" dirty="0" smtClean="0"/>
              <a:t>Defeated 17 world champions </a:t>
            </a:r>
          </a:p>
          <a:p>
            <a:pPr marL="731520" lvl="1" indent="-274320" fontAlgn="auto">
              <a:spcAft>
                <a:spcPts val="0"/>
              </a:spcAft>
              <a:buFont typeface="Wingdings"/>
              <a:buChar char=""/>
              <a:defRPr/>
            </a:pPr>
            <a:r>
              <a:rPr lang="en-US" sz="8000" dirty="0" smtClean="0"/>
              <a:t>Won 10 world titles in six different weight classes</a:t>
            </a:r>
          </a:p>
          <a:p>
            <a:pPr marL="731520" lvl="1" indent="-274320" fontAlgn="auto">
              <a:spcAft>
                <a:spcPts val="0"/>
              </a:spcAft>
              <a:buFont typeface="Wingdings"/>
              <a:buChar char=""/>
              <a:defRPr/>
            </a:pPr>
            <a:r>
              <a:rPr lang="en-US" sz="8000" dirty="0" smtClean="0"/>
              <a:t>Has generated more money than any other boxer</a:t>
            </a:r>
          </a:p>
          <a:p>
            <a:pPr marL="731520" lvl="1" indent="-274320" fontAlgn="auto">
              <a:spcAft>
                <a:spcPts val="0"/>
              </a:spcAft>
              <a:buFont typeface="Wingdings"/>
              <a:buChar char=""/>
              <a:defRPr/>
            </a:pPr>
            <a:r>
              <a:rPr lang="en-US" sz="8000" dirty="0" smtClean="0"/>
              <a:t>Released his first album on EMI/Latin Records and the album topped </a:t>
            </a:r>
            <a:r>
              <a:rPr lang="en-US" sz="8000" dirty="0" err="1" smtClean="0"/>
              <a:t>Billboards’s</a:t>
            </a:r>
            <a:r>
              <a:rPr lang="en-US" sz="8000" dirty="0" smtClean="0"/>
              <a:t> Latin Dance charts for several weeks.  The single, “</a:t>
            </a:r>
            <a:r>
              <a:rPr lang="en-US" sz="8000" dirty="0" err="1" smtClean="0"/>
              <a:t>Ven</a:t>
            </a:r>
            <a:r>
              <a:rPr lang="en-US" sz="8000" dirty="0" smtClean="0"/>
              <a:t> a Mi,” was nominated for a Grammy</a:t>
            </a:r>
          </a:p>
          <a:p>
            <a:pPr marL="731520" lvl="1" indent="-274320" fontAlgn="auto">
              <a:spcAft>
                <a:spcPts val="0"/>
              </a:spcAft>
              <a:buFont typeface="Wingdings"/>
              <a:buChar char=""/>
              <a:defRPr/>
            </a:pPr>
            <a:r>
              <a:rPr lang="en-US" sz="8000" dirty="0" smtClean="0"/>
              <a:t>Started the Oscar De La Hoya Foundation in 1995.  It funded projects including a cancer center and a neo-natal intensive care unit at White Memorial Medical Center in Los Angles</a:t>
            </a:r>
          </a:p>
          <a:p>
            <a:pPr marL="731520" lvl="1" indent="-274320" fontAlgn="auto">
              <a:spcAft>
                <a:spcPts val="0"/>
              </a:spcAft>
              <a:buFont typeface="Wingdings"/>
              <a:buChar char=""/>
              <a:defRPr/>
            </a:pPr>
            <a:endParaRPr lang="en-US" sz="3400" b="1" dirty="0" smtClean="0"/>
          </a:p>
          <a:p>
            <a:pPr marL="731520" lvl="1" indent="-274320" fontAlgn="auto">
              <a:spcAft>
                <a:spcPts val="0"/>
              </a:spcAft>
              <a:buFont typeface="Wingdings"/>
              <a:buChar char=""/>
              <a:defRPr/>
            </a:pPr>
            <a:endParaRPr lang="en-US" sz="3400" b="1" dirty="0" smtClean="0"/>
          </a:p>
        </p:txBody>
      </p:sp>
      <p:pic>
        <p:nvPicPr>
          <p:cNvPr id="8196" name="Picture 2" descr="http://tbn2.google.com/images?q=tbn:lgwC7o0Pzb3VUM:http://www.mypodcast.com/fmimage-4-90787.jpeg">
            <a:hlinkClick r:id="rId3"/>
          </p:cNvPr>
          <p:cNvPicPr>
            <a:picLocks noChangeAspect="1" noChangeArrowheads="1"/>
          </p:cNvPicPr>
          <p:nvPr/>
        </p:nvPicPr>
        <p:blipFill>
          <a:blip r:embed="rId4"/>
          <a:srcRect/>
          <a:stretch>
            <a:fillRect/>
          </a:stretch>
        </p:blipFill>
        <p:spPr bwMode="auto">
          <a:xfrm>
            <a:off x="6934200" y="2514600"/>
            <a:ext cx="2209800" cy="3200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Manny Ramirez</a:t>
            </a:r>
            <a:endParaRPr lang="en-US" sz="2800" dirty="0">
              <a:latin typeface="Times New Roman" pitchFamily="18" charset="0"/>
              <a:cs typeface="Times New Roman" pitchFamily="18" charset="0"/>
            </a:endParaRPr>
          </a:p>
        </p:txBody>
      </p:sp>
      <p:pic>
        <p:nvPicPr>
          <p:cNvPr id="5" name="Content Placeholder 4" descr="48582978-10220053.jpg"/>
          <p:cNvPicPr>
            <a:picLocks noGrp="1" noChangeAspect="1"/>
          </p:cNvPicPr>
          <p:nvPr>
            <p:ph idx="1"/>
          </p:nvPr>
        </p:nvPicPr>
        <p:blipFill>
          <a:blip r:embed="rId3" cstate="print"/>
          <a:stretch>
            <a:fillRect/>
          </a:stretch>
        </p:blipFill>
        <p:spPr>
          <a:xfrm>
            <a:off x="3657600" y="152400"/>
            <a:ext cx="5181599" cy="6553200"/>
          </a:xfrm>
          <a:solidFill>
            <a:schemeClr val="bg1">
              <a:lumMod val="95000"/>
            </a:schemeClr>
          </a:solidFill>
        </p:spPr>
      </p:pic>
      <p:sp>
        <p:nvSpPr>
          <p:cNvPr id="4" name="Text Placeholder 3"/>
          <p:cNvSpPr>
            <a:spLocks noGrp="1"/>
          </p:cNvSpPr>
          <p:nvPr>
            <p:ph type="body" sz="half" idx="2"/>
          </p:nvPr>
        </p:nvSpPr>
        <p:spPr>
          <a:xfrm>
            <a:off x="457200" y="1435100"/>
            <a:ext cx="3008313" cy="5194300"/>
          </a:xfrm>
        </p:spPr>
        <p:txBody>
          <a:bodyPr>
            <a:noAutofit/>
          </a:bodyPr>
          <a:lstStyle/>
          <a:p>
            <a:r>
              <a:rPr lang="en-US" sz="1500" dirty="0" smtClean="0">
                <a:latin typeface="Times New Roman" pitchFamily="18" charset="0"/>
                <a:cs typeface="Times New Roman" pitchFamily="18" charset="0"/>
              </a:rPr>
              <a:t>Manny Ramirez was </a:t>
            </a:r>
            <a:r>
              <a:rPr lang="en-US" sz="1500" dirty="0">
                <a:latin typeface="Times New Roman" pitchFamily="18" charset="0"/>
                <a:cs typeface="Times New Roman" pitchFamily="18" charset="0"/>
              </a:rPr>
              <a:t>b</a:t>
            </a:r>
            <a:r>
              <a:rPr lang="en-US" sz="1500" dirty="0" smtClean="0">
                <a:latin typeface="Times New Roman" pitchFamily="18" charset="0"/>
                <a:cs typeface="Times New Roman" pitchFamily="18" charset="0"/>
              </a:rPr>
              <a:t>orn Manuel Aristides Ramirez on May 30, 1972, in Santo Domingo, Dominican Republic.</a:t>
            </a:r>
          </a:p>
          <a:p>
            <a:r>
              <a:rPr lang="en-US" sz="1500" dirty="0" smtClean="0">
                <a:latin typeface="Times New Roman" pitchFamily="18" charset="0"/>
                <a:cs typeface="Times New Roman" pitchFamily="18" charset="0"/>
              </a:rPr>
              <a:t>Raised a short distance from Yankee Stadium, Ramirez attended George Washington High School in Washington Heights, a neighborhood in New York City . While attending the school, he was named All-City in 1989, 1990 and 1991 and was the New York City Public Schools High School Player of the Year in 1991.</a:t>
            </a:r>
          </a:p>
          <a:p>
            <a:r>
              <a:rPr lang="en-US" sz="1500" dirty="0" smtClean="0">
                <a:latin typeface="Times New Roman" pitchFamily="18" charset="0"/>
                <a:cs typeface="Times New Roman" pitchFamily="18" charset="0"/>
              </a:rPr>
              <a:t>Recruited to join the Majors out of high school, Ramirez, a right-handed outfielder, would prove to be one of the best hitters in league. He played with the Cleveland Indians from 1993-2000 and played for the Boston Red Sox 2001 until he was traded to the Los Angeles Dodgers in 2008.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Albert </a:t>
            </a:r>
            <a:r>
              <a:rPr lang="en-US" dirty="0" err="1" smtClean="0">
                <a:latin typeface="Castellar" pitchFamily="18" charset="0"/>
              </a:rPr>
              <a:t>Pujols</a:t>
            </a:r>
            <a:endParaRPr lang="en-US" dirty="0">
              <a:latin typeface="Castellar" pitchFamily="18" charset="0"/>
            </a:endParaRPr>
          </a:p>
        </p:txBody>
      </p:sp>
      <p:sp>
        <p:nvSpPr>
          <p:cNvPr id="3" name="Content Placeholder 2"/>
          <p:cNvSpPr>
            <a:spLocks noGrp="1"/>
          </p:cNvSpPr>
          <p:nvPr>
            <p:ph idx="1"/>
          </p:nvPr>
        </p:nvSpPr>
        <p:spPr/>
        <p:txBody>
          <a:bodyPr/>
          <a:lstStyle/>
          <a:p>
            <a:r>
              <a:rPr lang="en-US" sz="2000" dirty="0" smtClean="0"/>
              <a:t>Born January 16, 1980 in Santo Domingo, Dominican Republic</a:t>
            </a:r>
          </a:p>
          <a:p>
            <a:r>
              <a:rPr lang="en-US" sz="2000" dirty="0" smtClean="0"/>
              <a:t>Spanish name-  Jose Alberto </a:t>
            </a:r>
            <a:r>
              <a:rPr lang="en-US" sz="2000" dirty="0" err="1" smtClean="0"/>
              <a:t>Pujols</a:t>
            </a:r>
            <a:r>
              <a:rPr lang="en-US" sz="2000" dirty="0"/>
              <a:t> </a:t>
            </a:r>
            <a:r>
              <a:rPr lang="en-US" sz="2000" dirty="0" err="1" smtClean="0"/>
              <a:t>Alcantara</a:t>
            </a:r>
            <a:endParaRPr lang="en-US" sz="2000" dirty="0" smtClean="0"/>
          </a:p>
          <a:p>
            <a:r>
              <a:rPr lang="en-US" sz="2000" dirty="0" smtClean="0"/>
              <a:t>Immigrated to U.S. in 1996, first to New York City</a:t>
            </a:r>
          </a:p>
          <a:p>
            <a:r>
              <a:rPr lang="en-US" sz="2000" dirty="0" smtClean="0"/>
              <a:t>6 ft 3 and weighs 230 pounds</a:t>
            </a:r>
          </a:p>
          <a:p>
            <a:r>
              <a:rPr lang="en-US" sz="2000" dirty="0" smtClean="0"/>
              <a:t>Nicknames- </a:t>
            </a:r>
            <a:r>
              <a:rPr lang="en-US" sz="2000" dirty="0" err="1" smtClean="0"/>
              <a:t>Phat</a:t>
            </a:r>
            <a:r>
              <a:rPr lang="en-US" sz="2000" dirty="0" smtClean="0"/>
              <a:t> Albert, Prince Albert, and The Machine</a:t>
            </a:r>
          </a:p>
          <a:p>
            <a:r>
              <a:rPr lang="en-US" sz="2000" dirty="0" smtClean="0"/>
              <a:t>Major League Baseball first baseman for the St. Louis Cardinals</a:t>
            </a:r>
          </a:p>
          <a:p>
            <a:r>
              <a:rPr lang="en-US" sz="2000" dirty="0" smtClean="0"/>
              <a:t>The only baseball player in history to have at least 30 home runs in first 9 seasons</a:t>
            </a:r>
          </a:p>
          <a:p>
            <a:r>
              <a:rPr lang="en-US" sz="2000" dirty="0" smtClean="0"/>
              <a:t>2001 Rookie of the Year</a:t>
            </a:r>
          </a:p>
          <a:p>
            <a:r>
              <a:rPr lang="en-US" sz="2000" dirty="0" smtClean="0"/>
              <a:t>MVP (2005, 2008)</a:t>
            </a:r>
          </a:p>
          <a:p>
            <a:endParaRPr lang="en-US" dirty="0"/>
          </a:p>
        </p:txBody>
      </p:sp>
      <p:pic>
        <p:nvPicPr>
          <p:cNvPr id="1028" name="Picture 4" descr="http://tbn3.google.com/images?q=tbn:_hsXSF2U1wViwM:http://misspredicto.files.wordpress.com/2009/07/albert-pujols-2.jpg">
            <a:hlinkClick r:id="rId3"/>
          </p:cNvPr>
          <p:cNvPicPr>
            <a:picLocks noChangeAspect="1" noChangeArrowheads="1"/>
          </p:cNvPicPr>
          <p:nvPr/>
        </p:nvPicPr>
        <p:blipFill>
          <a:blip r:embed="rId4"/>
          <a:srcRect/>
          <a:stretch>
            <a:fillRect/>
          </a:stretch>
        </p:blipFill>
        <p:spPr bwMode="auto">
          <a:xfrm>
            <a:off x="6324600" y="4267200"/>
            <a:ext cx="2450124" cy="2362200"/>
          </a:xfrm>
          <a:prstGeom prst="rect">
            <a:avLst/>
          </a:prstGeom>
          <a:noFill/>
        </p:spPr>
      </p:pic>
      <p:pic>
        <p:nvPicPr>
          <p:cNvPr id="1030" name="Picture 6" descr="http://tbn2.google.com/images?q=tbn:xRQS_JV6hjfFpM:http://sportbloopers.net/wp-content/uploads/2009/07/albert_pujols_wallpaper3.jpg">
            <a:hlinkClick r:id="rId5"/>
          </p:cNvPr>
          <p:cNvPicPr>
            <a:picLocks noChangeAspect="1" noChangeArrowheads="1"/>
          </p:cNvPicPr>
          <p:nvPr/>
        </p:nvPicPr>
        <p:blipFill>
          <a:blip r:embed="rId6"/>
          <a:srcRect/>
          <a:stretch>
            <a:fillRect/>
          </a:stretch>
        </p:blipFill>
        <p:spPr bwMode="auto">
          <a:xfrm>
            <a:off x="3581400" y="4223238"/>
            <a:ext cx="2514599" cy="2634762"/>
          </a:xfrm>
          <a:prstGeom prst="rect">
            <a:avLst/>
          </a:prstGeom>
          <a:noFill/>
        </p:spPr>
      </p:pic>
      <p:pic>
        <p:nvPicPr>
          <p:cNvPr id="1032" name="Picture 8" descr="http://tbn1.google.com/images?q=tbn:2jkV_3tb2n5v4M:http://www.forensicgenealogy.info/images/Saint_Louis_Cardinals_Logo.jpg">
            <a:hlinkClick r:id="rId7"/>
          </p:cNvPr>
          <p:cNvPicPr>
            <a:picLocks noChangeAspect="1" noChangeArrowheads="1"/>
          </p:cNvPicPr>
          <p:nvPr/>
        </p:nvPicPr>
        <p:blipFill>
          <a:blip r:embed="rId8"/>
          <a:srcRect/>
          <a:stretch>
            <a:fillRect/>
          </a:stretch>
        </p:blipFill>
        <p:spPr bwMode="auto">
          <a:xfrm>
            <a:off x="7315200" y="1905000"/>
            <a:ext cx="1533525" cy="15335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1470025"/>
          </a:xfrm>
        </p:spPr>
        <p:txBody>
          <a:bodyPr/>
          <a:lstStyle/>
          <a:p>
            <a:r>
              <a:rPr lang="en-US" dirty="0" smtClean="0"/>
              <a:t>Roberto Clemente </a:t>
            </a:r>
            <a:endParaRPr lang="en-US" dirty="0"/>
          </a:p>
        </p:txBody>
      </p:sp>
      <p:sp>
        <p:nvSpPr>
          <p:cNvPr id="3" name="Subtitle 2"/>
          <p:cNvSpPr>
            <a:spLocks noGrp="1"/>
          </p:cNvSpPr>
          <p:nvPr>
            <p:ph type="subTitle" idx="1"/>
          </p:nvPr>
        </p:nvSpPr>
        <p:spPr>
          <a:xfrm>
            <a:off x="1371600" y="5486400"/>
            <a:ext cx="6400800" cy="1143000"/>
          </a:xfrm>
        </p:spPr>
        <p:txBody>
          <a:bodyPr/>
          <a:lstStyle/>
          <a:p>
            <a:r>
              <a:rPr lang="en-US" dirty="0" err="1" smtClean="0"/>
              <a:t>Cylena</a:t>
            </a:r>
            <a:r>
              <a:rPr lang="en-US" dirty="0" smtClean="0"/>
              <a:t> Kromer</a:t>
            </a:r>
            <a:endParaRPr lang="en-US" dirty="0"/>
          </a:p>
        </p:txBody>
      </p:sp>
      <p:pic>
        <p:nvPicPr>
          <p:cNvPr id="12290" name="Picture 2" descr="http://www.latinosportslegends.com/images/Clemente_ft-B&amp;W-small.gif"/>
          <p:cNvPicPr>
            <a:picLocks noChangeAspect="1" noChangeArrowheads="1"/>
          </p:cNvPicPr>
          <p:nvPr/>
        </p:nvPicPr>
        <p:blipFill>
          <a:blip r:embed="rId3"/>
          <a:srcRect/>
          <a:stretch>
            <a:fillRect/>
          </a:stretch>
        </p:blipFill>
        <p:spPr bwMode="auto">
          <a:xfrm>
            <a:off x="3429000" y="228600"/>
            <a:ext cx="2057400" cy="304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6477000"/>
          </a:xfrm>
        </p:spPr>
        <p:txBody>
          <a:bodyPr>
            <a:normAutofit fontScale="77500" lnSpcReduction="20000"/>
          </a:bodyPr>
          <a:lstStyle/>
          <a:p>
            <a:pPr>
              <a:buNone/>
            </a:pPr>
            <a:r>
              <a:rPr lang="en-US" dirty="0" smtClean="0"/>
              <a:t>Born in small barrio San Anton in Carolina, Puerto Rico, Roberto Clemente was the youngest of seven children and was raised in a modest home with mother Luisa and father </a:t>
            </a:r>
            <a:r>
              <a:rPr lang="en-US" dirty="0" err="1" smtClean="0"/>
              <a:t>Melchor</a:t>
            </a:r>
            <a:r>
              <a:rPr lang="en-US" dirty="0" smtClean="0"/>
              <a:t>. At the young age of 17, Roberto was playing for the </a:t>
            </a:r>
            <a:r>
              <a:rPr lang="en-US" dirty="0" err="1" smtClean="0"/>
              <a:t>Santurce</a:t>
            </a:r>
            <a:r>
              <a:rPr lang="en-US" dirty="0" smtClean="0"/>
              <a:t> </a:t>
            </a:r>
            <a:r>
              <a:rPr lang="en-US" dirty="0" err="1" smtClean="0"/>
              <a:t>Cangrejeros</a:t>
            </a:r>
            <a:r>
              <a:rPr lang="en-US" dirty="0" smtClean="0"/>
              <a:t> in the Puerto Rican Winter League where he attracted legions of big-league scouts because of his hitting, fielding, and throwing ability. </a:t>
            </a:r>
            <a:endParaRPr lang="en-US" dirty="0"/>
          </a:p>
          <a:p>
            <a:pPr>
              <a:buNone/>
            </a:pPr>
            <a:r>
              <a:rPr lang="en-US" dirty="0" smtClean="0"/>
              <a:t>He signed with the Dodgers for $10,000, but never got to play a single game in Brooklyn or Los Angeles. In the 1960's, however, no other player dominated the entire decade like Roberto Clemente did.  </a:t>
            </a:r>
          </a:p>
          <a:p>
            <a:pPr>
              <a:buNone/>
            </a:pPr>
            <a:r>
              <a:rPr lang="en-US" dirty="0" smtClean="0"/>
              <a:t>No other Latin American has ever achieved the numbers and recognition like Clemente did. But even though with his stellar, consistent play, Clemente thought the fame achieved was all too slow in coming as it always seemed for players of Hispanic background.  </a:t>
            </a:r>
          </a:p>
          <a:p>
            <a:pPr>
              <a:buNone/>
            </a:pPr>
            <a:r>
              <a:rPr lang="en-US" dirty="0" smtClean="0"/>
              <a:t>In 2002, Major League Baseball's Commissioner Allan H. (Bud) Selig announced that Sept. 18 will be known as "Roberto Clemente Day."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304800"/>
            <a:ext cx="2057400" cy="2667000"/>
          </a:xfrm>
        </p:spPr>
        <p:txBody>
          <a:bodyPr>
            <a:normAutofit/>
          </a:bodyPr>
          <a:lstStyle/>
          <a:p>
            <a:r>
              <a:rPr lang="en-US" sz="5400" i="1" dirty="0" smtClean="0">
                <a:latin typeface="Batang" pitchFamily="18" charset="-127"/>
                <a:ea typeface="Batang" pitchFamily="18" charset="-127"/>
              </a:rPr>
              <a:t>David</a:t>
            </a:r>
            <a:br>
              <a:rPr lang="en-US" sz="5400" i="1" dirty="0" smtClean="0">
                <a:latin typeface="Batang" pitchFamily="18" charset="-127"/>
                <a:ea typeface="Batang" pitchFamily="18" charset="-127"/>
              </a:rPr>
            </a:br>
            <a:r>
              <a:rPr lang="en-US" sz="5400" i="1" dirty="0" smtClean="0">
                <a:latin typeface="Batang" pitchFamily="18" charset="-127"/>
                <a:ea typeface="Batang" pitchFamily="18" charset="-127"/>
              </a:rPr>
              <a:t>Ortiz</a:t>
            </a:r>
            <a:endParaRPr lang="en-US" sz="5400" i="1" dirty="0">
              <a:latin typeface="Batang" pitchFamily="18" charset="-127"/>
              <a:ea typeface="Batang" pitchFamily="18" charset="-127"/>
            </a:endParaRPr>
          </a:p>
        </p:txBody>
      </p:sp>
      <p:sp>
        <p:nvSpPr>
          <p:cNvPr id="2" name="Subtitle 1"/>
          <p:cNvSpPr>
            <a:spLocks noGrp="1"/>
          </p:cNvSpPr>
          <p:nvPr>
            <p:ph type="subTitle" idx="1"/>
          </p:nvPr>
        </p:nvSpPr>
        <p:spPr>
          <a:xfrm>
            <a:off x="7543800" y="4495800"/>
            <a:ext cx="1600200" cy="2362200"/>
          </a:xfrm>
        </p:spPr>
        <p:txBody>
          <a:bodyPr>
            <a:normAutofit/>
          </a:bodyPr>
          <a:lstStyle/>
          <a:p>
            <a:r>
              <a:rPr lang="en-US" dirty="0" smtClean="0">
                <a:latin typeface="Batang" pitchFamily="18" charset="-127"/>
                <a:ea typeface="Batang" pitchFamily="18" charset="-127"/>
              </a:rPr>
              <a:t>By: David Sims</a:t>
            </a:r>
            <a:endParaRPr lang="en-US" dirty="0">
              <a:latin typeface="Batang" pitchFamily="18" charset="-127"/>
              <a:ea typeface="Batang" pitchFamily="18" charset="-127"/>
            </a:endParaRPr>
          </a:p>
        </p:txBody>
      </p:sp>
      <p:pic>
        <p:nvPicPr>
          <p:cNvPr id="1028" name="Picture 4" descr="http://missouricolumns.files.wordpress.com/2009/06/david-ortiz-3.jpg"/>
          <p:cNvPicPr>
            <a:picLocks noChangeAspect="1" noChangeArrowheads="1"/>
          </p:cNvPicPr>
          <p:nvPr/>
        </p:nvPicPr>
        <p:blipFill>
          <a:blip r:embed="rId3" cstate="print"/>
          <a:srcRect/>
          <a:stretch>
            <a:fillRect/>
          </a:stretch>
        </p:blipFill>
        <p:spPr bwMode="auto">
          <a:xfrm>
            <a:off x="2057400" y="0"/>
            <a:ext cx="52578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5029200" cy="1096962"/>
          </a:xfrm>
        </p:spPr>
        <p:txBody>
          <a:bodyPr>
            <a:noAutofit/>
          </a:bodyPr>
          <a:lstStyle/>
          <a:p>
            <a:r>
              <a:rPr lang="en-US" sz="6600" dirty="0" smtClean="0">
                <a:latin typeface="Gigi" pitchFamily="82" charset="0"/>
              </a:rPr>
              <a:t>Nancy Lopez </a:t>
            </a:r>
            <a:endParaRPr lang="en-US" sz="6600" dirty="0">
              <a:latin typeface="Gigi" pitchFamily="82" charset="0"/>
            </a:endParaRPr>
          </a:p>
        </p:txBody>
      </p:sp>
      <p:sp>
        <p:nvSpPr>
          <p:cNvPr id="3" name="Content Placeholder 2"/>
          <p:cNvSpPr>
            <a:spLocks noGrp="1"/>
          </p:cNvSpPr>
          <p:nvPr>
            <p:ph idx="1"/>
          </p:nvPr>
        </p:nvSpPr>
        <p:spPr>
          <a:xfrm>
            <a:off x="3581400" y="1676400"/>
            <a:ext cx="5105400" cy="4343399"/>
          </a:xfrm>
        </p:spPr>
        <p:txBody>
          <a:bodyPr>
            <a:noAutofit/>
          </a:bodyPr>
          <a:lstStyle/>
          <a:p>
            <a:r>
              <a:rPr lang="en-US" sz="2000" dirty="0" smtClean="0">
                <a:latin typeface="Bernard MT Condensed" pitchFamily="18" charset="0"/>
              </a:rPr>
              <a:t>Bo</a:t>
            </a:r>
            <a:r>
              <a:rPr lang="en-US" sz="1800" dirty="0" smtClean="0">
                <a:latin typeface="Bernard MT Condensed" pitchFamily="18" charset="0"/>
              </a:rPr>
              <a:t>rn January 6</a:t>
            </a:r>
            <a:r>
              <a:rPr lang="en-US" sz="1800" baseline="30000" dirty="0" smtClean="0">
                <a:latin typeface="Bernard MT Condensed" pitchFamily="18" charset="0"/>
              </a:rPr>
              <a:t>th</a:t>
            </a:r>
            <a:r>
              <a:rPr lang="en-US" sz="1800" dirty="0" smtClean="0">
                <a:latin typeface="Bernard MT Condensed" pitchFamily="18" charset="0"/>
              </a:rPr>
              <a:t>,1957 in Torrence, California. Nancy Lopez received her first golf clubs at the age of eight and fell in love with the sport. After she moved back to Roswell , New Mexico.  She enter golf tournaments and won the following.</a:t>
            </a:r>
          </a:p>
          <a:p>
            <a:r>
              <a:rPr lang="en-US" sz="1800" dirty="0" smtClean="0">
                <a:latin typeface="Bernard MT Condensed" pitchFamily="18" charset="0"/>
              </a:rPr>
              <a:t>She first  won the pee-wee tournament at the age on nine then going on to win the state championship. </a:t>
            </a:r>
          </a:p>
          <a:p>
            <a:r>
              <a:rPr lang="en-US" sz="1800" dirty="0" smtClean="0">
                <a:latin typeface="Bernard MT Condensed" pitchFamily="18" charset="0"/>
              </a:rPr>
              <a:t>At the age of 12, Nancy won the New Mexico Women’s Amateur. </a:t>
            </a:r>
          </a:p>
          <a:p>
            <a:r>
              <a:rPr lang="en-US" sz="1800" dirty="0" smtClean="0">
                <a:latin typeface="Bernard MT Condensed" pitchFamily="18" charset="0"/>
              </a:rPr>
              <a:t>The next year she won USGA junior  girls championship twice, </a:t>
            </a:r>
            <a:r>
              <a:rPr lang="en-US" sz="1800" dirty="0">
                <a:latin typeface="Bernard MT Condensed" pitchFamily="18" charset="0"/>
              </a:rPr>
              <a:t>T</a:t>
            </a:r>
            <a:r>
              <a:rPr lang="en-US" sz="1800" dirty="0" smtClean="0">
                <a:latin typeface="Bernard MT Condensed" pitchFamily="18" charset="0"/>
              </a:rPr>
              <a:t>he </a:t>
            </a:r>
            <a:r>
              <a:rPr lang="en-US" sz="1800" dirty="0">
                <a:latin typeface="Bernard MT Condensed" pitchFamily="18" charset="0"/>
              </a:rPr>
              <a:t>W</a:t>
            </a:r>
            <a:r>
              <a:rPr lang="en-US" sz="1800" dirty="0" smtClean="0">
                <a:latin typeface="Bernard MT Condensed" pitchFamily="18" charset="0"/>
              </a:rPr>
              <a:t>estern Junior, three times, and the Mexican </a:t>
            </a:r>
            <a:r>
              <a:rPr lang="en-US" sz="1800" dirty="0">
                <a:latin typeface="Bernard MT Condensed" pitchFamily="18" charset="0"/>
              </a:rPr>
              <a:t>A</a:t>
            </a:r>
            <a:r>
              <a:rPr lang="en-US" sz="1800" dirty="0" smtClean="0">
                <a:latin typeface="Bernard MT Condensed" pitchFamily="18" charset="0"/>
              </a:rPr>
              <a:t>mateur in 1975. </a:t>
            </a:r>
          </a:p>
          <a:p>
            <a:r>
              <a:rPr lang="en-US" sz="1800" dirty="0" smtClean="0">
                <a:latin typeface="Bernard MT Condensed" pitchFamily="18" charset="0"/>
              </a:rPr>
              <a:t>In 1975, Nancy also entered the U.S. women’s open  as an amateur and finish in tie for 2</a:t>
            </a:r>
            <a:r>
              <a:rPr lang="en-US" sz="1800" baseline="30000" dirty="0" smtClean="0">
                <a:latin typeface="Bernard MT Condensed" pitchFamily="18" charset="0"/>
              </a:rPr>
              <a:t>nd </a:t>
            </a:r>
            <a:r>
              <a:rPr lang="en-US" sz="1800" dirty="0">
                <a:latin typeface="Bernard MT Condensed" pitchFamily="18" charset="0"/>
              </a:rPr>
              <a:t>.</a:t>
            </a:r>
            <a:r>
              <a:rPr lang="en-US" sz="1800" dirty="0" smtClean="0">
                <a:latin typeface="Bernard MT Condensed" pitchFamily="18" charset="0"/>
              </a:rPr>
              <a:t>  </a:t>
            </a:r>
          </a:p>
          <a:p>
            <a:r>
              <a:rPr lang="en-US" sz="1800" dirty="0" smtClean="0">
                <a:latin typeface="Bernard MT Condensed" pitchFamily="18" charset="0"/>
              </a:rPr>
              <a:t>She also won many others.</a:t>
            </a:r>
          </a:p>
          <a:p>
            <a:r>
              <a:rPr lang="en-US" sz="1800" dirty="0">
                <a:latin typeface="Bernard MT Condensed" pitchFamily="18" charset="0"/>
              </a:rPr>
              <a:t> </a:t>
            </a:r>
            <a:r>
              <a:rPr lang="en-US" sz="1800" dirty="0" smtClean="0">
                <a:latin typeface="Bernard MT Condensed" pitchFamily="18" charset="0"/>
              </a:rPr>
              <a:t>                                     </a:t>
            </a:r>
            <a:r>
              <a:rPr lang="en-US" sz="1800" dirty="0" smtClean="0">
                <a:latin typeface="Gigi" pitchFamily="82" charset="0"/>
              </a:rPr>
              <a:t>Deanna Blackman 2</a:t>
            </a:r>
            <a:r>
              <a:rPr lang="en-US" sz="1800" baseline="30000" dirty="0" smtClean="0">
                <a:latin typeface="Gigi" pitchFamily="82" charset="0"/>
              </a:rPr>
              <a:t>nd</a:t>
            </a:r>
            <a:r>
              <a:rPr lang="en-US" sz="1800" dirty="0" smtClean="0">
                <a:latin typeface="Gigi" pitchFamily="82" charset="0"/>
              </a:rPr>
              <a:t> </a:t>
            </a:r>
            <a:endParaRPr lang="en-US" sz="1800" dirty="0">
              <a:latin typeface="Gigi" pitchFamily="82" charset="0"/>
            </a:endParaRPr>
          </a:p>
        </p:txBody>
      </p:sp>
      <p:pic>
        <p:nvPicPr>
          <p:cNvPr id="4" name="Picture 4" descr="http://www.sat.lib.tx.us/Displays/Exhibits/LatinoSports/images/n_lopez_5050.jpg"/>
          <p:cNvPicPr>
            <a:picLocks noChangeAspect="1" noChangeArrowheads="1"/>
          </p:cNvPicPr>
          <p:nvPr/>
        </p:nvPicPr>
        <p:blipFill>
          <a:blip r:embed="rId3"/>
          <a:srcRect/>
          <a:stretch>
            <a:fillRect/>
          </a:stretch>
        </p:blipFill>
        <p:spPr bwMode="auto">
          <a:xfrm>
            <a:off x="228600" y="0"/>
            <a:ext cx="3276600" cy="4319633"/>
          </a:xfrm>
          <a:prstGeom prst="rect">
            <a:avLst/>
          </a:prstGeom>
          <a:noFill/>
        </p:spPr>
      </p:pic>
      <p:sp>
        <p:nvSpPr>
          <p:cNvPr id="6" name="TextBox 5"/>
          <p:cNvSpPr txBox="1"/>
          <p:nvPr/>
        </p:nvSpPr>
        <p:spPr>
          <a:xfrm>
            <a:off x="0" y="4272677"/>
            <a:ext cx="3276600" cy="2585323"/>
          </a:xfrm>
          <a:prstGeom prst="rect">
            <a:avLst/>
          </a:prstGeom>
          <a:noFill/>
        </p:spPr>
        <p:txBody>
          <a:bodyPr wrap="square" rtlCol="0">
            <a:spAutoFit/>
          </a:bodyPr>
          <a:lstStyle/>
          <a:p>
            <a:r>
              <a:rPr lang="en-US" b="1" dirty="0" smtClean="0"/>
              <a:t>Nancy also won  “Player of the Year “ three times. Also the Vare </a:t>
            </a:r>
            <a:r>
              <a:rPr lang="en-US" b="1" dirty="0"/>
              <a:t>T</a:t>
            </a:r>
            <a:r>
              <a:rPr lang="en-US" b="1" dirty="0" smtClean="0"/>
              <a:t>rophy winner three times, and her stroke average in 1985 was 70.73. an LPGA record. </a:t>
            </a:r>
          </a:p>
          <a:p>
            <a:r>
              <a:rPr lang="en-US" b="1" dirty="0" smtClean="0"/>
              <a:t>Lopez won enough tournaments to qualify for the LPGA hall of fame the youngest to ever be qualified .</a:t>
            </a:r>
            <a:endParaRPr lang="en-US" b="1" dirty="0"/>
          </a:p>
        </p:txBody>
      </p:sp>
      <p:sp>
        <p:nvSpPr>
          <p:cNvPr id="7" name="Left Arrow 6"/>
          <p:cNvSpPr/>
          <p:nvPr/>
        </p:nvSpPr>
        <p:spPr>
          <a:xfrm>
            <a:off x="2895600" y="6096000"/>
            <a:ext cx="914400" cy="762000"/>
          </a:xfrm>
          <a:prstGeom prst="leftArrow">
            <a:avLst/>
          </a:prstGeom>
          <a:solidFill>
            <a:srgbClr val="92D050"/>
          </a:solidFill>
          <a:ln>
            <a:solidFill>
              <a:schemeClr val="accent6"/>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 Ferrera</a:t>
            </a:r>
            <a:endParaRPr lang="en-US" dirty="0"/>
          </a:p>
        </p:txBody>
      </p:sp>
      <p:sp>
        <p:nvSpPr>
          <p:cNvPr id="3" name="Subtitle 2"/>
          <p:cNvSpPr>
            <a:spLocks noGrp="1"/>
          </p:cNvSpPr>
          <p:nvPr>
            <p:ph type="subTitle" idx="1"/>
          </p:nvPr>
        </p:nvSpPr>
        <p:spPr/>
        <p:txBody>
          <a:bodyPr/>
          <a:lstStyle/>
          <a:p>
            <a:r>
              <a:rPr lang="en-US" dirty="0" smtClean="0"/>
              <a:t>Maci Gardner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pic>
        <p:nvPicPr>
          <p:cNvPr id="6" name="Content Placeholder 5" descr="AmericaFerreraPicture.jpg"/>
          <p:cNvPicPr>
            <a:picLocks noGrp="1" noChangeAspect="1"/>
          </p:cNvPicPr>
          <p:nvPr>
            <p:ph idx="1"/>
          </p:nvPr>
        </p:nvPicPr>
        <p:blipFill>
          <a:blip r:embed="rId3" cstate="print"/>
          <a:stretch>
            <a:fillRect/>
          </a:stretch>
        </p:blipFill>
        <p:spPr>
          <a:xfrm>
            <a:off x="5791200" y="1676400"/>
            <a:ext cx="2902114" cy="3902417"/>
          </a:xfrm>
        </p:spPr>
      </p:pic>
      <p:sp>
        <p:nvSpPr>
          <p:cNvPr id="7" name="TextBox 6"/>
          <p:cNvSpPr txBox="1"/>
          <p:nvPr/>
        </p:nvSpPr>
        <p:spPr>
          <a:xfrm>
            <a:off x="304800" y="1828800"/>
            <a:ext cx="5181600" cy="4708981"/>
          </a:xfrm>
          <a:prstGeom prst="rect">
            <a:avLst/>
          </a:prstGeom>
          <a:noFill/>
        </p:spPr>
        <p:txBody>
          <a:bodyPr wrap="square" rtlCol="0">
            <a:spAutoFit/>
          </a:bodyPr>
          <a:lstStyle/>
          <a:p>
            <a:r>
              <a:rPr lang="en-US" sz="2000" dirty="0" smtClean="0"/>
              <a:t>	America Ferrera was born on April 18, 1984, in Los Angeles, California. She is the youngest of six siblings and born to Honduran immigrants.  Her mother raised her and her siblings in the Woodland Hills section of Los Angeles, where she began at age eight acting in school plays  and community theater. She made her film debut in 2002 by taking a role in Real Women Have Curves and has been seen, since then, in films such as Gotta Kick It Up!, Sisterhood of the Traveling Pants and its sequel.  In 2006, she landed the lead role in TV  series Ugly Betty, a role that won her both a Golden Globe and Screen Actors Guild Award in 2007. </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ionel-messi.biz/photos/lionel-messi--1024x768-25.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2362200"/>
            <a:ext cx="7772400" cy="1600200"/>
          </a:xfrm>
        </p:spPr>
        <p:txBody>
          <a:bodyPr/>
          <a:lstStyle/>
          <a:p>
            <a:r>
              <a:rPr lang="en-US" dirty="0" smtClean="0">
                <a:solidFill>
                  <a:schemeClr val="bg1"/>
                </a:solidFill>
              </a:rPr>
              <a:t>Luis Lionel Andres </a:t>
            </a:r>
            <a:r>
              <a:rPr lang="en-US" dirty="0" err="1" smtClean="0">
                <a:solidFill>
                  <a:schemeClr val="bg1"/>
                </a:solidFill>
              </a:rPr>
              <a:t>Messi</a:t>
            </a:r>
            <a:endParaRPr lang="en-US" dirty="0">
              <a:solidFill>
                <a:schemeClr val="bg1"/>
              </a:solidFill>
            </a:endParaRPr>
          </a:p>
        </p:txBody>
      </p:sp>
      <p:sp>
        <p:nvSpPr>
          <p:cNvPr id="3" name="Subtitle 2"/>
          <p:cNvSpPr>
            <a:spLocks noGrp="1"/>
          </p:cNvSpPr>
          <p:nvPr>
            <p:ph type="subTitle" idx="1"/>
          </p:nvPr>
        </p:nvSpPr>
        <p:spPr>
          <a:xfrm>
            <a:off x="1371600" y="4724400"/>
            <a:ext cx="5105400" cy="914400"/>
          </a:xfrm>
        </p:spPr>
        <p:txBody>
          <a:bodyPr/>
          <a:lstStyle/>
          <a:p>
            <a:r>
              <a:rPr lang="en-US" dirty="0" smtClean="0">
                <a:solidFill>
                  <a:schemeClr val="bg1"/>
                </a:solidFill>
              </a:rPr>
              <a:t>By J.T. Lovett</a:t>
            </a:r>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onelmessi-soccer.com/lionel-messi-wallpapers/lionel-messi-wallpapers-03.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US" dirty="0" smtClean="0">
                <a:solidFill>
                  <a:schemeClr val="bg1"/>
                </a:solidFill>
              </a:rPr>
              <a:t>Lionel </a:t>
            </a:r>
            <a:r>
              <a:rPr lang="en-US" dirty="0" err="1" smtClean="0">
                <a:solidFill>
                  <a:schemeClr val="bg1"/>
                </a:solidFill>
              </a:rPr>
              <a:t>Messi</a:t>
            </a:r>
            <a:r>
              <a:rPr lang="en-US" dirty="0" smtClean="0">
                <a:solidFill>
                  <a:schemeClr val="bg1"/>
                </a:solidFill>
              </a:rPr>
              <a:t> Bio</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sz="3300" dirty="0" err="1" smtClean="0">
                <a:solidFill>
                  <a:schemeClr val="bg1"/>
                </a:solidFill>
              </a:rPr>
              <a:t>Messi</a:t>
            </a:r>
            <a:r>
              <a:rPr lang="en-US" sz="3300" dirty="0" smtClean="0">
                <a:solidFill>
                  <a:schemeClr val="bg1"/>
                </a:solidFill>
              </a:rPr>
              <a:t> was born on June 24, 1987 in Rosario, Argentina. </a:t>
            </a:r>
            <a:r>
              <a:rPr lang="en-US" sz="3300" dirty="0" err="1" smtClean="0">
                <a:solidFill>
                  <a:schemeClr val="bg1"/>
                </a:solidFill>
              </a:rPr>
              <a:t>Futbol</a:t>
            </a:r>
            <a:r>
              <a:rPr lang="en-US" sz="3300" dirty="0" smtClean="0">
                <a:solidFill>
                  <a:schemeClr val="bg1"/>
                </a:solidFill>
              </a:rPr>
              <a:t> </a:t>
            </a:r>
          </a:p>
          <a:p>
            <a:pPr>
              <a:buNone/>
            </a:pPr>
            <a:r>
              <a:rPr lang="en-US" sz="3300" dirty="0" smtClean="0">
                <a:solidFill>
                  <a:schemeClr val="bg1"/>
                </a:solidFill>
              </a:rPr>
              <a:t>	became natural to </a:t>
            </a:r>
            <a:r>
              <a:rPr lang="en-US" sz="3300" dirty="0" err="1" smtClean="0">
                <a:solidFill>
                  <a:schemeClr val="bg1"/>
                </a:solidFill>
              </a:rPr>
              <a:t>Messi</a:t>
            </a:r>
            <a:r>
              <a:rPr lang="en-US" sz="3300" dirty="0" smtClean="0">
                <a:solidFill>
                  <a:schemeClr val="bg1"/>
                </a:solidFill>
              </a:rPr>
              <a:t> while he started at the age of 5. </a:t>
            </a:r>
          </a:p>
          <a:p>
            <a:r>
              <a:rPr lang="en-US" sz="3300" dirty="0" smtClean="0">
                <a:solidFill>
                  <a:schemeClr val="bg1"/>
                </a:solidFill>
              </a:rPr>
              <a:t>At the age of 11 he suffered from a</a:t>
            </a:r>
          </a:p>
          <a:p>
            <a:pPr>
              <a:buNone/>
            </a:pPr>
            <a:r>
              <a:rPr lang="en-US" sz="3300" dirty="0" smtClean="0">
                <a:solidFill>
                  <a:schemeClr val="bg1"/>
                </a:solidFill>
              </a:rPr>
              <a:t>	 hormone deficiency and Lionel’s</a:t>
            </a:r>
          </a:p>
          <a:p>
            <a:pPr>
              <a:buNone/>
            </a:pPr>
            <a:r>
              <a:rPr lang="en-US" sz="3300" dirty="0" smtClean="0">
                <a:solidFill>
                  <a:schemeClr val="bg1"/>
                </a:solidFill>
              </a:rPr>
              <a:t>	parents were unable to pay for the</a:t>
            </a:r>
          </a:p>
          <a:p>
            <a:pPr>
              <a:buNone/>
            </a:pPr>
            <a:r>
              <a:rPr lang="en-US" sz="3300" dirty="0" smtClean="0">
                <a:solidFill>
                  <a:schemeClr val="bg1"/>
                </a:solidFill>
              </a:rPr>
              <a:t>	 treatments in Argentina so they moved</a:t>
            </a:r>
          </a:p>
          <a:p>
            <a:pPr>
              <a:buNone/>
            </a:pPr>
            <a:r>
              <a:rPr lang="en-US" sz="3300" dirty="0" smtClean="0">
                <a:solidFill>
                  <a:schemeClr val="bg1"/>
                </a:solidFill>
              </a:rPr>
              <a:t>	to Barcelona, Spain.</a:t>
            </a:r>
          </a:p>
          <a:p>
            <a:r>
              <a:rPr lang="en-US" sz="3300" dirty="0" smtClean="0">
                <a:solidFill>
                  <a:schemeClr val="bg1"/>
                </a:solidFill>
              </a:rPr>
              <a:t>The career ladder for </a:t>
            </a:r>
            <a:r>
              <a:rPr lang="en-US" sz="3300" dirty="0" err="1" smtClean="0">
                <a:solidFill>
                  <a:schemeClr val="bg1"/>
                </a:solidFill>
              </a:rPr>
              <a:t>Messi</a:t>
            </a:r>
            <a:r>
              <a:rPr lang="en-US" sz="3300" dirty="0" smtClean="0">
                <a:solidFill>
                  <a:schemeClr val="bg1"/>
                </a:solidFill>
              </a:rPr>
              <a:t> was fairly easy.</a:t>
            </a:r>
          </a:p>
          <a:p>
            <a:pPr>
              <a:buNone/>
            </a:pPr>
            <a:r>
              <a:rPr lang="en-US" sz="3300" dirty="0" smtClean="0">
                <a:solidFill>
                  <a:schemeClr val="bg1"/>
                </a:solidFill>
              </a:rPr>
              <a:t>	 At the age of 17 he finally got his chance to play</a:t>
            </a:r>
          </a:p>
          <a:p>
            <a:pPr>
              <a:buNone/>
            </a:pPr>
            <a:r>
              <a:rPr lang="en-US" sz="3300" dirty="0" smtClean="0">
                <a:solidFill>
                  <a:schemeClr val="bg1"/>
                </a:solidFill>
              </a:rPr>
              <a:t>	 for his country in the U-20 league. In September</a:t>
            </a:r>
          </a:p>
          <a:p>
            <a:pPr>
              <a:buNone/>
            </a:pPr>
            <a:r>
              <a:rPr lang="en-US" sz="3300" dirty="0" smtClean="0">
                <a:solidFill>
                  <a:schemeClr val="bg1"/>
                </a:solidFill>
              </a:rPr>
              <a:t>	 2005 </a:t>
            </a:r>
            <a:r>
              <a:rPr lang="en-US" sz="3300" dirty="0" err="1" smtClean="0">
                <a:solidFill>
                  <a:schemeClr val="bg1"/>
                </a:solidFill>
              </a:rPr>
              <a:t>Messi</a:t>
            </a:r>
            <a:r>
              <a:rPr lang="en-US" sz="3300" dirty="0" smtClean="0">
                <a:solidFill>
                  <a:schemeClr val="bg1"/>
                </a:solidFill>
              </a:rPr>
              <a:t> was given an improved</a:t>
            </a:r>
          </a:p>
          <a:p>
            <a:pPr>
              <a:buNone/>
            </a:pPr>
            <a:r>
              <a:rPr lang="en-US" sz="3300" dirty="0" smtClean="0">
                <a:solidFill>
                  <a:schemeClr val="bg1"/>
                </a:solidFill>
              </a:rPr>
              <a:t>	 and extended contract until 2014</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rds.yahoo.com/_ylt=A0WTb_mtMoRK0T8BSlWjzbkF/SIG=130d5tl4l/EXP=1250264109/**http%3A/img2.timeinc.net/people/i/2004/04/features/qa/040531/abanderas320.jpg"/>
          <p:cNvPicPr>
            <a:picLocks noChangeAspect="1" noChangeArrowheads="1"/>
          </p:cNvPicPr>
          <p:nvPr/>
        </p:nvPicPr>
        <p:blipFill>
          <a:blip r:embed="rId3"/>
          <a:srcRect/>
          <a:stretch>
            <a:fillRect/>
          </a:stretch>
        </p:blipFill>
        <p:spPr bwMode="auto">
          <a:xfrm>
            <a:off x="0" y="2438400"/>
            <a:ext cx="3048000" cy="2286000"/>
          </a:xfrm>
          <a:prstGeom prst="rect">
            <a:avLst/>
          </a:prstGeom>
          <a:noFill/>
        </p:spPr>
      </p:pic>
      <p:pic>
        <p:nvPicPr>
          <p:cNvPr id="12300" name="Picture 12" descr="http://rds.yahoo.com/_ylt=A0WTbx.HM4RK7qYAGpWjzbkF/SIG=12d8mq274/EXP=1250264327/**http%3A/imagecache2.allposters.com/images/54/039_31337.jpg"/>
          <p:cNvPicPr>
            <a:picLocks noChangeAspect="1" noChangeArrowheads="1"/>
          </p:cNvPicPr>
          <p:nvPr/>
        </p:nvPicPr>
        <p:blipFill>
          <a:blip r:embed="rId4"/>
          <a:srcRect/>
          <a:stretch>
            <a:fillRect/>
          </a:stretch>
        </p:blipFill>
        <p:spPr bwMode="auto">
          <a:xfrm>
            <a:off x="1295400" y="3581400"/>
            <a:ext cx="3228975" cy="3276600"/>
          </a:xfrm>
          <a:prstGeom prst="rect">
            <a:avLst/>
          </a:prstGeom>
          <a:noFill/>
        </p:spPr>
      </p:pic>
      <p:pic>
        <p:nvPicPr>
          <p:cNvPr id="12298" name="Picture 10" descr="http://rds.yahoo.com/_ylt=A0WTbx5ZM4RKZCMAOayjzbkF/SIG=12ihuvctj/EXP=1250264281/**http%3A/www.weltimkino.de/medien/images/thumbnails/3502_160.jpg"/>
          <p:cNvPicPr>
            <a:picLocks noChangeAspect="1" noChangeArrowheads="1"/>
          </p:cNvPicPr>
          <p:nvPr/>
        </p:nvPicPr>
        <p:blipFill>
          <a:blip r:embed="rId5"/>
          <a:srcRect/>
          <a:stretch>
            <a:fillRect/>
          </a:stretch>
        </p:blipFill>
        <p:spPr bwMode="auto">
          <a:xfrm>
            <a:off x="5334000" y="0"/>
            <a:ext cx="1524000" cy="1943100"/>
          </a:xfrm>
          <a:prstGeom prst="rect">
            <a:avLst/>
          </a:prstGeom>
          <a:noFill/>
        </p:spPr>
      </p:pic>
      <p:pic>
        <p:nvPicPr>
          <p:cNvPr id="12296" name="Picture 8" descr="http://rds.yahoo.com/_ylt=A0WTb_kpM4RK9UEBUUGjzbkF/SIG=129a418dd/EXP=1250264233/**http%3A/antoniobanderas.ru/img/antonio_banderas_11.jpg"/>
          <p:cNvPicPr>
            <a:picLocks noChangeAspect="1" noChangeArrowheads="1"/>
          </p:cNvPicPr>
          <p:nvPr/>
        </p:nvPicPr>
        <p:blipFill>
          <a:blip r:embed="rId6"/>
          <a:srcRect/>
          <a:stretch>
            <a:fillRect/>
          </a:stretch>
        </p:blipFill>
        <p:spPr bwMode="auto">
          <a:xfrm>
            <a:off x="4381500" y="3343275"/>
            <a:ext cx="4762500" cy="3514725"/>
          </a:xfrm>
          <a:prstGeom prst="rect">
            <a:avLst/>
          </a:prstGeom>
          <a:noFill/>
        </p:spPr>
      </p:pic>
      <p:pic>
        <p:nvPicPr>
          <p:cNvPr id="12294" name="Picture 6" descr="http://rds.yahoo.com/_ylt=A0WTbx8KM4RKaqIAcd6jzbkF/SIG=126p4hlmp/EXP=1250264202/**http%3A/dolshouse.com/queensmen/image/banderas4.jpg"/>
          <p:cNvPicPr>
            <a:picLocks noChangeAspect="1" noChangeArrowheads="1"/>
          </p:cNvPicPr>
          <p:nvPr/>
        </p:nvPicPr>
        <p:blipFill>
          <a:blip r:embed="rId7"/>
          <a:srcRect/>
          <a:stretch>
            <a:fillRect/>
          </a:stretch>
        </p:blipFill>
        <p:spPr bwMode="auto">
          <a:xfrm>
            <a:off x="6781800" y="0"/>
            <a:ext cx="2362200" cy="2857500"/>
          </a:xfrm>
          <a:prstGeom prst="rect">
            <a:avLst/>
          </a:prstGeom>
          <a:noFill/>
        </p:spPr>
      </p:pic>
      <p:pic>
        <p:nvPicPr>
          <p:cNvPr id="12292" name="Picture 4" descr="http://rds.yahoo.com/_ylt=A0WTb_3QMoRKUdYA_S2jzbkF/SIG=12c30upm8/EXP=1250264144/**http%3A/actori.acasa.ro/images/newactori/medie3/46_10.jpg"/>
          <p:cNvPicPr>
            <a:picLocks noChangeAspect="1" noChangeArrowheads="1"/>
          </p:cNvPicPr>
          <p:nvPr/>
        </p:nvPicPr>
        <p:blipFill>
          <a:blip r:embed="rId8"/>
          <a:srcRect/>
          <a:stretch>
            <a:fillRect/>
          </a:stretch>
        </p:blipFill>
        <p:spPr bwMode="auto">
          <a:xfrm>
            <a:off x="0" y="4724400"/>
            <a:ext cx="1352550" cy="1905000"/>
          </a:xfrm>
          <a:prstGeom prst="rect">
            <a:avLst/>
          </a:prstGeom>
          <a:noFill/>
        </p:spPr>
      </p:pic>
      <p:sp>
        <p:nvSpPr>
          <p:cNvPr id="2" name="Title 1"/>
          <p:cNvSpPr>
            <a:spLocks noGrp="1"/>
          </p:cNvSpPr>
          <p:nvPr>
            <p:ph type="ctrTitle"/>
          </p:nvPr>
        </p:nvSpPr>
        <p:spPr/>
        <p:txBody>
          <a:bodyPr/>
          <a:lstStyle/>
          <a:p>
            <a:r>
              <a:rPr lang="en-US" dirty="0" smtClean="0"/>
              <a:t>Antonio </a:t>
            </a:r>
            <a:r>
              <a:rPr lang="en-US" dirty="0" err="1" smtClean="0"/>
              <a:t>Banderas</a:t>
            </a:r>
            <a:endParaRPr lang="en-US" dirty="0"/>
          </a:p>
        </p:txBody>
      </p:sp>
      <p:sp>
        <p:nvSpPr>
          <p:cNvPr id="3" name="Subtitle 2"/>
          <p:cNvSpPr>
            <a:spLocks noGrp="1"/>
          </p:cNvSpPr>
          <p:nvPr>
            <p:ph type="subTitle" idx="1"/>
          </p:nvPr>
        </p:nvSpPr>
        <p:spPr>
          <a:xfrm>
            <a:off x="1371600" y="5257800"/>
            <a:ext cx="6400800" cy="1752600"/>
          </a:xfrm>
        </p:spPr>
        <p:txBody>
          <a:bodyPr/>
          <a:lstStyle/>
          <a:p>
            <a:r>
              <a:rPr lang="en-US" dirty="0" smtClean="0">
                <a:solidFill>
                  <a:srgbClr val="00B0F0"/>
                </a:solidFill>
              </a:rPr>
              <a:t>By Josh Pinson</a:t>
            </a:r>
            <a:endParaRPr lang="en-US" dirty="0">
              <a:solidFill>
                <a:srgbClr val="00B0F0"/>
              </a:solidFill>
            </a:endParaRPr>
          </a:p>
        </p:txBody>
      </p:sp>
      <p:pic>
        <p:nvPicPr>
          <p:cNvPr id="12302" name="Picture 14" descr="http://rds.yahoo.com/_ylt=A0WTb_rpM4RKNH8AR86jzbkF/SIG=12vhtc36l/EXP=1250264425/**http%3A/dokina.tiscali.cz/apollo/pictures/osobnosti/20041022164249635845.jpg"/>
          <p:cNvPicPr>
            <a:picLocks noChangeAspect="1" noChangeArrowheads="1"/>
          </p:cNvPicPr>
          <p:nvPr/>
        </p:nvPicPr>
        <p:blipFill>
          <a:blip r:embed="rId9"/>
          <a:srcRect/>
          <a:stretch>
            <a:fillRect/>
          </a:stretch>
        </p:blipFill>
        <p:spPr bwMode="auto">
          <a:xfrm>
            <a:off x="3276600" y="0"/>
            <a:ext cx="2114550" cy="1981200"/>
          </a:xfrm>
          <a:prstGeom prst="rect">
            <a:avLst/>
          </a:prstGeom>
          <a:noFill/>
        </p:spPr>
      </p:pic>
      <p:pic>
        <p:nvPicPr>
          <p:cNvPr id="12304" name="Picture 16" descr="http://rds.yahoo.com/_ylt=A0WTb_oLNIRKg3kAdi6jzbkF/SIG=129u40218/EXP=1250264459/**http%3A/www.nndb.com/people/596/000023527/banderas.jpg"/>
          <p:cNvPicPr>
            <a:picLocks noChangeAspect="1" noChangeArrowheads="1"/>
          </p:cNvPicPr>
          <p:nvPr/>
        </p:nvPicPr>
        <p:blipFill>
          <a:blip r:embed="rId10"/>
          <a:srcRect/>
          <a:stretch>
            <a:fillRect/>
          </a:stretch>
        </p:blipFill>
        <p:spPr bwMode="auto">
          <a:xfrm>
            <a:off x="0" y="0"/>
            <a:ext cx="1905000" cy="2438400"/>
          </a:xfrm>
          <a:prstGeom prst="rect">
            <a:avLst/>
          </a:prstGeom>
          <a:noFill/>
        </p:spPr>
      </p:pic>
      <p:pic>
        <p:nvPicPr>
          <p:cNvPr id="12306" name="Picture 18" descr="http://rds.yahoo.com/_ylt=A0WTb_lONIRK9UEB7xujzbkF/SIG=12d2k08kg/EXP=1250264526/**http%3A/img.metro.co.uk/i/pix/2007/06/Banderas_175x125.jpg"/>
          <p:cNvPicPr>
            <a:picLocks noChangeAspect="1" noChangeArrowheads="1"/>
          </p:cNvPicPr>
          <p:nvPr/>
        </p:nvPicPr>
        <p:blipFill>
          <a:blip r:embed="rId11"/>
          <a:srcRect/>
          <a:stretch>
            <a:fillRect/>
          </a:stretch>
        </p:blipFill>
        <p:spPr bwMode="auto">
          <a:xfrm>
            <a:off x="1828800" y="1219200"/>
            <a:ext cx="1666875" cy="11906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rds.yahoo.com/_ylt=A0WTefWsNYRKlE4BaqejzbkF/SIG=13emjsm33/EXP=1250264876/**http%3A/img2.timeinc.net/people/i/2006/specials/beauties06/mstbeautmen/antonio_banderas.jpg"/>
          <p:cNvPicPr>
            <a:picLocks noChangeAspect="1" noChangeArrowheads="1"/>
          </p:cNvPicPr>
          <p:nvPr/>
        </p:nvPicPr>
        <p:blipFill>
          <a:blip r:embed="rId3"/>
          <a:srcRect/>
          <a:stretch>
            <a:fillRect/>
          </a:stretch>
        </p:blipFill>
        <p:spPr bwMode="auto">
          <a:xfrm>
            <a:off x="5334000" y="1143000"/>
            <a:ext cx="3810000" cy="3810000"/>
          </a:xfrm>
          <a:prstGeom prst="rect">
            <a:avLst/>
          </a:prstGeom>
          <a:noFill/>
        </p:spPr>
      </p:pic>
      <p:sp>
        <p:nvSpPr>
          <p:cNvPr id="2" name="Title 1"/>
          <p:cNvSpPr>
            <a:spLocks noGrp="1"/>
          </p:cNvSpPr>
          <p:nvPr>
            <p:ph type="title"/>
          </p:nvPr>
        </p:nvSpPr>
        <p:spPr/>
        <p:txBody>
          <a:bodyPr>
            <a:normAutofit/>
          </a:bodyPr>
          <a:lstStyle/>
          <a:p>
            <a:r>
              <a:rPr lang="en-US" dirty="0" smtClean="0"/>
              <a:t>José  Antonio </a:t>
            </a:r>
            <a:r>
              <a:rPr lang="en-US" dirty="0" err="1" smtClean="0"/>
              <a:t>Domínguez</a:t>
            </a:r>
            <a:r>
              <a:rPr lang="en-US" dirty="0" smtClean="0"/>
              <a:t> </a:t>
            </a:r>
            <a:r>
              <a:rPr lang="en-US" dirty="0" err="1" smtClean="0"/>
              <a:t>Banderas</a:t>
            </a:r>
            <a:r>
              <a:rPr lang="en-US" dirty="0" smtClean="0"/>
              <a:t> </a:t>
            </a:r>
            <a:endParaRPr lang="en-US" dirty="0"/>
          </a:p>
        </p:txBody>
      </p:sp>
      <p:sp>
        <p:nvSpPr>
          <p:cNvPr id="3" name="Content Placeholder 2"/>
          <p:cNvSpPr>
            <a:spLocks noGrp="1"/>
          </p:cNvSpPr>
          <p:nvPr>
            <p:ph idx="1"/>
          </p:nvPr>
        </p:nvSpPr>
        <p:spPr/>
        <p:txBody>
          <a:bodyPr/>
          <a:lstStyle/>
          <a:p>
            <a:r>
              <a:rPr lang="en-US" dirty="0" smtClean="0">
                <a:solidFill>
                  <a:schemeClr val="bg1">
                    <a:lumMod val="95000"/>
                    <a:lumOff val="5000"/>
                  </a:schemeClr>
                </a:solidFill>
              </a:rPr>
              <a:t>Born on August 10, 1960</a:t>
            </a:r>
          </a:p>
          <a:p>
            <a:r>
              <a:rPr lang="en-US" dirty="0" smtClean="0">
                <a:solidFill>
                  <a:schemeClr val="bg1">
                    <a:lumMod val="95000"/>
                    <a:lumOff val="5000"/>
                  </a:schemeClr>
                </a:solidFill>
              </a:rPr>
              <a:t>Wanted to play soccer, broke his foot</a:t>
            </a:r>
          </a:p>
          <a:p>
            <a:r>
              <a:rPr lang="en-US" dirty="0" smtClean="0">
                <a:solidFill>
                  <a:schemeClr val="bg1">
                    <a:lumMod val="95000"/>
                    <a:lumOff val="5000"/>
                  </a:schemeClr>
                </a:solidFill>
              </a:rPr>
              <a:t>Started acting in ‘88</a:t>
            </a:r>
          </a:p>
          <a:p>
            <a:r>
              <a:rPr lang="en-US" dirty="0" smtClean="0">
                <a:solidFill>
                  <a:schemeClr val="bg1">
                    <a:lumMod val="95000"/>
                    <a:lumOff val="5000"/>
                  </a:schemeClr>
                </a:solidFill>
              </a:rPr>
              <a:t>First U.S. film was </a:t>
            </a:r>
            <a:r>
              <a:rPr lang="en-US" i="1" dirty="0" smtClean="0">
                <a:solidFill>
                  <a:schemeClr val="bg1">
                    <a:lumMod val="95000"/>
                    <a:lumOff val="5000"/>
                  </a:schemeClr>
                </a:solidFill>
              </a:rPr>
              <a:t>Mambo Kings</a:t>
            </a:r>
          </a:p>
          <a:p>
            <a:r>
              <a:rPr lang="en-US" dirty="0" smtClean="0">
                <a:solidFill>
                  <a:schemeClr val="bg1">
                    <a:lumMod val="95000"/>
                    <a:lumOff val="5000"/>
                  </a:schemeClr>
                </a:solidFill>
              </a:rPr>
              <a:t>Received an honorary doctorate on May 2000 from Dickinson College, Pennsylvania.</a:t>
            </a:r>
          </a:p>
          <a:p>
            <a:r>
              <a:rPr lang="en-US" dirty="0" smtClean="0">
                <a:solidFill>
                  <a:schemeClr val="bg1">
                    <a:lumMod val="95000"/>
                    <a:lumOff val="5000"/>
                  </a:schemeClr>
                </a:solidFill>
              </a:rPr>
              <a:t>“I don't want anything I don't deserve, (but) if they offer me more money, I'm not stupid.”</a:t>
            </a:r>
            <a:endParaRPr lang="en-US" i="1" dirty="0" smtClean="0">
              <a:solidFill>
                <a:schemeClr val="bg1">
                  <a:lumMod val="95000"/>
                  <a:lumOff val="5000"/>
                </a:schemeClr>
              </a:solidFill>
            </a:endParaRPr>
          </a:p>
          <a:p>
            <a:endParaRPr lang="en-US" dirty="0"/>
          </a:p>
        </p:txBody>
      </p:sp>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smtClean="0">
                <a:solidFill>
                  <a:schemeClr val="bg2">
                    <a:lumMod val="10000"/>
                  </a:schemeClr>
                </a:solidFill>
              </a:rPr>
              <a:t>Rafael </a:t>
            </a:r>
            <a:r>
              <a:rPr lang="en-US" dirty="0" err="1" smtClean="0">
                <a:solidFill>
                  <a:schemeClr val="bg2">
                    <a:lumMod val="10000"/>
                  </a:schemeClr>
                </a:solidFill>
              </a:rPr>
              <a:t>Furcal</a:t>
            </a:r>
            <a:endParaRPr lang="en-US" dirty="0">
              <a:solidFill>
                <a:schemeClr val="bg2">
                  <a:lumMod val="10000"/>
                </a:schemeClr>
              </a:solidFill>
            </a:endParaRPr>
          </a:p>
        </p:txBody>
      </p:sp>
      <p:sp>
        <p:nvSpPr>
          <p:cNvPr id="3" name="Subtitle 2"/>
          <p:cNvSpPr>
            <a:spLocks noGrp="1"/>
          </p:cNvSpPr>
          <p:nvPr>
            <p:ph type="subTitle" idx="1"/>
          </p:nvPr>
        </p:nvSpPr>
        <p:spPr>
          <a:xfrm>
            <a:off x="1371600" y="4419600"/>
            <a:ext cx="6705600" cy="1219200"/>
          </a:xfrm>
        </p:spPr>
        <p:txBody>
          <a:bodyPr/>
          <a:lstStyle/>
          <a:p>
            <a:r>
              <a:rPr lang="en-US" dirty="0" smtClean="0">
                <a:solidFill>
                  <a:schemeClr val="tx1">
                    <a:lumMod val="95000"/>
                    <a:lumOff val="5000"/>
                  </a:schemeClr>
                </a:solidFill>
              </a:rPr>
              <a:t>BY:CJ Knight</a:t>
            </a:r>
            <a:endParaRPr lang="en-US" dirty="0">
              <a:solidFill>
                <a:schemeClr val="tx1">
                  <a:lumMod val="95000"/>
                  <a:lumOff val="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About Ralf</a:t>
            </a:r>
            <a:endParaRPr lang="en-US" dirty="0">
              <a:solidFill>
                <a:srgbClr val="FF0000"/>
              </a:solidFill>
            </a:endParaRPr>
          </a:p>
        </p:txBody>
      </p:sp>
      <p:sp>
        <p:nvSpPr>
          <p:cNvPr id="3" name="Content Placeholder 2"/>
          <p:cNvSpPr>
            <a:spLocks noGrp="1"/>
          </p:cNvSpPr>
          <p:nvPr>
            <p:ph sz="half" idx="1"/>
          </p:nvPr>
        </p:nvSpPr>
        <p:spPr>
          <a:xfrm>
            <a:off x="381000" y="1676401"/>
            <a:ext cx="2819400" cy="4495800"/>
          </a:xfrm>
          <a:solidFill>
            <a:schemeClr val="bg1">
              <a:lumMod val="85000"/>
            </a:schemeClr>
          </a:solidFill>
        </p:spPr>
        <p:txBody>
          <a:bodyPr>
            <a:normAutofit fontScale="85000" lnSpcReduction="20000"/>
          </a:bodyPr>
          <a:lstStyle/>
          <a:p>
            <a:r>
              <a:rPr lang="en-US" dirty="0" smtClean="0">
                <a:solidFill>
                  <a:schemeClr val="tx2">
                    <a:lumMod val="75000"/>
                  </a:schemeClr>
                </a:solidFill>
              </a:rPr>
              <a:t>Born on 10/24/1977</a:t>
            </a:r>
          </a:p>
          <a:p>
            <a:r>
              <a:rPr lang="en-US" dirty="0" smtClean="0">
                <a:solidFill>
                  <a:schemeClr val="tx2">
                    <a:lumMod val="75000"/>
                  </a:schemeClr>
                </a:solidFill>
              </a:rPr>
              <a:t>He's from Loma de Cabrera, Dominican Republic</a:t>
            </a:r>
          </a:p>
          <a:p>
            <a:r>
              <a:rPr lang="en-US" dirty="0" smtClean="0">
                <a:solidFill>
                  <a:schemeClr val="tx2">
                    <a:lumMod val="75000"/>
                  </a:schemeClr>
                </a:solidFill>
              </a:rPr>
              <a:t>Height is 5’8 and 185 pounds</a:t>
            </a:r>
          </a:p>
          <a:p>
            <a:r>
              <a:rPr lang="en-US" dirty="0" smtClean="0">
                <a:solidFill>
                  <a:schemeClr val="tx2">
                    <a:lumMod val="75000"/>
                  </a:schemeClr>
                </a:solidFill>
              </a:rPr>
              <a:t>Debut 4/4/2000</a:t>
            </a:r>
          </a:p>
          <a:p>
            <a:r>
              <a:rPr lang="en-US" dirty="0" smtClean="0">
                <a:solidFill>
                  <a:schemeClr val="tx2">
                    <a:lumMod val="75000"/>
                  </a:schemeClr>
                </a:solidFill>
              </a:rPr>
              <a:t>Current team LA dodgers</a:t>
            </a:r>
          </a:p>
          <a:p>
            <a:r>
              <a:rPr lang="en-US" dirty="0" smtClean="0">
                <a:solidFill>
                  <a:schemeClr val="tx2">
                    <a:lumMod val="75000"/>
                  </a:schemeClr>
                </a:solidFill>
              </a:rPr>
              <a:t>Position: Shortstop/ infield</a:t>
            </a:r>
          </a:p>
          <a:p>
            <a:endParaRPr lang="en-US" dirty="0"/>
          </a:p>
        </p:txBody>
      </p:sp>
      <p:pic>
        <p:nvPicPr>
          <p:cNvPr id="5" name="Content Placeholder 4" descr="rf.jpg"/>
          <p:cNvPicPr>
            <a:picLocks noGrp="1" noChangeAspect="1"/>
          </p:cNvPicPr>
          <p:nvPr>
            <p:ph sz="half" idx="2"/>
          </p:nvPr>
        </p:nvPicPr>
        <p:blipFill>
          <a:blip r:embed="rId3" cstate="print"/>
          <a:stretch>
            <a:fillRect/>
          </a:stretch>
        </p:blipFill>
        <p:spPr>
          <a:xfrm>
            <a:off x="4343400" y="1600200"/>
            <a:ext cx="1428750" cy="1905000"/>
          </a:xfrm>
        </p:spPr>
      </p:pic>
      <p:pic>
        <p:nvPicPr>
          <p:cNvPr id="1026" name="Picture 2"/>
          <p:cNvPicPr>
            <a:picLocks noChangeAspect="1" noChangeArrowheads="1"/>
          </p:cNvPicPr>
          <p:nvPr/>
        </p:nvPicPr>
        <p:blipFill>
          <a:blip r:embed="rId4" cstate="print"/>
          <a:srcRect/>
          <a:stretch>
            <a:fillRect/>
          </a:stretch>
        </p:blipFill>
        <p:spPr bwMode="auto">
          <a:xfrm>
            <a:off x="6553200" y="1600201"/>
            <a:ext cx="1714500" cy="1981200"/>
          </a:xfrm>
          <a:prstGeom prst="rect">
            <a:avLst/>
          </a:prstGeom>
          <a:noFill/>
          <a:ln w="9525">
            <a:noFill/>
            <a:miter lim="800000"/>
            <a:headEnd/>
            <a:tailEnd/>
          </a:ln>
        </p:spPr>
      </p:pic>
      <p:pic>
        <p:nvPicPr>
          <p:cNvPr id="1027" name="Picture 3" descr="C:\Documents and Settings\Student\My Documents\My Pictures\dodgers.jpg"/>
          <p:cNvPicPr>
            <a:picLocks noChangeAspect="1" noChangeArrowheads="1"/>
          </p:cNvPicPr>
          <p:nvPr/>
        </p:nvPicPr>
        <p:blipFill>
          <a:blip r:embed="rId5" cstate="print"/>
          <a:srcRect/>
          <a:stretch>
            <a:fillRect/>
          </a:stretch>
        </p:blipFill>
        <p:spPr bwMode="auto">
          <a:xfrm>
            <a:off x="4343400" y="3886200"/>
            <a:ext cx="3962400" cy="228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tang" pitchFamily="18" charset="-127"/>
                <a:ea typeface="Batang" pitchFamily="18" charset="-127"/>
              </a:rPr>
              <a:t>About</a:t>
            </a:r>
            <a:r>
              <a:rPr lang="en-US" dirty="0" smtClean="0"/>
              <a:t> </a:t>
            </a:r>
            <a:r>
              <a:rPr lang="en-US" dirty="0" smtClean="0">
                <a:latin typeface="Batang" pitchFamily="18" charset="-127"/>
                <a:ea typeface="Batang" pitchFamily="18" charset="-127"/>
              </a:rPr>
              <a:t>Ortiz</a:t>
            </a:r>
            <a:endParaRPr lang="en-US" dirty="0">
              <a:latin typeface="Batang" pitchFamily="18" charset="-127"/>
              <a:ea typeface="Batang" pitchFamily="18" charset="-127"/>
            </a:endParaRPr>
          </a:p>
        </p:txBody>
      </p:sp>
      <p:sp>
        <p:nvSpPr>
          <p:cNvPr id="3" name="Content Placeholder 2"/>
          <p:cNvSpPr>
            <a:spLocks noGrp="1"/>
          </p:cNvSpPr>
          <p:nvPr>
            <p:ph sz="half" idx="1"/>
          </p:nvPr>
        </p:nvSpPr>
        <p:spPr/>
        <p:txBody>
          <a:bodyPr>
            <a:normAutofit fontScale="92500"/>
          </a:bodyPr>
          <a:lstStyle/>
          <a:p>
            <a:r>
              <a:rPr lang="en-US" sz="2500" b="1" dirty="0" smtClean="0">
                <a:latin typeface="Batang" pitchFamily="18" charset="-127"/>
                <a:ea typeface="Batang" pitchFamily="18" charset="-127"/>
              </a:rPr>
              <a:t>Born November 18, 1975</a:t>
            </a:r>
          </a:p>
          <a:p>
            <a:r>
              <a:rPr lang="en-US" sz="2500" b="1" dirty="0" smtClean="0">
                <a:latin typeface="Batang" pitchFamily="18" charset="-127"/>
                <a:ea typeface="Batang" pitchFamily="18" charset="-127"/>
              </a:rPr>
              <a:t>Home Town is Santo Domingo, Dominican Republic</a:t>
            </a:r>
          </a:p>
          <a:p>
            <a:r>
              <a:rPr lang="en-US" sz="2500" b="1" dirty="0" smtClean="0">
                <a:latin typeface="Batang" pitchFamily="18" charset="-127"/>
                <a:ea typeface="Batang" pitchFamily="18" charset="-127"/>
              </a:rPr>
              <a:t>Has played for the Boston Red Sox since 2003. </a:t>
            </a:r>
          </a:p>
          <a:p>
            <a:r>
              <a:rPr lang="en-US" sz="2500" b="1" dirty="0" smtClean="0">
                <a:latin typeface="Batang" pitchFamily="18" charset="-127"/>
                <a:ea typeface="Batang" pitchFamily="18" charset="-127"/>
              </a:rPr>
              <a:t>Nicknamed "Big Papi“</a:t>
            </a:r>
          </a:p>
          <a:p>
            <a:r>
              <a:rPr lang="en-US" sz="2500" b="1" dirty="0" smtClean="0">
                <a:latin typeface="Batang" pitchFamily="18" charset="-127"/>
                <a:ea typeface="Batang" pitchFamily="18" charset="-127"/>
              </a:rPr>
              <a:t>Holds the Red Sox single-season record for home runs with 54, set during the 2006 season</a:t>
            </a:r>
            <a:r>
              <a:rPr lang="en-US" sz="2400" b="1" dirty="0" smtClean="0">
                <a:latin typeface="Batang" pitchFamily="18" charset="-127"/>
                <a:ea typeface="Batang" pitchFamily="18" charset="-127"/>
              </a:rPr>
              <a:t>.</a:t>
            </a:r>
          </a:p>
        </p:txBody>
      </p:sp>
      <p:pic>
        <p:nvPicPr>
          <p:cNvPr id="14338" name="Picture 2" descr="http://assets.espn.go.com/photo/2008/1016/mlb_u_ortiz2_600.jpg"/>
          <p:cNvPicPr>
            <a:picLocks noChangeAspect="1" noChangeArrowheads="1"/>
          </p:cNvPicPr>
          <p:nvPr/>
        </p:nvPicPr>
        <p:blipFill>
          <a:blip r:embed="rId3" cstate="print"/>
          <a:srcRect/>
          <a:stretch>
            <a:fillRect/>
          </a:stretch>
        </p:blipFill>
        <p:spPr bwMode="auto">
          <a:xfrm>
            <a:off x="4419600" y="3429000"/>
            <a:ext cx="4724400" cy="3200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bp2.blogger.com/_AcBUSVxs82w/SHdqbSuI6pI/AAAAAAAAHCk/3TSItZnIYbA/s400/Diego_Maradona_Wallpapers.jpg"/>
          <p:cNvPicPr>
            <a:picLocks noChangeAspect="1" noChangeArrowheads="1"/>
          </p:cNvPicPr>
          <p:nvPr/>
        </p:nvPicPr>
        <p:blipFill>
          <a:blip r:embed="rId3" cstate="print"/>
          <a:srcRect/>
          <a:stretch>
            <a:fillRect/>
          </a:stretch>
        </p:blipFill>
        <p:spPr bwMode="auto">
          <a:xfrm>
            <a:off x="0" y="0"/>
            <a:ext cx="9144000" cy="6915150"/>
          </a:xfrm>
          <a:prstGeom prst="rect">
            <a:avLst/>
          </a:prstGeom>
          <a:noFill/>
        </p:spPr>
      </p:pic>
      <p:sp>
        <p:nvSpPr>
          <p:cNvPr id="2" name="Title 1"/>
          <p:cNvSpPr>
            <a:spLocks noGrp="1"/>
          </p:cNvSpPr>
          <p:nvPr>
            <p:ph type="ctrTitle"/>
          </p:nvPr>
        </p:nvSpPr>
        <p:spPr/>
        <p:txBody>
          <a:bodyPr/>
          <a:lstStyle/>
          <a:p>
            <a:r>
              <a:rPr lang="en-US" dirty="0" smtClean="0">
                <a:solidFill>
                  <a:srgbClr val="FFFF00"/>
                </a:solidFill>
              </a:rPr>
              <a:t>			</a:t>
            </a:r>
            <a:endParaRPr lang="en-US" dirty="0">
              <a:solidFill>
                <a:srgbClr val="FFFF00"/>
              </a:solidFill>
            </a:endParaRPr>
          </a:p>
        </p:txBody>
      </p:sp>
      <p:sp>
        <p:nvSpPr>
          <p:cNvPr id="3" name="Subtitle 2"/>
          <p:cNvSpPr>
            <a:spLocks noGrp="1"/>
          </p:cNvSpPr>
          <p:nvPr>
            <p:ph type="subTitle" idx="1"/>
          </p:nvPr>
        </p:nvSpPr>
        <p:spPr>
          <a:xfrm>
            <a:off x="838200" y="3886200"/>
            <a:ext cx="8077200" cy="2590800"/>
          </a:xfrm>
        </p:spPr>
        <p:txBody>
          <a:bodyPr>
            <a:normAutofit fontScale="92500" lnSpcReduction="10000"/>
          </a:bodyPr>
          <a:lstStyle/>
          <a:p>
            <a:pPr algn="l"/>
            <a:endParaRPr lang="en-US" dirty="0" smtClean="0"/>
          </a:p>
          <a:p>
            <a:pPr algn="l"/>
            <a:endParaRPr lang="en-US" dirty="0" smtClean="0"/>
          </a:p>
          <a:p>
            <a:pPr algn="l"/>
            <a:r>
              <a:rPr lang="en-US" dirty="0" smtClean="0"/>
              <a:t>					</a:t>
            </a:r>
          </a:p>
          <a:p>
            <a:pPr algn="l"/>
            <a:endParaRPr lang="en-US" dirty="0" smtClean="0"/>
          </a:p>
          <a:p>
            <a:pPr algn="l"/>
            <a:r>
              <a:rPr lang="en-US" dirty="0" smtClean="0"/>
              <a:t>					</a:t>
            </a:r>
            <a:r>
              <a:rPr lang="en-US" dirty="0" smtClean="0">
                <a:solidFill>
                  <a:schemeClr val="bg1"/>
                </a:solidFill>
                <a:latin typeface="Batang" pitchFamily="18" charset="-127"/>
                <a:ea typeface="Batang" pitchFamily="18" charset="-127"/>
              </a:rPr>
              <a:t>By Jake </a:t>
            </a:r>
            <a:r>
              <a:rPr lang="en-US" dirty="0" err="1" smtClean="0">
                <a:solidFill>
                  <a:schemeClr val="bg1"/>
                </a:solidFill>
                <a:latin typeface="Batang" pitchFamily="18" charset="-127"/>
                <a:ea typeface="Batang" pitchFamily="18" charset="-127"/>
              </a:rPr>
              <a:t>Elliff</a:t>
            </a:r>
            <a:endParaRPr lang="en-US" dirty="0">
              <a:solidFill>
                <a:schemeClr val="bg1"/>
              </a:solidFill>
              <a:latin typeface="Batang" pitchFamily="18" charset="-127"/>
              <a:ea typeface="Batang" pitchFamily="18" charset="-12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accidentalexplorer.com/wp-content/uploads/2008/10/argentina_flag1.jpg"/>
          <p:cNvPicPr>
            <a:picLocks noChangeAspect="1" noChangeArrowheads="1"/>
          </p:cNvPicPr>
          <p:nvPr/>
        </p:nvPicPr>
        <p:blipFill>
          <a:blip r:embed="rId3" cstate="print"/>
          <a:srcRect/>
          <a:stretch>
            <a:fillRect/>
          </a:stretch>
        </p:blipFill>
        <p:spPr bwMode="auto">
          <a:xfrm>
            <a:off x="0" y="0"/>
            <a:ext cx="9144000" cy="6994526"/>
          </a:xfrm>
          <a:prstGeom prst="rect">
            <a:avLst/>
          </a:prstGeom>
          <a:noFill/>
        </p:spPr>
      </p:pic>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smtClean="0">
                <a:solidFill>
                  <a:schemeClr val="tx1"/>
                </a:solidFill>
              </a:rPr>
              <a:t>About </a:t>
            </a:r>
            <a:r>
              <a:rPr lang="en-US" dirty="0" err="1" smtClean="0">
                <a:solidFill>
                  <a:schemeClr val="tx1"/>
                </a:solidFill>
              </a:rPr>
              <a:t>Maradona</a:t>
            </a:r>
            <a:endParaRPr lang="en-US" dirty="0">
              <a:solidFill>
                <a:schemeClr val="tx1"/>
              </a:solidFill>
            </a:endParaRPr>
          </a:p>
        </p:txBody>
      </p:sp>
      <p:sp>
        <p:nvSpPr>
          <p:cNvPr id="3" name="Content Placeholder 2"/>
          <p:cNvSpPr>
            <a:spLocks noGrp="1"/>
          </p:cNvSpPr>
          <p:nvPr>
            <p:ph idx="1"/>
          </p:nvPr>
        </p:nvSpPr>
        <p:spPr>
          <a:xfrm>
            <a:off x="0" y="1524000"/>
            <a:ext cx="3810000" cy="5334000"/>
          </a:xfrm>
        </p:spPr>
        <p:style>
          <a:lnRef idx="1">
            <a:schemeClr val="dk1"/>
          </a:lnRef>
          <a:fillRef idx="2">
            <a:schemeClr val="dk1"/>
          </a:fillRef>
          <a:effectRef idx="1">
            <a:schemeClr val="dk1"/>
          </a:effectRef>
          <a:fontRef idx="minor">
            <a:schemeClr val="dk1"/>
          </a:fontRef>
        </p:style>
        <p:txBody>
          <a:bodyPr>
            <a:noAutofit/>
          </a:bodyPr>
          <a:lstStyle/>
          <a:p>
            <a:r>
              <a:rPr lang="en-US" sz="2700" dirty="0" smtClean="0">
                <a:solidFill>
                  <a:schemeClr val="tx1">
                    <a:lumMod val="95000"/>
                    <a:lumOff val="5000"/>
                  </a:schemeClr>
                </a:solidFill>
                <a:latin typeface="Goudy Old Style" pitchFamily="18" charset="0"/>
              </a:rPr>
              <a:t>Born: October 30, 1960</a:t>
            </a:r>
          </a:p>
          <a:p>
            <a:r>
              <a:rPr lang="en-US" sz="2700" dirty="0" smtClean="0">
                <a:solidFill>
                  <a:schemeClr val="tx1">
                    <a:lumMod val="95000"/>
                    <a:lumOff val="5000"/>
                  </a:schemeClr>
                </a:solidFill>
                <a:latin typeface="Goudy Old Style" pitchFamily="18" charset="0"/>
              </a:rPr>
              <a:t>Birthplace: Argentina</a:t>
            </a:r>
          </a:p>
          <a:p>
            <a:r>
              <a:rPr lang="en-US" sz="2700" dirty="0" smtClean="0">
                <a:solidFill>
                  <a:schemeClr val="tx1">
                    <a:lumMod val="95000"/>
                    <a:lumOff val="5000"/>
                  </a:schemeClr>
                </a:solidFill>
                <a:latin typeface="Goudy Old Style" pitchFamily="18" charset="0"/>
              </a:rPr>
              <a:t>Ethnicity: Hispanic</a:t>
            </a:r>
          </a:p>
          <a:p>
            <a:r>
              <a:rPr lang="en-US" sz="2700" dirty="0" smtClean="0">
                <a:solidFill>
                  <a:schemeClr val="tx1">
                    <a:lumMod val="95000"/>
                    <a:lumOff val="5000"/>
                  </a:schemeClr>
                </a:solidFill>
                <a:latin typeface="Goudy Old Style" pitchFamily="18" charset="0"/>
              </a:rPr>
              <a:t>Played from 1976-1997 </a:t>
            </a:r>
          </a:p>
          <a:p>
            <a:r>
              <a:rPr lang="en-US" sz="2700" dirty="0" smtClean="0">
                <a:solidFill>
                  <a:schemeClr val="tx1">
                    <a:lumMod val="95000"/>
                    <a:lumOff val="5000"/>
                  </a:schemeClr>
                </a:solidFill>
                <a:latin typeface="Goudy Old Style" pitchFamily="18" charset="0"/>
              </a:rPr>
              <a:t>Received many awards, including Greatest </a:t>
            </a:r>
            <a:r>
              <a:rPr lang="en-US" sz="2700" dirty="0">
                <a:solidFill>
                  <a:schemeClr val="tx1">
                    <a:lumMod val="95000"/>
                    <a:lumOff val="5000"/>
                  </a:schemeClr>
                </a:solidFill>
                <a:latin typeface="Goudy Old Style" pitchFamily="18" charset="0"/>
              </a:rPr>
              <a:t>P</a:t>
            </a:r>
            <a:r>
              <a:rPr lang="en-US" sz="2700" dirty="0" smtClean="0">
                <a:solidFill>
                  <a:schemeClr val="tx1">
                    <a:lumMod val="95000"/>
                    <a:lumOff val="5000"/>
                  </a:schemeClr>
                </a:solidFill>
                <a:latin typeface="Goudy Old Style" pitchFamily="18" charset="0"/>
              </a:rPr>
              <a:t>layer of the 20</a:t>
            </a:r>
            <a:r>
              <a:rPr lang="en-US" sz="2700" baseline="30000" dirty="0" smtClean="0">
                <a:solidFill>
                  <a:schemeClr val="tx1">
                    <a:lumMod val="95000"/>
                    <a:lumOff val="5000"/>
                  </a:schemeClr>
                </a:solidFill>
                <a:latin typeface="Goudy Old Style" pitchFamily="18" charset="0"/>
              </a:rPr>
              <a:t>th</a:t>
            </a:r>
            <a:r>
              <a:rPr lang="en-US" sz="2700" dirty="0" smtClean="0">
                <a:solidFill>
                  <a:schemeClr val="tx1">
                    <a:lumMod val="95000"/>
                    <a:lumOff val="5000"/>
                  </a:schemeClr>
                </a:solidFill>
                <a:latin typeface="Goudy Old Style" pitchFamily="18" charset="0"/>
              </a:rPr>
              <a:t> Century</a:t>
            </a:r>
          </a:p>
          <a:p>
            <a:r>
              <a:rPr lang="en-US" sz="2700" dirty="0" smtClean="0">
                <a:solidFill>
                  <a:schemeClr val="tx1">
                    <a:lumMod val="95000"/>
                    <a:lumOff val="5000"/>
                  </a:schemeClr>
                </a:solidFill>
                <a:latin typeface="Goudy Old Style" pitchFamily="18" charset="0"/>
              </a:rPr>
              <a:t>Current coach of the Argentina National Team</a:t>
            </a:r>
            <a:endParaRPr lang="en-US" sz="2700" dirty="0">
              <a:solidFill>
                <a:schemeClr val="tx1">
                  <a:lumMod val="95000"/>
                  <a:lumOff val="5000"/>
                </a:schemeClr>
              </a:solidFill>
              <a:latin typeface="Goudy Old Style" pitchFamily="18" charset="0"/>
            </a:endParaRPr>
          </a:p>
        </p:txBody>
      </p:sp>
      <p:pic>
        <p:nvPicPr>
          <p:cNvPr id="10242" name="Picture 2" descr="http://www.worldathletes.com/sports_biographies/images/Maradona.jpg"/>
          <p:cNvPicPr>
            <a:picLocks noChangeAspect="1" noChangeArrowheads="1"/>
          </p:cNvPicPr>
          <p:nvPr/>
        </p:nvPicPr>
        <p:blipFill>
          <a:blip r:embed="rId4" cstate="print"/>
          <a:srcRect/>
          <a:stretch>
            <a:fillRect/>
          </a:stretch>
        </p:blipFill>
        <p:spPr bwMode="auto">
          <a:xfrm>
            <a:off x="5334000" y="1219200"/>
            <a:ext cx="2660563" cy="2971800"/>
          </a:xfrm>
          <a:prstGeom prst="rect">
            <a:avLst/>
          </a:prstGeom>
          <a:noFill/>
        </p:spPr>
      </p:pic>
      <p:pic>
        <p:nvPicPr>
          <p:cNvPr id="10244" name="Picture 4" descr="http://www.everyjoe.com/thefootie/files/diego-maradona.jpg"/>
          <p:cNvPicPr>
            <a:picLocks noChangeAspect="1" noChangeArrowheads="1"/>
          </p:cNvPicPr>
          <p:nvPr/>
        </p:nvPicPr>
        <p:blipFill>
          <a:blip r:embed="rId5" cstate="print"/>
          <a:srcRect/>
          <a:stretch>
            <a:fillRect/>
          </a:stretch>
        </p:blipFill>
        <p:spPr bwMode="auto">
          <a:xfrm>
            <a:off x="6477000" y="3581400"/>
            <a:ext cx="2524670" cy="2895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667000"/>
            <a:ext cx="7315200" cy="923330"/>
          </a:xfrm>
          <a:prstGeom prst="rect">
            <a:avLst/>
          </a:prstGeom>
          <a:noFill/>
        </p:spPr>
        <p:txBody>
          <a:bodyPr wrap="square" rtlCol="0">
            <a:spAutoFit/>
          </a:bodyPr>
          <a:lstStyle/>
          <a:p>
            <a:pPr algn="ctr"/>
            <a:r>
              <a:rPr lang="en-US" sz="5400" dirty="0" smtClean="0">
                <a:solidFill>
                  <a:schemeClr val="bg1"/>
                </a:solidFill>
              </a:rPr>
              <a:t>Ivan Rodriguez</a:t>
            </a:r>
            <a:endParaRPr lang="en-US" sz="5400" dirty="0">
              <a:solidFill>
                <a:schemeClr val="bg1"/>
              </a:solidFill>
            </a:endParaRPr>
          </a:p>
        </p:txBody>
      </p:sp>
      <p:pic>
        <p:nvPicPr>
          <p:cNvPr id="3" name="Picture 2" descr="I Rodriguez baseball.jpg"/>
          <p:cNvPicPr>
            <a:picLocks noChangeAspect="1"/>
          </p:cNvPicPr>
          <p:nvPr/>
        </p:nvPicPr>
        <p:blipFill>
          <a:blip r:embed="rId3"/>
          <a:stretch>
            <a:fillRect/>
          </a:stretch>
        </p:blipFill>
        <p:spPr>
          <a:xfrm>
            <a:off x="457200" y="3962400"/>
            <a:ext cx="2819400" cy="2428875"/>
          </a:xfrm>
          <a:prstGeom prst="rect">
            <a:avLst/>
          </a:prstGeom>
        </p:spPr>
      </p:pic>
      <p:pic>
        <p:nvPicPr>
          <p:cNvPr id="4" name="Picture 3" descr="Ivan Rodriguez 2.jpg"/>
          <p:cNvPicPr>
            <a:picLocks noChangeAspect="1"/>
          </p:cNvPicPr>
          <p:nvPr/>
        </p:nvPicPr>
        <p:blipFill>
          <a:blip r:embed="rId4"/>
          <a:stretch>
            <a:fillRect/>
          </a:stretch>
        </p:blipFill>
        <p:spPr>
          <a:xfrm>
            <a:off x="6400800" y="3810000"/>
            <a:ext cx="1905000" cy="2508504"/>
          </a:xfrm>
          <a:prstGeom prst="rect">
            <a:avLst/>
          </a:prstGeom>
        </p:spPr>
      </p:pic>
      <p:pic>
        <p:nvPicPr>
          <p:cNvPr id="5" name="Picture 4" descr="Ivan Rodriguez 3.jpg"/>
          <p:cNvPicPr>
            <a:picLocks noChangeAspect="1"/>
          </p:cNvPicPr>
          <p:nvPr/>
        </p:nvPicPr>
        <p:blipFill>
          <a:blip r:embed="rId5"/>
          <a:stretch>
            <a:fillRect/>
          </a:stretch>
        </p:blipFill>
        <p:spPr>
          <a:xfrm>
            <a:off x="381000" y="381000"/>
            <a:ext cx="2514600" cy="2214562"/>
          </a:xfrm>
          <a:prstGeom prst="rect">
            <a:avLst/>
          </a:prstGeom>
        </p:spPr>
      </p:pic>
      <p:pic>
        <p:nvPicPr>
          <p:cNvPr id="6" name="Picture 5" descr="Ivan Rodriguez4.jpg"/>
          <p:cNvPicPr>
            <a:picLocks noChangeAspect="1"/>
          </p:cNvPicPr>
          <p:nvPr/>
        </p:nvPicPr>
        <p:blipFill>
          <a:blip r:embed="rId6"/>
          <a:stretch>
            <a:fillRect/>
          </a:stretch>
        </p:blipFill>
        <p:spPr>
          <a:xfrm>
            <a:off x="5791200" y="381000"/>
            <a:ext cx="3048000" cy="2209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noAutofit/>
          </a:bodyPr>
          <a:lstStyle/>
          <a:p>
            <a:r>
              <a:rPr lang="en-US" sz="6000" b="1" dirty="0" smtClean="0">
                <a:solidFill>
                  <a:schemeClr val="tx2">
                    <a:lumMod val="75000"/>
                  </a:schemeClr>
                </a:solidFill>
              </a:rPr>
              <a:t>Ivan Rodriguez</a:t>
            </a:r>
            <a:endParaRPr lang="en-US" sz="4800" b="1" dirty="0">
              <a:solidFill>
                <a:schemeClr val="tx2">
                  <a:lumMod val="75000"/>
                </a:schemeClr>
              </a:solidFill>
            </a:endParaRPr>
          </a:p>
        </p:txBody>
      </p:sp>
      <p:sp>
        <p:nvSpPr>
          <p:cNvPr id="5" name="Content Placeholder 4"/>
          <p:cNvSpPr>
            <a:spLocks noGrp="1"/>
          </p:cNvSpPr>
          <p:nvPr>
            <p:ph idx="4294967295"/>
          </p:nvPr>
        </p:nvSpPr>
        <p:spPr>
          <a:xfrm>
            <a:off x="457200" y="1600200"/>
            <a:ext cx="8229600" cy="4876800"/>
          </a:xfrm>
          <a:solidFill>
            <a:schemeClr val="bg1"/>
          </a:solidFill>
        </p:spPr>
        <p:txBody>
          <a:bodyPr>
            <a:normAutofit fontScale="47500" lnSpcReduction="20000"/>
          </a:bodyPr>
          <a:lstStyle/>
          <a:p>
            <a:r>
              <a:rPr lang="en-US" sz="6500" dirty="0" smtClean="0"/>
              <a:t> Born in Vega Baja, PR</a:t>
            </a:r>
          </a:p>
          <a:p>
            <a:r>
              <a:rPr lang="en-US" sz="6500" dirty="0" smtClean="0">
                <a:solidFill>
                  <a:srgbClr val="FF0000"/>
                </a:solidFill>
              </a:rPr>
              <a:t> Birthday November 30, 1971</a:t>
            </a:r>
          </a:p>
          <a:p>
            <a:r>
              <a:rPr lang="en-US" sz="6500" dirty="0" smtClean="0"/>
              <a:t> His Nickname is “ Pudge” </a:t>
            </a:r>
          </a:p>
          <a:p>
            <a:r>
              <a:rPr lang="en-US" sz="6500" dirty="0" smtClean="0">
                <a:solidFill>
                  <a:srgbClr val="FF0000"/>
                </a:solidFill>
              </a:rPr>
              <a:t>His Batting average is .253 With 8 homeruns in 2009</a:t>
            </a:r>
          </a:p>
          <a:p>
            <a:r>
              <a:rPr lang="en-US" sz="6500" dirty="0" smtClean="0"/>
              <a:t>He is the Catcher for the Houston Astros Baseball team</a:t>
            </a:r>
          </a:p>
          <a:p>
            <a:r>
              <a:rPr lang="en-US" sz="6500" dirty="0" smtClean="0">
                <a:solidFill>
                  <a:srgbClr val="FF0000"/>
                </a:solidFill>
              </a:rPr>
              <a:t>Has an Ivan “Pudge” Rodriguez foundation to help families who's  children are battling cancer</a:t>
            </a:r>
          </a:p>
          <a:p>
            <a:pPr>
              <a:buNone/>
            </a:pPr>
            <a:r>
              <a:rPr lang="en-US" dirty="0" smtClean="0"/>
              <a:t> </a:t>
            </a:r>
          </a:p>
        </p:txBody>
      </p:sp>
      <p:pic>
        <p:nvPicPr>
          <p:cNvPr id="6" name="Picture 5" descr="Ivan Rodriguez 1.jpg"/>
          <p:cNvPicPr>
            <a:picLocks noChangeAspect="1"/>
          </p:cNvPicPr>
          <p:nvPr/>
        </p:nvPicPr>
        <p:blipFill>
          <a:blip r:embed="rId3"/>
          <a:stretch>
            <a:fillRect/>
          </a:stretch>
        </p:blipFill>
        <p:spPr>
          <a:xfrm>
            <a:off x="6477000" y="228600"/>
            <a:ext cx="2438400" cy="2590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
            <a:ext cx="6400800" cy="762000"/>
          </a:xfrm>
        </p:spPr>
        <p:txBody>
          <a:bodyPr>
            <a:noAutofit/>
          </a:bodyPr>
          <a:lstStyle/>
          <a:p>
            <a:pPr algn="ctr"/>
            <a:r>
              <a:rPr lang="en-US" sz="7200" b="1" dirty="0" smtClean="0">
                <a:latin typeface="Bradley Hand ITC" pitchFamily="66" charset="0"/>
              </a:rPr>
              <a:t>Lee Trevino</a:t>
            </a:r>
            <a:endParaRPr lang="en-US" sz="7200" b="1" dirty="0">
              <a:latin typeface="Bradley Hand ITC" pitchFamily="66" charset="0"/>
            </a:endParaRPr>
          </a:p>
        </p:txBody>
      </p:sp>
      <p:pic>
        <p:nvPicPr>
          <p:cNvPr id="11266" name="Picture 2" descr="http://www.divot.tv/files/articles/c4ca4238a0b9238L.jpg"/>
          <p:cNvPicPr>
            <a:picLocks noChangeAspect="1" noChangeArrowheads="1"/>
          </p:cNvPicPr>
          <p:nvPr/>
        </p:nvPicPr>
        <p:blipFill>
          <a:blip r:embed="rId3"/>
          <a:srcRect/>
          <a:stretch>
            <a:fillRect/>
          </a:stretch>
        </p:blipFill>
        <p:spPr bwMode="auto">
          <a:xfrm>
            <a:off x="4495800" y="1013536"/>
            <a:ext cx="2184727" cy="2842337"/>
          </a:xfrm>
          <a:prstGeom prst="rect">
            <a:avLst/>
          </a:prstGeom>
          <a:ln>
            <a:noFill/>
          </a:ln>
          <a:effectLst>
            <a:softEdge rad="112500"/>
          </a:effectLst>
        </p:spPr>
      </p:pic>
      <p:sp>
        <p:nvSpPr>
          <p:cNvPr id="5" name="TextBox 4"/>
          <p:cNvSpPr txBox="1"/>
          <p:nvPr/>
        </p:nvSpPr>
        <p:spPr>
          <a:xfrm>
            <a:off x="228600" y="917912"/>
            <a:ext cx="4419600" cy="5940088"/>
          </a:xfrm>
          <a:prstGeom prst="rect">
            <a:avLst/>
          </a:prstGeom>
          <a:noFill/>
        </p:spPr>
        <p:txBody>
          <a:bodyPr wrap="square" rtlCol="0">
            <a:spAutoFit/>
          </a:bodyPr>
          <a:lstStyle/>
          <a:p>
            <a:r>
              <a:rPr lang="en-US" sz="2000" dirty="0"/>
              <a:t> </a:t>
            </a:r>
            <a:r>
              <a:rPr lang="en-US" sz="2000" dirty="0" smtClean="0"/>
              <a:t>    Lee Trevino (born in Dallas, Texas on December 1, 1939) is an American professional golfer.  Trevino is an icon for many Mexican Americans and is often referred to as the “</a:t>
            </a:r>
            <a:r>
              <a:rPr lang="en-US" sz="2000" dirty="0" err="1" smtClean="0"/>
              <a:t>Supermex</a:t>
            </a:r>
            <a:r>
              <a:rPr lang="en-US" sz="2000" dirty="0" smtClean="0"/>
              <a:t>”.  </a:t>
            </a:r>
          </a:p>
          <a:p>
            <a:r>
              <a:rPr lang="en-US" sz="2000" dirty="0"/>
              <a:t> </a:t>
            </a:r>
            <a:r>
              <a:rPr lang="en-US" sz="2000" dirty="0" smtClean="0"/>
              <a:t>    After his discharge, Trevino became a club professional in El Paso, Texas. He made extra money by gambling for stakes in head-to-head matches. He began play on the PGA Tour in 1967. In his second U.S. Open golf championship, he shot 283, eight shots behind champion Jack Nicklaus, and earned $6,000 for finishing fifth. He won $26,472 as a rookie, 45th on the PGA Tour money list, and was named </a:t>
            </a:r>
            <a:r>
              <a:rPr lang="en-US" sz="2000" i="1" dirty="0" smtClean="0"/>
              <a:t>Rookie of the Year</a:t>
            </a:r>
            <a:r>
              <a:rPr lang="en-US" sz="2000" dirty="0" smtClean="0"/>
              <a:t> by </a:t>
            </a:r>
            <a:r>
              <a:rPr lang="en-US" sz="2000" i="1" dirty="0" smtClean="0"/>
              <a:t>Golf Digest</a:t>
            </a:r>
            <a:r>
              <a:rPr lang="en-US" sz="2000" dirty="0" smtClean="0"/>
              <a:t>.</a:t>
            </a:r>
          </a:p>
          <a:p>
            <a:endParaRPr lang="en-US" sz="2000" dirty="0" smtClean="0"/>
          </a:p>
          <a:p>
            <a:r>
              <a:rPr lang="en-US" sz="2000" dirty="0"/>
              <a:t>	</a:t>
            </a:r>
          </a:p>
        </p:txBody>
      </p:sp>
      <p:sp>
        <p:nvSpPr>
          <p:cNvPr id="7" name="TextBox 6"/>
          <p:cNvSpPr txBox="1"/>
          <p:nvPr/>
        </p:nvSpPr>
        <p:spPr>
          <a:xfrm>
            <a:off x="6705600" y="1066800"/>
            <a:ext cx="2286000" cy="2831544"/>
          </a:xfrm>
          <a:prstGeom prst="rect">
            <a:avLst/>
          </a:prstGeom>
          <a:noFill/>
        </p:spPr>
        <p:txBody>
          <a:bodyPr wrap="square" rtlCol="0">
            <a:spAutoFit/>
          </a:bodyPr>
          <a:lstStyle/>
          <a:p>
            <a:pPr>
              <a:buFont typeface="Arial" pitchFamily="34" charset="0"/>
              <a:buChar char="•"/>
            </a:pPr>
            <a:r>
              <a:rPr lang="en-US" dirty="0" smtClean="0"/>
              <a:t>  </a:t>
            </a:r>
            <a:r>
              <a:rPr lang="en-US" sz="2000" dirty="0" smtClean="0"/>
              <a:t>A street in El Paso was named after him.</a:t>
            </a:r>
          </a:p>
          <a:p>
            <a:pPr>
              <a:buFont typeface="Arial" pitchFamily="34" charset="0"/>
              <a:buChar char="•"/>
            </a:pPr>
            <a:r>
              <a:rPr lang="en-US" sz="2000" dirty="0"/>
              <a:t> </a:t>
            </a:r>
            <a:r>
              <a:rPr lang="en-US" sz="2000" dirty="0" smtClean="0"/>
              <a:t> Played for the U.S. in the Ryder cup six times and had an impressive 17-7-6 win-loss-half record</a:t>
            </a:r>
          </a:p>
          <a:p>
            <a:endParaRPr lang="en-US" dirty="0"/>
          </a:p>
        </p:txBody>
      </p:sp>
      <p:sp>
        <p:nvSpPr>
          <p:cNvPr id="8" name="TextBox 7"/>
          <p:cNvSpPr txBox="1"/>
          <p:nvPr/>
        </p:nvSpPr>
        <p:spPr>
          <a:xfrm>
            <a:off x="4800600" y="3886200"/>
            <a:ext cx="4114800" cy="2862322"/>
          </a:xfrm>
          <a:prstGeom prst="rect">
            <a:avLst/>
          </a:prstGeom>
          <a:noFill/>
        </p:spPr>
        <p:txBody>
          <a:bodyPr wrap="square" rtlCol="0">
            <a:spAutoFit/>
          </a:bodyPr>
          <a:lstStyle/>
          <a:p>
            <a:pPr>
              <a:buFont typeface="Arial" pitchFamily="34" charset="0"/>
              <a:buChar char="•"/>
            </a:pPr>
            <a:r>
              <a:rPr lang="en-US" dirty="0" smtClean="0"/>
              <a:t>  </a:t>
            </a:r>
            <a:r>
              <a:rPr lang="en-US" sz="2000" dirty="0" smtClean="0"/>
              <a:t>Won the </a:t>
            </a:r>
            <a:r>
              <a:rPr lang="en-US" sz="2000" dirty="0" err="1" smtClean="0"/>
              <a:t>Vardon</a:t>
            </a:r>
            <a:r>
              <a:rPr lang="en-US" sz="2000" dirty="0" smtClean="0"/>
              <a:t> Trophy  for the lowest scoring average 5 times</a:t>
            </a:r>
          </a:p>
          <a:p>
            <a:pPr>
              <a:buFont typeface="Arial" pitchFamily="34" charset="0"/>
              <a:buChar char="•"/>
            </a:pPr>
            <a:r>
              <a:rPr lang="en-US" sz="2000" dirty="0"/>
              <a:t> </a:t>
            </a:r>
            <a:r>
              <a:rPr lang="en-US" sz="2000" dirty="0" smtClean="0"/>
              <a:t> Co-authored his biography, titled </a:t>
            </a:r>
            <a:r>
              <a:rPr lang="en-US" sz="2000" i="1" dirty="0" smtClean="0"/>
              <a:t>They Call Me Super Mex.</a:t>
            </a:r>
            <a:endParaRPr lang="en-US" sz="2000" dirty="0" smtClean="0"/>
          </a:p>
          <a:p>
            <a:pPr>
              <a:buFont typeface="Arial" pitchFamily="34" charset="0"/>
              <a:buChar char="•"/>
            </a:pPr>
            <a:r>
              <a:rPr lang="en-US" sz="2000" dirty="0"/>
              <a:t> </a:t>
            </a:r>
            <a:r>
              <a:rPr lang="en-US" sz="2000" dirty="0" smtClean="0"/>
              <a:t> Was inducted into the World Golf Hall of Fame in 1981</a:t>
            </a:r>
          </a:p>
          <a:p>
            <a:pPr>
              <a:buFont typeface="Arial" pitchFamily="34" charset="0"/>
              <a:buChar char="•"/>
            </a:pPr>
            <a:r>
              <a:rPr lang="en-US" sz="2000" dirty="0"/>
              <a:t> </a:t>
            </a:r>
            <a:r>
              <a:rPr lang="en-US" sz="2000" dirty="0" smtClean="0"/>
              <a:t> Was ranked as the 14</a:t>
            </a:r>
            <a:r>
              <a:rPr lang="en-US" sz="2000" baseline="30000" dirty="0" smtClean="0"/>
              <a:t>th</a:t>
            </a:r>
            <a:r>
              <a:rPr lang="en-US" sz="2000" dirty="0" smtClean="0"/>
              <a:t> –greatest golfer of all time by Golf Digest magazine in 2000.</a:t>
            </a:r>
            <a:endParaRPr lang="en-US" dirty="0"/>
          </a:p>
        </p:txBody>
      </p:sp>
      <p:pic>
        <p:nvPicPr>
          <p:cNvPr id="11270" name="Picture 6" descr="http://tbn0.google.com/images?q=tbn:oPXEM4J0E0v0-M:http://www.golfwallpapers.net/Images/Golf-Ball-Wallpaper-001.jpg">
            <a:hlinkClick r:id="rId4"/>
          </p:cNvPr>
          <p:cNvPicPr>
            <a:picLocks noChangeAspect="1" noChangeArrowheads="1"/>
          </p:cNvPicPr>
          <p:nvPr/>
        </p:nvPicPr>
        <p:blipFill>
          <a:blip r:embed="rId5"/>
          <a:srcRect/>
          <a:stretch>
            <a:fillRect/>
          </a:stretch>
        </p:blipFill>
        <p:spPr bwMode="auto">
          <a:xfrm>
            <a:off x="6934200" y="0"/>
            <a:ext cx="1428750" cy="1076326"/>
          </a:xfrm>
          <a:prstGeom prst="ellipse">
            <a:avLst/>
          </a:prstGeom>
          <a:ln>
            <a:noFill/>
          </a:ln>
          <a:effectLst>
            <a:softEdge rad="112500"/>
          </a:effectLst>
        </p:spPr>
      </p:pic>
      <p:pic>
        <p:nvPicPr>
          <p:cNvPr id="11" name="Picture 6" descr="http://tbn0.google.com/images?q=tbn:oPXEM4J0E0v0-M:http://www.golfwallpapers.net/Images/Golf-Ball-Wallpaper-001.jpg">
            <a:hlinkClick r:id="rId4"/>
          </p:cNvPr>
          <p:cNvPicPr>
            <a:picLocks noChangeAspect="1" noChangeArrowheads="1"/>
          </p:cNvPicPr>
          <p:nvPr/>
        </p:nvPicPr>
        <p:blipFill>
          <a:blip r:embed="rId5"/>
          <a:srcRect/>
          <a:stretch>
            <a:fillRect/>
          </a:stretch>
        </p:blipFill>
        <p:spPr bwMode="auto">
          <a:xfrm>
            <a:off x="914400" y="0"/>
            <a:ext cx="1428750" cy="107632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nndb.com/people/690/000026612/selena_02.jpg"/>
          <p:cNvPicPr>
            <a:picLocks noChangeAspect="1" noChangeArrowheads="1"/>
          </p:cNvPicPr>
          <p:nvPr/>
        </p:nvPicPr>
        <p:blipFill>
          <a:blip r:embed="rId3"/>
          <a:srcRect/>
          <a:stretch>
            <a:fillRect/>
          </a:stretch>
        </p:blipFill>
        <p:spPr bwMode="auto">
          <a:xfrm>
            <a:off x="0" y="5216"/>
            <a:ext cx="9211382" cy="6852784"/>
          </a:xfrm>
          <a:prstGeom prst="rect">
            <a:avLst/>
          </a:prstGeom>
          <a:noFill/>
        </p:spPr>
      </p:pic>
      <p:sp>
        <p:nvSpPr>
          <p:cNvPr id="4" name="Rectangle 3"/>
          <p:cNvSpPr/>
          <p:nvPr/>
        </p:nvSpPr>
        <p:spPr>
          <a:xfrm>
            <a:off x="0" y="4724400"/>
            <a:ext cx="9144000" cy="1508105"/>
          </a:xfrm>
          <a:prstGeom prst="rect">
            <a:avLst/>
          </a:prstGeom>
          <a:noFill/>
        </p:spPr>
        <p:txBody>
          <a:bodyPr wrap="square" lIns="91440" tIns="45720" rIns="91440" bIns="45720">
            <a:spAutoFit/>
          </a:bodyPr>
          <a:lstStyle/>
          <a:p>
            <a:pPr algn="ctr"/>
            <a:r>
              <a:rPr lang="en-US" sz="6000" dirty="0">
                <a:ln w="18415" cmpd="sng">
                  <a:solidFill>
                    <a:srgbClr val="FFFFFF"/>
                  </a:solidFill>
                  <a:prstDash val="solid"/>
                </a:ln>
                <a:solidFill>
                  <a:srgbClr val="7030A0"/>
                </a:solidFill>
                <a:effectLst>
                  <a:outerShdw blurRad="63500" dir="3600000" algn="tl" rotWithShape="0">
                    <a:srgbClr val="000000">
                      <a:alpha val="70000"/>
                    </a:srgbClr>
                  </a:outerShdw>
                </a:effectLst>
              </a:rPr>
              <a:t>S</a:t>
            </a:r>
            <a:r>
              <a:rPr lang="en-US" sz="6000" b="0" cap="none" spc="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elena </a:t>
            </a:r>
            <a:r>
              <a:rPr lang="en-US" sz="6000" dirty="0">
                <a:ln w="18415" cmpd="sng">
                  <a:solidFill>
                    <a:srgbClr val="FFFFFF"/>
                  </a:solidFill>
                  <a:prstDash val="solid"/>
                </a:ln>
                <a:solidFill>
                  <a:srgbClr val="7030A0"/>
                </a:solidFill>
                <a:effectLst>
                  <a:outerShdw blurRad="63500" dir="3600000" algn="tl" rotWithShape="0">
                    <a:srgbClr val="000000">
                      <a:alpha val="70000"/>
                    </a:srgbClr>
                  </a:outerShdw>
                </a:effectLst>
              </a:rPr>
              <a:t>Q</a:t>
            </a:r>
            <a:r>
              <a:rPr lang="en-US" sz="6000" b="0" cap="none" spc="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uintanilla </a:t>
            </a:r>
            <a:r>
              <a:rPr lang="en-US" sz="60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P</a:t>
            </a:r>
            <a:r>
              <a:rPr lang="en-US" sz="6000" b="0" cap="none" spc="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erez</a:t>
            </a:r>
          </a:p>
          <a:p>
            <a:pPr algn="ctr"/>
            <a:r>
              <a:rPr lang="en-US" sz="32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By: </a:t>
            </a:r>
            <a:r>
              <a:rPr lang="en-US" sz="3200" dirty="0" err="1" smtClean="0">
                <a:ln w="18415" cmpd="sng">
                  <a:solidFill>
                    <a:srgbClr val="FFFFFF"/>
                  </a:solidFill>
                  <a:prstDash val="solid"/>
                </a:ln>
                <a:solidFill>
                  <a:srgbClr val="7030A0"/>
                </a:solidFill>
                <a:effectLst>
                  <a:outerShdw blurRad="63500" dir="3600000" algn="tl" rotWithShape="0">
                    <a:srgbClr val="000000">
                      <a:alpha val="70000"/>
                    </a:srgbClr>
                  </a:outerShdw>
                </a:effectLst>
              </a:rPr>
              <a:t>Jayci</a:t>
            </a:r>
            <a:r>
              <a:rPr lang="en-US" sz="32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 Adams</a:t>
            </a:r>
            <a:endParaRPr lang="en-US" sz="3200" b="0" cap="none" spc="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1741</Words>
  <Application>Microsoft Office PowerPoint</Application>
  <PresentationFormat>On-screen Show (4:3)</PresentationFormat>
  <Paragraphs>198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George Lopez</vt:lpstr>
      <vt:lpstr>David Ortiz</vt:lpstr>
      <vt:lpstr>About Ortiz</vt:lpstr>
      <vt:lpstr>   </vt:lpstr>
      <vt:lpstr>About Maradona</vt:lpstr>
      <vt:lpstr>Slide 6</vt:lpstr>
      <vt:lpstr>Ivan Rodriguez</vt:lpstr>
      <vt:lpstr>Slide 8</vt:lpstr>
      <vt:lpstr>Slide 9</vt:lpstr>
      <vt:lpstr>Slide 10</vt:lpstr>
      <vt:lpstr>  Anthony Munoz  </vt:lpstr>
      <vt:lpstr>Jennifer Lopez </vt:lpstr>
      <vt:lpstr>Biography</vt:lpstr>
      <vt:lpstr>Eva Longoria        By:  Stephanie Housch</vt:lpstr>
      <vt:lpstr>Biography</vt:lpstr>
      <vt:lpstr>Manny Ramirez</vt:lpstr>
      <vt:lpstr>Albert Pujols</vt:lpstr>
      <vt:lpstr>Roberto Clemente </vt:lpstr>
      <vt:lpstr>Slide 19</vt:lpstr>
      <vt:lpstr>Nancy Lopez </vt:lpstr>
      <vt:lpstr>America Ferrera</vt:lpstr>
      <vt:lpstr>Biography</vt:lpstr>
      <vt:lpstr>Luis Lionel Andres Messi</vt:lpstr>
      <vt:lpstr>Lionel Messi Bio</vt:lpstr>
      <vt:lpstr>Antonio Banderas</vt:lpstr>
      <vt:lpstr>José  Antonio Domínguez Banderas </vt:lpstr>
      <vt:lpstr>Rafael Furcal</vt:lpstr>
      <vt:lpstr>About Ralf</vt:lpstr>
    </vt:vector>
  </TitlesOfParts>
  <Company>Sylacauga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Lopez</dc:title>
  <dc:creator>Student</dc:creator>
  <cp:lastModifiedBy>A. McEwen</cp:lastModifiedBy>
  <cp:revision>24</cp:revision>
  <dcterms:created xsi:type="dcterms:W3CDTF">2009-08-13T15:02:40Z</dcterms:created>
  <dcterms:modified xsi:type="dcterms:W3CDTF">2009-08-21T21:48:12Z</dcterms:modified>
</cp:coreProperties>
</file>