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22E"/>
    <a:srgbClr val="238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61B68-5C18-4763-8E36-2BA048FDA598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AAD31-A0C7-4DE1-BC15-D7472AEC3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5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AD31-A0C7-4DE1-BC15-D7472AEC3F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CFA953-3D3F-41D9-BB7B-7075AD5FC75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22126A7-7140-4832-8A7F-AD658C9A5F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ugabuse.gov/drugs-abuse/marijuana" TargetMode="External"/><Relationship Id="rId3" Type="http://schemas.openxmlformats.org/officeDocument/2006/relationships/hyperlink" Target="http://www.timberlineknolls.com/drug-addiction/marijuana/signs-effects" TargetMode="External"/><Relationship Id="rId7" Type="http://schemas.openxmlformats.org/officeDocument/2006/relationships/hyperlink" Target="http://www.ncbi.nlm.nih.gov/pubmed/3009708" TargetMode="External"/><Relationship Id="rId2" Type="http://schemas.openxmlformats.org/officeDocument/2006/relationships/hyperlink" Target="http://www.unitedpatientsgroup.com/resources/methods-of-consump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ugabuse.gov/publications/research-reports/marijuana/available-treatments-marijuana-use-disorders" TargetMode="External"/><Relationship Id="rId5" Type="http://schemas.openxmlformats.org/officeDocument/2006/relationships/hyperlink" Target="http://www.drugfreeworld.org/drugfacts/marijuana/short-and-long-term-effects.html" TargetMode="External"/><Relationship Id="rId4" Type="http://schemas.openxmlformats.org/officeDocument/2006/relationships/hyperlink" Target="http://www.theweedblog.com/list-of-marijuana-slang-terms/" TargetMode="External"/><Relationship Id="rId9" Type="http://schemas.openxmlformats.org/officeDocument/2006/relationships/hyperlink" Target="https://www.marijuana-anonymous.org/literature/pamphlets/detoxing-from-marijua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5867400" cy="170216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-Marijuana-</a:t>
            </a:r>
            <a:endParaRPr lang="en-US" sz="9600" dirty="0">
              <a:solidFill>
                <a:schemeClr val="accent3">
                  <a:lumMod val="60000"/>
                  <a:lumOff val="4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82" y="3352800"/>
            <a:ext cx="8915400" cy="126062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~By Paola Oros and Vanessa Alcala~</a:t>
            </a:r>
          </a:p>
          <a:p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1"/>
          </a:xfrm>
        </p:spPr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http://www.unitedpatientsgroup.com/resources/methods-of-consumption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http://www.timberlineknolls.com/drug-addiction/marijuana/signs-effects</a:t>
            </a:r>
            <a:endParaRPr lang="en-US" sz="1400" dirty="0" smtClean="0"/>
          </a:p>
          <a:p>
            <a:r>
              <a:rPr lang="en-US" sz="1400" dirty="0" smtClean="0">
                <a:hlinkClick r:id="rId4"/>
              </a:rPr>
              <a:t>http://www.theweedblog.com/list-of-marijuana-slang-terms/</a:t>
            </a:r>
            <a:endParaRPr lang="en-US" sz="1400" dirty="0" smtClean="0"/>
          </a:p>
          <a:p>
            <a:r>
              <a:rPr lang="en-US" sz="1400" dirty="0" smtClean="0">
                <a:hlinkClick r:id="rId5"/>
              </a:rPr>
              <a:t>http://www.drugfreeworld.org/drugfacts/marijuana/short-and-long-term-effects.html</a:t>
            </a:r>
            <a:endParaRPr lang="en-US" sz="1400" dirty="0" smtClean="0"/>
          </a:p>
          <a:p>
            <a:r>
              <a:rPr lang="en-US" sz="1400" dirty="0" smtClean="0">
                <a:hlinkClick r:id="rId6"/>
              </a:rPr>
              <a:t>http://www.drugabuse.gov/publications/research-reports/marijuana/available-treatments-marijuana-use-disorders</a:t>
            </a:r>
            <a:endParaRPr lang="en-US" sz="1400" dirty="0" smtClean="0"/>
          </a:p>
          <a:p>
            <a:r>
              <a:rPr lang="en-US" sz="1400" dirty="0" smtClean="0">
                <a:hlinkClick r:id="rId7"/>
              </a:rPr>
              <a:t>http://www.ncbi.nlm.nih.gov/pubmed/3009708</a:t>
            </a:r>
            <a:endParaRPr lang="en-US" sz="1400" dirty="0" smtClean="0"/>
          </a:p>
          <a:p>
            <a:r>
              <a:rPr lang="en-US" sz="1400" dirty="0" smtClean="0">
                <a:hlinkClick r:id="rId8"/>
              </a:rPr>
              <a:t>http://www.drugabuse.gov/drugs-abuse/marijuana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www.marijuana-anonymous.org/literature/pamphlets/detoxing-from-marijuana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4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324600" cy="5329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5438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Rage Italic" panose="03070502040507070304" pitchFamily="66" charset="0"/>
                <a:ea typeface="Kozuka Gothic Pr6N L" pitchFamily="34" charset="-128"/>
                <a:cs typeface="MV Boli" panose="02000500030200090000" pitchFamily="2" charset="0"/>
              </a:rPr>
              <a:t>Description</a:t>
            </a:r>
            <a:endParaRPr lang="en-US" sz="8800" dirty="0">
              <a:latin typeface="Rage Italic" panose="03070502040507070304" pitchFamily="66" charset="0"/>
              <a:ea typeface="Kozuka Gothic Pr6N L" pitchFamily="34" charset="-128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495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Marijuana is the word used to describe the dried flower seeds and brown mix of leaves, flowers, stems and leaves of seeds from the hemp plant cannabis sativa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1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Rage Italic" panose="03070502040507070304" pitchFamily="66" charset="0"/>
                <a:ea typeface="Adobe Fangsong Std R" pitchFamily="18" charset="-128"/>
              </a:rPr>
              <a:t>Slang Names</a:t>
            </a:r>
            <a:endParaRPr lang="en-US" sz="6600" dirty="0">
              <a:latin typeface="Rage Italic" panose="03070502040507070304" pitchFamily="66" charset="0"/>
              <a:ea typeface="Adobe Fangsong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Weed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Mary Jane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Herb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Green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Gash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Flower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Dope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Bash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Wooch</a:t>
            </a:r>
          </a:p>
          <a:p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Ashes</a:t>
            </a:r>
          </a:p>
          <a:p>
            <a:endParaRPr lang="en-US" sz="20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12291"/>
            <a:ext cx="540883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31496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533400"/>
            <a:ext cx="7024744" cy="898236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Rage Italic" panose="03070502040507070304" pitchFamily="66" charset="0"/>
              </a:rPr>
              <a:t>Short-Term </a:t>
            </a:r>
            <a:r>
              <a:rPr lang="en-US" sz="6000" dirty="0">
                <a:latin typeface="Rage Italic" panose="03070502040507070304" pitchFamily="66" charset="0"/>
              </a:rPr>
              <a:t>E</a:t>
            </a:r>
            <a:r>
              <a:rPr lang="en-US" sz="6000" dirty="0" smtClean="0">
                <a:latin typeface="Rage Italic" panose="03070502040507070304" pitchFamily="66" charset="0"/>
              </a:rPr>
              <a:t>ffects</a:t>
            </a:r>
            <a:endParaRPr lang="en-US" sz="6000" dirty="0">
              <a:latin typeface="Rage Italic" panose="03070502040507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6777317" cy="350897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Sensory Distortion</a:t>
            </a:r>
          </a:p>
          <a:p>
            <a:r>
              <a:rPr lang="en-US" sz="1600" dirty="0" smtClean="0"/>
              <a:t>Panic</a:t>
            </a:r>
          </a:p>
          <a:p>
            <a:r>
              <a:rPr lang="en-US" sz="1600" dirty="0" smtClean="0"/>
              <a:t>Anxiety</a:t>
            </a:r>
          </a:p>
          <a:p>
            <a:r>
              <a:rPr lang="en-US" sz="1600" dirty="0" smtClean="0"/>
              <a:t>Poor coordination of movement</a:t>
            </a:r>
          </a:p>
          <a:p>
            <a:r>
              <a:rPr lang="en-US" sz="1600" dirty="0" smtClean="0"/>
              <a:t>Lowered reaction on time</a:t>
            </a:r>
          </a:p>
          <a:p>
            <a:r>
              <a:rPr lang="en-US" sz="1600" dirty="0" smtClean="0"/>
              <a:t>Increased heartbeat (risk of heart attack)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3124200" cy="2323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09793"/>
            <a:ext cx="3557588" cy="31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Rage Italic" panose="03070502040507070304" pitchFamily="66" charset="0"/>
              </a:rPr>
              <a:t>Long-Term Effects</a:t>
            </a:r>
            <a:endParaRPr lang="en-US" sz="6600" dirty="0">
              <a:latin typeface="Rage Italic" panose="03070502040507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22779"/>
            <a:ext cx="6172200" cy="310162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Reduced resistance to common illness (cold, bronchitis etc.)</a:t>
            </a:r>
          </a:p>
          <a:p>
            <a:r>
              <a:rPr lang="en-US" sz="1800" dirty="0" smtClean="0"/>
              <a:t>Suppression of the immune system</a:t>
            </a:r>
          </a:p>
          <a:p>
            <a:r>
              <a:rPr lang="en-US" sz="1800" dirty="0" smtClean="0"/>
              <a:t>Growth disorders</a:t>
            </a:r>
          </a:p>
          <a:p>
            <a:r>
              <a:rPr lang="en-US" sz="1800" dirty="0" smtClean="0"/>
              <a:t>Increase of abnormally structured cells in the body</a:t>
            </a:r>
          </a:p>
          <a:p>
            <a:r>
              <a:rPr lang="en-US" sz="1800" dirty="0" smtClean="0"/>
              <a:t>Reduced sexual capacity</a:t>
            </a:r>
          </a:p>
          <a:p>
            <a:r>
              <a:rPr lang="en-US" sz="1800" dirty="0" smtClean="0"/>
              <a:t>Personality and mood changes </a:t>
            </a:r>
          </a:p>
          <a:p>
            <a:r>
              <a:rPr lang="en-US" sz="1800" dirty="0" smtClean="0"/>
              <a:t>Inability to understand things clearly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62400"/>
            <a:ext cx="3133725" cy="23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94" y="1295400"/>
            <a:ext cx="2592340" cy="1944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1020" y="436775"/>
            <a:ext cx="3924300" cy="85862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Rage Italic" panose="03070502040507070304" pitchFamily="66" charset="0"/>
              </a:rPr>
              <a:t>M</a:t>
            </a:r>
            <a:r>
              <a:rPr lang="en-US" sz="5400" dirty="0" smtClean="0">
                <a:latin typeface="Rage Italic" panose="03070502040507070304" pitchFamily="66" charset="0"/>
              </a:rPr>
              <a:t>ethods of Use</a:t>
            </a:r>
            <a:endParaRPr lang="en-US" sz="5400" dirty="0">
              <a:latin typeface="Rage Italic" panose="03070502040507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4285519" cy="2133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Inhaling</a:t>
            </a:r>
          </a:p>
          <a:p>
            <a:r>
              <a:rPr lang="en-US" sz="2800" dirty="0" smtClean="0"/>
              <a:t>Smoking</a:t>
            </a:r>
          </a:p>
          <a:p>
            <a:r>
              <a:rPr lang="en-US" sz="2800" dirty="0" smtClean="0"/>
              <a:t>Consume it</a:t>
            </a:r>
          </a:p>
          <a:p>
            <a:r>
              <a:rPr lang="en-US" sz="2800" dirty="0" smtClean="0"/>
              <a:t>Marijuana tea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1000"/>
            <a:ext cx="3187225" cy="2138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2834640" cy="188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" y="4013643"/>
            <a:ext cx="3997190" cy="22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3657600"/>
            <a:ext cx="3276600" cy="2174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5334000" cy="799064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Rage Italic" panose="03070502040507070304" pitchFamily="66" charset="0"/>
              </a:rPr>
              <a:t>Signs of Addiction</a:t>
            </a:r>
            <a:endParaRPr lang="en-US" sz="5400" dirty="0">
              <a:latin typeface="Rage Italic" panose="03070502040507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3182"/>
            <a:ext cx="6777317" cy="35089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Red, blurry, Bloodshot eyes</a:t>
            </a:r>
          </a:p>
          <a:p>
            <a:r>
              <a:rPr lang="en-US" sz="2000" dirty="0" smtClean="0"/>
              <a:t>Constant, mucus-filled cough</a:t>
            </a:r>
          </a:p>
          <a:p>
            <a:r>
              <a:rPr lang="en-US" sz="2000" dirty="0" smtClean="0"/>
              <a:t>Rapid heartbeat</a:t>
            </a:r>
          </a:p>
          <a:p>
            <a:r>
              <a:rPr lang="en-US" sz="2000" dirty="0" smtClean="0"/>
              <a:t>Poor memory</a:t>
            </a:r>
          </a:p>
          <a:p>
            <a:r>
              <a:rPr lang="en-US" sz="2000" dirty="0" smtClean="0"/>
              <a:t>Poor coordination</a:t>
            </a:r>
          </a:p>
          <a:p>
            <a:r>
              <a:rPr lang="en-US" sz="2000" dirty="0" smtClean="0"/>
              <a:t>Slow reaction time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7800"/>
            <a:ext cx="2571750" cy="192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3747599"/>
            <a:ext cx="3708400" cy="20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20762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Rage Italic" panose="03070502040507070304" pitchFamily="66" charset="0"/>
              </a:rPr>
              <a:t>Withdrawal Symptoms</a:t>
            </a:r>
            <a:r>
              <a:rPr lang="en-US" dirty="0" smtClean="0"/>
              <a:t>   </a:t>
            </a:r>
            <a:r>
              <a:rPr lang="en-US" u="sng" dirty="0" smtClean="0">
                <a:latin typeface="Rage Italic" panose="03070502040507070304" pitchFamily="66" charset="0"/>
              </a:rPr>
              <a:t>Treatment Options</a:t>
            </a:r>
            <a:endParaRPr lang="en-US" u="sng" dirty="0">
              <a:latin typeface="Rage Italic" panose="030705020405070703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Distorted, impaired, coordination</a:t>
            </a:r>
          </a:p>
          <a:p>
            <a:r>
              <a:rPr lang="en-US" dirty="0" smtClean="0"/>
              <a:t>Difficulty in thinking and problem solving</a:t>
            </a:r>
          </a:p>
          <a:p>
            <a:r>
              <a:rPr lang="en-US" dirty="0" smtClean="0"/>
              <a:t>Ongoing problems with learning and memory</a:t>
            </a:r>
          </a:p>
          <a:p>
            <a:r>
              <a:rPr lang="en-US" dirty="0"/>
              <a:t>I</a:t>
            </a:r>
            <a:r>
              <a:rPr lang="en-US" dirty="0" smtClean="0"/>
              <a:t>nsomnia</a:t>
            </a:r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 symptom is </a:t>
            </a:r>
            <a:r>
              <a:rPr lang="en-US" dirty="0" smtClean="0"/>
              <a:t>depression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Cognitive behavioral therapy</a:t>
            </a:r>
          </a:p>
          <a:p>
            <a:r>
              <a:rPr lang="en-US" sz="3600" dirty="0" smtClean="0"/>
              <a:t>Contingency management</a:t>
            </a:r>
          </a:p>
          <a:p>
            <a:r>
              <a:rPr lang="en-US" sz="3600" dirty="0" smtClean="0"/>
              <a:t>Motivational enhancement therapy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58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457200"/>
            <a:ext cx="4038600" cy="875264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Rage Italic" panose="03070502040507070304" pitchFamily="66" charset="0"/>
              </a:rPr>
              <a:t>Statistics</a:t>
            </a:r>
            <a:endParaRPr lang="en-US" sz="6000" dirty="0">
              <a:latin typeface="Rage Italic" panose="03070502040507070304" pitchFamily="66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849030" cy="4918075"/>
          </a:xfrm>
        </p:spPr>
      </p:pic>
    </p:spTree>
    <p:extLst>
      <p:ext uri="{BB962C8B-B14F-4D97-AF65-F5344CB8AC3E}">
        <p14:creationId xmlns:p14="http://schemas.microsoft.com/office/powerpoint/2010/main" val="40389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</TotalTime>
  <Words>211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-Marijuana-</vt:lpstr>
      <vt:lpstr>Description</vt:lpstr>
      <vt:lpstr>Slang Names</vt:lpstr>
      <vt:lpstr>Short-Term Effects</vt:lpstr>
      <vt:lpstr>Long-Term Effects</vt:lpstr>
      <vt:lpstr>Methods of Use</vt:lpstr>
      <vt:lpstr>Signs of Addiction</vt:lpstr>
      <vt:lpstr>Withdrawal Symptoms   Treatment Options</vt:lpstr>
      <vt:lpstr>Statistics</vt:lpstr>
      <vt:lpstr>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</dc:title>
  <dc:creator>Paola Oros</dc:creator>
  <cp:lastModifiedBy>localadmin</cp:lastModifiedBy>
  <cp:revision>18</cp:revision>
  <dcterms:created xsi:type="dcterms:W3CDTF">2015-02-12T22:31:59Z</dcterms:created>
  <dcterms:modified xsi:type="dcterms:W3CDTF">2016-02-17T17:53:47Z</dcterms:modified>
</cp:coreProperties>
</file>