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FFFF99"/>
    <a:srgbClr val="FFFFCC"/>
    <a:srgbClr val="FFCCFF"/>
    <a:srgbClr val="CCECFF"/>
    <a:srgbClr val="F8F8F8"/>
    <a:srgbClr val="000000"/>
    <a:srgbClr val="6600CC"/>
    <a:srgbClr val="00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2" name="Freeform 50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FC40048-1410-42B8-80BF-7F393234567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132" name="Group 60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3100" name="Freeform 28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Freeform 29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Freeform 30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29" name="Group 57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3103" name="Freeform 31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4" name="Freeform 32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5" name="Freeform 33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6" name="Freeform 34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7" name="Freeform 35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131" name="Group 59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3109" name="Freeform 37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Freeform 38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Freeform 39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30" name="Group 58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3112" name="Freeform 40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3" name="Freeform 41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4" name="Freeform 42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5" name="Freeform 43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6" name="Freeform 44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117" name="Freeform 45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1" name="Freeform 4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14EC2-97F9-433C-9BDC-366505DFE5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6FBBC-0354-43FD-A43E-2EB6C4B0B8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0AD0F-E552-4507-959E-838B2281DC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7C8E8-FD1A-4113-9545-60D17EC622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C3466-31AC-42D6-81F1-42DBA80E96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E4310F-61E5-48D6-A426-03A68808BA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D739A-9EA8-499C-9716-22E27EC727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1D8B9-11E1-4B4C-9A18-85CE43DE5B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ED0B2-20DB-4413-AACE-E881844834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EE40B-BEC4-49C0-AAE9-B3EF672000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" name="Freeform 24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EC943ED-9F79-4C60-B063-6178C1B63A2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51" name="Freeform 27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3" name="Freeform 2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66" name="Group 142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46" name="Freeform 22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Freeform 25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26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33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Freeform 34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Freeform 35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0" name="Freeform 36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1" name="Freeform 37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61" name="Group 137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152" name="Group 128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3" name="Freeform 49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7" name="Freeform 5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0" name="Freeform 56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70" name="Freeform 46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" name="Freeform 50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" name="Freeform 51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50" name="Group 126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56" name="Freeform 32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9" name="Freeform 45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1" name="Freeform 47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2" name="Freeform 48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6" name="Freeform 52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8" name="Freeform 5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9" name="Freeform 5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1" name="Freeform 57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160" name="Group 136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52" name="Freeform 2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3" name="Freeform 5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5" name="Group 141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156" name="Group 132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54" name="Freeform 30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55" name="Group 131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55" name="Freeform 31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2" name="Freeform 38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3" name="Freeform 39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4" name="Freeform 40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5" name="Freeform 41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6" name="Freeform 42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7" name="Freeform 43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64" name="Line 140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Microsoft Excel</a:t>
            </a:r>
            <a:br>
              <a:rPr lang="en-US" dirty="0" smtClean="0"/>
            </a:br>
            <a:r>
              <a:rPr lang="en-US" dirty="0" smtClean="0"/>
              <a:t>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81211-AFC3-43BD-B42F-C4036AD1B0E2}" type="slidenum">
              <a:rPr lang="en-US"/>
              <a:pPr/>
              <a:t>10</a:t>
            </a:fld>
            <a:endParaRPr lang="en-US"/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09600" y="685800"/>
            <a:ext cx="77724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>
                <a:solidFill>
                  <a:srgbClr val="000000"/>
                </a:solidFill>
                <a:cs typeface="Arial" charset="0"/>
              </a:rPr>
              <a:t>The Cell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</a:rPr>
              <a:t>An Excel worksheet is made up of columns and rows. Where these columns and rows intersect, they form little boxes called </a:t>
            </a:r>
            <a:r>
              <a:rPr lang="en-US" sz="2000" b="1" dirty="0">
                <a:solidFill>
                  <a:srgbClr val="000000"/>
                </a:solidFill>
              </a:rPr>
              <a:t>cells</a:t>
            </a:r>
            <a:r>
              <a:rPr lang="en-US" sz="2000" dirty="0">
                <a:solidFill>
                  <a:srgbClr val="000000"/>
                </a:solidFill>
              </a:rPr>
              <a:t>. The active cell, or the cell that can be acted upon, reveals a dark border. All other cells reveal a light gray border. Each cell has a name. Its name is comprised of two parts: the column letter and the row number.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endParaRPr lang="en-US" sz="2000" dirty="0">
              <a:solidFill>
                <a:srgbClr val="000000"/>
              </a:solidFill>
            </a:endParaRPr>
          </a:p>
        </p:txBody>
      </p:sp>
      <p:pic>
        <p:nvPicPr>
          <p:cNvPr id="17413" name="Picture 5" descr="Excel 2003 Worksheet Componen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976563"/>
            <a:ext cx="5943600" cy="3500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E02D0-2148-44FA-A05E-1EED50A2F681}" type="slidenum">
              <a:rPr lang="en-US"/>
              <a:pPr/>
              <a:t>11</a:t>
            </a:fld>
            <a:endParaRPr lang="en-US"/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371600" y="685800"/>
            <a:ext cx="7239000" cy="57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</a:rPr>
              <a:t>In the following picture the cell C3, formed by the intersection of column C and row 3, contains the dark border. It is the active cell.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endParaRPr lang="en-US" sz="200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en-US" sz="200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en-US" sz="200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</a:rPr>
              <a:t> </a:t>
            </a:r>
            <a:r>
              <a:rPr lang="en-US" sz="2000" u="sng">
                <a:solidFill>
                  <a:srgbClr val="000000"/>
                </a:solidFill>
              </a:rPr>
              <a:t>Important Terms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000">
                <a:solidFill>
                  <a:srgbClr val="000000"/>
                </a:solidFill>
              </a:rPr>
              <a:t>Each cell has a unique </a:t>
            </a:r>
            <a:r>
              <a:rPr lang="en-US" sz="2000" b="1">
                <a:solidFill>
                  <a:srgbClr val="000000"/>
                </a:solidFill>
              </a:rPr>
              <a:t>cell address</a:t>
            </a:r>
            <a:r>
              <a:rPr lang="en-US" sz="2000">
                <a:solidFill>
                  <a:srgbClr val="000000"/>
                </a:solidFill>
              </a:rPr>
              <a:t> composed of a cell's column and row.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000">
                <a:solidFill>
                  <a:srgbClr val="000000"/>
                </a:solidFill>
              </a:rPr>
              <a:t>The </a:t>
            </a:r>
            <a:r>
              <a:rPr lang="en-US" sz="2000" b="1">
                <a:solidFill>
                  <a:srgbClr val="000000"/>
                </a:solidFill>
              </a:rPr>
              <a:t>active cell</a:t>
            </a:r>
            <a:r>
              <a:rPr lang="en-US" sz="2000">
                <a:solidFill>
                  <a:srgbClr val="000000"/>
                </a:solidFill>
              </a:rPr>
              <a:t> is the cell that receives the data or command you give it.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000">
                <a:solidFill>
                  <a:srgbClr val="000000"/>
                </a:solidFill>
              </a:rPr>
              <a:t>A darkened border, called the </a:t>
            </a:r>
            <a:r>
              <a:rPr lang="en-US" sz="2000" b="1">
                <a:solidFill>
                  <a:srgbClr val="000000"/>
                </a:solidFill>
              </a:rPr>
              <a:t>cell pointer</a:t>
            </a:r>
            <a:r>
              <a:rPr lang="en-US" sz="2000">
                <a:solidFill>
                  <a:srgbClr val="000000"/>
                </a:solidFill>
              </a:rPr>
              <a:t>, identifies it. </a:t>
            </a:r>
          </a:p>
          <a:p>
            <a:pPr>
              <a:spcBef>
                <a:spcPct val="50000"/>
              </a:spcBef>
            </a:pPr>
            <a:endParaRPr lang="en-US" sz="2000">
              <a:solidFill>
                <a:srgbClr val="000000"/>
              </a:solidFill>
            </a:endParaRPr>
          </a:p>
        </p:txBody>
      </p:sp>
      <p:pic>
        <p:nvPicPr>
          <p:cNvPr id="18437" name="Picture 5" descr="Cell C3 as the Active Ce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828800"/>
            <a:ext cx="5943600" cy="1731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AD3B-599D-447F-BFC2-7C792F0609EF}" type="slidenum">
              <a:rPr lang="en-US"/>
              <a:pPr/>
              <a:t>12</a:t>
            </a:fld>
            <a:endParaRPr lang="en-US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828800" y="609600"/>
            <a:ext cx="70104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0000"/>
                </a:solidFill>
                <a:cs typeface="Arial" charset="0"/>
              </a:rPr>
              <a:t>Moving around the worksheet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</a:rPr>
              <a:t>You can move around the spreadsheet in several different ways.</a:t>
            </a:r>
          </a:p>
          <a:p>
            <a:pPr>
              <a:spcBef>
                <a:spcPct val="50000"/>
              </a:spcBef>
            </a:pPr>
            <a:endParaRPr lang="en-US" sz="2000" b="1" u="sng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0000"/>
                </a:solidFill>
              </a:rPr>
              <a:t>To Move the Cell Pointer: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>
                <a:solidFill>
                  <a:srgbClr val="000000"/>
                </a:solidFill>
              </a:rPr>
              <a:t>To activate any cell, point to a cell with the mouse and click.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>
                <a:solidFill>
                  <a:srgbClr val="000000"/>
                </a:solidFill>
              </a:rPr>
              <a:t>To move the pointer one cell to the left, right, up, or down, use the keyboard </a:t>
            </a:r>
            <a:r>
              <a:rPr lang="en-US" sz="2000" b="1">
                <a:solidFill>
                  <a:srgbClr val="000000"/>
                </a:solidFill>
              </a:rPr>
              <a:t>arrow keys</a:t>
            </a:r>
            <a:r>
              <a:rPr lang="en-US" sz="2000">
                <a:solidFill>
                  <a:srgbClr val="000000"/>
                </a:solidFill>
              </a:rPr>
              <a:t>. </a:t>
            </a:r>
          </a:p>
          <a:p>
            <a:pPr>
              <a:spcBef>
                <a:spcPct val="50000"/>
              </a:spcBef>
            </a:pPr>
            <a:endParaRPr lang="en-US" sz="2000" b="1" u="sng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0000"/>
                </a:solidFill>
              </a:rPr>
              <a:t>To Scroll Through the worksheet: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</a:rPr>
              <a:t>The </a:t>
            </a:r>
            <a:r>
              <a:rPr lang="en-US" sz="2000" b="1">
                <a:solidFill>
                  <a:srgbClr val="000000"/>
                </a:solidFill>
              </a:rPr>
              <a:t>vertical scroll bar</a:t>
            </a:r>
            <a:r>
              <a:rPr lang="en-US" sz="2000">
                <a:solidFill>
                  <a:srgbClr val="000000"/>
                </a:solidFill>
              </a:rPr>
              <a:t> located along the right edge of the screen is used to move up or down the spreadsheet. The </a:t>
            </a:r>
            <a:r>
              <a:rPr lang="en-US" sz="2000" b="1">
                <a:solidFill>
                  <a:srgbClr val="000000"/>
                </a:solidFill>
              </a:rPr>
              <a:t>horizontal scroll bar</a:t>
            </a:r>
            <a:r>
              <a:rPr lang="en-US" sz="2000">
                <a:solidFill>
                  <a:srgbClr val="000000"/>
                </a:solidFill>
              </a:rPr>
              <a:t> located at the bottom of the screen is used to move left or right across the spreadsheet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C0E7F-15B0-4C7A-B94B-84A0EC894877}" type="slidenum">
              <a:rPr lang="en-US"/>
              <a:pPr/>
              <a:t>13</a:t>
            </a:fld>
            <a:endParaRPr lang="en-US"/>
          </a:p>
        </p:txBody>
      </p:sp>
      <p:pic>
        <p:nvPicPr>
          <p:cNvPr id="20484" name="Picture 4" descr="Horizontal and Vertical Scroll Ba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295400"/>
            <a:ext cx="4419600" cy="5345113"/>
          </a:xfrm>
          <a:prstGeom prst="rect">
            <a:avLst/>
          </a:prstGeom>
          <a:noFill/>
        </p:spPr>
      </p:pic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743200" y="609600"/>
            <a:ext cx="502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 u="sng">
                <a:solidFill>
                  <a:srgbClr val="000000"/>
                </a:solidFill>
                <a:cs typeface="Arial" charset="0"/>
              </a:rPr>
              <a:t>Moving around the worksheet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1D4D2-2461-4542-B998-BA73BE54C6DC}" type="slidenum">
              <a:rPr lang="en-US"/>
              <a:pPr/>
              <a:t>14</a:t>
            </a:fld>
            <a:endParaRPr lang="en-US"/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09600" y="533400"/>
            <a:ext cx="7620000" cy="52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</a:rPr>
              <a:t>The </a:t>
            </a:r>
            <a:r>
              <a:rPr lang="en-US" sz="2000" b="1" dirty="0" err="1">
                <a:solidFill>
                  <a:srgbClr val="000000"/>
                </a:solidFill>
              </a:rPr>
              <a:t>PageUp</a:t>
            </a:r>
            <a:r>
              <a:rPr lang="en-US" sz="2000" dirty="0">
                <a:solidFill>
                  <a:srgbClr val="000000"/>
                </a:solidFill>
              </a:rPr>
              <a:t> and </a:t>
            </a:r>
            <a:r>
              <a:rPr lang="en-US" sz="2000" b="1" dirty="0" err="1">
                <a:solidFill>
                  <a:srgbClr val="000000"/>
                </a:solidFill>
              </a:rPr>
              <a:t>PageDown</a:t>
            </a:r>
            <a:r>
              <a:rPr lang="en-US" sz="2000" dirty="0">
                <a:solidFill>
                  <a:srgbClr val="000000"/>
                </a:solidFill>
              </a:rPr>
              <a:t> keys on the keyboard are used to move the cursor up or down one screen at a time. Other keys that move the active cell are </a:t>
            </a:r>
            <a:r>
              <a:rPr lang="en-US" sz="2000" b="1" dirty="0">
                <a:solidFill>
                  <a:srgbClr val="000000"/>
                </a:solidFill>
              </a:rPr>
              <a:t>Home</a:t>
            </a:r>
            <a:r>
              <a:rPr lang="en-US" sz="2000" dirty="0">
                <a:solidFill>
                  <a:srgbClr val="000000"/>
                </a:solidFill>
              </a:rPr>
              <a:t>, which moves to the first column on the current row, and </a:t>
            </a:r>
            <a:r>
              <a:rPr lang="en-US" sz="2000" b="1" dirty="0" err="1">
                <a:solidFill>
                  <a:srgbClr val="000000"/>
                </a:solidFill>
              </a:rPr>
              <a:t>Ctrl+Home</a:t>
            </a:r>
            <a:r>
              <a:rPr lang="en-US" sz="2000" dirty="0">
                <a:solidFill>
                  <a:srgbClr val="000000"/>
                </a:solidFill>
              </a:rPr>
              <a:t>, which moves the cursor to the top left corner of the spreadsheet or cell A1.</a:t>
            </a:r>
          </a:p>
          <a:p>
            <a:pPr>
              <a:spcBef>
                <a:spcPct val="50000"/>
              </a:spcBef>
            </a:pPr>
            <a:r>
              <a:rPr lang="en-US" sz="2000" b="1" u="sng" dirty="0">
                <a:solidFill>
                  <a:srgbClr val="000000"/>
                </a:solidFill>
              </a:rPr>
              <a:t>To Move between worksheets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</a:rPr>
              <a:t>As mentioned, each Workbook defaults to three worksheets. These worksheets are represented by tabs-named Sheet1, Sheet2 and Sheet3-that appear at the bottom of the Excel window.</a:t>
            </a:r>
          </a:p>
          <a:p>
            <a:pPr>
              <a:spcBef>
                <a:spcPct val="50000"/>
              </a:spcBef>
            </a:pPr>
            <a:r>
              <a:rPr lang="en-US" sz="2000" b="1" u="sng" dirty="0">
                <a:solidFill>
                  <a:srgbClr val="000000"/>
                </a:solidFill>
              </a:rPr>
              <a:t>To Move from one worksheet to another worksheet: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Click on the sheet tab (Sheet1, Sheet2 or Sheet 3) that you want to display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822325"/>
            <a:ext cx="42862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-26979" rIns="44436">
            <a:spAutoFit/>
          </a:bodyPr>
          <a:lstStyle/>
          <a:p>
            <a:pPr>
              <a:buFontTx/>
              <a:buChar char="•"/>
            </a:pPr>
            <a:r>
              <a:rPr lang="en-US" sz="700"/>
              <a:t> </a:t>
            </a:r>
            <a:endParaRPr lang="en-US" sz="1000"/>
          </a:p>
          <a:p>
            <a:pPr eaLnBrk="0" hangingPunct="0"/>
            <a:endParaRPr lang="en-US"/>
          </a:p>
        </p:txBody>
      </p:sp>
      <p:pic>
        <p:nvPicPr>
          <p:cNvPr id="16390" name="Picture 6" descr="The Excel 2003 Sheet Tab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326063"/>
            <a:ext cx="6477000" cy="1150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3FD01-04F8-4CF6-8EDC-E20120BA7267}" type="slidenum">
              <a:rPr lang="en-US"/>
              <a:pPr/>
              <a:t>2</a:t>
            </a:fld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33400" y="762000"/>
            <a:ext cx="7467600" cy="286232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99"/>
                </a:solidFill>
              </a:rPr>
              <a:t>Microsoft Excel </a:t>
            </a:r>
            <a:r>
              <a:rPr lang="en-US" dirty="0" smtClean="0">
                <a:solidFill>
                  <a:srgbClr val="FFFF99"/>
                </a:solidFill>
              </a:rPr>
              <a:t>2013 </a:t>
            </a:r>
            <a:r>
              <a:rPr lang="en-US" dirty="0">
                <a:solidFill>
                  <a:srgbClr val="FFFF99"/>
                </a:solidFill>
              </a:rPr>
              <a:t>is a spreadsheet application in the Microsoft Office Suite. </a:t>
            </a:r>
          </a:p>
          <a:p>
            <a:endParaRPr lang="en-US" dirty="0">
              <a:solidFill>
                <a:srgbClr val="FFFF99"/>
              </a:solidFill>
            </a:endParaRPr>
          </a:p>
          <a:p>
            <a:r>
              <a:rPr lang="en-US" dirty="0">
                <a:solidFill>
                  <a:srgbClr val="FFFF99"/>
                </a:solidFill>
              </a:rPr>
              <a:t>A spreadsheet is an accounting program for the computer, used for quick calculations. Spreadsheets are primarily used to work with numbers and text. </a:t>
            </a:r>
          </a:p>
          <a:p>
            <a:endParaRPr lang="en-US" dirty="0">
              <a:solidFill>
                <a:srgbClr val="FFFF99"/>
              </a:solidFill>
            </a:endParaRPr>
          </a:p>
          <a:p>
            <a:r>
              <a:rPr lang="en-US" dirty="0">
                <a:solidFill>
                  <a:srgbClr val="FFFF99"/>
                </a:solidFill>
              </a:rPr>
              <a:t>Spreadsheets can help organize information, like alphabetizing a list of names or ordering records, or calculate and analyze information using mathematical formulas.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838200" y="3733800"/>
            <a:ext cx="6781800" cy="1558346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9350" tIns="174570" rIns="0" bIns="119025">
            <a:spAutoFit/>
          </a:bodyPr>
          <a:lstStyle/>
          <a:p>
            <a:r>
              <a:rPr lang="en-US" sz="1400" b="1" dirty="0">
                <a:solidFill>
                  <a:srgbClr val="11AABB"/>
                </a:solidFill>
              </a:rPr>
              <a:t>By the end of this lesson, students should be able to:</a:t>
            </a:r>
          </a:p>
          <a:p>
            <a:pPr lvl="1" eaLnBrk="0" hangingPunct="0">
              <a:buFontTx/>
              <a:buChar char="•"/>
            </a:pPr>
            <a:r>
              <a:rPr lang="en-US" sz="1400" dirty="0">
                <a:solidFill>
                  <a:srgbClr val="FFFF99"/>
                </a:solidFill>
              </a:rPr>
              <a:t>Identify the parts of the Excel window </a:t>
            </a:r>
          </a:p>
          <a:p>
            <a:pPr lvl="1" eaLnBrk="0" hangingPunct="0">
              <a:buFontTx/>
              <a:buChar char="•"/>
            </a:pPr>
            <a:r>
              <a:rPr lang="en-US" sz="1400" dirty="0">
                <a:solidFill>
                  <a:srgbClr val="FFFF99"/>
                </a:solidFill>
              </a:rPr>
              <a:t>Understand the differences between a Workbook and a Worksheet </a:t>
            </a:r>
          </a:p>
          <a:p>
            <a:pPr lvl="1" eaLnBrk="0" hangingPunct="0">
              <a:buFontTx/>
              <a:buChar char="•"/>
            </a:pPr>
            <a:r>
              <a:rPr lang="en-US" sz="1400" dirty="0">
                <a:solidFill>
                  <a:srgbClr val="FFFF99"/>
                </a:solidFill>
              </a:rPr>
              <a:t>Understand a cell and its importance to Excel </a:t>
            </a:r>
          </a:p>
          <a:p>
            <a:pPr lvl="1" eaLnBrk="0" hangingPunct="0">
              <a:buFontTx/>
              <a:buChar char="•"/>
            </a:pPr>
            <a:r>
              <a:rPr lang="en-US" sz="1400" dirty="0">
                <a:solidFill>
                  <a:srgbClr val="FFFF99"/>
                </a:solidFill>
              </a:rPr>
              <a:t>Move around a workbook </a:t>
            </a:r>
          </a:p>
          <a:p>
            <a:pPr eaLnBrk="0" hangingPunct="0"/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95400"/>
            <a:ext cx="6400800" cy="4650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0FF31-C0A4-48BA-BA93-FC085656D693}" type="slidenum">
              <a:rPr lang="en-US"/>
              <a:pPr/>
              <a:t>3</a:t>
            </a:fld>
            <a:endParaRPr lang="en-US"/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981200" y="2133600"/>
            <a:ext cx="198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>
              <a:latin typeface="Times New Roman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828800" y="1657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143000" y="381000"/>
            <a:ext cx="723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The Excel Window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1295400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Ribbons</a:t>
            </a:r>
            <a:endParaRPr lang="en-US" sz="1100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914400" y="1447800"/>
            <a:ext cx="457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28600" y="1524000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Toolbar Menus</a:t>
            </a:r>
            <a:endParaRPr lang="en-US" sz="1100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914400" y="1752600"/>
            <a:ext cx="762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990600" y="990600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Name Box</a:t>
            </a:r>
            <a:endParaRPr lang="en-US" sz="1100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 rot="5400000">
            <a:off x="1294606" y="1676400"/>
            <a:ext cx="915194" cy="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1600200" y="2514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Cell</a:t>
            </a:r>
            <a:endParaRPr lang="en-US" sz="1100" dirty="0"/>
          </a:p>
        </p:txBody>
      </p:sp>
      <p:cxnSp>
        <p:nvCxnSpPr>
          <p:cNvPr id="25" name="Straight Arrow Connector 24"/>
          <p:cNvCxnSpPr/>
          <p:nvPr/>
        </p:nvCxnSpPr>
        <p:spPr bwMode="auto">
          <a:xfrm rot="16200000" flipV="1">
            <a:off x="1447800" y="2438400"/>
            <a:ext cx="1524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2362200" y="2710190"/>
            <a:ext cx="1295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Column Headings</a:t>
            </a:r>
            <a:endParaRPr lang="en-US" sz="1100" dirty="0"/>
          </a:p>
        </p:txBody>
      </p:sp>
      <p:cxnSp>
        <p:nvCxnSpPr>
          <p:cNvPr id="30" name="Straight Arrow Connector 29"/>
          <p:cNvCxnSpPr/>
          <p:nvPr/>
        </p:nvCxnSpPr>
        <p:spPr bwMode="auto">
          <a:xfrm rot="5400000" flipH="1" flipV="1">
            <a:off x="3009900" y="2476500"/>
            <a:ext cx="3810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26" idx="0"/>
          </p:cNvCxnSpPr>
          <p:nvPr/>
        </p:nvCxnSpPr>
        <p:spPr bwMode="auto">
          <a:xfrm rot="16200000" flipV="1">
            <a:off x="2626355" y="2326645"/>
            <a:ext cx="424190" cy="342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1600200" y="3733800"/>
            <a:ext cx="1295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Row Headings</a:t>
            </a:r>
            <a:endParaRPr lang="en-US" sz="1100" dirty="0"/>
          </a:p>
        </p:txBody>
      </p:sp>
      <p:cxnSp>
        <p:nvCxnSpPr>
          <p:cNvPr id="37" name="Straight Arrow Connector 36"/>
          <p:cNvCxnSpPr/>
          <p:nvPr/>
        </p:nvCxnSpPr>
        <p:spPr bwMode="auto">
          <a:xfrm rot="10800000">
            <a:off x="1219200" y="3657600"/>
            <a:ext cx="3810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rot="10800000" flipV="1">
            <a:off x="1219200" y="3962400"/>
            <a:ext cx="304800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1752600" y="6019800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Sheet Tabs</a:t>
            </a:r>
            <a:endParaRPr lang="en-US" sz="1100" dirty="0"/>
          </a:p>
        </p:txBody>
      </p:sp>
      <p:cxnSp>
        <p:nvCxnSpPr>
          <p:cNvPr id="42" name="Straight Arrow Connector 41"/>
          <p:cNvCxnSpPr/>
          <p:nvPr/>
        </p:nvCxnSpPr>
        <p:spPr bwMode="auto">
          <a:xfrm rot="16200000" flipV="1">
            <a:off x="1524000" y="5867400"/>
            <a:ext cx="228600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228600" y="5105400"/>
            <a:ext cx="1447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Navigation buttons</a:t>
            </a:r>
            <a:endParaRPr lang="en-US" sz="1100" dirty="0"/>
          </a:p>
        </p:txBody>
      </p:sp>
      <p:cxnSp>
        <p:nvCxnSpPr>
          <p:cNvPr id="45" name="Straight Arrow Connector 44"/>
          <p:cNvCxnSpPr/>
          <p:nvPr/>
        </p:nvCxnSpPr>
        <p:spPr bwMode="auto">
          <a:xfrm rot="5400000">
            <a:off x="1028700" y="5600700"/>
            <a:ext cx="381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2819400" y="1828800"/>
            <a:ext cx="152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Formula Bar</a:t>
            </a:r>
            <a:endParaRPr lang="en-US" sz="1100" dirty="0"/>
          </a:p>
        </p:txBody>
      </p:sp>
      <p:cxnSp>
        <p:nvCxnSpPr>
          <p:cNvPr id="48" name="Straight Arrow Connector 47"/>
          <p:cNvCxnSpPr>
            <a:stCxn id="46" idx="1"/>
          </p:cNvCxnSpPr>
          <p:nvPr/>
        </p:nvCxnSpPr>
        <p:spPr bwMode="auto">
          <a:xfrm rot="10800000" flipV="1">
            <a:off x="2667000" y="1959604"/>
            <a:ext cx="152400" cy="1739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5562600" y="3429000"/>
            <a:ext cx="152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Worksheet Window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D54D-B944-4101-A462-21B1C2DFEB10}" type="slidenum">
              <a:rPr lang="en-US"/>
              <a:pPr/>
              <a:t>4</a:t>
            </a:fld>
            <a:endParaRPr lang="en-US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838200" y="228600"/>
            <a:ext cx="7848600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9350" tIns="158700" rIns="0" bIns="39675">
            <a:spAutoFit/>
          </a:bodyPr>
          <a:lstStyle/>
          <a:p>
            <a:r>
              <a:rPr lang="en-US" sz="2000" b="1" u="sng" dirty="0"/>
              <a:t>Workbook</a:t>
            </a:r>
          </a:p>
          <a:p>
            <a:pPr eaLnBrk="0" hangingPunct="0"/>
            <a:r>
              <a:rPr lang="en-US" sz="2000" b="1" dirty="0">
                <a:solidFill>
                  <a:srgbClr val="000000"/>
                </a:solidFill>
              </a:rPr>
              <a:t>Also called a spreadsheet, the Workbook is a unique file created by Excel.</a:t>
            </a:r>
          </a:p>
          <a:p>
            <a:pPr eaLnBrk="0" hangingPunct="0"/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895350" y="1524000"/>
            <a:ext cx="428625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9350" tIns="158700" rIns="0" bIns="39675">
            <a:spAutoFit/>
          </a:bodyPr>
          <a:lstStyle/>
          <a:p>
            <a:endParaRPr lang="en-US" sz="900" b="1" dirty="0">
              <a:latin typeface="Times New Roman" charset="0"/>
            </a:endParaRPr>
          </a:p>
          <a:p>
            <a:r>
              <a:rPr lang="en-US" sz="2000" b="1" u="sng" dirty="0">
                <a:solidFill>
                  <a:srgbClr val="000000"/>
                </a:solidFill>
              </a:rPr>
              <a:t>Title bar</a:t>
            </a:r>
          </a:p>
          <a:p>
            <a:pPr eaLnBrk="0" hangingPunct="0"/>
            <a:r>
              <a:rPr lang="en-US" sz="700" dirty="0">
                <a:latin typeface="Times New Roman" charset="0"/>
              </a:rPr>
              <a:t> </a:t>
            </a:r>
            <a:r>
              <a:rPr lang="en-US" sz="2200" dirty="0">
                <a:latin typeface="Times New Roman" charset="0"/>
              </a:rPr>
              <a:t> </a:t>
            </a:r>
            <a:r>
              <a:rPr lang="en-US" sz="700" dirty="0">
                <a:latin typeface="Times New Roman" charset="0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</a: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838200" y="2514600"/>
            <a:ext cx="7848600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-26979" rIns="44436">
            <a:spAutoFit/>
          </a:bodyPr>
          <a:lstStyle/>
          <a:p>
            <a:r>
              <a:rPr lang="en-US" sz="700" dirty="0">
                <a:latin typeface="Times New Roman" charset="0"/>
              </a:rPr>
              <a:t> </a:t>
            </a:r>
            <a:endParaRPr lang="en-US" sz="1100" dirty="0">
              <a:latin typeface="Times New Roman" charset="0"/>
            </a:endParaRPr>
          </a:p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The Title bar displays both the name of the application and the name of the spreadsheet.</a:t>
            </a:r>
          </a:p>
          <a:p>
            <a:pPr eaLnBrk="0" hangingPunct="0"/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990600" y="3200400"/>
            <a:ext cx="73152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 smtClean="0">
                <a:solidFill>
                  <a:srgbClr val="000000"/>
                </a:solidFill>
              </a:rPr>
              <a:t>Ribbons</a:t>
            </a:r>
            <a:endParaRPr lang="en-US" sz="2000" b="1" u="sng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en-US" sz="2000" dirty="0" smtClean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en-US" sz="2000" dirty="0" smtClean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</a:rPr>
              <a:t>The </a:t>
            </a:r>
            <a:r>
              <a:rPr lang="en-US" sz="2000" dirty="0">
                <a:solidFill>
                  <a:srgbClr val="000000"/>
                </a:solidFill>
              </a:rPr>
              <a:t>Menu bar displays all the menus available for use in Excel </a:t>
            </a:r>
            <a:r>
              <a:rPr lang="en-US" sz="2000" dirty="0" smtClean="0">
                <a:solidFill>
                  <a:srgbClr val="000000"/>
                </a:solidFill>
              </a:rPr>
              <a:t>2013. </a:t>
            </a:r>
            <a:r>
              <a:rPr lang="en-US" sz="2000" dirty="0">
                <a:solidFill>
                  <a:srgbClr val="000000"/>
                </a:solidFill>
              </a:rPr>
              <a:t>The contents of any menu can be displayed by clicking on the menu name with the left mouse button.</a:t>
            </a:r>
          </a:p>
          <a:p>
            <a:pPr>
              <a:spcBef>
                <a:spcPct val="50000"/>
              </a:spcBef>
            </a:pPr>
            <a:endParaRPr lang="en-US" sz="2000" dirty="0">
              <a:solidFill>
                <a:srgbClr val="000000"/>
              </a:solidFill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286000"/>
            <a:ext cx="42100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733800"/>
            <a:ext cx="5688013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A631-8988-411C-8753-58C896D869CA}" type="slidenum">
              <a:rPr lang="en-US"/>
              <a:pPr/>
              <a:t>5</a:t>
            </a:fld>
            <a:endParaRPr lang="en-US"/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447800" y="1600200"/>
            <a:ext cx="67056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 smtClean="0">
                <a:solidFill>
                  <a:srgbClr val="000000"/>
                </a:solidFill>
              </a:rPr>
              <a:t>Ribbon Menus</a:t>
            </a:r>
            <a:endParaRPr lang="en-US" sz="2000" b="1" u="sng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en-US" sz="2000" b="1" u="sng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en-US" sz="2000" b="1" u="sng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en-US" sz="2000" b="1" u="sng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en-US" sz="2000" b="1" u="sng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</a:rPr>
              <a:t>Get a more detailed view of what a single menu can do by expanding it.  This is the format cells menu.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828675"/>
            <a:ext cx="91440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-26979" rIns="44436">
            <a:spAutoFit/>
          </a:bodyPr>
          <a:lstStyle/>
          <a:p>
            <a:r>
              <a:rPr lang="en-US" sz="700"/>
              <a:t> </a:t>
            </a:r>
            <a:endParaRPr lang="en-US" sz="1100"/>
          </a:p>
          <a:p>
            <a:pPr eaLnBrk="0" hangingPunct="0"/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981200"/>
            <a:ext cx="2133600" cy="1853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BCB8B-E349-40D8-9B62-8BCA33395835}" type="slidenum">
              <a:rPr lang="en-US"/>
              <a:pPr/>
              <a:t>6</a:t>
            </a:fld>
            <a:endParaRPr lang="en-US"/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838200" y="533400"/>
            <a:ext cx="7696200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>
                <a:solidFill>
                  <a:srgbClr val="000000"/>
                </a:solidFill>
              </a:rPr>
              <a:t>Column Headings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</a:rPr>
              <a:t>Each Excel spreadsheet contains 256 columns. Each column is named by a letter or combination of letters.</a:t>
            </a:r>
          </a:p>
          <a:p>
            <a:pPr>
              <a:spcBef>
                <a:spcPct val="50000"/>
              </a:spcBef>
            </a:pPr>
            <a:endParaRPr lang="en-US" sz="20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000" b="1" u="sng" dirty="0">
                <a:solidFill>
                  <a:srgbClr val="000000"/>
                </a:solidFill>
              </a:rPr>
              <a:t>Row Headings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endParaRPr lang="en-US" sz="20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en-US" sz="20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en-US" sz="20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</a:rPr>
              <a:t>Each spreadsheet contains 65,536 rows. Each row is named by a number.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-31750"/>
            <a:ext cx="42862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9350" tIns="158700" rIns="0" bIns="39675">
            <a:spAutoFit/>
          </a:bodyPr>
          <a:lstStyle/>
          <a:p>
            <a:r>
              <a:rPr lang="en-US" sz="900" b="1">
                <a:latin typeface="Times New Roman" charset="0"/>
              </a:rPr>
              <a:t>Column Headings</a:t>
            </a:r>
          </a:p>
          <a:p>
            <a:pPr eaLnBrk="0" hangingPunct="0"/>
            <a:r>
              <a:rPr lang="en-US" sz="700">
                <a:latin typeface="Times New Roman" charset="0"/>
              </a:rPr>
              <a:t> </a:t>
            </a:r>
            <a:r>
              <a:rPr lang="en-US" sz="1300">
                <a:latin typeface="Times New Roman" charset="0"/>
              </a:rPr>
              <a:t> </a:t>
            </a:r>
            <a:r>
              <a:rPr lang="en-US" sz="700">
                <a:latin typeface="Times New Roman" charset="0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</a:r>
          </a:p>
        </p:txBody>
      </p:sp>
      <p:pic>
        <p:nvPicPr>
          <p:cNvPr id="12294" name="Picture 6" descr="The Excel 2003 Column Heading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106488"/>
            <a:ext cx="7315200" cy="319087"/>
          </a:xfrm>
          <a:prstGeom prst="rect">
            <a:avLst/>
          </a:prstGeom>
          <a:noFill/>
        </p:spPr>
      </p:pic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0" y="731838"/>
            <a:ext cx="91440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-26979" rIns="44436">
            <a:spAutoFit/>
          </a:bodyPr>
          <a:lstStyle/>
          <a:p>
            <a:r>
              <a:rPr lang="en-US" sz="700"/>
              <a:t> </a:t>
            </a:r>
            <a:endParaRPr lang="en-US" sz="1100"/>
          </a:p>
          <a:p>
            <a:pPr eaLnBrk="0" hangingPunct="0"/>
            <a:endParaRPr lang="en-US"/>
          </a:p>
        </p:txBody>
      </p:sp>
      <p:pic>
        <p:nvPicPr>
          <p:cNvPr id="12298" name="Picture 10" descr="The Excel 2003 Row Heading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048000"/>
            <a:ext cx="762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8F86-2310-4E1D-833F-7E3260485A9D}" type="slidenum">
              <a:rPr lang="en-US"/>
              <a:pPr/>
              <a:t>7</a:t>
            </a:fld>
            <a:endParaRPr lang="en-US"/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600200" y="1219200"/>
            <a:ext cx="6858000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0000"/>
                </a:solidFill>
              </a:rPr>
              <a:t>Name Box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</a:rPr>
              <a:t>  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</a:rPr>
              <a:t>Shows the address of the current selection or active cell.</a:t>
            </a:r>
          </a:p>
          <a:p>
            <a:pPr>
              <a:spcBef>
                <a:spcPct val="50000"/>
              </a:spcBef>
            </a:pPr>
            <a:endParaRPr lang="en-US" sz="2000" b="1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0000"/>
                </a:solidFill>
              </a:rPr>
              <a:t>Formula Bar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</a:rPr>
              <a:t>Displays information entered-or being entered as you type-in the current or active cell. The contents of a cell can also be edited in the Formula bar.</a:t>
            </a:r>
          </a:p>
          <a:p>
            <a:pPr>
              <a:spcBef>
                <a:spcPct val="50000"/>
              </a:spcBef>
            </a:pPr>
            <a:endParaRPr lang="en-US" sz="2000">
              <a:solidFill>
                <a:srgbClr val="000000"/>
              </a:solidFill>
            </a:endParaRPr>
          </a:p>
        </p:txBody>
      </p:sp>
      <p:pic>
        <p:nvPicPr>
          <p:cNvPr id="13317" name="Picture 5" descr="The Excel 2003 Name Bo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0"/>
            <a:ext cx="2286000" cy="488950"/>
          </a:xfrm>
          <a:prstGeom prst="rect">
            <a:avLst/>
          </a:prstGeom>
          <a:noFill/>
        </p:spPr>
      </p:pic>
      <p:pic>
        <p:nvPicPr>
          <p:cNvPr id="13321" name="Picture 9" descr="The Excel 2003 Formula B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886200"/>
            <a:ext cx="6096000" cy="363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F6CF-2983-4D35-9F98-99E3D2208C6B}" type="slidenum">
              <a:rPr lang="en-US"/>
              <a:pPr/>
              <a:t>8</a:t>
            </a:fld>
            <a:endParaRPr lang="en-US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752600" y="381000"/>
            <a:ext cx="7010400" cy="652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 smtClean="0">
                <a:solidFill>
                  <a:srgbClr val="000000"/>
                </a:solidFill>
              </a:rPr>
              <a:t>Cell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en-US" sz="20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en-US" sz="20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en-US" sz="20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en-US" sz="20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</a:rPr>
              <a:t>A cell is an intersection of a column and row. Each cell has a unique cell address. In the picture above, the cell address of the selected cell is </a:t>
            </a:r>
            <a:r>
              <a:rPr lang="en-US" dirty="0" smtClean="0">
                <a:solidFill>
                  <a:srgbClr val="000000"/>
                </a:solidFill>
              </a:rPr>
              <a:t>A1. </a:t>
            </a:r>
            <a:r>
              <a:rPr lang="en-US" dirty="0">
                <a:solidFill>
                  <a:srgbClr val="000000"/>
                </a:solidFill>
              </a:rPr>
              <a:t>The heavy border around the selected cell is called the cell pointer.</a:t>
            </a:r>
          </a:p>
          <a:p>
            <a:pPr>
              <a:spcBef>
                <a:spcPct val="50000"/>
              </a:spcBef>
            </a:pPr>
            <a:r>
              <a:rPr lang="en-US" b="1" u="sng" dirty="0">
                <a:solidFill>
                  <a:srgbClr val="000000"/>
                </a:solidFill>
              </a:rPr>
              <a:t>Navigation Buttons and Sheet Tabs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</a:rPr>
              <a:t>Navigation buttons allow you to move to another worksheet in an Excel workbook. Used to display the first, previous, next or last worksheets in the workbook.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</a:rPr>
              <a:t>Sheet tabs separate a workbook into specific worksheets. A Workbook defaults to three worksheets. A Workbook must contain at least one worksheet.</a:t>
            </a:r>
          </a:p>
        </p:txBody>
      </p:sp>
      <p:pic>
        <p:nvPicPr>
          <p:cNvPr id="14346" name="Picture 10" descr="The Excel 2003 Navigation Butt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4724400"/>
            <a:ext cx="5181600" cy="427037"/>
          </a:xfrm>
          <a:prstGeom prst="rect">
            <a:avLst/>
          </a:prstGeom>
          <a:noFill/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673866"/>
            <a:ext cx="2590800" cy="2397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716DF-66BA-47A5-A98E-AF998FC76B1C}" type="slidenum">
              <a:rPr lang="en-US"/>
              <a:pPr/>
              <a:t>9</a:t>
            </a:fld>
            <a:endParaRPr lang="en-US"/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762000" y="76200"/>
            <a:ext cx="7391400" cy="192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>
                <a:solidFill>
                  <a:srgbClr val="000000"/>
                </a:solidFill>
                <a:cs typeface="Arial" charset="0"/>
              </a:rPr>
              <a:t>Workbooks and Worksheets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</a:rPr>
              <a:t>A </a:t>
            </a:r>
            <a:r>
              <a:rPr lang="en-US" b="1" dirty="0">
                <a:solidFill>
                  <a:srgbClr val="000000"/>
                </a:solidFill>
              </a:rPr>
              <a:t>Workbook</a:t>
            </a:r>
            <a:r>
              <a:rPr lang="en-US" dirty="0">
                <a:solidFill>
                  <a:srgbClr val="000000"/>
                </a:solidFill>
              </a:rPr>
              <a:t> automatically shows in the workspace when you open Microsoft Excel </a:t>
            </a:r>
            <a:r>
              <a:rPr lang="en-US" dirty="0" smtClean="0">
                <a:solidFill>
                  <a:srgbClr val="000000"/>
                </a:solidFill>
              </a:rPr>
              <a:t>2013. </a:t>
            </a:r>
            <a:r>
              <a:rPr lang="en-US" dirty="0">
                <a:solidFill>
                  <a:srgbClr val="000000"/>
                </a:solidFill>
              </a:rPr>
              <a:t>Each workbook contains three </a:t>
            </a:r>
            <a:r>
              <a:rPr lang="en-US" b="1" dirty="0">
                <a:solidFill>
                  <a:srgbClr val="000000"/>
                </a:solidFill>
              </a:rPr>
              <a:t>worksheets</a:t>
            </a:r>
            <a:r>
              <a:rPr lang="en-US" dirty="0">
                <a:solidFill>
                  <a:srgbClr val="000000"/>
                </a:solidFill>
              </a:rPr>
              <a:t>. A worksheet is a grid of cells, consisting of 65,536 rows by 256 columns. Spreadsheet information--text, numbers or mathematical formulas--is entered in the </a:t>
            </a:r>
            <a:r>
              <a:rPr lang="en-US" dirty="0" smtClean="0">
                <a:solidFill>
                  <a:srgbClr val="000000"/>
                </a:solidFill>
              </a:rPr>
              <a:t>different cells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15365" name="Picture 5" descr="Excel 2003 Worksheet is a Grid of Cel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057400"/>
            <a:ext cx="5943600" cy="1531938"/>
          </a:xfrm>
          <a:prstGeom prst="rect">
            <a:avLst/>
          </a:prstGeom>
          <a:noFill/>
        </p:spPr>
      </p:pic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143000" y="3657600"/>
            <a:ext cx="80010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 dirty="0">
                <a:solidFill>
                  <a:srgbClr val="000000"/>
                </a:solidFill>
              </a:rPr>
              <a:t>Column headings are referenced by alphabetic characters (letters) in the gray boxes that run across the Excel screen, beginning with the Column A and ending with Column IV.</a:t>
            </a:r>
          </a:p>
          <a:p>
            <a:pPr>
              <a:spcBef>
                <a:spcPct val="50000"/>
              </a:spcBef>
            </a:pPr>
            <a:r>
              <a:rPr lang="en-US" sz="1500" dirty="0">
                <a:solidFill>
                  <a:srgbClr val="000000"/>
                </a:solidFill>
              </a:rPr>
              <a:t>Rows are referenced by numbers that appear on the left and then run down the Excel screen. The first row is named Row 1 and the last row is named 65536.</a:t>
            </a:r>
          </a:p>
          <a:p>
            <a:pPr>
              <a:spcBef>
                <a:spcPct val="50000"/>
              </a:spcBef>
            </a:pPr>
            <a:r>
              <a:rPr lang="en-US" sz="1500" dirty="0">
                <a:solidFill>
                  <a:srgbClr val="000000"/>
                </a:solidFill>
              </a:rPr>
              <a:t> Important Terms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500" dirty="0">
                <a:solidFill>
                  <a:srgbClr val="000000"/>
                </a:solidFill>
              </a:rPr>
              <a:t>A </a:t>
            </a:r>
            <a:r>
              <a:rPr lang="en-US" sz="1500" b="1" dirty="0">
                <a:solidFill>
                  <a:srgbClr val="000000"/>
                </a:solidFill>
              </a:rPr>
              <a:t>workbook</a:t>
            </a:r>
            <a:r>
              <a:rPr lang="en-US" sz="1500" dirty="0">
                <a:solidFill>
                  <a:srgbClr val="000000"/>
                </a:solidFill>
              </a:rPr>
              <a:t> is made up of three worksheets.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500" dirty="0">
                <a:solidFill>
                  <a:srgbClr val="000000"/>
                </a:solidFill>
              </a:rPr>
              <a:t>The worksheets are labeled </a:t>
            </a:r>
            <a:r>
              <a:rPr lang="en-US" sz="1500" b="1" dirty="0">
                <a:solidFill>
                  <a:srgbClr val="000000"/>
                </a:solidFill>
              </a:rPr>
              <a:t>Sheet1, Sheet2</a:t>
            </a:r>
            <a:r>
              <a:rPr lang="en-US" sz="1500" dirty="0">
                <a:solidFill>
                  <a:srgbClr val="000000"/>
                </a:solidFill>
              </a:rPr>
              <a:t>, and </a:t>
            </a:r>
            <a:r>
              <a:rPr lang="en-US" sz="1500" b="1" dirty="0">
                <a:solidFill>
                  <a:srgbClr val="000000"/>
                </a:solidFill>
              </a:rPr>
              <a:t>Sheet3</a:t>
            </a:r>
            <a:r>
              <a:rPr lang="en-US" sz="1500" dirty="0">
                <a:solidFill>
                  <a:srgbClr val="000000"/>
                </a:solidFill>
              </a:rPr>
              <a:t>.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500" dirty="0">
                <a:solidFill>
                  <a:srgbClr val="000000"/>
                </a:solidFill>
              </a:rPr>
              <a:t>Each Excel worksheet is made up of columns and rows.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500" dirty="0">
                <a:solidFill>
                  <a:srgbClr val="000000"/>
                </a:solidFill>
              </a:rPr>
              <a:t>In order to access a </a:t>
            </a:r>
            <a:r>
              <a:rPr lang="en-US" sz="1500" b="1" dirty="0">
                <a:solidFill>
                  <a:srgbClr val="000000"/>
                </a:solidFill>
              </a:rPr>
              <a:t>worksheet</a:t>
            </a:r>
            <a:r>
              <a:rPr lang="en-US" sz="1500" dirty="0">
                <a:solidFill>
                  <a:srgbClr val="000000"/>
                </a:solidFill>
              </a:rPr>
              <a:t>, click on the tab that says </a:t>
            </a:r>
            <a:r>
              <a:rPr lang="en-US" sz="1500" b="1" dirty="0">
                <a:solidFill>
                  <a:srgbClr val="000000"/>
                </a:solidFill>
              </a:rPr>
              <a:t>Sheet#</a:t>
            </a:r>
            <a:r>
              <a:rPr lang="en-US" sz="1500" dirty="0">
                <a:solidFill>
                  <a:srgbClr val="000000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Office Them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999</Words>
  <Application>Microsoft Office PowerPoint</Application>
  <PresentationFormat>On-screen Show (4:3)</PresentationFormat>
  <Paragraphs>121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Comic Sans MS</vt:lpstr>
      <vt:lpstr>Times New Roman</vt:lpstr>
      <vt:lpstr>Office Theme</vt:lpstr>
      <vt:lpstr>Microsoft Excel 2013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 Draper</dc:creator>
  <cp:lastModifiedBy>Karen Draper</cp:lastModifiedBy>
  <cp:revision>13</cp:revision>
  <cp:lastPrinted>1601-01-01T00:00:00Z</cp:lastPrinted>
  <dcterms:created xsi:type="dcterms:W3CDTF">1601-01-01T00:00:00Z</dcterms:created>
  <dcterms:modified xsi:type="dcterms:W3CDTF">2014-01-15T01:03:49Z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TC102037651033</vt:lpwstr>
  </property>
</Properties>
</file>