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3" r:id="rId1"/>
  </p:sldMasterIdLst>
  <p:sldIdLst>
    <p:sldId id="256" r:id="rId2"/>
    <p:sldId id="257" r:id="rId3"/>
    <p:sldId id="262" r:id="rId4"/>
    <p:sldId id="258" r:id="rId5"/>
    <p:sldId id="259" r:id="rId6"/>
    <p:sldId id="265" r:id="rId7"/>
    <p:sldId id="260" r:id="rId8"/>
    <p:sldId id="263" r:id="rId9"/>
    <p:sldId id="264" r:id="rId10"/>
    <p:sldId id="261" r:id="rId1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0" autoAdjust="0"/>
    <p:restoredTop sz="94737" autoAdjust="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8124" name="Group 28"/>
          <p:cNvGrpSpPr>
            <a:grpSpLocks/>
          </p:cNvGrpSpPr>
          <p:nvPr/>
        </p:nvGrpSpPr>
        <p:grpSpPr bwMode="auto">
          <a:xfrm>
            <a:off x="-6350" y="20638"/>
            <a:ext cx="9144000" cy="6858000"/>
            <a:chOff x="0" y="0"/>
            <a:chExt cx="5760" cy="4320"/>
          </a:xfrm>
        </p:grpSpPr>
        <p:sp>
          <p:nvSpPr>
            <p:cNvPr id="388125" name="Freeform 29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388126" name="Freeform 30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</p:grpSp>
      <p:sp>
        <p:nvSpPr>
          <p:cNvPr id="388127" name="Freeform 31"/>
          <p:cNvSpPr>
            <a:spLocks/>
          </p:cNvSpPr>
          <p:nvPr/>
        </p:nvSpPr>
        <p:spPr bwMode="hidden">
          <a:xfrm>
            <a:off x="6242050" y="626903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grpSp>
        <p:nvGrpSpPr>
          <p:cNvPr id="388103" name="Group 7"/>
          <p:cNvGrpSpPr>
            <a:grpSpLocks/>
          </p:cNvGrpSpPr>
          <p:nvPr/>
        </p:nvGrpSpPr>
        <p:grpSpPr bwMode="auto">
          <a:xfrm>
            <a:off x="-1588" y="6034088"/>
            <a:ext cx="7845426" cy="850900"/>
            <a:chOff x="0" y="3792"/>
            <a:chExt cx="4942" cy="536"/>
          </a:xfrm>
        </p:grpSpPr>
        <p:sp>
          <p:nvSpPr>
            <p:cNvPr id="388104" name="Freeform 8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grpSp>
          <p:nvGrpSpPr>
            <p:cNvPr id="388105" name="Group 9"/>
            <p:cNvGrpSpPr>
              <a:grpSpLocks/>
            </p:cNvGrpSpPr>
            <p:nvPr userDrawn="1"/>
          </p:nvGrpSpPr>
          <p:grpSpPr bwMode="auto">
            <a:xfrm>
              <a:off x="2486" y="3792"/>
              <a:ext cx="2456" cy="536"/>
              <a:chOff x="2486" y="3792"/>
              <a:chExt cx="2456" cy="536"/>
            </a:xfrm>
          </p:grpSpPr>
          <p:sp>
            <p:nvSpPr>
              <p:cNvPr id="388106" name="Freeform 10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4" cy="529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592" y="527"/>
                  </a:cxn>
                  <a:cxn ang="0">
                    <a:pos x="994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4" h="529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592" y="527"/>
                    </a:lnTo>
                    <a:lnTo>
                      <a:pt x="994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388107" name="Freeform 11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388108" name="Freeform 12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388109" name="Freeform 13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388110" name="Freeform 14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</p:grpSp>
        <p:sp>
          <p:nvSpPr>
            <p:cNvPr id="388111" name="Freeform 15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</p:grpSp>
      <p:grpSp>
        <p:nvGrpSpPr>
          <p:cNvPr id="388112" name="Group 16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388113" name="Freeform 17"/>
            <p:cNvSpPr>
              <a:spLocks/>
            </p:cNvSpPr>
            <p:nvPr userDrawn="1"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388114" name="Freeform 18"/>
            <p:cNvSpPr>
              <a:spLocks/>
            </p:cNvSpPr>
            <p:nvPr userDrawn="1"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388115" name="Freeform 19"/>
            <p:cNvSpPr>
              <a:spLocks/>
            </p:cNvSpPr>
            <p:nvPr userDrawn="1"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388116" name="Freeform 20"/>
            <p:cNvSpPr>
              <a:spLocks/>
            </p:cNvSpPr>
            <p:nvPr userDrawn="1"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388117" name="Freeform 21"/>
            <p:cNvSpPr>
              <a:spLocks/>
            </p:cNvSpPr>
            <p:nvPr userDrawn="1"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388118" name="Freeform 22"/>
            <p:cNvSpPr>
              <a:spLocks/>
            </p:cNvSpPr>
            <p:nvPr userDrawn="1"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</p:grpSp>
      <p:sp>
        <p:nvSpPr>
          <p:cNvPr id="388119" name="Rectangle 23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447800"/>
            <a:ext cx="8229600" cy="1736725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88120" name="Rectangle 2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4290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88121" name="Rectangle 25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88122" name="Rectangle 2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40BDD17B-F39E-449B-8708-635B329ECA4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88123" name="Rectangle 2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14A685-65EA-402D-A0BD-B4A4556F81E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01855E-281C-4933-9D68-4A7EC5E4E10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EC53DA-CD1C-4358-A36A-1C28261B718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D96AC1-A758-4CC3-B77C-C2A8E19BEEA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4B2F0D-841F-4F03-AE49-172E4E8F5CE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446035-5B46-4954-9F04-8BD088087C3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89E816-BE66-486F-BD8F-3C803D640BA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88CF18-899B-493F-B43D-90560C08C6F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7AE4FA-1D20-4B3E-BB94-8E40F905EEB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D53778-5534-472D-A868-6BF553A051C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7075" name="Group 3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387076" name="Freeform 4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387077" name="Freeform 5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</p:grpSp>
      <p:sp>
        <p:nvSpPr>
          <p:cNvPr id="387078" name="Freeform 6"/>
          <p:cNvSpPr>
            <a:spLocks/>
          </p:cNvSpPr>
          <p:nvPr/>
        </p:nvSpPr>
        <p:spPr bwMode="hidden">
          <a:xfrm>
            <a:off x="6248400" y="626268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grpSp>
        <p:nvGrpSpPr>
          <p:cNvPr id="387079" name="Group 7"/>
          <p:cNvGrpSpPr>
            <a:grpSpLocks/>
          </p:cNvGrpSpPr>
          <p:nvPr/>
        </p:nvGrpSpPr>
        <p:grpSpPr bwMode="auto">
          <a:xfrm>
            <a:off x="0" y="6019800"/>
            <a:ext cx="7848600" cy="857250"/>
            <a:chOff x="0" y="3792"/>
            <a:chExt cx="4944" cy="540"/>
          </a:xfrm>
        </p:grpSpPr>
        <p:sp>
          <p:nvSpPr>
            <p:cNvPr id="387080" name="Freeform 8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grpSp>
          <p:nvGrpSpPr>
            <p:cNvPr id="387081" name="Group 9"/>
            <p:cNvGrpSpPr>
              <a:grpSpLocks/>
            </p:cNvGrpSpPr>
            <p:nvPr userDrawn="1"/>
          </p:nvGrpSpPr>
          <p:grpSpPr bwMode="auto">
            <a:xfrm>
              <a:off x="2486" y="3792"/>
              <a:ext cx="2458" cy="540"/>
              <a:chOff x="2486" y="3792"/>
              <a:chExt cx="2458" cy="540"/>
            </a:xfrm>
          </p:grpSpPr>
          <p:sp>
            <p:nvSpPr>
              <p:cNvPr id="387082" name="Freeform 10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6" cy="533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612" y="533"/>
                  </a:cxn>
                  <a:cxn ang="0">
                    <a:pos x="996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387083" name="Freeform 11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387084" name="Freeform 12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387085" name="Freeform 13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387086" name="Freeform 14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</p:grpSp>
        <p:sp>
          <p:nvSpPr>
            <p:cNvPr id="387087" name="Freeform 15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</p:grpSp>
      <p:grpSp>
        <p:nvGrpSpPr>
          <p:cNvPr id="387088" name="Group 16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387089" name="Freeform 17"/>
            <p:cNvSpPr>
              <a:spLocks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387090" name="Freeform 18"/>
            <p:cNvSpPr>
              <a:spLocks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387091" name="Freeform 19"/>
            <p:cNvSpPr>
              <a:spLocks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387092" name="Freeform 20"/>
            <p:cNvSpPr>
              <a:spLocks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387093" name="Freeform 21"/>
            <p:cNvSpPr>
              <a:spLocks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387094" name="Freeform 22"/>
            <p:cNvSpPr>
              <a:spLocks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</p:grpSp>
      <p:sp>
        <p:nvSpPr>
          <p:cNvPr id="387095" name="Rectangle 2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87096" name="Rectangle 2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87097" name="Rectangle 2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387098" name="Rectangle 2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387099" name="Rectangle 2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06779790-8A7C-4151-88CF-0AED27CB6AA7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04" r:id="rId1"/>
    <p:sldLayoutId id="2147483705" r:id="rId2"/>
    <p:sldLayoutId id="2147483706" r:id="rId3"/>
    <p:sldLayoutId id="2147483707" r:id="rId4"/>
    <p:sldLayoutId id="2147483708" r:id="rId5"/>
    <p:sldLayoutId id="2147483709" r:id="rId6"/>
    <p:sldLayoutId id="2147483710" r:id="rId7"/>
    <p:sldLayoutId id="2147483711" r:id="rId8"/>
    <p:sldLayoutId id="2147483712" r:id="rId9"/>
    <p:sldLayoutId id="2147483713" r:id="rId10"/>
    <p:sldLayoutId id="2147483714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57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800" dirty="0"/>
              <a:t>El </a:t>
            </a:r>
            <a:r>
              <a:rPr lang="en-US" sz="4800" dirty="0" err="1"/>
              <a:t>p</a:t>
            </a:r>
            <a:r>
              <a:rPr lang="en-US" sz="4800" dirty="0" err="1" smtClean="0"/>
              <a:t>retérito</a:t>
            </a:r>
            <a:r>
              <a:rPr lang="en-US" sz="4800" dirty="0" smtClean="0"/>
              <a:t> </a:t>
            </a:r>
            <a:r>
              <a:rPr lang="en-US" sz="4800" dirty="0"/>
              <a:t>y </a:t>
            </a:r>
            <a:r>
              <a:rPr lang="en-US" sz="4800" dirty="0" smtClean="0"/>
              <a:t>el </a:t>
            </a:r>
            <a:r>
              <a:rPr lang="en-US" sz="4800" dirty="0" err="1" smtClean="0"/>
              <a:t>imperfecto</a:t>
            </a:r>
            <a:endParaRPr lang="en-US" sz="4800" dirty="0"/>
          </a:p>
        </p:txBody>
      </p:sp>
      <p:sp>
        <p:nvSpPr>
          <p:cNvPr id="40857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3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¡Práctica!</a:t>
            </a:r>
          </a:p>
        </p:txBody>
      </p:sp>
      <p:sp>
        <p:nvSpPr>
          <p:cNvPr id="413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sz="2400"/>
              <a:t>Cuando yo (era/fui) niña, saltaba la cuerda.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sz="2400"/>
              <a:t>Anoche mis amigos (salían, salieron) por las calles.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sz="2400"/>
              <a:t>Mi padre siempre (miraba, miró) la televisión. 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sz="2400"/>
              <a:t> Yo (era/ fui) a la tienda tres veces ayer.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sz="2400"/>
              <a:t> La chica (tenía/ tuvo) trece años.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sz="2400"/>
              <a:t> Nosotros (hacíamos/ hicimos) la tarea el otro día.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sz="2400"/>
              <a:t> Mi maestro nos (gritaba/ gritó) a veces. 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sz="2400"/>
              <a:t> Mi familia (veía/ vio) películas todos los jueves.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sz="2400"/>
              <a:t> El año pasado yo (estudiaba/ estudié) mucho.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sz="2400"/>
              <a:t> Ellos (estaban/ estuvieron) enojados con los resultados. 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>
                                        <p:cTn id="6" dur="500" fill="hold"/>
                                        <p:tgtEl>
                                          <p:spTgt spid="413698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369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0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7924800" cy="2057400"/>
          </a:xfrm>
        </p:spPr>
        <p:txBody>
          <a:bodyPr/>
          <a:lstStyle/>
          <a:p>
            <a:pPr algn="l"/>
            <a:r>
              <a:rPr lang="en-US" sz="2800" dirty="0" smtClean="0"/>
              <a:t>En </a:t>
            </a:r>
            <a:r>
              <a:rPr lang="en-US" sz="2800" dirty="0" err="1" smtClean="0"/>
              <a:t>español</a:t>
            </a:r>
            <a:r>
              <a:rPr lang="en-US" sz="2800" dirty="0" smtClean="0"/>
              <a:t>, hay dos </a:t>
            </a:r>
            <a:r>
              <a:rPr lang="en-US" sz="2800" dirty="0" err="1" smtClean="0"/>
              <a:t>tiempos</a:t>
            </a:r>
            <a:r>
              <a:rPr lang="en-US" sz="2800" dirty="0" smtClean="0"/>
              <a:t> en el </a:t>
            </a:r>
            <a:r>
              <a:rPr lang="en-US" sz="2800" dirty="0" err="1" smtClean="0"/>
              <a:t>pasado</a:t>
            </a:r>
            <a:r>
              <a:rPr lang="en-US" sz="2800" dirty="0" smtClean="0"/>
              <a:t>: el </a:t>
            </a:r>
            <a:r>
              <a:rPr lang="en-US" sz="2800" dirty="0" err="1" smtClean="0"/>
              <a:t>pretérito</a:t>
            </a:r>
            <a:r>
              <a:rPr lang="en-US" sz="2800" dirty="0" smtClean="0"/>
              <a:t> y el </a:t>
            </a:r>
            <a:r>
              <a:rPr lang="en-US" sz="2800" dirty="0" err="1" smtClean="0"/>
              <a:t>imperfecto</a:t>
            </a:r>
            <a:r>
              <a:rPr lang="en-US" sz="2800" dirty="0" smtClean="0"/>
              <a:t>.</a:t>
            </a:r>
            <a:br>
              <a:rPr lang="en-US" sz="2800" dirty="0" smtClean="0"/>
            </a:br>
            <a:r>
              <a:rPr lang="en-US" sz="2800" dirty="0" smtClean="0"/>
              <a:t>¿</a:t>
            </a:r>
            <a:r>
              <a:rPr lang="en-US" sz="2800" dirty="0" err="1" smtClean="0"/>
              <a:t>Cómo</a:t>
            </a:r>
            <a:r>
              <a:rPr lang="en-US" sz="2800" dirty="0" smtClean="0"/>
              <a:t> </a:t>
            </a:r>
            <a:r>
              <a:rPr lang="en-US" sz="2800" dirty="0" err="1" smtClean="0"/>
              <a:t>sabes</a:t>
            </a:r>
            <a:r>
              <a:rPr lang="en-US" sz="2800" dirty="0" smtClean="0"/>
              <a:t> </a:t>
            </a:r>
            <a:r>
              <a:rPr lang="en-US" sz="2800" dirty="0" err="1" smtClean="0"/>
              <a:t>cuando</a:t>
            </a:r>
            <a:r>
              <a:rPr lang="en-US" sz="2800" dirty="0" smtClean="0"/>
              <a:t> </a:t>
            </a:r>
            <a:r>
              <a:rPr lang="en-US" sz="2800" dirty="0" err="1" smtClean="0"/>
              <a:t>usar</a:t>
            </a:r>
            <a:r>
              <a:rPr lang="en-US" sz="2800" dirty="0" smtClean="0"/>
              <a:t> </a:t>
            </a:r>
            <a:r>
              <a:rPr lang="en-US" sz="2800" dirty="0" err="1" smtClean="0"/>
              <a:t>cual</a:t>
            </a:r>
            <a:r>
              <a:rPr lang="en-US" sz="2800" dirty="0" smtClean="0"/>
              <a:t>?</a:t>
            </a:r>
            <a:endParaRPr lang="en-US" sz="2800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1898574"/>
            <a:ext cx="4045026" cy="4045026"/>
          </a:xfr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1600" y="1828800"/>
            <a:ext cx="3712034" cy="45131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b="1" u="sng" dirty="0"/>
              <a:t>El </a:t>
            </a:r>
            <a:r>
              <a:rPr lang="en-US" b="1" u="sng" dirty="0" err="1"/>
              <a:t>imperfecto</a:t>
            </a:r>
            <a:r>
              <a:rPr lang="en-US" b="1" u="sng" dirty="0"/>
              <a:t/>
            </a:r>
            <a:br>
              <a:rPr lang="en-US" b="1" u="sng" dirty="0"/>
            </a:br>
            <a:endParaRPr lang="en-US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762000"/>
            <a:ext cx="8229600" cy="44958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solidFill>
                  <a:schemeClr val="hlink"/>
                </a:solidFill>
              </a:rPr>
              <a:t>On </a:t>
            </a:r>
            <a:r>
              <a:rPr lang="en-US" sz="2800" dirty="0">
                <a:solidFill>
                  <a:schemeClr val="hlink"/>
                </a:solidFill>
              </a:rPr>
              <a:t>going action </a:t>
            </a:r>
            <a:r>
              <a:rPr lang="en-US" sz="2800" dirty="0" smtClean="0">
                <a:solidFill>
                  <a:schemeClr val="hlink"/>
                </a:solidFill>
              </a:rPr>
              <a:t>(</a:t>
            </a:r>
            <a:r>
              <a:rPr lang="en-US" sz="2800" dirty="0" err="1" smtClean="0">
                <a:solidFill>
                  <a:schemeClr val="hlink"/>
                </a:solidFill>
              </a:rPr>
              <a:t>algo</a:t>
            </a:r>
            <a:r>
              <a:rPr lang="en-US" sz="2800" dirty="0" smtClean="0">
                <a:solidFill>
                  <a:schemeClr val="hlink"/>
                </a:solidFill>
              </a:rPr>
              <a:t> </a:t>
            </a:r>
            <a:r>
              <a:rPr lang="en-US" sz="2800" dirty="0" err="1" smtClean="0">
                <a:solidFill>
                  <a:schemeClr val="hlink"/>
                </a:solidFill>
              </a:rPr>
              <a:t>que</a:t>
            </a:r>
            <a:r>
              <a:rPr lang="en-US" sz="2800" dirty="0" smtClean="0">
                <a:solidFill>
                  <a:schemeClr val="hlink"/>
                </a:solidFill>
              </a:rPr>
              <a:t> </a:t>
            </a:r>
            <a:r>
              <a:rPr lang="en-US" sz="2800" dirty="0" err="1" smtClean="0">
                <a:solidFill>
                  <a:schemeClr val="hlink"/>
                </a:solidFill>
              </a:rPr>
              <a:t>estaba</a:t>
            </a:r>
            <a:r>
              <a:rPr lang="en-US" sz="2800" dirty="0" smtClean="0">
                <a:solidFill>
                  <a:schemeClr val="hlink"/>
                </a:solidFill>
              </a:rPr>
              <a:t> </a:t>
            </a:r>
            <a:r>
              <a:rPr lang="en-US" sz="2800" dirty="0" err="1" smtClean="0">
                <a:solidFill>
                  <a:schemeClr val="hlink"/>
                </a:solidFill>
              </a:rPr>
              <a:t>pasando</a:t>
            </a:r>
            <a:r>
              <a:rPr lang="en-US" sz="2800" dirty="0" smtClean="0">
                <a:solidFill>
                  <a:schemeClr val="hlink"/>
                </a:solidFill>
              </a:rPr>
              <a:t>)</a:t>
            </a:r>
            <a:endParaRPr lang="en-US" sz="2800" dirty="0">
              <a:solidFill>
                <a:schemeClr val="hlink"/>
              </a:solidFill>
            </a:endParaRPr>
          </a:p>
          <a:p>
            <a:pPr lvl="2"/>
            <a:r>
              <a:rPr lang="en-US" sz="2000" dirty="0" err="1"/>
              <a:t>Yo</a:t>
            </a:r>
            <a:r>
              <a:rPr lang="en-US" sz="2000" dirty="0">
                <a:solidFill>
                  <a:srgbClr val="FF3300"/>
                </a:solidFill>
              </a:rPr>
              <a:t> </a:t>
            </a:r>
            <a:r>
              <a:rPr lang="en-US" sz="2000" dirty="0" err="1">
                <a:solidFill>
                  <a:srgbClr val="FF3300"/>
                </a:solidFill>
              </a:rPr>
              <a:t>estudiaba</a:t>
            </a:r>
            <a:r>
              <a:rPr lang="en-US" sz="2000" dirty="0"/>
              <a:t> </a:t>
            </a:r>
            <a:r>
              <a:rPr lang="en-US" sz="2000" dirty="0" err="1"/>
              <a:t>cuando</a:t>
            </a:r>
            <a:r>
              <a:rPr lang="en-US" sz="2000" dirty="0"/>
              <a:t> mi </a:t>
            </a:r>
            <a:r>
              <a:rPr lang="en-US" sz="2000" dirty="0" err="1"/>
              <a:t>hermano</a:t>
            </a:r>
            <a:r>
              <a:rPr lang="en-US" sz="2000" dirty="0"/>
              <a:t> </a:t>
            </a:r>
            <a:r>
              <a:rPr lang="en-US" sz="2000" dirty="0" err="1"/>
              <a:t>entró</a:t>
            </a:r>
            <a:r>
              <a:rPr lang="en-US" sz="2000" dirty="0"/>
              <a:t> mi </a:t>
            </a:r>
            <a:r>
              <a:rPr lang="en-US" sz="2000" dirty="0" err="1"/>
              <a:t>cuarto</a:t>
            </a:r>
            <a:r>
              <a:rPr lang="en-US" sz="2000" dirty="0"/>
              <a:t>. </a:t>
            </a:r>
            <a:endParaRPr lang="en-US" sz="2000" dirty="0" smtClean="0"/>
          </a:p>
          <a:p>
            <a:pPr marL="1371600" lvl="2" indent="-457200">
              <a:buFont typeface="+mj-lt"/>
              <a:buAutoNum type="arabicPeriod"/>
            </a:pPr>
            <a:endParaRPr lang="en-US" sz="2000" dirty="0">
              <a:solidFill>
                <a:srgbClr val="FF330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800" dirty="0">
                <a:solidFill>
                  <a:schemeClr val="hlink"/>
                </a:solidFill>
              </a:rPr>
              <a:t>Repeated, habitual </a:t>
            </a:r>
            <a:r>
              <a:rPr lang="en-US" sz="2800" dirty="0" smtClean="0">
                <a:solidFill>
                  <a:schemeClr val="hlink"/>
                </a:solidFill>
              </a:rPr>
              <a:t>activity (</a:t>
            </a:r>
            <a:r>
              <a:rPr lang="en-US" sz="2800" dirty="0" err="1" smtClean="0">
                <a:solidFill>
                  <a:schemeClr val="hlink"/>
                </a:solidFill>
              </a:rPr>
              <a:t>acción</a:t>
            </a:r>
            <a:r>
              <a:rPr lang="en-US" sz="2800" dirty="0" smtClean="0">
                <a:solidFill>
                  <a:schemeClr val="hlink"/>
                </a:solidFill>
              </a:rPr>
              <a:t> </a:t>
            </a:r>
            <a:r>
              <a:rPr lang="en-US" sz="2800" dirty="0" err="1" smtClean="0">
                <a:solidFill>
                  <a:schemeClr val="hlink"/>
                </a:solidFill>
              </a:rPr>
              <a:t>repetida</a:t>
            </a:r>
            <a:r>
              <a:rPr lang="en-US" sz="2800" dirty="0">
                <a:solidFill>
                  <a:schemeClr val="hlink"/>
                </a:solidFill>
              </a:rPr>
              <a:t>)</a:t>
            </a:r>
          </a:p>
          <a:p>
            <a:pPr lvl="2"/>
            <a:r>
              <a:rPr lang="en-US" dirty="0" err="1"/>
              <a:t>Esa</a:t>
            </a:r>
            <a:r>
              <a:rPr lang="en-US" dirty="0"/>
              <a:t> </a:t>
            </a:r>
            <a:r>
              <a:rPr lang="en-US" dirty="0" err="1"/>
              <a:t>chica</a:t>
            </a:r>
            <a:r>
              <a:rPr lang="en-US" dirty="0"/>
              <a:t> </a:t>
            </a:r>
            <a:r>
              <a:rPr lang="en-US" i="1" dirty="0" err="1"/>
              <a:t>siempre</a:t>
            </a:r>
            <a:r>
              <a:rPr lang="en-US" dirty="0"/>
              <a:t> </a:t>
            </a:r>
            <a:r>
              <a:rPr lang="en-US" dirty="0" err="1">
                <a:solidFill>
                  <a:srgbClr val="FF3300"/>
                </a:solidFill>
              </a:rPr>
              <a:t>hacía</a:t>
            </a:r>
            <a:r>
              <a:rPr lang="en-US" dirty="0"/>
              <a:t> la </a:t>
            </a:r>
            <a:r>
              <a:rPr lang="en-US" dirty="0" err="1"/>
              <a:t>tarea</a:t>
            </a:r>
            <a:r>
              <a:rPr lang="en-US" dirty="0" smtClean="0"/>
              <a:t>.</a:t>
            </a:r>
          </a:p>
          <a:p>
            <a:pPr marL="1371600" lvl="2" indent="-45720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 </a:t>
            </a:r>
            <a:r>
              <a:rPr lang="en-US" sz="2800" dirty="0">
                <a:solidFill>
                  <a:schemeClr val="hlink"/>
                </a:solidFill>
              </a:rPr>
              <a:t>What one </a:t>
            </a:r>
            <a:r>
              <a:rPr lang="en-US" sz="2800" u="sng" dirty="0">
                <a:solidFill>
                  <a:schemeClr val="hlink"/>
                </a:solidFill>
              </a:rPr>
              <a:t>used to </a:t>
            </a:r>
            <a:r>
              <a:rPr lang="en-US" sz="2800" u="sng" dirty="0" smtClean="0">
                <a:solidFill>
                  <a:schemeClr val="hlink"/>
                </a:solidFill>
              </a:rPr>
              <a:t>do </a:t>
            </a:r>
            <a:r>
              <a:rPr lang="en-US" sz="2800" dirty="0" smtClean="0">
                <a:solidFill>
                  <a:schemeClr val="hlink"/>
                </a:solidFill>
              </a:rPr>
              <a:t>(lo </a:t>
            </a:r>
            <a:r>
              <a:rPr lang="en-US" sz="2800" dirty="0" err="1" smtClean="0">
                <a:solidFill>
                  <a:schemeClr val="hlink"/>
                </a:solidFill>
              </a:rPr>
              <a:t>que</a:t>
            </a:r>
            <a:r>
              <a:rPr lang="en-US" sz="2800" dirty="0" smtClean="0">
                <a:solidFill>
                  <a:schemeClr val="hlink"/>
                </a:solidFill>
              </a:rPr>
              <a:t> </a:t>
            </a:r>
            <a:r>
              <a:rPr lang="en-US" sz="2800" dirty="0" err="1" smtClean="0">
                <a:solidFill>
                  <a:schemeClr val="hlink"/>
                </a:solidFill>
              </a:rPr>
              <a:t>hacías</a:t>
            </a:r>
            <a:r>
              <a:rPr lang="en-US" sz="2800" dirty="0" smtClean="0">
                <a:solidFill>
                  <a:schemeClr val="hlink"/>
                </a:solidFill>
              </a:rPr>
              <a:t> ANTES)</a:t>
            </a:r>
            <a:endParaRPr lang="en-US" sz="2800" dirty="0">
              <a:solidFill>
                <a:schemeClr val="hlink"/>
              </a:solidFill>
            </a:endParaRPr>
          </a:p>
          <a:p>
            <a:pPr lvl="2"/>
            <a:r>
              <a:rPr lang="en-US" dirty="0" err="1"/>
              <a:t>Cuando</a:t>
            </a:r>
            <a:r>
              <a:rPr lang="en-US" dirty="0"/>
              <a:t> </a:t>
            </a:r>
            <a:r>
              <a:rPr lang="en-US" dirty="0" err="1"/>
              <a:t>yo</a:t>
            </a:r>
            <a:r>
              <a:rPr lang="en-US" dirty="0"/>
              <a:t> </a:t>
            </a:r>
            <a:r>
              <a:rPr lang="en-US" dirty="0">
                <a:solidFill>
                  <a:srgbClr val="FF3300"/>
                </a:solidFill>
              </a:rPr>
              <a:t>era</a:t>
            </a:r>
            <a:r>
              <a:rPr lang="en-US" dirty="0"/>
              <a:t> </a:t>
            </a:r>
            <a:r>
              <a:rPr lang="en-US" dirty="0" err="1"/>
              <a:t>niño</a:t>
            </a:r>
            <a:r>
              <a:rPr lang="en-US" dirty="0"/>
              <a:t>, </a:t>
            </a:r>
            <a:r>
              <a:rPr lang="en-US" dirty="0" err="1"/>
              <a:t>jugaba</a:t>
            </a:r>
            <a:r>
              <a:rPr lang="en-US" dirty="0"/>
              <a:t> con </a:t>
            </a:r>
            <a:r>
              <a:rPr lang="en-US" dirty="0" err="1"/>
              <a:t>juguetes</a:t>
            </a:r>
            <a:r>
              <a:rPr lang="en-US" dirty="0" smtClean="0"/>
              <a:t>.</a:t>
            </a:r>
          </a:p>
          <a:p>
            <a:pPr marL="1371600" lvl="2" indent="-45720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800" dirty="0">
                <a:solidFill>
                  <a:schemeClr val="hlink"/>
                </a:solidFill>
              </a:rPr>
              <a:t>Physical Descriptions (</a:t>
            </a:r>
            <a:r>
              <a:rPr lang="en-US" sz="2800" dirty="0" err="1" smtClean="0">
                <a:solidFill>
                  <a:schemeClr val="hlink"/>
                </a:solidFill>
              </a:rPr>
              <a:t>descripciones</a:t>
            </a:r>
            <a:r>
              <a:rPr lang="en-US" sz="2800" dirty="0" smtClean="0">
                <a:solidFill>
                  <a:schemeClr val="hlink"/>
                </a:solidFill>
              </a:rPr>
              <a:t> </a:t>
            </a:r>
            <a:r>
              <a:rPr lang="en-US" sz="2800" dirty="0" err="1" smtClean="0">
                <a:solidFill>
                  <a:schemeClr val="hlink"/>
                </a:solidFill>
              </a:rPr>
              <a:t>físicas</a:t>
            </a:r>
            <a:r>
              <a:rPr lang="en-US" sz="2800" dirty="0" smtClean="0">
                <a:solidFill>
                  <a:schemeClr val="hlink"/>
                </a:solidFill>
              </a:rPr>
              <a:t>)</a:t>
            </a:r>
            <a:endParaRPr lang="en-US" sz="2800" dirty="0">
              <a:solidFill>
                <a:schemeClr val="hlink"/>
              </a:solidFill>
            </a:endParaRPr>
          </a:p>
          <a:p>
            <a:pPr lvl="2"/>
            <a:r>
              <a:rPr lang="en-US" sz="2000" dirty="0"/>
              <a:t>El </a:t>
            </a:r>
            <a:r>
              <a:rPr lang="en-US" sz="2000" dirty="0" err="1"/>
              <a:t>chico</a:t>
            </a:r>
            <a:r>
              <a:rPr lang="en-US" sz="2000" dirty="0"/>
              <a:t> </a:t>
            </a:r>
            <a:r>
              <a:rPr lang="en-US" sz="2000" dirty="0">
                <a:solidFill>
                  <a:srgbClr val="FF3300"/>
                </a:solidFill>
              </a:rPr>
              <a:t>era</a:t>
            </a:r>
            <a:r>
              <a:rPr lang="en-US" sz="2000" dirty="0"/>
              <a:t> </a:t>
            </a:r>
            <a:r>
              <a:rPr lang="en-US" sz="2000" dirty="0" err="1"/>
              <a:t>esbelto</a:t>
            </a:r>
            <a:r>
              <a:rPr lang="en-US" sz="2000" dirty="0"/>
              <a:t> y </a:t>
            </a:r>
            <a:r>
              <a:rPr lang="en-US" sz="2000" dirty="0" err="1">
                <a:solidFill>
                  <a:srgbClr val="FF3300"/>
                </a:solidFill>
              </a:rPr>
              <a:t>tenía</a:t>
            </a:r>
            <a:r>
              <a:rPr lang="en-US" sz="2000" dirty="0"/>
              <a:t> </a:t>
            </a:r>
            <a:r>
              <a:rPr lang="en-US" sz="2000" dirty="0" err="1"/>
              <a:t>pelo</a:t>
            </a:r>
            <a:r>
              <a:rPr lang="en-US" sz="2000" dirty="0"/>
              <a:t> </a:t>
            </a:r>
            <a:r>
              <a:rPr lang="en-US" sz="2000" dirty="0" err="1"/>
              <a:t>teñido</a:t>
            </a:r>
            <a:r>
              <a:rPr lang="en-US" sz="2000" dirty="0"/>
              <a:t> de </a:t>
            </a:r>
            <a:r>
              <a:rPr lang="en-US" sz="2000" dirty="0" err="1"/>
              <a:t>verde</a:t>
            </a:r>
            <a:r>
              <a:rPr lang="en-US" sz="2000" dirty="0"/>
              <a:t>!</a:t>
            </a:r>
          </a:p>
          <a:p>
            <a:pPr lvl="2"/>
            <a:endParaRPr lang="en-US" dirty="0"/>
          </a:p>
          <a:p>
            <a:pPr lvl="2">
              <a:buFontTx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5958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6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US" b="1" u="sng" dirty="0"/>
              <a:t>El </a:t>
            </a:r>
            <a:r>
              <a:rPr lang="en-US" b="1" u="sng" dirty="0" err="1"/>
              <a:t>imperfecto</a:t>
            </a:r>
            <a:r>
              <a:rPr lang="en-US" b="1" u="sng" dirty="0"/>
              <a:t> </a:t>
            </a:r>
          </a:p>
        </p:txBody>
      </p:sp>
      <p:sp>
        <p:nvSpPr>
          <p:cNvPr id="410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685800"/>
            <a:ext cx="8915400" cy="5410200"/>
          </a:xfrm>
        </p:spPr>
        <p:txBody>
          <a:bodyPr/>
          <a:lstStyle/>
          <a:p>
            <a:pPr marL="514350" indent="-514350">
              <a:buFont typeface="+mj-lt"/>
              <a:buAutoNum type="arabicPeriod" startAt="5"/>
            </a:pPr>
            <a:r>
              <a:rPr lang="en-US" sz="2800" dirty="0" smtClean="0">
                <a:solidFill>
                  <a:schemeClr val="hlink"/>
                </a:solidFill>
              </a:rPr>
              <a:t>Age (</a:t>
            </a:r>
            <a:r>
              <a:rPr lang="en-US" sz="2800" dirty="0" err="1" smtClean="0">
                <a:solidFill>
                  <a:schemeClr val="hlink"/>
                </a:solidFill>
              </a:rPr>
              <a:t>edad</a:t>
            </a:r>
            <a:r>
              <a:rPr lang="en-US" sz="2800" dirty="0" smtClean="0">
                <a:solidFill>
                  <a:schemeClr val="hlink"/>
                </a:solidFill>
              </a:rPr>
              <a:t>)</a:t>
            </a:r>
            <a:endParaRPr lang="en-US" sz="2800" dirty="0">
              <a:solidFill>
                <a:schemeClr val="hlink"/>
              </a:solidFill>
            </a:endParaRPr>
          </a:p>
          <a:p>
            <a:pPr lvl="2"/>
            <a:r>
              <a:rPr lang="en-US" sz="2000" dirty="0"/>
              <a:t>El hombre </a:t>
            </a:r>
            <a:r>
              <a:rPr lang="en-US" sz="2000" dirty="0" err="1"/>
              <a:t>grueso</a:t>
            </a:r>
            <a:r>
              <a:rPr lang="en-US" sz="2000" dirty="0"/>
              <a:t> </a:t>
            </a:r>
            <a:r>
              <a:rPr lang="en-US" sz="2000" dirty="0" err="1">
                <a:solidFill>
                  <a:srgbClr val="FF3300"/>
                </a:solidFill>
              </a:rPr>
              <a:t>tenía</a:t>
            </a:r>
            <a:r>
              <a:rPr lang="en-US" sz="2000" dirty="0"/>
              <a:t> 37 </a:t>
            </a:r>
            <a:r>
              <a:rPr lang="en-US" sz="2000" dirty="0" err="1"/>
              <a:t>años</a:t>
            </a:r>
            <a:r>
              <a:rPr lang="en-US" sz="2000" dirty="0" smtClean="0"/>
              <a:t>.</a:t>
            </a:r>
          </a:p>
          <a:p>
            <a:pPr marL="1371600" lvl="2" indent="-457200">
              <a:buFont typeface="+mj-lt"/>
              <a:buAutoNum type="arabicPeriod" startAt="5"/>
            </a:pPr>
            <a:endParaRPr lang="en-US" sz="2000" dirty="0"/>
          </a:p>
          <a:p>
            <a:pPr marL="514350" indent="-514350">
              <a:buFont typeface="+mj-lt"/>
              <a:buAutoNum type="arabicPeriod" startAt="5"/>
            </a:pPr>
            <a:r>
              <a:rPr lang="en-US" sz="2800" dirty="0">
                <a:solidFill>
                  <a:schemeClr val="hlink"/>
                </a:solidFill>
              </a:rPr>
              <a:t>Time on the </a:t>
            </a:r>
            <a:r>
              <a:rPr lang="en-US" sz="2800" dirty="0" smtClean="0">
                <a:solidFill>
                  <a:schemeClr val="hlink"/>
                </a:solidFill>
              </a:rPr>
              <a:t>clock (la </a:t>
            </a:r>
            <a:r>
              <a:rPr lang="en-US" sz="2800" dirty="0" err="1" smtClean="0">
                <a:solidFill>
                  <a:schemeClr val="hlink"/>
                </a:solidFill>
              </a:rPr>
              <a:t>hora</a:t>
            </a:r>
            <a:r>
              <a:rPr lang="en-US" sz="2800" dirty="0" smtClean="0">
                <a:solidFill>
                  <a:schemeClr val="hlink"/>
                </a:solidFill>
              </a:rPr>
              <a:t>)</a:t>
            </a:r>
            <a:endParaRPr lang="en-US" sz="2800" dirty="0">
              <a:solidFill>
                <a:schemeClr val="hlink"/>
              </a:solidFill>
            </a:endParaRPr>
          </a:p>
          <a:p>
            <a:pPr lvl="2"/>
            <a:r>
              <a:rPr lang="en-US" sz="2000" dirty="0" err="1">
                <a:solidFill>
                  <a:srgbClr val="FF3300"/>
                </a:solidFill>
              </a:rPr>
              <a:t>Eran</a:t>
            </a:r>
            <a:r>
              <a:rPr lang="en-US" sz="2000" dirty="0"/>
              <a:t> </a:t>
            </a:r>
            <a:r>
              <a:rPr lang="en-US" sz="2000" dirty="0" err="1"/>
              <a:t>las</a:t>
            </a:r>
            <a:r>
              <a:rPr lang="en-US" sz="2000" dirty="0"/>
              <a:t> </a:t>
            </a:r>
            <a:r>
              <a:rPr lang="en-US" sz="2000" dirty="0" err="1"/>
              <a:t>tres</a:t>
            </a:r>
            <a:r>
              <a:rPr lang="en-US" sz="2000" dirty="0"/>
              <a:t> de la </a:t>
            </a:r>
            <a:r>
              <a:rPr lang="en-US" sz="2000" dirty="0" err="1" smtClean="0"/>
              <a:t>tarde</a:t>
            </a:r>
            <a:r>
              <a:rPr lang="en-US" sz="2000" dirty="0" smtClean="0"/>
              <a:t>.</a:t>
            </a:r>
          </a:p>
          <a:p>
            <a:pPr marL="1371600" lvl="2" indent="-457200">
              <a:buFont typeface="+mj-lt"/>
              <a:buAutoNum type="arabicPeriod" startAt="5"/>
            </a:pPr>
            <a:endParaRPr lang="en-US" sz="2000" dirty="0"/>
          </a:p>
          <a:p>
            <a:pPr marL="514350" indent="-514350">
              <a:buFont typeface="+mj-lt"/>
              <a:buAutoNum type="arabicPeriod" startAt="5"/>
            </a:pPr>
            <a:r>
              <a:rPr lang="en-US" sz="2800" dirty="0" smtClean="0">
                <a:solidFill>
                  <a:schemeClr val="hlink"/>
                </a:solidFill>
              </a:rPr>
              <a:t>Weather (el </a:t>
            </a:r>
            <a:r>
              <a:rPr lang="en-US" sz="2800" dirty="0" err="1" smtClean="0">
                <a:solidFill>
                  <a:schemeClr val="hlink"/>
                </a:solidFill>
              </a:rPr>
              <a:t>clima</a:t>
            </a:r>
            <a:r>
              <a:rPr lang="en-US" sz="2800" dirty="0" smtClean="0">
                <a:solidFill>
                  <a:schemeClr val="hlink"/>
                </a:solidFill>
              </a:rPr>
              <a:t>)</a:t>
            </a:r>
            <a:endParaRPr lang="en-US" sz="2800" dirty="0">
              <a:solidFill>
                <a:schemeClr val="hlink"/>
              </a:solidFill>
            </a:endParaRPr>
          </a:p>
          <a:p>
            <a:pPr lvl="2"/>
            <a:r>
              <a:rPr lang="en-US" sz="2000" dirty="0" err="1">
                <a:solidFill>
                  <a:srgbClr val="FF3300"/>
                </a:solidFill>
              </a:rPr>
              <a:t>Hacía</a:t>
            </a:r>
            <a:r>
              <a:rPr lang="en-US" sz="2000" dirty="0"/>
              <a:t> </a:t>
            </a:r>
            <a:r>
              <a:rPr lang="en-US" sz="2000" dirty="0" err="1" smtClean="0"/>
              <a:t>frío</a:t>
            </a:r>
            <a:endParaRPr lang="en-US" sz="2000" dirty="0" smtClean="0"/>
          </a:p>
          <a:p>
            <a:pPr marL="1371600" lvl="2" indent="-457200">
              <a:buFont typeface="+mj-lt"/>
              <a:buAutoNum type="arabicPeriod" startAt="5"/>
            </a:pPr>
            <a:endParaRPr lang="en-US" sz="2000" dirty="0"/>
          </a:p>
          <a:p>
            <a:pPr marL="514350" indent="-514350">
              <a:buFont typeface="+mj-lt"/>
              <a:buAutoNum type="arabicPeriod" startAt="5"/>
            </a:pPr>
            <a:r>
              <a:rPr lang="en-US" sz="2800" dirty="0">
                <a:solidFill>
                  <a:schemeClr val="hlink"/>
                </a:solidFill>
              </a:rPr>
              <a:t>Thoughts and </a:t>
            </a:r>
            <a:r>
              <a:rPr lang="en-US" sz="2800" dirty="0" smtClean="0">
                <a:solidFill>
                  <a:schemeClr val="hlink"/>
                </a:solidFill>
              </a:rPr>
              <a:t>Emotions </a:t>
            </a:r>
            <a:r>
              <a:rPr lang="en-US" sz="2600" dirty="0" smtClean="0">
                <a:solidFill>
                  <a:schemeClr val="hlink"/>
                </a:solidFill>
              </a:rPr>
              <a:t>(</a:t>
            </a:r>
            <a:r>
              <a:rPr lang="en-US" sz="2600" dirty="0" err="1" smtClean="0">
                <a:solidFill>
                  <a:schemeClr val="hlink"/>
                </a:solidFill>
              </a:rPr>
              <a:t>pensamientos</a:t>
            </a:r>
            <a:r>
              <a:rPr lang="en-US" sz="2600" dirty="0" smtClean="0">
                <a:solidFill>
                  <a:schemeClr val="hlink"/>
                </a:solidFill>
              </a:rPr>
              <a:t> y </a:t>
            </a:r>
            <a:r>
              <a:rPr lang="en-US" sz="2600" dirty="0" err="1" smtClean="0">
                <a:solidFill>
                  <a:schemeClr val="hlink"/>
                </a:solidFill>
              </a:rPr>
              <a:t>emociones</a:t>
            </a:r>
            <a:r>
              <a:rPr lang="en-US" sz="2600" dirty="0" smtClean="0">
                <a:solidFill>
                  <a:schemeClr val="hlink"/>
                </a:solidFill>
              </a:rPr>
              <a:t>)</a:t>
            </a:r>
            <a:endParaRPr lang="en-US" sz="2600" dirty="0">
              <a:solidFill>
                <a:schemeClr val="hlink"/>
              </a:solidFill>
            </a:endParaRPr>
          </a:p>
          <a:p>
            <a:pPr lvl="2"/>
            <a:r>
              <a:rPr lang="en-US" sz="2000" dirty="0"/>
              <a:t>Ella </a:t>
            </a:r>
            <a:r>
              <a:rPr lang="en-US" sz="2000" dirty="0" err="1">
                <a:solidFill>
                  <a:srgbClr val="FF3300"/>
                </a:solidFill>
              </a:rPr>
              <a:t>estaba</a:t>
            </a:r>
            <a:r>
              <a:rPr lang="en-US" sz="2000" dirty="0"/>
              <a:t> </a:t>
            </a:r>
            <a:r>
              <a:rPr lang="en-US" sz="2000" dirty="0" err="1"/>
              <a:t>muy</a:t>
            </a:r>
            <a:r>
              <a:rPr lang="en-US" sz="2000" dirty="0"/>
              <a:t> </a:t>
            </a:r>
            <a:r>
              <a:rPr lang="en-US" sz="2000" dirty="0" err="1"/>
              <a:t>triste</a:t>
            </a:r>
            <a:r>
              <a:rPr lang="en-US" sz="2000" dirty="0" smtClean="0"/>
              <a:t>.</a:t>
            </a:r>
            <a:endParaRPr lang="en-US" sz="2000" dirty="0"/>
          </a:p>
          <a:p>
            <a:pPr lvl="2">
              <a:buFontTx/>
              <a:buNone/>
            </a:pP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410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1000"/>
                                        <p:tgtEl>
                                          <p:spTgt spid="410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10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10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10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10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1000"/>
                                        <p:tgtEl>
                                          <p:spTgt spid="410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1000"/>
                                        <p:tgtEl>
                                          <p:spTgt spid="410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1000"/>
                                        <p:tgtEl>
                                          <p:spTgt spid="4106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1000"/>
                                        <p:tgtEl>
                                          <p:spTgt spid="4106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650" name="Rectangle 2"/>
          <p:cNvSpPr>
            <a:spLocks noGrp="1" noChangeArrowheads="1"/>
          </p:cNvSpPr>
          <p:nvPr>
            <p:ph type="title"/>
          </p:nvPr>
        </p:nvSpPr>
        <p:spPr>
          <a:xfrm>
            <a:off x="495300" y="76200"/>
            <a:ext cx="8229600" cy="838200"/>
          </a:xfrm>
        </p:spPr>
        <p:txBody>
          <a:bodyPr/>
          <a:lstStyle/>
          <a:p>
            <a:r>
              <a:rPr lang="en-US" b="1" u="sng" dirty="0"/>
              <a:t>El </a:t>
            </a:r>
            <a:r>
              <a:rPr lang="en-US" b="1" u="sng" dirty="0" err="1"/>
              <a:t>p</a:t>
            </a:r>
            <a:r>
              <a:rPr lang="en-US" b="1" u="sng" dirty="0" err="1" smtClean="0"/>
              <a:t>retérito</a:t>
            </a:r>
            <a:endParaRPr lang="en-US" b="1" u="sng" dirty="0"/>
          </a:p>
        </p:txBody>
      </p:sp>
      <p:sp>
        <p:nvSpPr>
          <p:cNvPr id="411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914400"/>
            <a:ext cx="8763000" cy="50292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2800" dirty="0">
                <a:solidFill>
                  <a:schemeClr val="hlink"/>
                </a:solidFill>
              </a:rPr>
              <a:t>Quick Actions that occur. </a:t>
            </a:r>
            <a:r>
              <a:rPr lang="en-US" sz="2800" dirty="0" smtClean="0">
                <a:solidFill>
                  <a:schemeClr val="hlink"/>
                </a:solidFill>
              </a:rPr>
              <a:t>(</a:t>
            </a:r>
            <a:r>
              <a:rPr lang="en-US" sz="2800" dirty="0" err="1" smtClean="0">
                <a:solidFill>
                  <a:schemeClr val="hlink"/>
                </a:solidFill>
              </a:rPr>
              <a:t>Acciones</a:t>
            </a:r>
            <a:r>
              <a:rPr lang="en-US" sz="2800" dirty="0" smtClean="0">
                <a:solidFill>
                  <a:schemeClr val="hlink"/>
                </a:solidFill>
              </a:rPr>
              <a:t> </a:t>
            </a:r>
            <a:r>
              <a:rPr lang="en-US" sz="2800" dirty="0" err="1" smtClean="0">
                <a:solidFill>
                  <a:schemeClr val="hlink"/>
                </a:solidFill>
              </a:rPr>
              <a:t>que</a:t>
            </a:r>
            <a:r>
              <a:rPr lang="en-US" sz="2800" dirty="0" smtClean="0">
                <a:solidFill>
                  <a:schemeClr val="hlink"/>
                </a:solidFill>
              </a:rPr>
              <a:t> </a:t>
            </a:r>
            <a:r>
              <a:rPr lang="en-US" sz="2800" dirty="0" err="1" smtClean="0">
                <a:solidFill>
                  <a:schemeClr val="hlink"/>
                </a:solidFill>
              </a:rPr>
              <a:t>pasan</a:t>
            </a:r>
            <a:r>
              <a:rPr lang="en-US" sz="2800" dirty="0" smtClean="0">
                <a:solidFill>
                  <a:schemeClr val="hlink"/>
                </a:solidFill>
              </a:rPr>
              <a:t> </a:t>
            </a:r>
            <a:r>
              <a:rPr lang="en-US" sz="2800" dirty="0" err="1" smtClean="0">
                <a:solidFill>
                  <a:schemeClr val="hlink"/>
                </a:solidFill>
              </a:rPr>
              <a:t>rápidamente</a:t>
            </a:r>
            <a:r>
              <a:rPr lang="en-US" sz="2800" dirty="0" smtClean="0">
                <a:solidFill>
                  <a:schemeClr val="hlink"/>
                </a:solidFill>
              </a:rPr>
              <a:t>.)</a:t>
            </a:r>
            <a:endParaRPr lang="en-US" sz="2800" dirty="0">
              <a:solidFill>
                <a:schemeClr val="hlink"/>
              </a:solidFill>
            </a:endParaRPr>
          </a:p>
          <a:p>
            <a:pPr lvl="2"/>
            <a:r>
              <a:rPr lang="en-US" sz="2000" dirty="0" err="1" smtClean="0">
                <a:solidFill>
                  <a:srgbClr val="FF0000"/>
                </a:solidFill>
              </a:rPr>
              <a:t>Sonó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smtClean="0"/>
              <a:t>el </a:t>
            </a:r>
            <a:r>
              <a:rPr lang="en-US" sz="2000" dirty="0" err="1" smtClean="0"/>
              <a:t>teléfono</a:t>
            </a:r>
            <a:r>
              <a:rPr lang="en-US" sz="2000" dirty="0" smtClean="0"/>
              <a:t> y lo </a:t>
            </a:r>
            <a:r>
              <a:rPr lang="en-US" sz="2000" dirty="0" err="1" smtClean="0">
                <a:solidFill>
                  <a:srgbClr val="FF0000"/>
                </a:solidFill>
              </a:rPr>
              <a:t>contesté</a:t>
            </a:r>
            <a:r>
              <a:rPr lang="en-US" sz="2000" dirty="0" smtClean="0"/>
              <a:t>. </a:t>
            </a:r>
          </a:p>
          <a:p>
            <a:pPr marL="914400" lvl="2" indent="0">
              <a:buNone/>
            </a:pPr>
            <a:endParaRPr lang="en-US" sz="2000" dirty="0"/>
          </a:p>
          <a:p>
            <a:pPr marL="514350" indent="-514350">
              <a:buFont typeface="+mj-lt"/>
              <a:buAutoNum type="arabicPeriod"/>
            </a:pPr>
            <a:r>
              <a:rPr lang="en-US" sz="2800" dirty="0">
                <a:solidFill>
                  <a:schemeClr val="hlink"/>
                </a:solidFill>
              </a:rPr>
              <a:t>Actions that occurred at a </a:t>
            </a:r>
            <a:r>
              <a:rPr lang="en-US" sz="2800" u="sng" dirty="0">
                <a:solidFill>
                  <a:schemeClr val="hlink"/>
                </a:solidFill>
              </a:rPr>
              <a:t>specific time</a:t>
            </a:r>
            <a:r>
              <a:rPr lang="en-US" sz="2800" u="sng" dirty="0" smtClean="0">
                <a:solidFill>
                  <a:schemeClr val="hlink"/>
                </a:solidFill>
              </a:rPr>
              <a:t>. </a:t>
            </a:r>
            <a:r>
              <a:rPr lang="en-US" sz="2800" dirty="0" smtClean="0">
                <a:solidFill>
                  <a:schemeClr val="hlink"/>
                </a:solidFill>
              </a:rPr>
              <a:t>(</a:t>
            </a:r>
            <a:r>
              <a:rPr lang="en-US" sz="2800" dirty="0" err="1" smtClean="0">
                <a:solidFill>
                  <a:schemeClr val="hlink"/>
                </a:solidFill>
              </a:rPr>
              <a:t>acciones</a:t>
            </a:r>
            <a:r>
              <a:rPr lang="en-US" sz="2800" dirty="0" smtClean="0">
                <a:solidFill>
                  <a:schemeClr val="hlink"/>
                </a:solidFill>
              </a:rPr>
              <a:t> </a:t>
            </a:r>
            <a:r>
              <a:rPr lang="en-US" sz="2800" dirty="0" err="1" smtClean="0">
                <a:solidFill>
                  <a:schemeClr val="hlink"/>
                </a:solidFill>
              </a:rPr>
              <a:t>que</a:t>
            </a:r>
            <a:r>
              <a:rPr lang="en-US" sz="2800" dirty="0" smtClean="0">
                <a:solidFill>
                  <a:schemeClr val="hlink"/>
                </a:solidFill>
              </a:rPr>
              <a:t> </a:t>
            </a:r>
            <a:r>
              <a:rPr lang="en-US" sz="2800" dirty="0" err="1" smtClean="0">
                <a:solidFill>
                  <a:schemeClr val="hlink"/>
                </a:solidFill>
              </a:rPr>
              <a:t>pasan</a:t>
            </a:r>
            <a:r>
              <a:rPr lang="en-US" sz="2800" dirty="0" smtClean="0">
                <a:solidFill>
                  <a:schemeClr val="hlink"/>
                </a:solidFill>
              </a:rPr>
              <a:t> en un </a:t>
            </a:r>
            <a:r>
              <a:rPr lang="en-US" sz="2800" dirty="0" err="1" smtClean="0">
                <a:solidFill>
                  <a:schemeClr val="hlink"/>
                </a:solidFill>
              </a:rPr>
              <a:t>tiempo</a:t>
            </a:r>
            <a:r>
              <a:rPr lang="en-US" sz="2800" u="sng" dirty="0" smtClean="0">
                <a:solidFill>
                  <a:schemeClr val="hlink"/>
                </a:solidFill>
              </a:rPr>
              <a:t> </a:t>
            </a:r>
            <a:r>
              <a:rPr lang="en-US" sz="2800" u="sng" dirty="0" err="1" smtClean="0">
                <a:solidFill>
                  <a:schemeClr val="hlink"/>
                </a:solidFill>
              </a:rPr>
              <a:t>específico</a:t>
            </a:r>
            <a:r>
              <a:rPr lang="en-US" sz="2800" dirty="0" smtClean="0">
                <a:solidFill>
                  <a:schemeClr val="hlink"/>
                </a:solidFill>
              </a:rPr>
              <a:t>)</a:t>
            </a:r>
            <a:endParaRPr lang="en-US" sz="2800" dirty="0">
              <a:solidFill>
                <a:schemeClr val="hlink"/>
              </a:solidFill>
            </a:endParaRPr>
          </a:p>
          <a:p>
            <a:pPr lvl="2"/>
            <a:r>
              <a:rPr lang="en-US" sz="2000" dirty="0" err="1">
                <a:solidFill>
                  <a:srgbClr val="FF0000"/>
                </a:solidFill>
              </a:rPr>
              <a:t>Estudié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/>
              <a:t>por</a:t>
            </a:r>
            <a:r>
              <a:rPr lang="en-US" sz="2000" dirty="0"/>
              <a:t> </a:t>
            </a:r>
            <a:r>
              <a:rPr lang="en-US" sz="2000" dirty="0" err="1"/>
              <a:t>cinco</a:t>
            </a:r>
            <a:r>
              <a:rPr lang="en-US" sz="2000" dirty="0"/>
              <a:t> </a:t>
            </a:r>
            <a:r>
              <a:rPr lang="en-US" sz="2000" dirty="0" err="1"/>
              <a:t>horas</a:t>
            </a:r>
            <a:r>
              <a:rPr lang="en-US" sz="2000" dirty="0"/>
              <a:t> </a:t>
            </a:r>
            <a:r>
              <a:rPr lang="en-US" sz="2000" i="1" dirty="0" err="1"/>
              <a:t>ayer</a:t>
            </a:r>
            <a:r>
              <a:rPr lang="en-US" sz="2000" dirty="0"/>
              <a:t>. </a:t>
            </a:r>
            <a:endParaRPr lang="en-US" sz="2000" dirty="0" smtClean="0"/>
          </a:p>
          <a:p>
            <a:pPr lvl="2"/>
            <a:endParaRPr lang="en-US" sz="2000" dirty="0"/>
          </a:p>
          <a:p>
            <a:pPr marL="514350" indent="-514350">
              <a:buFont typeface="+mj-lt"/>
              <a:buAutoNum type="arabicPeriod"/>
            </a:pPr>
            <a:r>
              <a:rPr lang="en-US" sz="2800" dirty="0">
                <a:solidFill>
                  <a:schemeClr val="hlink"/>
                </a:solidFill>
              </a:rPr>
              <a:t>Actions repeated a </a:t>
            </a:r>
            <a:r>
              <a:rPr lang="en-US" sz="2800" u="sng" dirty="0">
                <a:solidFill>
                  <a:schemeClr val="hlink"/>
                </a:solidFill>
              </a:rPr>
              <a:t>specific number </a:t>
            </a:r>
            <a:r>
              <a:rPr lang="en-US" sz="2800" dirty="0">
                <a:solidFill>
                  <a:schemeClr val="hlink"/>
                </a:solidFill>
              </a:rPr>
              <a:t>of times</a:t>
            </a:r>
            <a:r>
              <a:rPr lang="en-US" sz="2800" dirty="0" smtClean="0">
                <a:solidFill>
                  <a:schemeClr val="hlink"/>
                </a:solidFill>
              </a:rPr>
              <a:t>. (</a:t>
            </a:r>
            <a:r>
              <a:rPr lang="en-US" sz="2800" dirty="0" err="1" smtClean="0">
                <a:solidFill>
                  <a:schemeClr val="hlink"/>
                </a:solidFill>
              </a:rPr>
              <a:t>acciones</a:t>
            </a:r>
            <a:r>
              <a:rPr lang="en-US" sz="2800" dirty="0" smtClean="0">
                <a:solidFill>
                  <a:schemeClr val="hlink"/>
                </a:solidFill>
              </a:rPr>
              <a:t> </a:t>
            </a:r>
            <a:r>
              <a:rPr lang="en-US" sz="2800" dirty="0" err="1" smtClean="0">
                <a:solidFill>
                  <a:schemeClr val="hlink"/>
                </a:solidFill>
              </a:rPr>
              <a:t>que</a:t>
            </a:r>
            <a:r>
              <a:rPr lang="en-US" sz="2800" dirty="0" smtClean="0">
                <a:solidFill>
                  <a:schemeClr val="hlink"/>
                </a:solidFill>
              </a:rPr>
              <a:t> se </a:t>
            </a:r>
            <a:r>
              <a:rPr lang="en-US" sz="2800" dirty="0" err="1" smtClean="0">
                <a:solidFill>
                  <a:schemeClr val="hlink"/>
                </a:solidFill>
              </a:rPr>
              <a:t>repiten</a:t>
            </a:r>
            <a:r>
              <a:rPr lang="en-US" sz="2800" dirty="0" smtClean="0">
                <a:solidFill>
                  <a:schemeClr val="hlink"/>
                </a:solidFill>
              </a:rPr>
              <a:t> un </a:t>
            </a:r>
            <a:r>
              <a:rPr lang="en-US" sz="2800" dirty="0" err="1" smtClean="0">
                <a:solidFill>
                  <a:schemeClr val="hlink"/>
                </a:solidFill>
              </a:rPr>
              <a:t>número</a:t>
            </a:r>
            <a:r>
              <a:rPr lang="en-US" sz="2800" dirty="0" smtClean="0">
                <a:solidFill>
                  <a:schemeClr val="hlink"/>
                </a:solidFill>
              </a:rPr>
              <a:t> </a:t>
            </a:r>
            <a:r>
              <a:rPr lang="en-US" sz="2800" u="sng" dirty="0" err="1" smtClean="0">
                <a:solidFill>
                  <a:schemeClr val="hlink"/>
                </a:solidFill>
              </a:rPr>
              <a:t>específico</a:t>
            </a:r>
            <a:r>
              <a:rPr lang="en-US" sz="2800" dirty="0" smtClean="0">
                <a:solidFill>
                  <a:schemeClr val="hlink"/>
                </a:solidFill>
              </a:rPr>
              <a:t> de </a:t>
            </a:r>
            <a:r>
              <a:rPr lang="en-US" sz="2800" dirty="0" err="1" smtClean="0">
                <a:solidFill>
                  <a:schemeClr val="hlink"/>
                </a:solidFill>
              </a:rPr>
              <a:t>veces</a:t>
            </a:r>
            <a:r>
              <a:rPr lang="en-US" sz="2800" dirty="0" smtClean="0">
                <a:solidFill>
                  <a:schemeClr val="hlink"/>
                </a:solidFill>
              </a:rPr>
              <a:t>.)</a:t>
            </a:r>
            <a:endParaRPr lang="en-US" sz="2800" dirty="0">
              <a:solidFill>
                <a:schemeClr val="hlink"/>
              </a:solidFill>
            </a:endParaRPr>
          </a:p>
          <a:p>
            <a:pPr lvl="2"/>
            <a:r>
              <a:rPr lang="en-US" sz="2000" dirty="0" err="1"/>
              <a:t>Te</a:t>
            </a:r>
            <a:r>
              <a:rPr lang="en-US" sz="2000" dirty="0"/>
              <a:t> </a:t>
            </a:r>
            <a:r>
              <a:rPr lang="en-US" sz="2000" dirty="0" err="1">
                <a:solidFill>
                  <a:srgbClr val="FF0000"/>
                </a:solidFill>
              </a:rPr>
              <a:t>llamé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/>
              <a:t>por</a:t>
            </a:r>
            <a:r>
              <a:rPr lang="en-US" sz="2000" dirty="0"/>
              <a:t> </a:t>
            </a:r>
            <a:r>
              <a:rPr lang="en-US" sz="2000" dirty="0" err="1"/>
              <a:t>teléfono</a:t>
            </a:r>
            <a:r>
              <a:rPr lang="en-US" sz="2000" dirty="0"/>
              <a:t> </a:t>
            </a:r>
            <a:r>
              <a:rPr lang="en-US" sz="2000" dirty="0" err="1"/>
              <a:t>tres</a:t>
            </a:r>
            <a:r>
              <a:rPr lang="en-US" sz="2000" dirty="0"/>
              <a:t> </a:t>
            </a:r>
            <a:r>
              <a:rPr lang="en-US" sz="2000" dirty="0" err="1"/>
              <a:t>veces</a:t>
            </a:r>
            <a:r>
              <a:rPr lang="en-US" sz="2000" dirty="0"/>
              <a:t> </a:t>
            </a:r>
            <a:r>
              <a:rPr lang="en-US" sz="2000" i="1" dirty="0" err="1"/>
              <a:t>anoche</a:t>
            </a:r>
            <a:r>
              <a:rPr lang="en-US" sz="2000" dirty="0"/>
              <a:t>.</a:t>
            </a:r>
          </a:p>
          <a:p>
            <a:pPr lvl="2">
              <a:buFontTx/>
              <a:buNone/>
            </a:pPr>
            <a:endParaRPr lang="en-US" sz="2000" dirty="0"/>
          </a:p>
          <a:p>
            <a:pPr lvl="2">
              <a:buFontTx/>
              <a:buNone/>
            </a:pP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650" name="Rectangle 2"/>
          <p:cNvSpPr>
            <a:spLocks noGrp="1" noChangeArrowheads="1"/>
          </p:cNvSpPr>
          <p:nvPr>
            <p:ph type="title"/>
          </p:nvPr>
        </p:nvSpPr>
        <p:spPr>
          <a:xfrm>
            <a:off x="495300" y="76200"/>
            <a:ext cx="8229600" cy="838200"/>
          </a:xfrm>
        </p:spPr>
        <p:txBody>
          <a:bodyPr/>
          <a:lstStyle/>
          <a:p>
            <a:r>
              <a:rPr lang="en-US" b="1" u="sng" dirty="0"/>
              <a:t>El </a:t>
            </a:r>
            <a:r>
              <a:rPr lang="en-US" b="1" u="sng" dirty="0" err="1"/>
              <a:t>p</a:t>
            </a:r>
            <a:r>
              <a:rPr lang="en-US" b="1" u="sng" dirty="0" err="1" smtClean="0"/>
              <a:t>retérito</a:t>
            </a:r>
            <a:endParaRPr lang="en-US" b="1" u="sng" dirty="0"/>
          </a:p>
        </p:txBody>
      </p:sp>
      <p:sp>
        <p:nvSpPr>
          <p:cNvPr id="411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914400"/>
            <a:ext cx="8763000" cy="5029200"/>
          </a:xfrm>
        </p:spPr>
        <p:txBody>
          <a:bodyPr/>
          <a:lstStyle/>
          <a:p>
            <a:pPr marL="514350" indent="-514350">
              <a:buFont typeface="+mj-lt"/>
              <a:buAutoNum type="arabicPeriod" startAt="4"/>
            </a:pPr>
            <a:r>
              <a:rPr lang="en-US" sz="2800" dirty="0" smtClean="0">
                <a:solidFill>
                  <a:schemeClr val="hlink"/>
                </a:solidFill>
              </a:rPr>
              <a:t>Actions in a sequence. </a:t>
            </a:r>
            <a:r>
              <a:rPr lang="en-US" sz="2800" dirty="0" smtClean="0">
                <a:solidFill>
                  <a:schemeClr val="hlink"/>
                </a:solidFill>
              </a:rPr>
              <a:t>(</a:t>
            </a:r>
            <a:r>
              <a:rPr lang="en-US" sz="2800" dirty="0" err="1" smtClean="0">
                <a:solidFill>
                  <a:schemeClr val="hlink"/>
                </a:solidFill>
              </a:rPr>
              <a:t>Acciones</a:t>
            </a:r>
            <a:r>
              <a:rPr lang="en-US" sz="2800" dirty="0" smtClean="0">
                <a:solidFill>
                  <a:schemeClr val="hlink"/>
                </a:solidFill>
              </a:rPr>
              <a:t> </a:t>
            </a:r>
            <a:r>
              <a:rPr lang="en-US" sz="2800" dirty="0" err="1" smtClean="0">
                <a:solidFill>
                  <a:schemeClr val="hlink"/>
                </a:solidFill>
              </a:rPr>
              <a:t>en</a:t>
            </a:r>
            <a:r>
              <a:rPr lang="en-US" sz="2800" dirty="0" smtClean="0">
                <a:solidFill>
                  <a:schemeClr val="hlink"/>
                </a:solidFill>
              </a:rPr>
              <a:t> </a:t>
            </a:r>
            <a:r>
              <a:rPr lang="en-US" sz="2800" dirty="0" err="1" smtClean="0">
                <a:solidFill>
                  <a:schemeClr val="hlink"/>
                </a:solidFill>
              </a:rPr>
              <a:t>una</a:t>
            </a:r>
            <a:r>
              <a:rPr lang="en-US" sz="2800" dirty="0" smtClean="0">
                <a:solidFill>
                  <a:schemeClr val="hlink"/>
                </a:solidFill>
              </a:rPr>
              <a:t> </a:t>
            </a:r>
            <a:r>
              <a:rPr lang="en-US" sz="2800" dirty="0" err="1" smtClean="0">
                <a:solidFill>
                  <a:schemeClr val="hlink"/>
                </a:solidFill>
              </a:rPr>
              <a:t>secuencia</a:t>
            </a:r>
            <a:r>
              <a:rPr lang="en-US" sz="2800" dirty="0" smtClean="0">
                <a:solidFill>
                  <a:schemeClr val="hlink"/>
                </a:solidFill>
              </a:rPr>
              <a:t>)</a:t>
            </a:r>
            <a:endParaRPr lang="en-US" sz="2800" dirty="0">
              <a:solidFill>
                <a:schemeClr val="hlink"/>
              </a:solidFill>
            </a:endParaRPr>
          </a:p>
          <a:p>
            <a:pPr lvl="2"/>
            <a:r>
              <a:rPr lang="en-US" sz="2000" dirty="0" err="1" smtClean="0">
                <a:solidFill>
                  <a:srgbClr val="FF0000"/>
                </a:solidFill>
              </a:rPr>
              <a:t>Fui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smtClean="0"/>
              <a:t>a la </a:t>
            </a:r>
            <a:r>
              <a:rPr lang="en-US" sz="2000" dirty="0" err="1" smtClean="0"/>
              <a:t>tienda</a:t>
            </a:r>
            <a:r>
              <a:rPr lang="en-US" sz="2000" dirty="0" smtClean="0"/>
              <a:t>, </a:t>
            </a:r>
            <a:r>
              <a:rPr lang="en-US" sz="2000" dirty="0" err="1" smtClean="0">
                <a:solidFill>
                  <a:srgbClr val="FF0000"/>
                </a:solidFill>
              </a:rPr>
              <a:t>compré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smtClean="0"/>
              <a:t>comida, </a:t>
            </a:r>
            <a:r>
              <a:rPr lang="en-US" sz="2000" dirty="0" err="1" smtClean="0">
                <a:solidFill>
                  <a:srgbClr val="FF0000"/>
                </a:solidFill>
              </a:rPr>
              <a:t>preparé</a:t>
            </a:r>
            <a:r>
              <a:rPr lang="en-US" sz="2000" dirty="0" smtClean="0"/>
              <a:t> la </a:t>
            </a:r>
            <a:r>
              <a:rPr lang="en-US" sz="2000" dirty="0" err="1" smtClean="0"/>
              <a:t>cena</a:t>
            </a:r>
            <a:r>
              <a:rPr lang="en-US" sz="2000" dirty="0" smtClean="0"/>
              <a:t> y me </a:t>
            </a:r>
            <a:r>
              <a:rPr lang="en-US" sz="2000" dirty="0" err="1" smtClean="0">
                <a:solidFill>
                  <a:srgbClr val="FF0000"/>
                </a:solidFill>
              </a:rPr>
              <a:t>dormí</a:t>
            </a:r>
            <a:r>
              <a:rPr lang="en-US" sz="2000" dirty="0" smtClean="0"/>
              <a:t>.</a:t>
            </a:r>
            <a:endParaRPr lang="en-US" sz="2000" dirty="0" smtClean="0"/>
          </a:p>
          <a:p>
            <a:pPr lvl="2"/>
            <a:endParaRPr lang="en-US" sz="2000" dirty="0"/>
          </a:p>
          <a:p>
            <a:pPr marL="514350" indent="-514350">
              <a:buFont typeface="+mj-lt"/>
              <a:buAutoNum type="arabicPeriod" startAt="5"/>
            </a:pPr>
            <a:r>
              <a:rPr lang="en-US" sz="2800" dirty="0" smtClean="0">
                <a:solidFill>
                  <a:schemeClr val="hlink"/>
                </a:solidFill>
              </a:rPr>
              <a:t>Completed actions. (</a:t>
            </a:r>
            <a:r>
              <a:rPr lang="en-US" sz="2800" dirty="0" err="1" smtClean="0">
                <a:solidFill>
                  <a:schemeClr val="hlink"/>
                </a:solidFill>
              </a:rPr>
              <a:t>acciones</a:t>
            </a:r>
            <a:r>
              <a:rPr lang="en-US" sz="2800" dirty="0" smtClean="0">
                <a:solidFill>
                  <a:schemeClr val="hlink"/>
                </a:solidFill>
              </a:rPr>
              <a:t> </a:t>
            </a:r>
            <a:r>
              <a:rPr lang="en-US" sz="2800" dirty="0" err="1" smtClean="0">
                <a:solidFill>
                  <a:schemeClr val="hlink"/>
                </a:solidFill>
              </a:rPr>
              <a:t>completadas</a:t>
            </a:r>
            <a:r>
              <a:rPr lang="en-US" sz="2800" dirty="0" smtClean="0">
                <a:solidFill>
                  <a:schemeClr val="hlink"/>
                </a:solidFill>
              </a:rPr>
              <a:t>)</a:t>
            </a:r>
            <a:endParaRPr lang="en-US" sz="2800" dirty="0">
              <a:solidFill>
                <a:schemeClr val="hlink"/>
              </a:solidFill>
            </a:endParaRPr>
          </a:p>
          <a:p>
            <a:pPr lvl="2"/>
            <a:r>
              <a:rPr lang="en-US" sz="2000" dirty="0" err="1" smtClean="0">
                <a:solidFill>
                  <a:srgbClr val="FF0000"/>
                </a:solidFill>
              </a:rPr>
              <a:t>Llegu</a:t>
            </a:r>
            <a:r>
              <a:rPr lang="es-MX" sz="2000" dirty="0" smtClean="0">
                <a:solidFill>
                  <a:srgbClr val="FF0000"/>
                </a:solidFill>
              </a:rPr>
              <a:t>é </a:t>
            </a:r>
            <a:r>
              <a:rPr lang="es-MX" sz="2000" dirty="0" smtClean="0"/>
              <a:t>temprano a la escuela.</a:t>
            </a:r>
            <a:endParaRPr lang="en-US" sz="2000" dirty="0" smtClean="0"/>
          </a:p>
          <a:p>
            <a:pPr lvl="2"/>
            <a:endParaRPr lang="en-US" sz="2000" dirty="0"/>
          </a:p>
          <a:p>
            <a:pPr lvl="2">
              <a:buFontTx/>
              <a:buNone/>
            </a:pPr>
            <a:endParaRPr lang="en-US" sz="2000" dirty="0"/>
          </a:p>
          <a:p>
            <a:pPr lvl="2">
              <a:buFontTx/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977009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2800" dirty="0" smtClean="0"/>
              <a:t>Para los 2 </a:t>
            </a:r>
            <a:r>
              <a:rPr lang="en-US" sz="2800" dirty="0" err="1" smtClean="0"/>
              <a:t>tiempos</a:t>
            </a:r>
            <a:r>
              <a:rPr lang="en-US" sz="2800" dirty="0" smtClean="0"/>
              <a:t> hay </a:t>
            </a:r>
            <a:r>
              <a:rPr lang="en-US" sz="2800" dirty="0" smtClean="0"/>
              <a:t>“palabras claves.” </a:t>
            </a:r>
            <a:endParaRPr lang="en-US" sz="4000" dirty="0"/>
          </a:p>
        </p:txBody>
      </p:sp>
      <p:sp>
        <p:nvSpPr>
          <p:cNvPr id="412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El </a:t>
            </a:r>
            <a:r>
              <a:rPr lang="en-US" dirty="0" err="1"/>
              <a:t>p</a:t>
            </a:r>
            <a:r>
              <a:rPr lang="en-US" dirty="0" err="1" smtClean="0"/>
              <a:t>retérito</a:t>
            </a:r>
            <a:endParaRPr lang="en-US" dirty="0"/>
          </a:p>
          <a:p>
            <a:pPr lvl="2"/>
            <a:r>
              <a:rPr lang="en-US" dirty="0" smtClean="0"/>
              <a:t>AYER, </a:t>
            </a:r>
            <a:r>
              <a:rPr lang="en-US" dirty="0" err="1" smtClean="0"/>
              <a:t>Anoche</a:t>
            </a:r>
            <a:r>
              <a:rPr lang="en-US" dirty="0" smtClean="0"/>
              <a:t>, </a:t>
            </a:r>
            <a:r>
              <a:rPr lang="en-US" dirty="0"/>
              <a:t>el </a:t>
            </a:r>
            <a:r>
              <a:rPr lang="en-US" dirty="0" err="1"/>
              <a:t>otro</a:t>
            </a:r>
            <a:r>
              <a:rPr lang="en-US" dirty="0"/>
              <a:t> </a:t>
            </a:r>
            <a:r>
              <a:rPr lang="en-US" dirty="0" err="1"/>
              <a:t>día</a:t>
            </a:r>
            <a:r>
              <a:rPr lang="en-US" dirty="0"/>
              <a:t>, </a:t>
            </a:r>
            <a:r>
              <a:rPr lang="en-US" dirty="0" err="1" smtClean="0"/>
              <a:t>antier</a:t>
            </a:r>
            <a:r>
              <a:rPr lang="en-US" dirty="0" smtClean="0"/>
              <a:t>, </a:t>
            </a:r>
            <a:r>
              <a:rPr lang="en-US" dirty="0"/>
              <a:t>el </a:t>
            </a:r>
            <a:r>
              <a:rPr lang="en-US" dirty="0" err="1"/>
              <a:t>año</a:t>
            </a:r>
            <a:r>
              <a:rPr lang="en-US" dirty="0"/>
              <a:t> </a:t>
            </a:r>
            <a:r>
              <a:rPr lang="en-US" dirty="0" err="1"/>
              <a:t>pasado</a:t>
            </a:r>
            <a:r>
              <a:rPr lang="en-US" dirty="0"/>
              <a:t>, el </a:t>
            </a:r>
            <a:r>
              <a:rPr lang="en-US" dirty="0" err="1"/>
              <a:t>mes</a:t>
            </a:r>
            <a:r>
              <a:rPr lang="en-US" dirty="0"/>
              <a:t> </a:t>
            </a:r>
            <a:r>
              <a:rPr lang="en-US" dirty="0" err="1"/>
              <a:t>pasado</a:t>
            </a:r>
            <a:r>
              <a:rPr lang="en-US" dirty="0" smtClean="0"/>
              <a:t>…..</a:t>
            </a:r>
          </a:p>
          <a:p>
            <a:pPr lvl="2"/>
            <a:endParaRPr lang="en-US" dirty="0"/>
          </a:p>
          <a:p>
            <a:r>
              <a:rPr lang="en-US" dirty="0"/>
              <a:t>El </a:t>
            </a:r>
            <a:r>
              <a:rPr lang="en-US" dirty="0" err="1"/>
              <a:t>imperfecto</a:t>
            </a:r>
            <a:r>
              <a:rPr lang="en-US" dirty="0"/>
              <a:t>:</a:t>
            </a:r>
          </a:p>
          <a:p>
            <a:pPr lvl="2"/>
            <a:r>
              <a:rPr lang="en-US" dirty="0" smtClean="0"/>
              <a:t>ANTES, </a:t>
            </a:r>
            <a:r>
              <a:rPr lang="en-US" dirty="0" err="1"/>
              <a:t>s</a:t>
            </a:r>
            <a:r>
              <a:rPr lang="en-US" dirty="0" err="1" smtClean="0"/>
              <a:t>iempre</a:t>
            </a:r>
            <a:r>
              <a:rPr lang="en-US" dirty="0"/>
              <a:t>, a menudo, </a:t>
            </a:r>
            <a:r>
              <a:rPr lang="en-US" dirty="0" err="1"/>
              <a:t>por</a:t>
            </a:r>
            <a:r>
              <a:rPr lang="en-US" dirty="0"/>
              <a:t> lo general, </a:t>
            </a:r>
            <a:r>
              <a:rPr lang="en-US" dirty="0" err="1"/>
              <a:t>usualmente</a:t>
            </a:r>
            <a:r>
              <a:rPr lang="en-US" dirty="0"/>
              <a:t>, </a:t>
            </a:r>
            <a:r>
              <a:rPr lang="en-US" dirty="0" err="1"/>
              <a:t>algunas</a:t>
            </a:r>
            <a:r>
              <a:rPr lang="en-US" dirty="0"/>
              <a:t> </a:t>
            </a:r>
            <a:r>
              <a:rPr lang="en-US" dirty="0" err="1"/>
              <a:t>veces</a:t>
            </a:r>
            <a:r>
              <a:rPr lang="en-US" dirty="0"/>
              <a:t>, a </a:t>
            </a:r>
            <a:r>
              <a:rPr lang="en-US" dirty="0" err="1"/>
              <a:t>veces</a:t>
            </a:r>
            <a:r>
              <a:rPr lang="en-US" dirty="0"/>
              <a:t>, </a:t>
            </a:r>
            <a:r>
              <a:rPr lang="en-US" dirty="0" err="1"/>
              <a:t>todos</a:t>
            </a:r>
            <a:r>
              <a:rPr lang="en-US" dirty="0"/>
              <a:t> los </a:t>
            </a:r>
            <a:r>
              <a:rPr lang="en-US" dirty="0" err="1"/>
              <a:t>días</a:t>
            </a:r>
            <a:r>
              <a:rPr lang="en-US" dirty="0"/>
              <a:t>…..</a:t>
            </a:r>
          </a:p>
          <a:p>
            <a:pPr lvl="2">
              <a:buFontTx/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28600"/>
            <a:ext cx="8991600" cy="1143000"/>
          </a:xfrm>
        </p:spPr>
        <p:txBody>
          <a:bodyPr/>
          <a:lstStyle/>
          <a:p>
            <a:r>
              <a:rPr lang="en-US" u="sng" dirty="0" err="1" smtClean="0"/>
              <a:t>Pret</a:t>
            </a:r>
            <a:r>
              <a:rPr lang="es-MX" u="sng" dirty="0" err="1" smtClean="0"/>
              <a:t>érito</a:t>
            </a:r>
            <a:r>
              <a:rPr lang="en-US" dirty="0" smtClean="0"/>
              <a:t>= </a:t>
            </a:r>
            <a:r>
              <a:rPr lang="en-US" sz="4000" dirty="0" err="1" smtClean="0"/>
              <a:t>espe</a:t>
            </a:r>
            <a:r>
              <a:rPr lang="es-MX" sz="4000" dirty="0" err="1" smtClean="0"/>
              <a:t>cífico</a:t>
            </a:r>
            <a:r>
              <a:rPr lang="es-MX" dirty="0" smtClean="0"/>
              <a:t/>
            </a:r>
            <a:br>
              <a:rPr lang="es-MX" dirty="0" smtClean="0"/>
            </a:br>
            <a:r>
              <a:rPr lang="es-MX" u="sng" dirty="0" smtClean="0"/>
              <a:t>Imperfecto</a:t>
            </a:r>
            <a:r>
              <a:rPr lang="en-US" dirty="0" smtClean="0"/>
              <a:t>=</a:t>
            </a:r>
            <a:r>
              <a:rPr lang="en-US" sz="4000" dirty="0" smtClean="0"/>
              <a:t> </a:t>
            </a:r>
            <a:r>
              <a:rPr lang="es-MX" sz="4000" dirty="0" smtClean="0"/>
              <a:t>se repite o toma tiempo.</a:t>
            </a:r>
            <a:endParaRPr lang="en-US" sz="40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5664" y="1828801"/>
            <a:ext cx="4796123" cy="3605212"/>
          </a:xfrm>
        </p:spPr>
      </p:pic>
    </p:spTree>
    <p:extLst>
      <p:ext uri="{BB962C8B-B14F-4D97-AF65-F5344CB8AC3E}">
        <p14:creationId xmlns:p14="http://schemas.microsoft.com/office/powerpoint/2010/main" val="9183483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Ser y estar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0231" b="25088"/>
          <a:stretch/>
        </p:blipFill>
        <p:spPr>
          <a:xfrm>
            <a:off x="1943100" y="1371600"/>
            <a:ext cx="5257800" cy="4052888"/>
          </a:xfrm>
        </p:spPr>
      </p:pic>
    </p:spTree>
    <p:extLst>
      <p:ext uri="{BB962C8B-B14F-4D97-AF65-F5344CB8AC3E}">
        <p14:creationId xmlns:p14="http://schemas.microsoft.com/office/powerpoint/2010/main" val="2264943504"/>
      </p:ext>
    </p:extLst>
  </p:cSld>
  <p:clrMapOvr>
    <a:masterClrMapping/>
  </p:clrMapOvr>
</p:sld>
</file>

<file path=ppt/theme/theme1.xml><?xml version="1.0" encoding="utf-8"?>
<a:theme xmlns:a="http://schemas.openxmlformats.org/drawingml/2006/main" name="Mountain Top">
  <a:themeElements>
    <a:clrScheme name="Mountain Top 5">
      <a:dk1>
        <a:srgbClr val="463416"/>
      </a:dk1>
      <a:lt1>
        <a:srgbClr val="FFFFFF"/>
      </a:lt1>
      <a:dk2>
        <a:srgbClr val="003399"/>
      </a:dk2>
      <a:lt2>
        <a:srgbClr val="E3E3FF"/>
      </a:lt2>
      <a:accent1>
        <a:srgbClr val="3399FF"/>
      </a:accent1>
      <a:accent2>
        <a:srgbClr val="33CCCC"/>
      </a:accent2>
      <a:accent3>
        <a:srgbClr val="AAADCA"/>
      </a:accent3>
      <a:accent4>
        <a:srgbClr val="DADADA"/>
      </a:accent4>
      <a:accent5>
        <a:srgbClr val="ADCAFF"/>
      </a:accent5>
      <a:accent6>
        <a:srgbClr val="2DB9B9"/>
      </a:accent6>
      <a:hlink>
        <a:srgbClr val="00FFCC"/>
      </a:hlink>
      <a:folHlink>
        <a:srgbClr val="808000"/>
      </a:folHlink>
    </a:clrScheme>
    <a:fontScheme name="Mountain To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ountain Top 1">
        <a:dk1>
          <a:srgbClr val="4C3A1C"/>
        </a:dk1>
        <a:lt1>
          <a:srgbClr val="FFFFFF"/>
        </a:lt1>
        <a:dk2>
          <a:srgbClr val="993300"/>
        </a:dk2>
        <a:lt2>
          <a:srgbClr val="CCAA00"/>
        </a:lt2>
        <a:accent1>
          <a:srgbClr val="FF3300"/>
        </a:accent1>
        <a:accent2>
          <a:srgbClr val="9E6600"/>
        </a:accent2>
        <a:accent3>
          <a:srgbClr val="CAADAA"/>
        </a:accent3>
        <a:accent4>
          <a:srgbClr val="DADADA"/>
        </a:accent4>
        <a:accent5>
          <a:srgbClr val="FFADAA"/>
        </a:accent5>
        <a:accent6>
          <a:srgbClr val="8F5C00"/>
        </a:accent6>
        <a:hlink>
          <a:srgbClr val="FFCC00"/>
        </a:hlink>
        <a:folHlink>
          <a:srgbClr val="F7DC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2">
        <a:dk1>
          <a:srgbClr val="3D0058"/>
        </a:dk1>
        <a:lt1>
          <a:srgbClr val="FFFFFF"/>
        </a:lt1>
        <a:dk2>
          <a:srgbClr val="9188B0"/>
        </a:dk2>
        <a:lt2>
          <a:srgbClr val="DDE0DC"/>
        </a:lt2>
        <a:accent1>
          <a:srgbClr val="FFCC00"/>
        </a:accent1>
        <a:accent2>
          <a:srgbClr val="4C3D78"/>
        </a:accent2>
        <a:accent3>
          <a:srgbClr val="C7C3D4"/>
        </a:accent3>
        <a:accent4>
          <a:srgbClr val="DADADA"/>
        </a:accent4>
        <a:accent5>
          <a:srgbClr val="FFE2AA"/>
        </a:accent5>
        <a:accent6>
          <a:srgbClr val="44366C"/>
        </a:accent6>
        <a:hlink>
          <a:srgbClr val="743D78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3">
        <a:dk1>
          <a:srgbClr val="10104C"/>
        </a:dk1>
        <a:lt1>
          <a:srgbClr val="FFFFFF"/>
        </a:lt1>
        <a:dk2>
          <a:srgbClr val="003366"/>
        </a:dk2>
        <a:lt2>
          <a:srgbClr val="C6CCD4"/>
        </a:lt2>
        <a:accent1>
          <a:srgbClr val="33CCFF"/>
        </a:accent1>
        <a:accent2>
          <a:srgbClr val="5B5B8D"/>
        </a:accent2>
        <a:accent3>
          <a:srgbClr val="AAADB8"/>
        </a:accent3>
        <a:accent4>
          <a:srgbClr val="DADADA"/>
        </a:accent4>
        <a:accent5>
          <a:srgbClr val="ADE2FF"/>
        </a:accent5>
        <a:accent6>
          <a:srgbClr val="52527F"/>
        </a:accent6>
        <a:hlink>
          <a:srgbClr val="4529AB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4">
        <a:dk1>
          <a:srgbClr val="B0C8CA"/>
        </a:dk1>
        <a:lt1>
          <a:srgbClr val="FFFFFF"/>
        </a:lt1>
        <a:dk2>
          <a:srgbClr val="000099"/>
        </a:dk2>
        <a:lt2>
          <a:srgbClr val="FFFFFF"/>
        </a:lt2>
        <a:accent1>
          <a:srgbClr val="89C4FF"/>
        </a:accent1>
        <a:accent2>
          <a:srgbClr val="00008C"/>
        </a:accent2>
        <a:accent3>
          <a:srgbClr val="AAAACA"/>
        </a:accent3>
        <a:accent4>
          <a:srgbClr val="DADADA"/>
        </a:accent4>
        <a:accent5>
          <a:srgbClr val="C4DEFF"/>
        </a:accent5>
        <a:accent6>
          <a:srgbClr val="00007E"/>
        </a:accent6>
        <a:hlink>
          <a:srgbClr val="6666FF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5">
        <a:dk1>
          <a:srgbClr val="463416"/>
        </a:dk1>
        <a:lt1>
          <a:srgbClr val="FFFFFF"/>
        </a:lt1>
        <a:dk2>
          <a:srgbClr val="003399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AAADCA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6">
        <a:dk1>
          <a:srgbClr val="809296"/>
        </a:dk1>
        <a:lt1>
          <a:srgbClr val="FFFFFF"/>
        </a:lt1>
        <a:dk2>
          <a:srgbClr val="6699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B8CA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7">
        <a:dk1>
          <a:srgbClr val="006666"/>
        </a:dk1>
        <a:lt1>
          <a:srgbClr val="FFFFFF"/>
        </a:lt1>
        <a:dk2>
          <a:srgbClr val="85D1E3"/>
        </a:dk2>
        <a:lt2>
          <a:srgbClr val="CCFFFF"/>
        </a:lt2>
        <a:accent1>
          <a:srgbClr val="FFCC00"/>
        </a:accent1>
        <a:accent2>
          <a:srgbClr val="00CC99"/>
        </a:accent2>
        <a:accent3>
          <a:srgbClr val="C2E5EF"/>
        </a:accent3>
        <a:accent4>
          <a:srgbClr val="DADADA"/>
        </a:accent4>
        <a:accent5>
          <a:srgbClr val="FFE2AA"/>
        </a:accent5>
        <a:accent6>
          <a:srgbClr val="00B98A"/>
        </a:accent6>
        <a:hlink>
          <a:srgbClr val="0099FF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8">
        <a:dk1>
          <a:srgbClr val="404B3D"/>
        </a:dk1>
        <a:lt1>
          <a:srgbClr val="FFFFFF"/>
        </a:lt1>
        <a:dk2>
          <a:srgbClr val="A7A491"/>
        </a:dk2>
        <a:lt2>
          <a:srgbClr val="CCD0CA"/>
        </a:lt2>
        <a:accent1>
          <a:srgbClr val="33CCCC"/>
        </a:accent1>
        <a:accent2>
          <a:srgbClr val="004E4C"/>
        </a:accent2>
        <a:accent3>
          <a:srgbClr val="D0CFC7"/>
        </a:accent3>
        <a:accent4>
          <a:srgbClr val="DADADA"/>
        </a:accent4>
        <a:accent5>
          <a:srgbClr val="ADE2E2"/>
        </a:accent5>
        <a:accent6>
          <a:srgbClr val="004644"/>
        </a:accent6>
        <a:hlink>
          <a:srgbClr val="477781"/>
        </a:hlink>
        <a:folHlink>
          <a:srgbClr val="85CC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9">
        <a:dk1>
          <a:srgbClr val="000000"/>
        </a:dk1>
        <a:lt1>
          <a:srgbClr val="FFFFFF"/>
        </a:lt1>
        <a:dk2>
          <a:srgbClr val="FFFFAF"/>
        </a:dk2>
        <a:lt2>
          <a:srgbClr val="676597"/>
        </a:lt2>
        <a:accent1>
          <a:srgbClr val="66CCFF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B9D6E7"/>
        </a:accent6>
        <a:hlink>
          <a:srgbClr val="6600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Mountain Top</Template>
  <TotalTime>89</TotalTime>
  <Words>441</Words>
  <Application>Microsoft Office PowerPoint</Application>
  <PresentationFormat>On-screen Show (4:3)</PresentationFormat>
  <Paragraphs>61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Arial</vt:lpstr>
      <vt:lpstr>Mountain Top</vt:lpstr>
      <vt:lpstr>El pretérito y el imperfecto</vt:lpstr>
      <vt:lpstr>En español, hay dos tiempos en el pasado: el pretérito y el imperfecto. ¿Cómo sabes cuando usar cual?</vt:lpstr>
      <vt:lpstr>El imperfecto </vt:lpstr>
      <vt:lpstr>El imperfecto </vt:lpstr>
      <vt:lpstr>El pretérito</vt:lpstr>
      <vt:lpstr>El pretérito</vt:lpstr>
      <vt:lpstr>Para los 2 tiempos hay “palabras claves.” </vt:lpstr>
      <vt:lpstr>Pretérito= específico Imperfecto= se repite o toma tiempo.</vt:lpstr>
      <vt:lpstr>Ser y estar</vt:lpstr>
      <vt:lpstr>¡Práctica!</vt:lpstr>
    </vt:vector>
  </TitlesOfParts>
  <Company>THSD211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Pretérito y El Imperfecto</dc:title>
  <dc:creator>HEHS</dc:creator>
  <cp:lastModifiedBy>Paola Ferreira</cp:lastModifiedBy>
  <cp:revision>9</cp:revision>
  <cp:lastPrinted>1601-01-01T00:00:00Z</cp:lastPrinted>
  <dcterms:created xsi:type="dcterms:W3CDTF">2003-09-30T13:57:53Z</dcterms:created>
  <dcterms:modified xsi:type="dcterms:W3CDTF">2016-03-16T14:38:49Z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8</vt:i4>
  </property>
</Properties>
</file>