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6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1" r:id="rId6"/>
    <p:sldId id="264" r:id="rId7"/>
    <p:sldId id="263" r:id="rId8"/>
    <p:sldId id="262" r:id="rId9"/>
    <p:sldId id="265" r:id="rId10"/>
    <p:sldId id="260" r:id="rId11"/>
    <p:sldId id="266" r:id="rId12"/>
  </p:sldIdLst>
  <p:sldSz cx="9144000" cy="6858000" type="screen4x3"/>
  <p:notesSz cx="6918325" cy="92043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887" autoAdjust="0"/>
  </p:normalViewPr>
  <p:slideViewPr>
    <p:cSldViewPr>
      <p:cViewPr varScale="1"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97200" cy="460375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19538" y="0"/>
            <a:ext cx="2997200" cy="460375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2841AF2E-A6FB-4FB3-80C7-752DC90C497A}" type="datetimeFigureOut">
              <a:rPr lang="en-US" smtClean="0"/>
              <a:t>4/7/2011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42364"/>
            <a:ext cx="2997200" cy="460375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19538" y="8742364"/>
            <a:ext cx="2997200" cy="460375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63170144-A900-4A7B-B475-FC68E96A77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6BB8966-5BF9-4072-845C-8A7B5C6F279E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DAB8F3D-9F9C-4D07-8DCC-912BEA2A5D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8966-5BF9-4072-845C-8A7B5C6F279E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B8F3D-9F9C-4D07-8DCC-912BEA2A5D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8966-5BF9-4072-845C-8A7B5C6F279E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B8F3D-9F9C-4D07-8DCC-912BEA2A5D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8966-5BF9-4072-845C-8A7B5C6F279E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B8F3D-9F9C-4D07-8DCC-912BEA2A5D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8966-5BF9-4072-845C-8A7B5C6F279E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B8F3D-9F9C-4D07-8DCC-912BEA2A5D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8966-5BF9-4072-845C-8A7B5C6F279E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B8F3D-9F9C-4D07-8DCC-912BEA2A5D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6BB8966-5BF9-4072-845C-8A7B5C6F279E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DAB8F3D-9F9C-4D07-8DCC-912BEA2A5D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6BB8966-5BF9-4072-845C-8A7B5C6F279E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DAB8F3D-9F9C-4D07-8DCC-912BEA2A5D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8966-5BF9-4072-845C-8A7B5C6F279E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B8F3D-9F9C-4D07-8DCC-912BEA2A5D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8966-5BF9-4072-845C-8A7B5C6F279E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B8F3D-9F9C-4D07-8DCC-912BEA2A5D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8966-5BF9-4072-845C-8A7B5C6F279E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B8F3D-9F9C-4D07-8DCC-912BEA2A5D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6BB8966-5BF9-4072-845C-8A7B5C6F279E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DAB8F3D-9F9C-4D07-8DCC-912BEA2A5D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2011 CSTs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Basic Test Information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Test Dates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Steps to goal-setting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CST Goal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17136"/>
          </a:xfrm>
        </p:spPr>
        <p:txBody>
          <a:bodyPr/>
          <a:lstStyle/>
          <a:p>
            <a:r>
              <a:rPr lang="en-US" dirty="0" smtClean="0"/>
              <a:t>How to read your scores</a:t>
            </a:r>
          </a:p>
          <a:p>
            <a:pPr lvl="1"/>
            <a:r>
              <a:rPr lang="en-US" dirty="0" smtClean="0"/>
              <a:t>Look at ‘SCALE SCORE’ &amp; ‘PERFORMANCE’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3124201"/>
          <a:ext cx="7848600" cy="325627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924300"/>
                <a:gridCol w="3924300"/>
              </a:tblGrid>
              <a:tr h="835624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Approximate Score</a:t>
                      </a:r>
                      <a:r>
                        <a:rPr lang="en-US" baseline="0" dirty="0" smtClean="0"/>
                        <a:t> Ranges for Performance Levels </a:t>
                      </a:r>
                    </a:p>
                    <a:p>
                      <a:pPr algn="ctr"/>
                      <a:r>
                        <a:rPr lang="en-US" i="1" baseline="0" dirty="0" smtClean="0"/>
                        <a:t>(actual score cut-offs vary slightly by test)</a:t>
                      </a:r>
                      <a:endParaRPr lang="en-US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131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Advanced</a:t>
                      </a:r>
                      <a:r>
                        <a:rPr lang="en-US" sz="2400" baseline="0" dirty="0" smtClean="0"/>
                        <a:t> (5)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395 – 600 </a:t>
                      </a:r>
                      <a:endParaRPr lang="en-US" sz="2400" dirty="0"/>
                    </a:p>
                  </a:txBody>
                  <a:tcPr/>
                </a:tc>
              </a:tr>
              <a:tr h="484131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Proficient (4)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350</a:t>
                      </a:r>
                      <a:r>
                        <a:rPr lang="en-US" sz="2400" baseline="0" dirty="0" smtClean="0"/>
                        <a:t> – 394</a:t>
                      </a:r>
                      <a:endParaRPr lang="en-US" sz="2400" dirty="0"/>
                    </a:p>
                  </a:txBody>
                  <a:tcPr/>
                </a:tc>
              </a:tr>
              <a:tr h="484131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Basic (3)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300 – 349</a:t>
                      </a:r>
                      <a:endParaRPr lang="en-US" sz="2400" dirty="0"/>
                    </a:p>
                  </a:txBody>
                  <a:tcPr/>
                </a:tc>
              </a:tr>
              <a:tr h="484131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Below Basic (2)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265 – 299</a:t>
                      </a:r>
                      <a:endParaRPr lang="en-US" sz="2400" dirty="0"/>
                    </a:p>
                  </a:txBody>
                  <a:tcPr/>
                </a:tc>
              </a:tr>
              <a:tr h="484131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Far</a:t>
                      </a:r>
                      <a:r>
                        <a:rPr lang="en-US" sz="2400" baseline="0" dirty="0" smtClean="0"/>
                        <a:t> Below Basic (1)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150 – 264 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</p:spPr>
        <p:txBody>
          <a:bodyPr/>
          <a:lstStyle/>
          <a:p>
            <a:r>
              <a:rPr lang="en-US" dirty="0" smtClean="0"/>
              <a:t>CST Goal Setting </a:t>
            </a:r>
            <a:r>
              <a:rPr lang="en-US" sz="3400" i="1" dirty="0" smtClean="0"/>
              <a:t>(cont.)</a:t>
            </a:r>
            <a:endParaRPr lang="en-US" sz="3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How to set a reasonable goal: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2362200"/>
          <a:ext cx="8382000" cy="3840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94000"/>
                <a:gridCol w="2794000"/>
                <a:gridCol w="2794000"/>
              </a:tblGrid>
              <a:tr h="640080">
                <a:tc>
                  <a:txBody>
                    <a:bodyPr/>
                    <a:lstStyle/>
                    <a:p>
                      <a:r>
                        <a:rPr lang="en-US" dirty="0" smtClean="0"/>
                        <a:t>If your last score was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Reasonable</a:t>
                      </a:r>
                      <a:r>
                        <a:rPr lang="en-US" baseline="0" dirty="0" smtClean="0"/>
                        <a:t> Goal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of questions</a:t>
                      </a:r>
                      <a:endParaRPr lang="en-US" dirty="0"/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Far Below Basic (1)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5-10 points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 – 2 questions</a:t>
                      </a:r>
                      <a:endParaRPr lang="en-US" sz="2400" dirty="0"/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Below Basic (2)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10-15 points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2-3 questions</a:t>
                      </a:r>
                      <a:endParaRPr lang="en-US" sz="2400" dirty="0"/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Basic (3)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15-20 points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3-4 questions</a:t>
                      </a:r>
                      <a:endParaRPr lang="en-US" sz="2400" dirty="0"/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Proficient (4)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15-20 points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3-4</a:t>
                      </a:r>
                      <a:r>
                        <a:rPr lang="en-US" sz="2400" baseline="0" dirty="0" smtClean="0"/>
                        <a:t> questions</a:t>
                      </a:r>
                      <a:endParaRPr lang="en-US" sz="2400" dirty="0"/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Advanced</a:t>
                      </a:r>
                      <a:r>
                        <a:rPr lang="en-US" sz="2400" baseline="0" dirty="0" smtClean="0"/>
                        <a:t> (5)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Maintain level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CSTs (California Standards Tests)?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purpose of the CSTs is to determine students’ achievement of the California content standards for each grade or course. </a:t>
            </a:r>
          </a:p>
          <a:p>
            <a:r>
              <a:rPr lang="en-US" dirty="0" smtClean="0"/>
              <a:t>Students’ scores are compared to preset criteria to determine whether the students’ performance on the test is advanced, proficient, basic, below basic, or far below basic. </a:t>
            </a:r>
          </a:p>
          <a:p>
            <a:r>
              <a:rPr lang="en-US" dirty="0" smtClean="0"/>
              <a:t>The state target is for all students to score at the proficient and advanced levels.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taking the CSTs: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Students have opportunity to compare their academic performance against their state peer group. </a:t>
            </a:r>
          </a:p>
          <a:p>
            <a:r>
              <a:rPr lang="en-US" dirty="0" smtClean="0"/>
              <a:t>Juniors who perform at early advanced or advanced on the EAP will not be required to take the entrance placement test at all CSUs and most California Community Colleges. </a:t>
            </a:r>
          </a:p>
          <a:p>
            <a:r>
              <a:rPr lang="en-US" dirty="0" smtClean="0"/>
              <a:t>TTHS is evaluated on our student’s academic performance and the percentage of students who participate, and administrative decisions are influenced by these results.</a:t>
            </a:r>
          </a:p>
          <a:p>
            <a:r>
              <a:rPr lang="en-US" dirty="0" smtClean="0"/>
              <a:t>Finally, throughout life you will be expected to perform academically either in post secondary education or in the world of work; taking traditional tests in a safe school setting allows you to practice this important life skill.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Dates of 2011 CST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Tuesday, May 3</a:t>
            </a:r>
            <a:r>
              <a:rPr lang="en-US" baseline="30000" dirty="0" smtClean="0"/>
              <a:t>rd</a:t>
            </a:r>
            <a:r>
              <a:rPr lang="en-US" dirty="0" smtClean="0"/>
              <a:t> – ELA </a:t>
            </a:r>
          </a:p>
          <a:p>
            <a:r>
              <a:rPr lang="en-US" dirty="0" smtClean="0"/>
              <a:t>Thursday, May 5</a:t>
            </a:r>
            <a:r>
              <a:rPr lang="en-US" baseline="30000" dirty="0" smtClean="0"/>
              <a:t>th</a:t>
            </a:r>
            <a:r>
              <a:rPr lang="en-US" dirty="0" smtClean="0"/>
              <a:t> – Social Science</a:t>
            </a:r>
          </a:p>
          <a:p>
            <a:r>
              <a:rPr lang="en-US" dirty="0" smtClean="0"/>
              <a:t>Tuesday, May 10</a:t>
            </a:r>
            <a:r>
              <a:rPr lang="en-US" baseline="30000" dirty="0" smtClean="0"/>
              <a:t>th</a:t>
            </a:r>
            <a:r>
              <a:rPr lang="en-US" dirty="0" smtClean="0"/>
              <a:t> – Math </a:t>
            </a:r>
          </a:p>
          <a:p>
            <a:r>
              <a:rPr lang="en-US" dirty="0" smtClean="0"/>
              <a:t>Thursday, May 12</a:t>
            </a:r>
            <a:r>
              <a:rPr lang="en-US" baseline="30000" dirty="0" smtClean="0"/>
              <a:t>th</a:t>
            </a:r>
            <a:r>
              <a:rPr lang="en-US" dirty="0" smtClean="0"/>
              <a:t> – Science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Sophomores will take a Life Science test during the week of May 16</a:t>
            </a:r>
            <a:r>
              <a:rPr lang="en-US" baseline="30000" dirty="0" smtClean="0"/>
              <a:t>th</a:t>
            </a:r>
            <a:r>
              <a:rPr lang="en-US" dirty="0" smtClean="0"/>
              <a:t> (no special testing schedule)</a:t>
            </a:r>
          </a:p>
          <a:p>
            <a:r>
              <a:rPr lang="en-US" dirty="0" smtClean="0"/>
              <a:t>Any 9</a:t>
            </a:r>
            <a:r>
              <a:rPr lang="en-US" baseline="30000" dirty="0" smtClean="0"/>
              <a:t>th</a:t>
            </a:r>
            <a:r>
              <a:rPr lang="en-US" dirty="0" smtClean="0"/>
              <a:t> through 11</a:t>
            </a:r>
            <a:r>
              <a:rPr lang="en-US" baseline="30000" dirty="0" smtClean="0"/>
              <a:t>th</a:t>
            </a:r>
            <a:r>
              <a:rPr lang="en-US" dirty="0" smtClean="0"/>
              <a:t> grader who misses any portion of the test will be expected to make up the test.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takes what test?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u="sng" dirty="0" smtClean="0"/>
              <a:t>10</a:t>
            </a:r>
            <a:r>
              <a:rPr lang="en-US" b="1" u="sng" baseline="30000" dirty="0" smtClean="0"/>
              <a:t>th</a:t>
            </a:r>
            <a:r>
              <a:rPr lang="en-US" b="1" u="sng" dirty="0" smtClean="0"/>
              <a:t> Life Science</a:t>
            </a:r>
            <a:endParaRPr lang="en-US" b="1" dirty="0" smtClean="0"/>
          </a:p>
          <a:p>
            <a:pPr lvl="0" indent="0">
              <a:buNone/>
            </a:pPr>
            <a:r>
              <a:rPr lang="en-US" dirty="0" smtClean="0"/>
              <a:t>All 10</a:t>
            </a:r>
            <a:r>
              <a:rPr lang="en-US" baseline="30000" dirty="0" smtClean="0"/>
              <a:t>th</a:t>
            </a:r>
            <a:r>
              <a:rPr lang="en-US" dirty="0" smtClean="0"/>
              <a:t> grade students will take this test, regardless of whether they have taken a science class this year 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b="1" u="sng" dirty="0" smtClean="0"/>
              <a:t>English-Language Arts</a:t>
            </a:r>
            <a:endParaRPr lang="en-US" b="1" dirty="0" smtClean="0"/>
          </a:p>
          <a:p>
            <a:pPr lvl="0" indent="0">
              <a:buNone/>
            </a:pPr>
            <a:r>
              <a:rPr lang="en-US" dirty="0" smtClean="0"/>
              <a:t>All 9</a:t>
            </a:r>
            <a:r>
              <a:rPr lang="en-US" baseline="30000" dirty="0" smtClean="0"/>
              <a:t>th</a:t>
            </a:r>
            <a:r>
              <a:rPr lang="en-US" dirty="0" smtClean="0"/>
              <a:t> – 11</a:t>
            </a:r>
            <a:r>
              <a:rPr lang="en-US" baseline="30000" dirty="0" smtClean="0"/>
              <a:t>th</a:t>
            </a:r>
            <a:r>
              <a:rPr lang="en-US" dirty="0" smtClean="0"/>
              <a:t> grade students will test, regardless of whether they have taken an English course at TTHS this year.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takes what test? </a:t>
            </a:r>
            <a:r>
              <a:rPr lang="en-US" sz="3400" i="1" dirty="0" smtClean="0"/>
              <a:t>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u="sng" dirty="0" smtClean="0"/>
              <a:t>Social Science/History</a:t>
            </a:r>
          </a:p>
          <a:p>
            <a:r>
              <a:rPr lang="en-US" b="1" dirty="0" smtClean="0"/>
              <a:t>9</a:t>
            </a:r>
            <a:r>
              <a:rPr lang="en-US" b="1" baseline="30000" dirty="0" smtClean="0"/>
              <a:t>th</a:t>
            </a:r>
            <a:r>
              <a:rPr lang="en-US" b="1" dirty="0" smtClean="0"/>
              <a:t> grade students will not test</a:t>
            </a:r>
            <a:r>
              <a:rPr lang="en-US" dirty="0" smtClean="0"/>
              <a:t> </a:t>
            </a:r>
            <a:r>
              <a:rPr lang="en-US" i="1" dirty="0" smtClean="0"/>
              <a:t>unless</a:t>
            </a:r>
            <a:r>
              <a:rPr lang="en-US" dirty="0" smtClean="0"/>
              <a:t> in World History.</a:t>
            </a:r>
          </a:p>
          <a:p>
            <a:r>
              <a:rPr lang="en-US" b="1" dirty="0" smtClean="0"/>
              <a:t>World History</a:t>
            </a:r>
            <a:r>
              <a:rPr lang="en-US" dirty="0" smtClean="0"/>
              <a:t>: All students who took World History this year will take this test.  If a junior took World History and U.S. History, they will take the U.S. History test during the regularly scheduled test date, and take the World History test during make-ups.</a:t>
            </a:r>
          </a:p>
          <a:p>
            <a:r>
              <a:rPr lang="en-US" b="1" dirty="0" smtClean="0"/>
              <a:t>U.S. History</a:t>
            </a:r>
            <a:r>
              <a:rPr lang="en-US" dirty="0" smtClean="0"/>
              <a:t>: grade-level test: All 11</a:t>
            </a:r>
            <a:r>
              <a:rPr lang="en-US" baseline="30000" dirty="0" smtClean="0"/>
              <a:t>th</a:t>
            </a:r>
            <a:r>
              <a:rPr lang="en-US" dirty="0" smtClean="0"/>
              <a:t> grade students will test in U.S. History, regardless of whether they have taken U.S. History at TTHS this year.</a:t>
            </a:r>
          </a:p>
          <a:p>
            <a:pPr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US" dirty="0" smtClean="0"/>
              <a:t>Who takes what test? </a:t>
            </a:r>
            <a:r>
              <a:rPr lang="en-US" sz="3400" i="1" dirty="0" smtClean="0"/>
              <a:t>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695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 smtClean="0"/>
              <a:t>Math – General Guidelines</a:t>
            </a:r>
          </a:p>
          <a:p>
            <a:r>
              <a:rPr lang="en-US" dirty="0" smtClean="0"/>
              <a:t>Math CST is based on the spring math course</a:t>
            </a:r>
          </a:p>
          <a:p>
            <a:r>
              <a:rPr lang="en-US" dirty="0" smtClean="0"/>
              <a:t>If no spring math course, test will be based on the fall math course.</a:t>
            </a:r>
          </a:p>
          <a:p>
            <a:r>
              <a:rPr lang="en-US" dirty="0" smtClean="0"/>
              <a:t>If no course taken this year, student will not be tested unless he/she completed Algebra 2B/Trig or higher last year.  Then student will test in Summative High School Math.</a:t>
            </a:r>
          </a:p>
          <a:p>
            <a:r>
              <a:rPr lang="en-US" i="1" dirty="0" smtClean="0"/>
              <a:t>These are guidelines.  Each math test is reviewed case by case.  If you have any questions, please see your counselor.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762000"/>
          </a:xfrm>
        </p:spPr>
        <p:txBody>
          <a:bodyPr/>
          <a:lstStyle/>
          <a:p>
            <a:r>
              <a:rPr lang="en-US" dirty="0" smtClean="0"/>
              <a:t>Who takes what test? </a:t>
            </a:r>
            <a:r>
              <a:rPr lang="en-US" sz="3400" i="1" dirty="0" smtClean="0"/>
              <a:t>(cont.)</a:t>
            </a:r>
            <a:endParaRPr lang="en-US" sz="3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79136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Math – General Guidelines (cont.)</a:t>
            </a:r>
          </a:p>
          <a:p>
            <a:pPr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828800"/>
          <a:ext cx="8077200" cy="490733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19300"/>
                <a:gridCol w="2019300"/>
                <a:gridCol w="2019300"/>
                <a:gridCol w="2019300"/>
              </a:tblGrid>
              <a:tr h="404957">
                <a:tc>
                  <a:txBody>
                    <a:bodyPr/>
                    <a:lstStyle/>
                    <a:p>
                      <a:r>
                        <a:rPr lang="en-US" dirty="0" smtClean="0"/>
                        <a:t>Math Course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Grade 9 CST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Grade 10 CST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Grade 11 CST</a:t>
                      </a:r>
                      <a:endParaRPr lang="en-US" dirty="0"/>
                    </a:p>
                  </a:txBody>
                  <a:tcPr anchor="ctr"/>
                </a:tc>
              </a:tr>
              <a:tr h="40495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Algebra Prep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General Math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None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None</a:t>
                      </a:r>
                      <a:endParaRPr lang="en-US" sz="1600" dirty="0"/>
                    </a:p>
                  </a:txBody>
                  <a:tcPr anchor="ctr"/>
                </a:tc>
              </a:tr>
              <a:tr h="40495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Algebra 1A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General</a:t>
                      </a:r>
                      <a:r>
                        <a:rPr lang="en-US" sz="1600" baseline="0" dirty="0" smtClean="0"/>
                        <a:t> Math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None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None</a:t>
                      </a:r>
                      <a:endParaRPr lang="en-US" sz="1600" dirty="0"/>
                    </a:p>
                  </a:txBody>
                  <a:tcPr anchor="ctr"/>
                </a:tc>
              </a:tr>
              <a:tr h="40495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Algebra 1B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Algebra 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Algebra 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Algebra 1</a:t>
                      </a:r>
                      <a:endParaRPr lang="en-US" sz="1600" dirty="0"/>
                    </a:p>
                  </a:txBody>
                  <a:tcPr anchor="ctr"/>
                </a:tc>
              </a:tr>
              <a:tr h="40495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Algebra 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Algebra 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Algebra 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Algebra 1</a:t>
                      </a:r>
                      <a:endParaRPr lang="en-US" sz="1600" dirty="0"/>
                    </a:p>
                  </a:txBody>
                  <a:tcPr anchor="ctr"/>
                </a:tc>
              </a:tr>
              <a:tr h="52222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Geometry/Honors</a:t>
                      </a:r>
                      <a:r>
                        <a:rPr lang="en-US" sz="1600" baseline="0" dirty="0" smtClean="0"/>
                        <a:t> Geometry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Geometry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Geometry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Geometry</a:t>
                      </a:r>
                      <a:endParaRPr lang="en-US" sz="1600" dirty="0"/>
                    </a:p>
                  </a:txBody>
                  <a:tcPr anchor="ctr"/>
                </a:tc>
              </a:tr>
              <a:tr h="40495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Algebra</a:t>
                      </a:r>
                      <a:r>
                        <a:rPr lang="en-US" sz="1600" baseline="0" dirty="0" smtClean="0"/>
                        <a:t> 2A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General Math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None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None</a:t>
                      </a:r>
                      <a:endParaRPr lang="en-US" sz="1600" dirty="0"/>
                    </a:p>
                  </a:txBody>
                  <a:tcPr anchor="ctr"/>
                </a:tc>
              </a:tr>
              <a:tr h="40495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Algebra 2B/Trig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Algebra 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Algebra 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Algebra 2</a:t>
                      </a:r>
                      <a:endParaRPr lang="en-US" sz="1600" dirty="0"/>
                    </a:p>
                  </a:txBody>
                  <a:tcPr anchor="ctr"/>
                </a:tc>
              </a:tr>
              <a:tr h="3199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Honors </a:t>
                      </a:r>
                      <a:r>
                        <a:rPr lang="en-US" sz="1600" dirty="0" err="1" smtClean="0"/>
                        <a:t>Alg</a:t>
                      </a:r>
                      <a:r>
                        <a:rPr lang="en-US" sz="1600" dirty="0" smtClean="0"/>
                        <a:t> 2/Trig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Algebra 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Algebra 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Algebra 2</a:t>
                      </a:r>
                      <a:endParaRPr lang="en-US" sz="1600" dirty="0"/>
                    </a:p>
                  </a:txBody>
                  <a:tcPr anchor="ctr"/>
                </a:tc>
              </a:tr>
              <a:tr h="19435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Pre-Calculus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Summative High School Math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Summative High School Math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Summative High School Math</a:t>
                      </a:r>
                    </a:p>
                  </a:txBody>
                  <a:tcPr anchor="ctr"/>
                </a:tc>
              </a:tr>
              <a:tr h="5066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Calculus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Summative High School Math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Summative High School Math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Summative High School Math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Who takes what test? </a:t>
            </a:r>
            <a:r>
              <a:rPr lang="en-US" sz="3400" i="1" dirty="0" smtClean="0"/>
              <a:t>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26736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Science</a:t>
            </a:r>
          </a:p>
          <a:p>
            <a:pPr marL="182880" lvl="0" indent="0">
              <a:buNone/>
            </a:pPr>
            <a:r>
              <a:rPr lang="en-US" dirty="0" smtClean="0"/>
              <a:t>If students took 2 science classes during the year, they will test based on their SPRING class.</a:t>
            </a:r>
          </a:p>
          <a:p>
            <a:pPr marL="182880" lvl="0" indent="0">
              <a:buNone/>
            </a:pPr>
            <a:endParaRPr lang="en-US" dirty="0" smtClean="0"/>
          </a:p>
          <a:p>
            <a:pPr lvl="1">
              <a:buNone/>
            </a:pPr>
            <a:endParaRPr lang="en-US" b="1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2895600"/>
          <a:ext cx="8001000" cy="3337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00500"/>
                <a:gridCol w="4000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Science Course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Gr</a:t>
                      </a:r>
                      <a:r>
                        <a:rPr lang="en-US" dirty="0" smtClean="0"/>
                        <a:t> Science</a:t>
                      </a:r>
                      <a:r>
                        <a:rPr lang="en-US" baseline="0" dirty="0" smtClean="0"/>
                        <a:t> (Honors, Regular)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Earth Science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Chemistry (Advanced, Regular)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Chemistry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Physics (Advanced,</a:t>
                      </a:r>
                      <a:r>
                        <a:rPr lang="en-US" baseline="0" dirty="0" smtClean="0"/>
                        <a:t> Regular)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Physics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Anatomy/Physiology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CST for this</a:t>
                      </a:r>
                      <a:r>
                        <a:rPr lang="en-US" baseline="0" dirty="0" smtClean="0"/>
                        <a:t> subject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Biology</a:t>
                      </a:r>
                      <a:r>
                        <a:rPr lang="en-US" baseline="0" dirty="0" smtClean="0"/>
                        <a:t> (AP, Honors, Regular)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Biology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Forensic</a:t>
                      </a:r>
                      <a:r>
                        <a:rPr lang="en-US" baseline="0" dirty="0" smtClean="0"/>
                        <a:t> Science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No CST for this</a:t>
                      </a:r>
                      <a:r>
                        <a:rPr lang="en-US" baseline="0" smtClean="0"/>
                        <a:t> subject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Marine Biology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No CST for this</a:t>
                      </a:r>
                      <a:r>
                        <a:rPr lang="en-US" baseline="0" smtClean="0"/>
                        <a:t> subject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River Ecology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CST for this</a:t>
                      </a:r>
                      <a:r>
                        <a:rPr lang="en-US" baseline="0" dirty="0" smtClean="0"/>
                        <a:t> subject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231</TotalTime>
  <Words>860</Words>
  <Application>Microsoft Office PowerPoint</Application>
  <PresentationFormat>On-screen Show (4:3)</PresentationFormat>
  <Paragraphs>139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</vt:lpstr>
      <vt:lpstr>2011 CSTs</vt:lpstr>
      <vt:lpstr>What are the CSTs (California Standards Tests)?</vt:lpstr>
      <vt:lpstr>Importance of taking the CSTs:</vt:lpstr>
      <vt:lpstr>Dates of 2011 CST</vt:lpstr>
      <vt:lpstr>Who takes what test?</vt:lpstr>
      <vt:lpstr>Who takes what test? (cont.)</vt:lpstr>
      <vt:lpstr>Who takes what test? (cont.)</vt:lpstr>
      <vt:lpstr>Who takes what test? (cont.)</vt:lpstr>
      <vt:lpstr>Who takes what test? (cont.)</vt:lpstr>
      <vt:lpstr>CST Goal Setting</vt:lpstr>
      <vt:lpstr>CST Goal Setting (cont.)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CST Goal Setting 2011</dc:title>
  <dc:creator>Amy Valdivia</dc:creator>
  <cp:lastModifiedBy>Amy Valdivia</cp:lastModifiedBy>
  <cp:revision>26</cp:revision>
  <dcterms:created xsi:type="dcterms:W3CDTF">2011-03-22T19:12:57Z</dcterms:created>
  <dcterms:modified xsi:type="dcterms:W3CDTF">2011-04-07T18:10:06Z</dcterms:modified>
</cp:coreProperties>
</file>