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315" r:id="rId6"/>
    <p:sldId id="316" r:id="rId7"/>
    <p:sldId id="317" r:id="rId8"/>
    <p:sldId id="260" r:id="rId9"/>
    <p:sldId id="261" r:id="rId10"/>
    <p:sldId id="262" r:id="rId11"/>
    <p:sldId id="31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12" r:id="rId51"/>
    <p:sldId id="301" r:id="rId52"/>
    <p:sldId id="313" r:id="rId53"/>
    <p:sldId id="302" r:id="rId54"/>
    <p:sldId id="303" r:id="rId55"/>
    <p:sldId id="304" r:id="rId56"/>
    <p:sldId id="305" r:id="rId57"/>
    <p:sldId id="306" r:id="rId58"/>
    <p:sldId id="307" r:id="rId59"/>
    <p:sldId id="308" r:id="rId60"/>
    <p:sldId id="309" r:id="rId61"/>
    <p:sldId id="310"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3E3B"/>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02" y="-4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BC5BBF3-36AE-4998-AF67-0C5FA2ADF170}" type="datetimeFigureOut">
              <a:rPr lang="en-US"/>
              <a:pPr>
                <a:defRPr/>
              </a:pPr>
              <a:t>12/13/2013</a:t>
            </a:fld>
            <a:endParaRPr lang="en-US"/>
          </a:p>
        </p:txBody>
      </p:sp>
      <p:sp>
        <p:nvSpPr>
          <p:cNvPr id="17412"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E4A7315-74A5-4BE0-9FC9-D5CB038B4D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rrowheads="1" noTextEdit="1"/>
          </p:cNvSpPr>
          <p:nvPr>
            <p:ph type="sldImg"/>
          </p:nvPr>
        </p:nvSpPr>
        <p:spPr>
          <a:ln/>
        </p:spPr>
      </p:sp>
      <p:sp>
        <p:nvSpPr>
          <p:cNvPr id="7065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rrowheads="1" noTextEdit="1"/>
          </p:cNvSpPr>
          <p:nvPr>
            <p:ph type="sldImg"/>
          </p:nvPr>
        </p:nvSpPr>
        <p:spPr>
          <a:ln/>
        </p:spPr>
      </p:sp>
      <p:sp>
        <p:nvSpPr>
          <p:cNvPr id="7373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298B7A-D391-4B5A-8A90-6EB7E173D8E2}" type="datetimeFigureOut">
              <a:rPr lang="en-US"/>
              <a:pPr>
                <a:defRPr/>
              </a:pPr>
              <a:t>12/13/2013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78B34C-7FC3-4489-AD30-5B250D567D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75BCC6-6C62-4E48-8DDA-145137A00289}" type="datetimeFigureOut">
              <a:rPr lang="en-US"/>
              <a:pPr>
                <a:defRPr/>
              </a:pPr>
              <a:t>12/13/2013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8C56AF-9282-4D9C-8C80-7F1C814800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9D985B-96A3-4F87-8CA4-440D71C5A5CB}" type="datetimeFigureOut">
              <a:rPr lang="en-US"/>
              <a:pPr>
                <a:defRPr/>
              </a:pPr>
              <a:t>12/13/2013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868CE8-8D4C-4189-90B0-36A63C86BE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267A0F60-8CC9-48F4-8736-C422763F79CD}" type="slidenum">
              <a:rPr lang="en-US"/>
              <a:pPr>
                <a:defRPr/>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73A3B76D-FF52-44B4-B357-557141A4B260}" type="slidenum">
              <a:rPr lang="en-US"/>
              <a:pPr>
                <a:defRPr/>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359ED911-DDF3-4208-9F34-1620FC619958}" type="datetimeFigureOut">
              <a:rPr lang="en-US"/>
              <a:pPr>
                <a:defRPr/>
              </a:pPr>
              <a:t>12/13/2013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80F190-B93E-4022-9607-76B48CB0E8A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169782-20F2-4CB7-B065-6AE175A56F61}" type="datetimeFigureOut">
              <a:rPr lang="en-US"/>
              <a:pPr>
                <a:defRPr/>
              </a:pPr>
              <a:t>12/13/2013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CF0F7C-5135-47E0-B2B1-8469B2DE7C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D16C7-DFC0-4D6F-B0CF-0C31C06F2158}" type="datetimeFigureOut">
              <a:rPr lang="en-US"/>
              <a:pPr>
                <a:defRPr/>
              </a:pPr>
              <a:t>12/13/2013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6051BB-E854-495C-932D-E51ED3DB47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A1DA0C-81B5-4D6B-9FB2-9E985D8AFB50}" type="datetimeFigureOut">
              <a:rPr lang="en-US"/>
              <a:pPr>
                <a:defRPr/>
              </a:pPr>
              <a:t>12/13/2013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FF92DB-A877-429B-BC8E-8323A4E2F6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B9640C-8C8C-4732-B1BB-57AF6E16B405}" type="datetimeFigureOut">
              <a:rPr lang="en-US"/>
              <a:pPr>
                <a:defRPr/>
              </a:pPr>
              <a:t>12/13/2013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EABC4E-3611-45B4-AF10-0EAF867583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F4E471-8056-4C59-92E2-53B84CB71D64}" type="datetimeFigureOut">
              <a:rPr lang="en-US"/>
              <a:pPr>
                <a:defRPr/>
              </a:pPr>
              <a:t>12/13/2013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1905EC-72CA-4DCC-B39C-77ECABC8A9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774BAA-B656-4AA1-98E1-E15E83DA88FE}" type="datetimeFigureOut">
              <a:rPr lang="en-US"/>
              <a:pPr>
                <a:defRPr/>
              </a:pPr>
              <a:t>12/13/2013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73508B-583D-4012-8ECE-073A7560E4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B6B4F7-670B-4CD5-B97A-FFF78EF3094B}" type="datetimeFigureOut">
              <a:rPr lang="en-US"/>
              <a:pPr>
                <a:defRPr/>
              </a:pPr>
              <a:t>12/13/2013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3928732-7C30-45B6-88BF-CF47882284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DDD066-9DF6-4D5D-AAED-71B2931BFC8A}" type="datetimeFigureOut">
              <a:rPr lang="en-US"/>
              <a:pPr>
                <a:defRPr/>
              </a:pPr>
              <a:t>12/13/2013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A8E852-3C12-4A7F-A3FE-5BF1D00714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B907F6-1751-48B9-A199-6806B108E70D}" type="datetimeFigureOut">
              <a:rPr lang="en-US"/>
              <a:pPr>
                <a:defRPr/>
              </a:pPr>
              <a:t>12/13/2013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A7C489-D86D-4FD8-97EB-C8B3CB757E1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4A5422-33C0-4E3F-B06F-3A2D33232C8F}" type="datetimeFigureOut">
              <a:rPr lang="en-US"/>
              <a:pPr>
                <a:defRPr/>
              </a:pPr>
              <a:t>12/13/2013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F64198A-3415-4589-9D62-124E267CFB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 id="2147483665" r:id="rId13"/>
    <p:sldLayoutId id="2147483662" r:id="rId14"/>
    <p:sldLayoutId id="214748366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3.wav"/><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3.wav"/><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audio" Target="../media/audio9.wav"/></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image" Target="../media/image33.wmf"/><Relationship Id="rId2" Type="http://schemas.openxmlformats.org/officeDocument/2006/relationships/audio" Target="../media/audio14.wav"/><Relationship Id="rId1" Type="http://schemas.openxmlformats.org/officeDocument/2006/relationships/slideLayout" Target="../slideLayouts/slideLayout4.xml"/><Relationship Id="rId6" Type="http://schemas.openxmlformats.org/officeDocument/2006/relationships/image" Target="../media/image32.wmf"/><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3.wav"/><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audio" Target="../media/audio17.wav"/></Relationships>
</file>

<file path=ppt/slides/_rels/slide21.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3.wav"/><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3.wav"/><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9.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20.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21.wav"/><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21.wav"/><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audio" Target="../media/audio22.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audio" Target="../media/audio2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24.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3.wav"/><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3.wav"/><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3.wav"/><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audio" Target="../media/audio17.wav"/></Relationships>
</file>

<file path=ppt/slides/_rels/slide3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audio" Target="../media/audio27.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audio" Target="../media/audio19.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28.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29.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audio" Target="../media/audio17.wav"/><Relationship Id="rId7" Type="http://schemas.openxmlformats.org/officeDocument/2006/relationships/image" Target="../media/image69.wmf"/><Relationship Id="rId2" Type="http://schemas.openxmlformats.org/officeDocument/2006/relationships/audio" Target="../media/audio29.wav"/><Relationship Id="rId1" Type="http://schemas.openxmlformats.org/officeDocument/2006/relationships/slideLayout" Target="../slideLayouts/slideLayout7.xml"/><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9.wav"/><Relationship Id="rId1" Type="http://schemas.openxmlformats.org/officeDocument/2006/relationships/slideLayout" Target="../slideLayouts/slideLayout7.xml"/><Relationship Id="rId4" Type="http://schemas.openxmlformats.org/officeDocument/2006/relationships/image" Target="../media/image72.wmf"/></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29.wav"/><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5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29.wav"/><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29.wav"/><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56.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29.wav"/><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5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29.wav"/><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audio" Target="../media/audio30.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audio" Target="../media/audio3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slideLayout" Target="../slideLayouts/slideLayout7.xml"/><Relationship Id="rId1" Type="http://schemas.openxmlformats.org/officeDocument/2006/relationships/audio" Target="file:///C:\Documents%20and%20Settings\Carl\My%20Documents\Historic%20Sound%20Bites\MUSIC\overthere%202.wav" TargetMode="Externa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2.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audio" Target="../media/audio6.wav"/><Relationship Id="rId7" Type="http://schemas.openxmlformats.org/officeDocument/2006/relationships/image" Target="../media/image13.jpeg"/><Relationship Id="rId12" Type="http://schemas.openxmlformats.org/officeDocument/2006/relationships/image" Target="../media/image18.gif"/><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audio" Target="../media/audio9.wav"/><Relationship Id="rId11" Type="http://schemas.openxmlformats.org/officeDocument/2006/relationships/image" Target="../media/image17.jpeg"/><Relationship Id="rId5" Type="http://schemas.openxmlformats.org/officeDocument/2006/relationships/audio" Target="../media/audio8.wav"/><Relationship Id="rId10" Type="http://schemas.openxmlformats.org/officeDocument/2006/relationships/image" Target="../media/image16.gif"/><Relationship Id="rId4" Type="http://schemas.openxmlformats.org/officeDocument/2006/relationships/audio" Target="../media/audio7.wav"/><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18435" name="Picture 4" descr="tov-ma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6" name="AutoShape 6"/>
          <p:cNvSpPr>
            <a:spLocks noChangeArrowheads="1"/>
          </p:cNvSpPr>
          <p:nvPr/>
        </p:nvSpPr>
        <p:spPr bwMode="auto">
          <a:xfrm>
            <a:off x="6934200" y="7620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vert="eaVert" wrap="none" anchor="ctr"/>
          <a:lstStyle/>
          <a:p>
            <a:endParaRPr lang="en-US"/>
          </a:p>
        </p:txBody>
      </p:sp>
      <p:sp>
        <p:nvSpPr>
          <p:cNvPr id="15367" name="AutoShape 7"/>
          <p:cNvSpPr>
            <a:spLocks noChangeArrowheads="1"/>
          </p:cNvSpPr>
          <p:nvPr/>
        </p:nvSpPr>
        <p:spPr bwMode="auto">
          <a:xfrm>
            <a:off x="2743200" y="26670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vert="eaVert" wrap="none" anchor="ctr"/>
          <a:lstStyle/>
          <a:p>
            <a:endParaRPr lang="en-US"/>
          </a:p>
        </p:txBody>
      </p:sp>
      <p:sp>
        <p:nvSpPr>
          <p:cNvPr id="15369" name="AutoShape 9"/>
          <p:cNvSpPr>
            <a:spLocks noChangeArrowheads="1"/>
          </p:cNvSpPr>
          <p:nvPr/>
        </p:nvSpPr>
        <p:spPr bwMode="auto">
          <a:xfrm>
            <a:off x="6324600" y="35052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15370" name="AutoShape 10"/>
          <p:cNvSpPr>
            <a:spLocks noChangeArrowheads="1"/>
          </p:cNvSpPr>
          <p:nvPr/>
        </p:nvSpPr>
        <p:spPr bwMode="auto">
          <a:xfrm>
            <a:off x="4648200" y="16002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vert="eaVert" wrap="none" anchor="ctr"/>
          <a:lstStyle/>
          <a:p>
            <a:endParaRPr lang="en-US"/>
          </a:p>
        </p:txBody>
      </p:sp>
      <p:sp>
        <p:nvSpPr>
          <p:cNvPr id="15371" name="AutoShape 11"/>
          <p:cNvSpPr>
            <a:spLocks noChangeArrowheads="1"/>
          </p:cNvSpPr>
          <p:nvPr/>
        </p:nvSpPr>
        <p:spPr bwMode="auto">
          <a:xfrm>
            <a:off x="685800" y="16764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15372" name="AutoShape 12"/>
          <p:cNvSpPr>
            <a:spLocks noChangeArrowheads="1"/>
          </p:cNvSpPr>
          <p:nvPr/>
        </p:nvSpPr>
        <p:spPr bwMode="auto">
          <a:xfrm>
            <a:off x="7391400" y="5562600"/>
            <a:ext cx="485775" cy="976313"/>
          </a:xfrm>
          <a:prstGeom prst="upArrow">
            <a:avLst>
              <a:gd name="adj1" fmla="val 50000"/>
              <a:gd name="adj2" fmla="val 50245"/>
            </a:avLst>
          </a:prstGeom>
          <a:solidFill>
            <a:schemeClr val="accent1"/>
          </a:solidFill>
          <a:ln w="9525">
            <a:solidFill>
              <a:schemeClr val="tx1"/>
            </a:solidFill>
            <a:miter lim="800000"/>
            <a:headEnd/>
            <a:tailEnd/>
          </a:ln>
        </p:spPr>
        <p:txBody>
          <a:bodyPr vert="eaVert" wrap="none" anchor="ctr"/>
          <a:lstStyle/>
          <a:p>
            <a:endParaRPr lang="en-US"/>
          </a:p>
        </p:txBody>
      </p:sp>
      <p:sp>
        <p:nvSpPr>
          <p:cNvPr id="15375" name="AutoShape 15"/>
          <p:cNvSpPr>
            <a:spLocks noChangeArrowheads="1"/>
          </p:cNvSpPr>
          <p:nvPr/>
        </p:nvSpPr>
        <p:spPr bwMode="auto">
          <a:xfrm>
            <a:off x="5181600" y="3657600"/>
            <a:ext cx="2514600" cy="1981200"/>
          </a:xfrm>
          <a:custGeom>
            <a:avLst/>
            <a:gdLst>
              <a:gd name="T0" fmla="*/ 146370680 w 21600"/>
              <a:gd name="T1" fmla="*/ 0 h 21600"/>
              <a:gd name="T2" fmla="*/ 42867643 w 21600"/>
              <a:gd name="T3" fmla="*/ 26610178 h 21600"/>
              <a:gd name="T4" fmla="*/ 0 w 21600"/>
              <a:gd name="T5" fmla="*/ 90860023 h 21600"/>
              <a:gd name="T6" fmla="*/ 42867643 w 21600"/>
              <a:gd name="T7" fmla="*/ 155109880 h 21600"/>
              <a:gd name="T8" fmla="*/ 146370680 w 21600"/>
              <a:gd name="T9" fmla="*/ 181720047 h 21600"/>
              <a:gd name="T10" fmla="*/ 249873733 w 21600"/>
              <a:gd name="T11" fmla="*/ 155109880 h 21600"/>
              <a:gd name="T12" fmla="*/ 292741361 w 21600"/>
              <a:gd name="T13" fmla="*/ 90860023 h 21600"/>
              <a:gd name="T14" fmla="*/ 249873733 w 21600"/>
              <a:gd name="T15" fmla="*/ 2661017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 y="10800"/>
                </a:moveTo>
                <a:cubicBezTo>
                  <a:pt x="532" y="16471"/>
                  <a:pt x="5129" y="21068"/>
                  <a:pt x="10800" y="21068"/>
                </a:cubicBezTo>
                <a:cubicBezTo>
                  <a:pt x="16471" y="21068"/>
                  <a:pt x="21068" y="16471"/>
                  <a:pt x="21068" y="10800"/>
                </a:cubicBezTo>
                <a:cubicBezTo>
                  <a:pt x="21068" y="5129"/>
                  <a:pt x="16471" y="532"/>
                  <a:pt x="10800" y="532"/>
                </a:cubicBezTo>
                <a:cubicBezTo>
                  <a:pt x="5129" y="532"/>
                  <a:pt x="532" y="5129"/>
                  <a:pt x="532" y="10800"/>
                </a:cubicBezTo>
                <a:close/>
              </a:path>
            </a:pathLst>
          </a:custGeom>
          <a:solidFill>
            <a:srgbClr val="FF0000"/>
          </a:solidFill>
          <a:ln w="9525">
            <a:solidFill>
              <a:schemeClr val="tx1"/>
            </a:solidFill>
            <a:round/>
            <a:headEnd/>
            <a:tailEnd/>
          </a:ln>
        </p:spPr>
        <p:txBody>
          <a:bodyPr wrap="none" anchor="ctr"/>
          <a:lstStyle/>
          <a:p>
            <a:endParaRPr lang="en-US"/>
          </a:p>
        </p:txBody>
      </p:sp>
      <p:sp>
        <p:nvSpPr>
          <p:cNvPr id="15376" name="AutoShape 16"/>
          <p:cNvSpPr>
            <a:spLocks noChangeArrowheads="1"/>
          </p:cNvSpPr>
          <p:nvPr/>
        </p:nvSpPr>
        <p:spPr bwMode="auto">
          <a:xfrm>
            <a:off x="3962400" y="4267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15377" name="AutoShape 17"/>
          <p:cNvSpPr>
            <a:spLocks noChangeArrowheads="1"/>
          </p:cNvSpPr>
          <p:nvPr/>
        </p:nvSpPr>
        <p:spPr bwMode="auto">
          <a:xfrm>
            <a:off x="5562600" y="4800600"/>
            <a:ext cx="485775" cy="976313"/>
          </a:xfrm>
          <a:prstGeom prst="upArrow">
            <a:avLst>
              <a:gd name="adj1" fmla="val 50000"/>
              <a:gd name="adj2" fmla="val 50245"/>
            </a:avLst>
          </a:prstGeom>
          <a:solidFill>
            <a:schemeClr val="accent1"/>
          </a:solidFill>
          <a:ln w="9525">
            <a:solidFill>
              <a:schemeClr val="tx1"/>
            </a:solidFill>
            <a:miter lim="800000"/>
            <a:headEnd/>
            <a:tailEnd/>
          </a:ln>
        </p:spPr>
        <p:txBody>
          <a:bodyPr vert="eaVert" wrap="none" anchor="ctr"/>
          <a:lstStyle/>
          <a:p>
            <a:endParaRPr lang="en-US"/>
          </a:p>
        </p:txBody>
      </p:sp>
      <p:pic>
        <p:nvPicPr>
          <p:cNvPr id="15378" name="Picture 18" descr="MC910217485[1]"/>
          <p:cNvPicPr>
            <a:picLocks noChangeAspect="1" noChangeArrowheads="1"/>
          </p:cNvPicPr>
          <p:nvPr/>
        </p:nvPicPr>
        <p:blipFill>
          <a:blip r:embed="rId3"/>
          <a:srcRect/>
          <a:stretch>
            <a:fillRect/>
          </a:stretch>
        </p:blipFill>
        <p:spPr bwMode="auto">
          <a:xfrm>
            <a:off x="4816475" y="2895600"/>
            <a:ext cx="2835275" cy="2895600"/>
          </a:xfrm>
          <a:prstGeom prst="rect">
            <a:avLst/>
          </a:prstGeom>
          <a:noFill/>
          <a:ln w="9525">
            <a:noFill/>
            <a:miter lim="800000"/>
            <a:headEnd/>
            <a:tailEnd/>
          </a:ln>
        </p:spPr>
      </p:pic>
      <p:pic>
        <p:nvPicPr>
          <p:cNvPr id="15380" name="Picture 20" descr="Tuts_explosion_img000"/>
          <p:cNvPicPr>
            <a:picLocks noChangeAspect="1" noChangeArrowheads="1"/>
          </p:cNvPicPr>
          <p:nvPr/>
        </p:nvPicPr>
        <p:blipFill>
          <a:blip r:embed="rId4"/>
          <a:srcRect/>
          <a:stretch>
            <a:fillRect/>
          </a:stretch>
        </p:blipFill>
        <p:spPr bwMode="auto">
          <a:xfrm>
            <a:off x="1676400" y="1295400"/>
            <a:ext cx="7772400" cy="5829300"/>
          </a:xfrm>
          <a:prstGeom prst="rect">
            <a:avLst/>
          </a:prstGeom>
          <a:noFill/>
          <a:ln w="9525">
            <a:noFill/>
            <a:miter lim="800000"/>
            <a:headEnd/>
            <a:tailEnd/>
          </a:ln>
        </p:spPr>
      </p:pic>
      <p:pic>
        <p:nvPicPr>
          <p:cNvPr id="18448" name="Picture 16" descr="275px-Logo_of_the_Royal_Navy"/>
          <p:cNvPicPr>
            <a:picLocks noChangeAspect="1" noChangeArrowheads="1"/>
          </p:cNvPicPr>
          <p:nvPr/>
        </p:nvPicPr>
        <p:blipFill>
          <a:blip r:embed="rId5"/>
          <a:srcRect/>
          <a:stretch>
            <a:fillRect/>
          </a:stretch>
        </p:blipFill>
        <p:spPr bwMode="auto">
          <a:xfrm>
            <a:off x="0" y="0"/>
            <a:ext cx="1749425" cy="2119313"/>
          </a:xfrm>
          <a:prstGeom prst="rect">
            <a:avLst/>
          </a:prstGeom>
          <a:noFill/>
        </p:spPr>
      </p:pic>
      <p:pic>
        <p:nvPicPr>
          <p:cNvPr id="18450" name="Picture 18" descr="u-boat-type-xxiax"/>
          <p:cNvPicPr>
            <a:picLocks noChangeAspect="1" noChangeArrowheads="1"/>
          </p:cNvPicPr>
          <p:nvPr/>
        </p:nvPicPr>
        <p:blipFill>
          <a:blip r:embed="rId6"/>
          <a:srcRect/>
          <a:stretch>
            <a:fillRect/>
          </a:stretch>
        </p:blipFill>
        <p:spPr bwMode="auto">
          <a:xfrm>
            <a:off x="9144000" y="152400"/>
            <a:ext cx="2781300" cy="10239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down)">
                                      <p:cBhvr>
                                        <p:cTn id="7" dur="580">
                                          <p:stCondLst>
                                            <p:cond delay="0"/>
                                          </p:stCondLst>
                                        </p:cTn>
                                        <p:tgtEl>
                                          <p:spTgt spid="15366"/>
                                        </p:tgtEl>
                                      </p:cBhvr>
                                    </p:animEffect>
                                    <p:anim calcmode="lin" valueType="num">
                                      <p:cBhvr>
                                        <p:cTn id="8" dur="1822" tmFilter="0,0; 0.14,0.36; 0.43,0.73; 0.71,0.91; 1.0,1.0">
                                          <p:stCondLst>
                                            <p:cond delay="0"/>
                                          </p:stCondLst>
                                        </p:cTn>
                                        <p:tgtEl>
                                          <p:spTgt spid="153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6"/>
                                        </p:tgtEl>
                                      </p:cBhvr>
                                      <p:to x="100000" y="60000"/>
                                    </p:animScale>
                                    <p:animScale>
                                      <p:cBhvr>
                                        <p:cTn id="14" dur="166" decel="50000">
                                          <p:stCondLst>
                                            <p:cond delay="676"/>
                                          </p:stCondLst>
                                        </p:cTn>
                                        <p:tgtEl>
                                          <p:spTgt spid="15366"/>
                                        </p:tgtEl>
                                      </p:cBhvr>
                                      <p:to x="100000" y="100000"/>
                                    </p:animScale>
                                    <p:animScale>
                                      <p:cBhvr>
                                        <p:cTn id="15" dur="26">
                                          <p:stCondLst>
                                            <p:cond delay="1312"/>
                                          </p:stCondLst>
                                        </p:cTn>
                                        <p:tgtEl>
                                          <p:spTgt spid="15366"/>
                                        </p:tgtEl>
                                      </p:cBhvr>
                                      <p:to x="100000" y="80000"/>
                                    </p:animScale>
                                    <p:animScale>
                                      <p:cBhvr>
                                        <p:cTn id="16" dur="166" decel="50000">
                                          <p:stCondLst>
                                            <p:cond delay="1338"/>
                                          </p:stCondLst>
                                        </p:cTn>
                                        <p:tgtEl>
                                          <p:spTgt spid="15366"/>
                                        </p:tgtEl>
                                      </p:cBhvr>
                                      <p:to x="100000" y="100000"/>
                                    </p:animScale>
                                    <p:animScale>
                                      <p:cBhvr>
                                        <p:cTn id="17" dur="26">
                                          <p:stCondLst>
                                            <p:cond delay="1642"/>
                                          </p:stCondLst>
                                        </p:cTn>
                                        <p:tgtEl>
                                          <p:spTgt spid="15366"/>
                                        </p:tgtEl>
                                      </p:cBhvr>
                                      <p:to x="100000" y="90000"/>
                                    </p:animScale>
                                    <p:animScale>
                                      <p:cBhvr>
                                        <p:cTn id="18" dur="166" decel="50000">
                                          <p:stCondLst>
                                            <p:cond delay="1668"/>
                                          </p:stCondLst>
                                        </p:cTn>
                                        <p:tgtEl>
                                          <p:spTgt spid="15366"/>
                                        </p:tgtEl>
                                      </p:cBhvr>
                                      <p:to x="100000" y="100000"/>
                                    </p:animScale>
                                    <p:animScale>
                                      <p:cBhvr>
                                        <p:cTn id="19" dur="26">
                                          <p:stCondLst>
                                            <p:cond delay="1808"/>
                                          </p:stCondLst>
                                        </p:cTn>
                                        <p:tgtEl>
                                          <p:spTgt spid="15366"/>
                                        </p:tgtEl>
                                      </p:cBhvr>
                                      <p:to x="100000" y="95000"/>
                                    </p:animScale>
                                    <p:animScale>
                                      <p:cBhvr>
                                        <p:cTn id="20" dur="166" decel="50000">
                                          <p:stCondLst>
                                            <p:cond delay="1834"/>
                                          </p:stCondLst>
                                        </p:cTn>
                                        <p:tgtEl>
                                          <p:spTgt spid="153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367"/>
                                        </p:tgtEl>
                                        <p:attrNameLst>
                                          <p:attrName>style.visibility</p:attrName>
                                        </p:attrNameLst>
                                      </p:cBhvr>
                                      <p:to>
                                        <p:strVal val="visible"/>
                                      </p:to>
                                    </p:set>
                                    <p:animEffect transition="in" filter="wipe(down)">
                                      <p:cBhvr>
                                        <p:cTn id="25" dur="580">
                                          <p:stCondLst>
                                            <p:cond delay="0"/>
                                          </p:stCondLst>
                                        </p:cTn>
                                        <p:tgtEl>
                                          <p:spTgt spid="15367"/>
                                        </p:tgtEl>
                                      </p:cBhvr>
                                    </p:animEffect>
                                    <p:anim calcmode="lin" valueType="num">
                                      <p:cBhvr>
                                        <p:cTn id="26" dur="1822" tmFilter="0,0; 0.14,0.36; 0.43,0.73; 0.71,0.91; 1.0,1.0">
                                          <p:stCondLst>
                                            <p:cond delay="0"/>
                                          </p:stCondLst>
                                        </p:cTn>
                                        <p:tgtEl>
                                          <p:spTgt spid="1536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36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36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36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367"/>
                                        </p:tgtEl>
                                        <p:attrNameLst>
                                          <p:attrName>ppt_y</p:attrName>
                                        </p:attrNameLst>
                                      </p:cBhvr>
                                      <p:tavLst>
                                        <p:tav tm="0" fmla="#ppt_y-sin(pi*$)/81">
                                          <p:val>
                                            <p:fltVal val="0"/>
                                          </p:val>
                                        </p:tav>
                                        <p:tav tm="100000">
                                          <p:val>
                                            <p:fltVal val="1"/>
                                          </p:val>
                                        </p:tav>
                                      </p:tavLst>
                                    </p:anim>
                                    <p:animScale>
                                      <p:cBhvr>
                                        <p:cTn id="31" dur="26">
                                          <p:stCondLst>
                                            <p:cond delay="650"/>
                                          </p:stCondLst>
                                        </p:cTn>
                                        <p:tgtEl>
                                          <p:spTgt spid="15367"/>
                                        </p:tgtEl>
                                      </p:cBhvr>
                                      <p:to x="100000" y="60000"/>
                                    </p:animScale>
                                    <p:animScale>
                                      <p:cBhvr>
                                        <p:cTn id="32" dur="166" decel="50000">
                                          <p:stCondLst>
                                            <p:cond delay="676"/>
                                          </p:stCondLst>
                                        </p:cTn>
                                        <p:tgtEl>
                                          <p:spTgt spid="15367"/>
                                        </p:tgtEl>
                                      </p:cBhvr>
                                      <p:to x="100000" y="100000"/>
                                    </p:animScale>
                                    <p:animScale>
                                      <p:cBhvr>
                                        <p:cTn id="33" dur="26">
                                          <p:stCondLst>
                                            <p:cond delay="1312"/>
                                          </p:stCondLst>
                                        </p:cTn>
                                        <p:tgtEl>
                                          <p:spTgt spid="15367"/>
                                        </p:tgtEl>
                                      </p:cBhvr>
                                      <p:to x="100000" y="80000"/>
                                    </p:animScale>
                                    <p:animScale>
                                      <p:cBhvr>
                                        <p:cTn id="34" dur="166" decel="50000">
                                          <p:stCondLst>
                                            <p:cond delay="1338"/>
                                          </p:stCondLst>
                                        </p:cTn>
                                        <p:tgtEl>
                                          <p:spTgt spid="15367"/>
                                        </p:tgtEl>
                                      </p:cBhvr>
                                      <p:to x="100000" y="100000"/>
                                    </p:animScale>
                                    <p:animScale>
                                      <p:cBhvr>
                                        <p:cTn id="35" dur="26">
                                          <p:stCondLst>
                                            <p:cond delay="1642"/>
                                          </p:stCondLst>
                                        </p:cTn>
                                        <p:tgtEl>
                                          <p:spTgt spid="15367"/>
                                        </p:tgtEl>
                                      </p:cBhvr>
                                      <p:to x="100000" y="90000"/>
                                    </p:animScale>
                                    <p:animScale>
                                      <p:cBhvr>
                                        <p:cTn id="36" dur="166" decel="50000">
                                          <p:stCondLst>
                                            <p:cond delay="1668"/>
                                          </p:stCondLst>
                                        </p:cTn>
                                        <p:tgtEl>
                                          <p:spTgt spid="15367"/>
                                        </p:tgtEl>
                                      </p:cBhvr>
                                      <p:to x="100000" y="100000"/>
                                    </p:animScale>
                                    <p:animScale>
                                      <p:cBhvr>
                                        <p:cTn id="37" dur="26">
                                          <p:stCondLst>
                                            <p:cond delay="1808"/>
                                          </p:stCondLst>
                                        </p:cTn>
                                        <p:tgtEl>
                                          <p:spTgt spid="15367"/>
                                        </p:tgtEl>
                                      </p:cBhvr>
                                      <p:to x="100000" y="95000"/>
                                    </p:animScale>
                                    <p:animScale>
                                      <p:cBhvr>
                                        <p:cTn id="38" dur="166" decel="50000">
                                          <p:stCondLst>
                                            <p:cond delay="1834"/>
                                          </p:stCondLst>
                                        </p:cTn>
                                        <p:tgtEl>
                                          <p:spTgt spid="1536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5370"/>
                                        </p:tgtEl>
                                        <p:attrNameLst>
                                          <p:attrName>style.visibility</p:attrName>
                                        </p:attrNameLst>
                                      </p:cBhvr>
                                      <p:to>
                                        <p:strVal val="visible"/>
                                      </p:to>
                                    </p:set>
                                    <p:animEffect transition="in" filter="wipe(down)">
                                      <p:cBhvr>
                                        <p:cTn id="43" dur="580">
                                          <p:stCondLst>
                                            <p:cond delay="0"/>
                                          </p:stCondLst>
                                        </p:cTn>
                                        <p:tgtEl>
                                          <p:spTgt spid="15370"/>
                                        </p:tgtEl>
                                      </p:cBhvr>
                                    </p:animEffect>
                                    <p:anim calcmode="lin" valueType="num">
                                      <p:cBhvr>
                                        <p:cTn id="44" dur="1822" tmFilter="0,0; 0.14,0.36; 0.43,0.73; 0.71,0.91; 1.0,1.0">
                                          <p:stCondLst>
                                            <p:cond delay="0"/>
                                          </p:stCondLst>
                                        </p:cTn>
                                        <p:tgtEl>
                                          <p:spTgt spid="1537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37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37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37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370"/>
                                        </p:tgtEl>
                                        <p:attrNameLst>
                                          <p:attrName>ppt_y</p:attrName>
                                        </p:attrNameLst>
                                      </p:cBhvr>
                                      <p:tavLst>
                                        <p:tav tm="0" fmla="#ppt_y-sin(pi*$)/81">
                                          <p:val>
                                            <p:fltVal val="0"/>
                                          </p:val>
                                        </p:tav>
                                        <p:tav tm="100000">
                                          <p:val>
                                            <p:fltVal val="1"/>
                                          </p:val>
                                        </p:tav>
                                      </p:tavLst>
                                    </p:anim>
                                    <p:animScale>
                                      <p:cBhvr>
                                        <p:cTn id="49" dur="26">
                                          <p:stCondLst>
                                            <p:cond delay="650"/>
                                          </p:stCondLst>
                                        </p:cTn>
                                        <p:tgtEl>
                                          <p:spTgt spid="15370"/>
                                        </p:tgtEl>
                                      </p:cBhvr>
                                      <p:to x="100000" y="60000"/>
                                    </p:animScale>
                                    <p:animScale>
                                      <p:cBhvr>
                                        <p:cTn id="50" dur="166" decel="50000">
                                          <p:stCondLst>
                                            <p:cond delay="676"/>
                                          </p:stCondLst>
                                        </p:cTn>
                                        <p:tgtEl>
                                          <p:spTgt spid="15370"/>
                                        </p:tgtEl>
                                      </p:cBhvr>
                                      <p:to x="100000" y="100000"/>
                                    </p:animScale>
                                    <p:animScale>
                                      <p:cBhvr>
                                        <p:cTn id="51" dur="26">
                                          <p:stCondLst>
                                            <p:cond delay="1312"/>
                                          </p:stCondLst>
                                        </p:cTn>
                                        <p:tgtEl>
                                          <p:spTgt spid="15370"/>
                                        </p:tgtEl>
                                      </p:cBhvr>
                                      <p:to x="100000" y="80000"/>
                                    </p:animScale>
                                    <p:animScale>
                                      <p:cBhvr>
                                        <p:cTn id="52" dur="166" decel="50000">
                                          <p:stCondLst>
                                            <p:cond delay="1338"/>
                                          </p:stCondLst>
                                        </p:cTn>
                                        <p:tgtEl>
                                          <p:spTgt spid="15370"/>
                                        </p:tgtEl>
                                      </p:cBhvr>
                                      <p:to x="100000" y="100000"/>
                                    </p:animScale>
                                    <p:animScale>
                                      <p:cBhvr>
                                        <p:cTn id="53" dur="26">
                                          <p:stCondLst>
                                            <p:cond delay="1642"/>
                                          </p:stCondLst>
                                        </p:cTn>
                                        <p:tgtEl>
                                          <p:spTgt spid="15370"/>
                                        </p:tgtEl>
                                      </p:cBhvr>
                                      <p:to x="100000" y="90000"/>
                                    </p:animScale>
                                    <p:animScale>
                                      <p:cBhvr>
                                        <p:cTn id="54" dur="166" decel="50000">
                                          <p:stCondLst>
                                            <p:cond delay="1668"/>
                                          </p:stCondLst>
                                        </p:cTn>
                                        <p:tgtEl>
                                          <p:spTgt spid="15370"/>
                                        </p:tgtEl>
                                      </p:cBhvr>
                                      <p:to x="100000" y="100000"/>
                                    </p:animScale>
                                    <p:animScale>
                                      <p:cBhvr>
                                        <p:cTn id="55" dur="26">
                                          <p:stCondLst>
                                            <p:cond delay="1808"/>
                                          </p:stCondLst>
                                        </p:cTn>
                                        <p:tgtEl>
                                          <p:spTgt spid="15370"/>
                                        </p:tgtEl>
                                      </p:cBhvr>
                                      <p:to x="100000" y="95000"/>
                                    </p:animScale>
                                    <p:animScale>
                                      <p:cBhvr>
                                        <p:cTn id="56" dur="166" decel="50000">
                                          <p:stCondLst>
                                            <p:cond delay="1834"/>
                                          </p:stCondLst>
                                        </p:cTn>
                                        <p:tgtEl>
                                          <p:spTgt spid="1537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372"/>
                                        </p:tgtEl>
                                        <p:attrNameLst>
                                          <p:attrName>style.visibility</p:attrName>
                                        </p:attrNameLst>
                                      </p:cBhvr>
                                      <p:to>
                                        <p:strVal val="visible"/>
                                      </p:to>
                                    </p:set>
                                    <p:animEffect transition="in" filter="wipe(down)">
                                      <p:cBhvr>
                                        <p:cTn id="61" dur="580">
                                          <p:stCondLst>
                                            <p:cond delay="0"/>
                                          </p:stCondLst>
                                        </p:cTn>
                                        <p:tgtEl>
                                          <p:spTgt spid="15372"/>
                                        </p:tgtEl>
                                      </p:cBhvr>
                                    </p:animEffect>
                                    <p:anim calcmode="lin" valueType="num">
                                      <p:cBhvr>
                                        <p:cTn id="62" dur="1822" tmFilter="0,0; 0.14,0.36; 0.43,0.73; 0.71,0.91; 1.0,1.0">
                                          <p:stCondLst>
                                            <p:cond delay="0"/>
                                          </p:stCondLst>
                                        </p:cTn>
                                        <p:tgtEl>
                                          <p:spTgt spid="1537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37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37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37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372"/>
                                        </p:tgtEl>
                                        <p:attrNameLst>
                                          <p:attrName>ppt_y</p:attrName>
                                        </p:attrNameLst>
                                      </p:cBhvr>
                                      <p:tavLst>
                                        <p:tav tm="0" fmla="#ppt_y-sin(pi*$)/81">
                                          <p:val>
                                            <p:fltVal val="0"/>
                                          </p:val>
                                        </p:tav>
                                        <p:tav tm="100000">
                                          <p:val>
                                            <p:fltVal val="1"/>
                                          </p:val>
                                        </p:tav>
                                      </p:tavLst>
                                    </p:anim>
                                    <p:animScale>
                                      <p:cBhvr>
                                        <p:cTn id="67" dur="26">
                                          <p:stCondLst>
                                            <p:cond delay="650"/>
                                          </p:stCondLst>
                                        </p:cTn>
                                        <p:tgtEl>
                                          <p:spTgt spid="15372"/>
                                        </p:tgtEl>
                                      </p:cBhvr>
                                      <p:to x="100000" y="60000"/>
                                    </p:animScale>
                                    <p:animScale>
                                      <p:cBhvr>
                                        <p:cTn id="68" dur="166" decel="50000">
                                          <p:stCondLst>
                                            <p:cond delay="676"/>
                                          </p:stCondLst>
                                        </p:cTn>
                                        <p:tgtEl>
                                          <p:spTgt spid="15372"/>
                                        </p:tgtEl>
                                      </p:cBhvr>
                                      <p:to x="100000" y="100000"/>
                                    </p:animScale>
                                    <p:animScale>
                                      <p:cBhvr>
                                        <p:cTn id="69" dur="26">
                                          <p:stCondLst>
                                            <p:cond delay="1312"/>
                                          </p:stCondLst>
                                        </p:cTn>
                                        <p:tgtEl>
                                          <p:spTgt spid="15372"/>
                                        </p:tgtEl>
                                      </p:cBhvr>
                                      <p:to x="100000" y="80000"/>
                                    </p:animScale>
                                    <p:animScale>
                                      <p:cBhvr>
                                        <p:cTn id="70" dur="166" decel="50000">
                                          <p:stCondLst>
                                            <p:cond delay="1338"/>
                                          </p:stCondLst>
                                        </p:cTn>
                                        <p:tgtEl>
                                          <p:spTgt spid="15372"/>
                                        </p:tgtEl>
                                      </p:cBhvr>
                                      <p:to x="100000" y="100000"/>
                                    </p:animScale>
                                    <p:animScale>
                                      <p:cBhvr>
                                        <p:cTn id="71" dur="26">
                                          <p:stCondLst>
                                            <p:cond delay="1642"/>
                                          </p:stCondLst>
                                        </p:cTn>
                                        <p:tgtEl>
                                          <p:spTgt spid="15372"/>
                                        </p:tgtEl>
                                      </p:cBhvr>
                                      <p:to x="100000" y="90000"/>
                                    </p:animScale>
                                    <p:animScale>
                                      <p:cBhvr>
                                        <p:cTn id="72" dur="166" decel="50000">
                                          <p:stCondLst>
                                            <p:cond delay="1668"/>
                                          </p:stCondLst>
                                        </p:cTn>
                                        <p:tgtEl>
                                          <p:spTgt spid="15372"/>
                                        </p:tgtEl>
                                      </p:cBhvr>
                                      <p:to x="100000" y="100000"/>
                                    </p:animScale>
                                    <p:animScale>
                                      <p:cBhvr>
                                        <p:cTn id="73" dur="26">
                                          <p:stCondLst>
                                            <p:cond delay="1808"/>
                                          </p:stCondLst>
                                        </p:cTn>
                                        <p:tgtEl>
                                          <p:spTgt spid="15372"/>
                                        </p:tgtEl>
                                      </p:cBhvr>
                                      <p:to x="100000" y="95000"/>
                                    </p:animScale>
                                    <p:animScale>
                                      <p:cBhvr>
                                        <p:cTn id="74" dur="166" decel="50000">
                                          <p:stCondLst>
                                            <p:cond delay="1834"/>
                                          </p:stCondLst>
                                        </p:cTn>
                                        <p:tgtEl>
                                          <p:spTgt spid="1537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15375"/>
                                        </p:tgtEl>
                                        <p:attrNameLst>
                                          <p:attrName>style.visibility</p:attrName>
                                        </p:attrNameLst>
                                      </p:cBhvr>
                                      <p:to>
                                        <p:strVal val="visible"/>
                                      </p:to>
                                    </p:set>
                                    <p:anim calcmode="lin" valueType="num">
                                      <p:cBhvr>
                                        <p:cTn id="79" dur="1000" fill="hold"/>
                                        <p:tgtEl>
                                          <p:spTgt spid="15375"/>
                                        </p:tgtEl>
                                        <p:attrNameLst>
                                          <p:attrName>ppt_w</p:attrName>
                                        </p:attrNameLst>
                                      </p:cBhvr>
                                      <p:tavLst>
                                        <p:tav tm="0">
                                          <p:val>
                                            <p:strVal val="#ppt_w+.3"/>
                                          </p:val>
                                        </p:tav>
                                        <p:tav tm="100000">
                                          <p:val>
                                            <p:strVal val="#ppt_w"/>
                                          </p:val>
                                        </p:tav>
                                      </p:tavLst>
                                    </p:anim>
                                    <p:anim calcmode="lin" valueType="num">
                                      <p:cBhvr>
                                        <p:cTn id="80" dur="1000" fill="hold"/>
                                        <p:tgtEl>
                                          <p:spTgt spid="15375"/>
                                        </p:tgtEl>
                                        <p:attrNameLst>
                                          <p:attrName>ppt_h</p:attrName>
                                        </p:attrNameLst>
                                      </p:cBhvr>
                                      <p:tavLst>
                                        <p:tav tm="0">
                                          <p:val>
                                            <p:strVal val="#ppt_h"/>
                                          </p:val>
                                        </p:tav>
                                        <p:tav tm="100000">
                                          <p:val>
                                            <p:strVal val="#ppt_h"/>
                                          </p:val>
                                        </p:tav>
                                      </p:tavLst>
                                    </p:anim>
                                    <p:animEffect transition="in" filter="fade">
                                      <p:cBhvr>
                                        <p:cTn id="81" dur="1000"/>
                                        <p:tgtEl>
                                          <p:spTgt spid="15375"/>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15375"/>
                                        </p:tgtEl>
                                        <p:attrNameLst>
                                          <p:attrName>ppt_x</p:attrName>
                                        </p:attrNameLst>
                                      </p:cBhvr>
                                      <p:tavLst>
                                        <p:tav tm="0">
                                          <p:val>
                                            <p:strVal val="ppt_x"/>
                                          </p:val>
                                        </p:tav>
                                        <p:tav tm="100000">
                                          <p:val>
                                            <p:strVal val="ppt_x"/>
                                          </p:val>
                                        </p:tav>
                                      </p:tavLst>
                                    </p:anim>
                                    <p:anim calcmode="lin" valueType="num">
                                      <p:cBhvr additive="base">
                                        <p:cTn id="86" dur="500"/>
                                        <p:tgtEl>
                                          <p:spTgt spid="15375"/>
                                        </p:tgtEl>
                                        <p:attrNameLst>
                                          <p:attrName>ppt_y</p:attrName>
                                        </p:attrNameLst>
                                      </p:cBhvr>
                                      <p:tavLst>
                                        <p:tav tm="0">
                                          <p:val>
                                            <p:strVal val="ppt_y"/>
                                          </p:val>
                                        </p:tav>
                                        <p:tav tm="100000">
                                          <p:val>
                                            <p:strVal val="1+ppt_h/2"/>
                                          </p:val>
                                        </p:tav>
                                      </p:tavLst>
                                    </p:anim>
                                    <p:set>
                                      <p:cBhvr>
                                        <p:cTn id="87" dur="1" fill="hold">
                                          <p:stCondLst>
                                            <p:cond delay="499"/>
                                          </p:stCondLst>
                                        </p:cTn>
                                        <p:tgtEl>
                                          <p:spTgt spid="1537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5369"/>
                                        </p:tgtEl>
                                        <p:attrNameLst>
                                          <p:attrName>style.visibility</p:attrName>
                                        </p:attrNameLst>
                                      </p:cBhvr>
                                      <p:to>
                                        <p:strVal val="visible"/>
                                      </p:to>
                                    </p:set>
                                    <p:animEffect transition="in" filter="wipe(down)">
                                      <p:cBhvr>
                                        <p:cTn id="92" dur="580">
                                          <p:stCondLst>
                                            <p:cond delay="0"/>
                                          </p:stCondLst>
                                        </p:cTn>
                                        <p:tgtEl>
                                          <p:spTgt spid="15369"/>
                                        </p:tgtEl>
                                      </p:cBhvr>
                                    </p:animEffect>
                                    <p:anim calcmode="lin" valueType="num">
                                      <p:cBhvr>
                                        <p:cTn id="93" dur="1822" tmFilter="0,0; 0.14,0.36; 0.43,0.73; 0.71,0.91; 1.0,1.0">
                                          <p:stCondLst>
                                            <p:cond delay="0"/>
                                          </p:stCondLst>
                                        </p:cTn>
                                        <p:tgtEl>
                                          <p:spTgt spid="15369"/>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5369"/>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5369"/>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5369"/>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5369"/>
                                        </p:tgtEl>
                                        <p:attrNameLst>
                                          <p:attrName>ppt_y</p:attrName>
                                        </p:attrNameLst>
                                      </p:cBhvr>
                                      <p:tavLst>
                                        <p:tav tm="0" fmla="#ppt_y-sin(pi*$)/81">
                                          <p:val>
                                            <p:fltVal val="0"/>
                                          </p:val>
                                        </p:tav>
                                        <p:tav tm="100000">
                                          <p:val>
                                            <p:fltVal val="1"/>
                                          </p:val>
                                        </p:tav>
                                      </p:tavLst>
                                    </p:anim>
                                    <p:animScale>
                                      <p:cBhvr>
                                        <p:cTn id="98" dur="26">
                                          <p:stCondLst>
                                            <p:cond delay="650"/>
                                          </p:stCondLst>
                                        </p:cTn>
                                        <p:tgtEl>
                                          <p:spTgt spid="15369"/>
                                        </p:tgtEl>
                                      </p:cBhvr>
                                      <p:to x="100000" y="60000"/>
                                    </p:animScale>
                                    <p:animScale>
                                      <p:cBhvr>
                                        <p:cTn id="99" dur="166" decel="50000">
                                          <p:stCondLst>
                                            <p:cond delay="676"/>
                                          </p:stCondLst>
                                        </p:cTn>
                                        <p:tgtEl>
                                          <p:spTgt spid="15369"/>
                                        </p:tgtEl>
                                      </p:cBhvr>
                                      <p:to x="100000" y="100000"/>
                                    </p:animScale>
                                    <p:animScale>
                                      <p:cBhvr>
                                        <p:cTn id="100" dur="26">
                                          <p:stCondLst>
                                            <p:cond delay="1312"/>
                                          </p:stCondLst>
                                        </p:cTn>
                                        <p:tgtEl>
                                          <p:spTgt spid="15369"/>
                                        </p:tgtEl>
                                      </p:cBhvr>
                                      <p:to x="100000" y="80000"/>
                                    </p:animScale>
                                    <p:animScale>
                                      <p:cBhvr>
                                        <p:cTn id="101" dur="166" decel="50000">
                                          <p:stCondLst>
                                            <p:cond delay="1338"/>
                                          </p:stCondLst>
                                        </p:cTn>
                                        <p:tgtEl>
                                          <p:spTgt spid="15369"/>
                                        </p:tgtEl>
                                      </p:cBhvr>
                                      <p:to x="100000" y="100000"/>
                                    </p:animScale>
                                    <p:animScale>
                                      <p:cBhvr>
                                        <p:cTn id="102" dur="26">
                                          <p:stCondLst>
                                            <p:cond delay="1642"/>
                                          </p:stCondLst>
                                        </p:cTn>
                                        <p:tgtEl>
                                          <p:spTgt spid="15369"/>
                                        </p:tgtEl>
                                      </p:cBhvr>
                                      <p:to x="100000" y="90000"/>
                                    </p:animScale>
                                    <p:animScale>
                                      <p:cBhvr>
                                        <p:cTn id="103" dur="166" decel="50000">
                                          <p:stCondLst>
                                            <p:cond delay="1668"/>
                                          </p:stCondLst>
                                        </p:cTn>
                                        <p:tgtEl>
                                          <p:spTgt spid="15369"/>
                                        </p:tgtEl>
                                      </p:cBhvr>
                                      <p:to x="100000" y="100000"/>
                                    </p:animScale>
                                    <p:animScale>
                                      <p:cBhvr>
                                        <p:cTn id="104" dur="26">
                                          <p:stCondLst>
                                            <p:cond delay="1808"/>
                                          </p:stCondLst>
                                        </p:cTn>
                                        <p:tgtEl>
                                          <p:spTgt spid="15369"/>
                                        </p:tgtEl>
                                      </p:cBhvr>
                                      <p:to x="100000" y="95000"/>
                                    </p:animScale>
                                    <p:animScale>
                                      <p:cBhvr>
                                        <p:cTn id="105" dur="166" decel="50000">
                                          <p:stCondLst>
                                            <p:cond delay="1834"/>
                                          </p:stCondLst>
                                        </p:cTn>
                                        <p:tgtEl>
                                          <p:spTgt spid="15369"/>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5376"/>
                                        </p:tgtEl>
                                        <p:attrNameLst>
                                          <p:attrName>style.visibility</p:attrName>
                                        </p:attrNameLst>
                                      </p:cBhvr>
                                      <p:to>
                                        <p:strVal val="visible"/>
                                      </p:to>
                                    </p:set>
                                    <p:animEffect transition="in" filter="wipe(down)">
                                      <p:cBhvr>
                                        <p:cTn id="110" dur="580">
                                          <p:stCondLst>
                                            <p:cond delay="0"/>
                                          </p:stCondLst>
                                        </p:cTn>
                                        <p:tgtEl>
                                          <p:spTgt spid="15376"/>
                                        </p:tgtEl>
                                      </p:cBhvr>
                                    </p:animEffect>
                                    <p:anim calcmode="lin" valueType="num">
                                      <p:cBhvr>
                                        <p:cTn id="111" dur="1822" tmFilter="0,0; 0.14,0.36; 0.43,0.73; 0.71,0.91; 1.0,1.0">
                                          <p:stCondLst>
                                            <p:cond delay="0"/>
                                          </p:stCondLst>
                                        </p:cTn>
                                        <p:tgtEl>
                                          <p:spTgt spid="1537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537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537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537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537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5376"/>
                                        </p:tgtEl>
                                      </p:cBhvr>
                                      <p:to x="100000" y="60000"/>
                                    </p:animScale>
                                    <p:animScale>
                                      <p:cBhvr>
                                        <p:cTn id="117" dur="166" decel="50000">
                                          <p:stCondLst>
                                            <p:cond delay="676"/>
                                          </p:stCondLst>
                                        </p:cTn>
                                        <p:tgtEl>
                                          <p:spTgt spid="15376"/>
                                        </p:tgtEl>
                                      </p:cBhvr>
                                      <p:to x="100000" y="100000"/>
                                    </p:animScale>
                                    <p:animScale>
                                      <p:cBhvr>
                                        <p:cTn id="118" dur="26">
                                          <p:stCondLst>
                                            <p:cond delay="1312"/>
                                          </p:stCondLst>
                                        </p:cTn>
                                        <p:tgtEl>
                                          <p:spTgt spid="15376"/>
                                        </p:tgtEl>
                                      </p:cBhvr>
                                      <p:to x="100000" y="80000"/>
                                    </p:animScale>
                                    <p:animScale>
                                      <p:cBhvr>
                                        <p:cTn id="119" dur="166" decel="50000">
                                          <p:stCondLst>
                                            <p:cond delay="1338"/>
                                          </p:stCondLst>
                                        </p:cTn>
                                        <p:tgtEl>
                                          <p:spTgt spid="15376"/>
                                        </p:tgtEl>
                                      </p:cBhvr>
                                      <p:to x="100000" y="100000"/>
                                    </p:animScale>
                                    <p:animScale>
                                      <p:cBhvr>
                                        <p:cTn id="120" dur="26">
                                          <p:stCondLst>
                                            <p:cond delay="1642"/>
                                          </p:stCondLst>
                                        </p:cTn>
                                        <p:tgtEl>
                                          <p:spTgt spid="15376"/>
                                        </p:tgtEl>
                                      </p:cBhvr>
                                      <p:to x="100000" y="90000"/>
                                    </p:animScale>
                                    <p:animScale>
                                      <p:cBhvr>
                                        <p:cTn id="121" dur="166" decel="50000">
                                          <p:stCondLst>
                                            <p:cond delay="1668"/>
                                          </p:stCondLst>
                                        </p:cTn>
                                        <p:tgtEl>
                                          <p:spTgt spid="15376"/>
                                        </p:tgtEl>
                                      </p:cBhvr>
                                      <p:to x="100000" y="100000"/>
                                    </p:animScale>
                                    <p:animScale>
                                      <p:cBhvr>
                                        <p:cTn id="122" dur="26">
                                          <p:stCondLst>
                                            <p:cond delay="1808"/>
                                          </p:stCondLst>
                                        </p:cTn>
                                        <p:tgtEl>
                                          <p:spTgt spid="15376"/>
                                        </p:tgtEl>
                                      </p:cBhvr>
                                      <p:to x="100000" y="95000"/>
                                    </p:animScale>
                                    <p:animScale>
                                      <p:cBhvr>
                                        <p:cTn id="123" dur="166" decel="50000">
                                          <p:stCondLst>
                                            <p:cond delay="1834"/>
                                          </p:stCondLst>
                                        </p:cTn>
                                        <p:tgtEl>
                                          <p:spTgt spid="15376"/>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15377"/>
                                        </p:tgtEl>
                                        <p:attrNameLst>
                                          <p:attrName>style.visibility</p:attrName>
                                        </p:attrNameLst>
                                      </p:cBhvr>
                                      <p:to>
                                        <p:strVal val="visible"/>
                                      </p:to>
                                    </p:set>
                                    <p:animEffect transition="in" filter="wipe(down)">
                                      <p:cBhvr>
                                        <p:cTn id="128" dur="580">
                                          <p:stCondLst>
                                            <p:cond delay="0"/>
                                          </p:stCondLst>
                                        </p:cTn>
                                        <p:tgtEl>
                                          <p:spTgt spid="15377"/>
                                        </p:tgtEl>
                                      </p:cBhvr>
                                    </p:animEffect>
                                    <p:anim calcmode="lin" valueType="num">
                                      <p:cBhvr>
                                        <p:cTn id="129" dur="1822" tmFilter="0,0; 0.14,0.36; 0.43,0.73; 0.71,0.91; 1.0,1.0">
                                          <p:stCondLst>
                                            <p:cond delay="0"/>
                                          </p:stCondLst>
                                        </p:cTn>
                                        <p:tgtEl>
                                          <p:spTgt spid="1537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537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537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537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5377"/>
                                        </p:tgtEl>
                                        <p:attrNameLst>
                                          <p:attrName>ppt_y</p:attrName>
                                        </p:attrNameLst>
                                      </p:cBhvr>
                                      <p:tavLst>
                                        <p:tav tm="0" fmla="#ppt_y-sin(pi*$)/81">
                                          <p:val>
                                            <p:fltVal val="0"/>
                                          </p:val>
                                        </p:tav>
                                        <p:tav tm="100000">
                                          <p:val>
                                            <p:fltVal val="1"/>
                                          </p:val>
                                        </p:tav>
                                      </p:tavLst>
                                    </p:anim>
                                    <p:animScale>
                                      <p:cBhvr>
                                        <p:cTn id="134" dur="26">
                                          <p:stCondLst>
                                            <p:cond delay="650"/>
                                          </p:stCondLst>
                                        </p:cTn>
                                        <p:tgtEl>
                                          <p:spTgt spid="15377"/>
                                        </p:tgtEl>
                                      </p:cBhvr>
                                      <p:to x="100000" y="60000"/>
                                    </p:animScale>
                                    <p:animScale>
                                      <p:cBhvr>
                                        <p:cTn id="135" dur="166" decel="50000">
                                          <p:stCondLst>
                                            <p:cond delay="676"/>
                                          </p:stCondLst>
                                        </p:cTn>
                                        <p:tgtEl>
                                          <p:spTgt spid="15377"/>
                                        </p:tgtEl>
                                      </p:cBhvr>
                                      <p:to x="100000" y="100000"/>
                                    </p:animScale>
                                    <p:animScale>
                                      <p:cBhvr>
                                        <p:cTn id="136" dur="26">
                                          <p:stCondLst>
                                            <p:cond delay="1312"/>
                                          </p:stCondLst>
                                        </p:cTn>
                                        <p:tgtEl>
                                          <p:spTgt spid="15377"/>
                                        </p:tgtEl>
                                      </p:cBhvr>
                                      <p:to x="100000" y="80000"/>
                                    </p:animScale>
                                    <p:animScale>
                                      <p:cBhvr>
                                        <p:cTn id="137" dur="166" decel="50000">
                                          <p:stCondLst>
                                            <p:cond delay="1338"/>
                                          </p:stCondLst>
                                        </p:cTn>
                                        <p:tgtEl>
                                          <p:spTgt spid="15377"/>
                                        </p:tgtEl>
                                      </p:cBhvr>
                                      <p:to x="100000" y="100000"/>
                                    </p:animScale>
                                    <p:animScale>
                                      <p:cBhvr>
                                        <p:cTn id="138" dur="26">
                                          <p:stCondLst>
                                            <p:cond delay="1642"/>
                                          </p:stCondLst>
                                        </p:cTn>
                                        <p:tgtEl>
                                          <p:spTgt spid="15377"/>
                                        </p:tgtEl>
                                      </p:cBhvr>
                                      <p:to x="100000" y="90000"/>
                                    </p:animScale>
                                    <p:animScale>
                                      <p:cBhvr>
                                        <p:cTn id="139" dur="166" decel="50000">
                                          <p:stCondLst>
                                            <p:cond delay="1668"/>
                                          </p:stCondLst>
                                        </p:cTn>
                                        <p:tgtEl>
                                          <p:spTgt spid="15377"/>
                                        </p:tgtEl>
                                      </p:cBhvr>
                                      <p:to x="100000" y="100000"/>
                                    </p:animScale>
                                    <p:animScale>
                                      <p:cBhvr>
                                        <p:cTn id="140" dur="26">
                                          <p:stCondLst>
                                            <p:cond delay="1808"/>
                                          </p:stCondLst>
                                        </p:cTn>
                                        <p:tgtEl>
                                          <p:spTgt spid="15377"/>
                                        </p:tgtEl>
                                      </p:cBhvr>
                                      <p:to x="100000" y="95000"/>
                                    </p:animScale>
                                    <p:animScale>
                                      <p:cBhvr>
                                        <p:cTn id="141" dur="166" decel="50000">
                                          <p:stCondLst>
                                            <p:cond delay="1834"/>
                                          </p:stCondLst>
                                        </p:cTn>
                                        <p:tgtEl>
                                          <p:spTgt spid="15377"/>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15371"/>
                                        </p:tgtEl>
                                        <p:attrNameLst>
                                          <p:attrName>style.visibility</p:attrName>
                                        </p:attrNameLst>
                                      </p:cBhvr>
                                      <p:to>
                                        <p:strVal val="visible"/>
                                      </p:to>
                                    </p:set>
                                    <p:animEffect transition="in" filter="wipe(down)">
                                      <p:cBhvr>
                                        <p:cTn id="146" dur="580">
                                          <p:stCondLst>
                                            <p:cond delay="0"/>
                                          </p:stCondLst>
                                        </p:cTn>
                                        <p:tgtEl>
                                          <p:spTgt spid="15371"/>
                                        </p:tgtEl>
                                      </p:cBhvr>
                                    </p:animEffect>
                                    <p:anim calcmode="lin" valueType="num">
                                      <p:cBhvr>
                                        <p:cTn id="147" dur="1822" tmFilter="0,0; 0.14,0.36; 0.43,0.73; 0.71,0.91; 1.0,1.0">
                                          <p:stCondLst>
                                            <p:cond delay="0"/>
                                          </p:stCondLst>
                                        </p:cTn>
                                        <p:tgtEl>
                                          <p:spTgt spid="15371"/>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5371"/>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5371"/>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5371"/>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5371"/>
                                        </p:tgtEl>
                                        <p:attrNameLst>
                                          <p:attrName>ppt_y</p:attrName>
                                        </p:attrNameLst>
                                      </p:cBhvr>
                                      <p:tavLst>
                                        <p:tav tm="0" fmla="#ppt_y-sin(pi*$)/81">
                                          <p:val>
                                            <p:fltVal val="0"/>
                                          </p:val>
                                        </p:tav>
                                        <p:tav tm="100000">
                                          <p:val>
                                            <p:fltVal val="1"/>
                                          </p:val>
                                        </p:tav>
                                      </p:tavLst>
                                    </p:anim>
                                    <p:animScale>
                                      <p:cBhvr>
                                        <p:cTn id="152" dur="26">
                                          <p:stCondLst>
                                            <p:cond delay="650"/>
                                          </p:stCondLst>
                                        </p:cTn>
                                        <p:tgtEl>
                                          <p:spTgt spid="15371"/>
                                        </p:tgtEl>
                                      </p:cBhvr>
                                      <p:to x="100000" y="60000"/>
                                    </p:animScale>
                                    <p:animScale>
                                      <p:cBhvr>
                                        <p:cTn id="153" dur="166" decel="50000">
                                          <p:stCondLst>
                                            <p:cond delay="676"/>
                                          </p:stCondLst>
                                        </p:cTn>
                                        <p:tgtEl>
                                          <p:spTgt spid="15371"/>
                                        </p:tgtEl>
                                      </p:cBhvr>
                                      <p:to x="100000" y="100000"/>
                                    </p:animScale>
                                    <p:animScale>
                                      <p:cBhvr>
                                        <p:cTn id="154" dur="26">
                                          <p:stCondLst>
                                            <p:cond delay="1312"/>
                                          </p:stCondLst>
                                        </p:cTn>
                                        <p:tgtEl>
                                          <p:spTgt spid="15371"/>
                                        </p:tgtEl>
                                      </p:cBhvr>
                                      <p:to x="100000" y="80000"/>
                                    </p:animScale>
                                    <p:animScale>
                                      <p:cBhvr>
                                        <p:cTn id="155" dur="166" decel="50000">
                                          <p:stCondLst>
                                            <p:cond delay="1338"/>
                                          </p:stCondLst>
                                        </p:cTn>
                                        <p:tgtEl>
                                          <p:spTgt spid="15371"/>
                                        </p:tgtEl>
                                      </p:cBhvr>
                                      <p:to x="100000" y="100000"/>
                                    </p:animScale>
                                    <p:animScale>
                                      <p:cBhvr>
                                        <p:cTn id="156" dur="26">
                                          <p:stCondLst>
                                            <p:cond delay="1642"/>
                                          </p:stCondLst>
                                        </p:cTn>
                                        <p:tgtEl>
                                          <p:spTgt spid="15371"/>
                                        </p:tgtEl>
                                      </p:cBhvr>
                                      <p:to x="100000" y="90000"/>
                                    </p:animScale>
                                    <p:animScale>
                                      <p:cBhvr>
                                        <p:cTn id="157" dur="166" decel="50000">
                                          <p:stCondLst>
                                            <p:cond delay="1668"/>
                                          </p:stCondLst>
                                        </p:cTn>
                                        <p:tgtEl>
                                          <p:spTgt spid="15371"/>
                                        </p:tgtEl>
                                      </p:cBhvr>
                                      <p:to x="100000" y="100000"/>
                                    </p:animScale>
                                    <p:animScale>
                                      <p:cBhvr>
                                        <p:cTn id="158" dur="26">
                                          <p:stCondLst>
                                            <p:cond delay="1808"/>
                                          </p:stCondLst>
                                        </p:cTn>
                                        <p:tgtEl>
                                          <p:spTgt spid="15371"/>
                                        </p:tgtEl>
                                      </p:cBhvr>
                                      <p:to x="100000" y="95000"/>
                                    </p:animScale>
                                    <p:animScale>
                                      <p:cBhvr>
                                        <p:cTn id="159" dur="166" decel="50000">
                                          <p:stCondLst>
                                            <p:cond delay="1834"/>
                                          </p:stCondLst>
                                        </p:cTn>
                                        <p:tgtEl>
                                          <p:spTgt spid="15371"/>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35" presetClass="entr" presetSubtype="0" fill="hold" nodeType="clickEffect">
                                  <p:stCondLst>
                                    <p:cond delay="0"/>
                                  </p:stCondLst>
                                  <p:childTnLst>
                                    <p:set>
                                      <p:cBhvr>
                                        <p:cTn id="163" dur="1" fill="hold">
                                          <p:stCondLst>
                                            <p:cond delay="0"/>
                                          </p:stCondLst>
                                        </p:cTn>
                                        <p:tgtEl>
                                          <p:spTgt spid="18448"/>
                                        </p:tgtEl>
                                        <p:attrNameLst>
                                          <p:attrName>style.visibility</p:attrName>
                                        </p:attrNameLst>
                                      </p:cBhvr>
                                      <p:to>
                                        <p:strVal val="visible"/>
                                      </p:to>
                                    </p:set>
                                    <p:animEffect transition="in" filter="fade">
                                      <p:cBhvr>
                                        <p:cTn id="164" dur="2000"/>
                                        <p:tgtEl>
                                          <p:spTgt spid="18448"/>
                                        </p:tgtEl>
                                      </p:cBhvr>
                                    </p:animEffect>
                                    <p:anim calcmode="lin" valueType="num">
                                      <p:cBhvr>
                                        <p:cTn id="165" dur="2000" fill="hold"/>
                                        <p:tgtEl>
                                          <p:spTgt spid="18448"/>
                                        </p:tgtEl>
                                        <p:attrNameLst>
                                          <p:attrName>style.rotation</p:attrName>
                                        </p:attrNameLst>
                                      </p:cBhvr>
                                      <p:tavLst>
                                        <p:tav tm="0">
                                          <p:val>
                                            <p:fltVal val="720"/>
                                          </p:val>
                                        </p:tav>
                                        <p:tav tm="100000">
                                          <p:val>
                                            <p:fltVal val="0"/>
                                          </p:val>
                                        </p:tav>
                                      </p:tavLst>
                                    </p:anim>
                                    <p:anim calcmode="lin" valueType="num">
                                      <p:cBhvr>
                                        <p:cTn id="166" dur="2000" fill="hold"/>
                                        <p:tgtEl>
                                          <p:spTgt spid="18448"/>
                                        </p:tgtEl>
                                        <p:attrNameLst>
                                          <p:attrName>ppt_h</p:attrName>
                                        </p:attrNameLst>
                                      </p:cBhvr>
                                      <p:tavLst>
                                        <p:tav tm="0">
                                          <p:val>
                                            <p:fltVal val="0"/>
                                          </p:val>
                                        </p:tav>
                                        <p:tav tm="100000">
                                          <p:val>
                                            <p:strVal val="#ppt_h"/>
                                          </p:val>
                                        </p:tav>
                                      </p:tavLst>
                                    </p:anim>
                                    <p:anim calcmode="lin" valueType="num">
                                      <p:cBhvr>
                                        <p:cTn id="167" dur="2000" fill="hold"/>
                                        <p:tgtEl>
                                          <p:spTgt spid="18448"/>
                                        </p:tgtEl>
                                        <p:attrNameLst>
                                          <p:attrName>ppt_w</p:attrName>
                                        </p:attrNameLst>
                                      </p:cBhvr>
                                      <p:tavLst>
                                        <p:tav tm="0">
                                          <p:val>
                                            <p:fltVal val="0"/>
                                          </p:val>
                                        </p:tav>
                                        <p:tav tm="100000">
                                          <p:val>
                                            <p:strVal val="#ppt_w"/>
                                          </p:val>
                                        </p:tav>
                                      </p:tavLst>
                                    </p:anim>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nodeType="clickEffect">
                                  <p:stCondLst>
                                    <p:cond delay="0"/>
                                  </p:stCondLst>
                                  <p:childTnLst>
                                    <p:set>
                                      <p:cBhvr>
                                        <p:cTn id="171" dur="1" fill="hold">
                                          <p:stCondLst>
                                            <p:cond delay="0"/>
                                          </p:stCondLst>
                                        </p:cTn>
                                        <p:tgtEl>
                                          <p:spTgt spid="18450"/>
                                        </p:tgtEl>
                                        <p:attrNameLst>
                                          <p:attrName>style.visibility</p:attrName>
                                        </p:attrNameLst>
                                      </p:cBhvr>
                                      <p:to>
                                        <p:strVal val="visible"/>
                                      </p:to>
                                    </p:set>
                                    <p:animEffect transition="in" filter="dissolve">
                                      <p:cBhvr>
                                        <p:cTn id="172" dur="500"/>
                                        <p:tgtEl>
                                          <p:spTgt spid="18450"/>
                                        </p:tgtEl>
                                      </p:cBhvr>
                                    </p:animEffect>
                                  </p:childTnLst>
                                </p:cTn>
                              </p:par>
                            </p:childTnLst>
                          </p:cTn>
                        </p:par>
                      </p:childTnLst>
                    </p:cTn>
                  </p:par>
                  <p:par>
                    <p:cTn id="173" fill="hold">
                      <p:stCondLst>
                        <p:cond delay="indefinite"/>
                      </p:stCondLst>
                      <p:childTnLst>
                        <p:par>
                          <p:cTn id="174" fill="hold">
                            <p:stCondLst>
                              <p:cond delay="0"/>
                            </p:stCondLst>
                            <p:childTnLst>
                              <p:par>
                                <p:cTn id="175" presetID="0" presetClass="path" presetSubtype="0" accel="50000" decel="50000" fill="hold" nodeType="clickEffect">
                                  <p:stCondLst>
                                    <p:cond delay="0"/>
                                  </p:stCondLst>
                                  <p:childTnLst>
                                    <p:animMotion origin="layout" path="M -0.15555 0.00046 C -0.17777 -0.00023 -0.2026 0.00347 -0.225 -0.00416 C -0.25677 -0.00347 -0.28906 -0.00925 -0.32031 -0.00115 C -0.32916 0.00116 -0.33715 0.00625 -0.34618 0.00833 C -0.35399 0.01203 -0.36267 0.01411 -0.37083 0.01619 C -0.37586 0.01758 -0.38784 0.01851 -0.39323 0.02244 C -0.41007 0.03493 -0.42361 0.05344 -0.4427 0.06015 C -0.45555 0.07125 -0.46805 0.07703 -0.48264 0.08212 C -0.49027 0.08837 -0.49895 0.09068 -0.50729 0.09461 C -0.51059 0.09623 -0.51128 0.09901 -0.51441 0.10086 C -0.52378 0.10664 -0.5342 0.11057 -0.54392 0.11497 C -0.55694 0.12098 -0.56909 0.13185 -0.58142 0.13995 C -0.58576 0.14273 -0.58923 0.14735 -0.59323 0.15105 C -0.59566 0.15337 -0.59895 0.1536 -0.60156 0.15568 C -0.60434 0.15823 -0.60677 0.16123 -0.60972 0.16355 C -0.61163 0.16517 -0.61354 0.16678 -0.61562 0.16817 C -0.61875 0.17025 -0.625 0.17442 -0.625 0.17442 C -0.62986 0.1809 -0.6375 0.19408 -0.64392 0.19801 C -0.64913 0.20102 -0.65382 0.20565 -0.6592 0.2075 C -0.68836 0.21698 -0.72118 0.21235 -0.75086 0.21374 C -0.75937 0.2223 -0.76232 0.22878 -0.77326 0.23086 C -0.77986 0.23757 -0.79201 0.24381 -0.80034 0.24659 C -0.89895 0.24451 -0.84791 0.25237 -0.88264 0.24034 C -0.89027 0.2334 -0.90052 0.2334 -0.9085 0.22623 C -0.91475 0.22068 -0.92014 0.21675 -0.92621 0.2105 C -0.92864 0.20796 -0.92986 0.20403 -0.93211 0.20125 C -0.94357 0.16864 -0.93871 0.11613 -0.92152 0.08513 C -0.91979 0.07819 -0.91701 0.07726 -0.91319 0.07264 C -0.90416 0.062 -0.90069 0.05644 -0.88854 0.05228 C -0.88698 0.05066 -0.88559 0.04858 -0.88385 0.04742 C -0.88246 0.0465 -0.88055 0.04719 -0.87916 0.04603 C -0.8677 0.03724 -0.88264 0.04395 -0.87205 0.03979 C -0.86111 0.03054 -0.85052 0.01666 -0.83802 0.01157 C -0.83177 0.00648 -0.82552 0.00324 -0.81909 -0.00115 C -0.81128 -0.00046 -0.8026 -0.00254 -0.79566 0.00208 C -0.78541 0.00879 -0.77482 0.01758 -0.7651 0.02568 C -0.75955 0.03516 -0.75139 0.04257 -0.74392 0.04904 C -0.74114 0.06038 -0.73229 0.0657 -0.72743 0.07564 C -0.725 0.08975 -0.72395 0.10595 -0.72031 0.11959 C -0.72066 0.12376 -0.72048 0.12815 -0.72152 0.13209 C -0.72274 0.13694 -0.72899 0.14296 -0.7309 0.14944 C -0.73142 0.15152 -0.73125 0.15383 -0.73211 0.15568 C -0.73368 0.15961 -0.73802 0.16655 -0.73802 0.16655 C -0.7401 0.17581 -0.74132 0.18575 -0.74392 0.19477 C -0.74531 0.19986 -0.74705 0.20009 -0.74965 0.20426 C -0.75503 0.21282 -0.75833 0.21976 -0.7651 0.22623 C -0.77239 0.23317 -0.78211 0.23387 -0.78975 0.24034 C -0.80017 0.24913 -0.80642 0.26232 -0.81909 0.26533 C -0.82534 0.2688 -0.83159 0.27204 -0.83802 0.27481 C -0.84375 0.28013 -0.84687 0.28383 -0.8533 0.28568 C -0.85711 0.28962 -0.86128 0.29124 -0.8651 0.29517 C -0.87274 0.30326 -0.88125 0.31552 -0.89097 0.31876 C -0.89444 0.32593 -0.90052 0.33148 -0.90503 0.3375 C -0.94652 0.39278 -1.02552 0.37451 -1.07326 0.3752 C -1.10347 0.38238 -1.07708 0.37659 -1.1533 0.37659 " pathEditMode="relative" ptsTypes="ffffffffffffffffffffffffffffffffffffffffffffffffffffffA">
                                      <p:cBhvr>
                                        <p:cTn id="176" dur="5000" fill="hold"/>
                                        <p:tgtEl>
                                          <p:spTgt spid="18450"/>
                                        </p:tgtEl>
                                        <p:attrNameLst>
                                          <p:attrName>ppt_x</p:attrName>
                                          <p:attrName>ppt_y</p:attrName>
                                        </p:attrNameLst>
                                      </p:cBhvr>
                                    </p:animMotion>
                                  </p:childTnLst>
                                </p:cTn>
                              </p:par>
                            </p:childTnLst>
                          </p:cTn>
                        </p:par>
                      </p:childTnLst>
                    </p:cTn>
                  </p:par>
                  <p:par>
                    <p:cTn id="177" fill="hold">
                      <p:stCondLst>
                        <p:cond delay="indefinite"/>
                      </p:stCondLst>
                      <p:childTnLst>
                        <p:par>
                          <p:cTn id="178" fill="hold">
                            <p:stCondLst>
                              <p:cond delay="0"/>
                            </p:stCondLst>
                            <p:childTnLst>
                              <p:par>
                                <p:cTn id="179" presetID="51" presetClass="entr" presetSubtype="0" fill="hold" nodeType="clickEffect">
                                  <p:stCondLst>
                                    <p:cond delay="0"/>
                                  </p:stCondLst>
                                  <p:childTnLst>
                                    <p:set>
                                      <p:cBhvr>
                                        <p:cTn id="180" dur="1" fill="hold">
                                          <p:stCondLst>
                                            <p:cond delay="0"/>
                                          </p:stCondLst>
                                        </p:cTn>
                                        <p:tgtEl>
                                          <p:spTgt spid="15378"/>
                                        </p:tgtEl>
                                        <p:attrNameLst>
                                          <p:attrName>style.visibility</p:attrName>
                                        </p:attrNameLst>
                                      </p:cBhvr>
                                      <p:to>
                                        <p:strVal val="visible"/>
                                      </p:to>
                                    </p:set>
                                    <p:animEffect transition="in" filter="fade">
                                      <p:cBhvr>
                                        <p:cTn id="181" dur="770" decel="100000"/>
                                        <p:tgtEl>
                                          <p:spTgt spid="15378"/>
                                        </p:tgtEl>
                                      </p:cBhvr>
                                    </p:animEffect>
                                    <p:animScale>
                                      <p:cBhvr>
                                        <p:cTn id="182" dur="770" decel="100000"/>
                                        <p:tgtEl>
                                          <p:spTgt spid="15378"/>
                                        </p:tgtEl>
                                      </p:cBhvr>
                                      <p:from x="10000" y="10000"/>
                                      <p:to x="200000" y="450000"/>
                                    </p:animScale>
                                    <p:animScale>
                                      <p:cBhvr>
                                        <p:cTn id="183" dur="1230" accel="100000" fill="hold">
                                          <p:stCondLst>
                                            <p:cond delay="770"/>
                                          </p:stCondLst>
                                        </p:cTn>
                                        <p:tgtEl>
                                          <p:spTgt spid="15378"/>
                                        </p:tgtEl>
                                      </p:cBhvr>
                                      <p:from x="200000" y="450000"/>
                                      <p:to x="100000" y="100000"/>
                                    </p:animScale>
                                    <p:set>
                                      <p:cBhvr>
                                        <p:cTn id="184" dur="770" fill="hold"/>
                                        <p:tgtEl>
                                          <p:spTgt spid="15378"/>
                                        </p:tgtEl>
                                        <p:attrNameLst>
                                          <p:attrName>ppt_x</p:attrName>
                                        </p:attrNameLst>
                                      </p:cBhvr>
                                      <p:to>
                                        <p:strVal val="(0.5)"/>
                                      </p:to>
                                    </p:set>
                                    <p:anim from="(0.5)" to="(#ppt_x)" calcmode="lin" valueType="num">
                                      <p:cBhvr>
                                        <p:cTn id="185" dur="1230" accel="100000" fill="hold">
                                          <p:stCondLst>
                                            <p:cond delay="770"/>
                                          </p:stCondLst>
                                        </p:cTn>
                                        <p:tgtEl>
                                          <p:spTgt spid="15378"/>
                                        </p:tgtEl>
                                        <p:attrNameLst>
                                          <p:attrName>ppt_x</p:attrName>
                                        </p:attrNameLst>
                                      </p:cBhvr>
                                    </p:anim>
                                    <p:set>
                                      <p:cBhvr>
                                        <p:cTn id="186" dur="770" fill="hold"/>
                                        <p:tgtEl>
                                          <p:spTgt spid="15378"/>
                                        </p:tgtEl>
                                        <p:attrNameLst>
                                          <p:attrName>ppt_y</p:attrName>
                                        </p:attrNameLst>
                                      </p:cBhvr>
                                      <p:to>
                                        <p:strVal val="(#ppt_y+0.4)"/>
                                      </p:to>
                                    </p:set>
                                    <p:anim from="(#ppt_y+0.4)" to="(#ppt_y)" calcmode="lin" valueType="num">
                                      <p:cBhvr>
                                        <p:cTn id="187" dur="1230" accel="100000" fill="hold">
                                          <p:stCondLst>
                                            <p:cond delay="770"/>
                                          </p:stCondLst>
                                        </p:cTn>
                                        <p:tgtEl>
                                          <p:spTgt spid="15378"/>
                                        </p:tgtEl>
                                        <p:attrNameLst>
                                          <p:attrName>ppt_y</p:attrName>
                                        </p:attrNameLst>
                                      </p:cBhvr>
                                    </p:anim>
                                  </p:childTnLst>
                                </p:cTn>
                              </p:par>
                            </p:childTnLst>
                          </p:cTn>
                        </p:par>
                      </p:childTnLst>
                    </p:cTn>
                  </p:par>
                  <p:par>
                    <p:cTn id="188" fill="hold">
                      <p:stCondLst>
                        <p:cond delay="indefinite"/>
                      </p:stCondLst>
                      <p:childTnLst>
                        <p:par>
                          <p:cTn id="189" fill="hold">
                            <p:stCondLst>
                              <p:cond delay="0"/>
                            </p:stCondLst>
                            <p:childTnLst>
                              <p:par>
                                <p:cTn id="190" presetID="35" presetClass="entr" presetSubtype="0" fill="hold" nodeType="clickEffect">
                                  <p:stCondLst>
                                    <p:cond delay="0"/>
                                  </p:stCondLst>
                                  <p:childTnLst>
                                    <p:set>
                                      <p:cBhvr>
                                        <p:cTn id="191" dur="1" fill="hold">
                                          <p:stCondLst>
                                            <p:cond delay="0"/>
                                          </p:stCondLst>
                                        </p:cTn>
                                        <p:tgtEl>
                                          <p:spTgt spid="15380"/>
                                        </p:tgtEl>
                                        <p:attrNameLst>
                                          <p:attrName>style.visibility</p:attrName>
                                        </p:attrNameLst>
                                      </p:cBhvr>
                                      <p:to>
                                        <p:strVal val="visible"/>
                                      </p:to>
                                    </p:set>
                                    <p:animEffect transition="in" filter="fade">
                                      <p:cBhvr>
                                        <p:cTn id="192" dur="2000"/>
                                        <p:tgtEl>
                                          <p:spTgt spid="15380"/>
                                        </p:tgtEl>
                                      </p:cBhvr>
                                    </p:animEffect>
                                    <p:anim calcmode="lin" valueType="num">
                                      <p:cBhvr>
                                        <p:cTn id="193" dur="2000" fill="hold"/>
                                        <p:tgtEl>
                                          <p:spTgt spid="15380"/>
                                        </p:tgtEl>
                                        <p:attrNameLst>
                                          <p:attrName>style.rotation</p:attrName>
                                        </p:attrNameLst>
                                      </p:cBhvr>
                                      <p:tavLst>
                                        <p:tav tm="0">
                                          <p:val>
                                            <p:fltVal val="720"/>
                                          </p:val>
                                        </p:tav>
                                        <p:tav tm="100000">
                                          <p:val>
                                            <p:fltVal val="0"/>
                                          </p:val>
                                        </p:tav>
                                      </p:tavLst>
                                    </p:anim>
                                    <p:anim calcmode="lin" valueType="num">
                                      <p:cBhvr>
                                        <p:cTn id="194" dur="2000" fill="hold"/>
                                        <p:tgtEl>
                                          <p:spTgt spid="15380"/>
                                        </p:tgtEl>
                                        <p:attrNameLst>
                                          <p:attrName>ppt_h</p:attrName>
                                        </p:attrNameLst>
                                      </p:cBhvr>
                                      <p:tavLst>
                                        <p:tav tm="0">
                                          <p:val>
                                            <p:fltVal val="0"/>
                                          </p:val>
                                        </p:tav>
                                        <p:tav tm="100000">
                                          <p:val>
                                            <p:strVal val="#ppt_h"/>
                                          </p:val>
                                        </p:tav>
                                      </p:tavLst>
                                    </p:anim>
                                    <p:anim calcmode="lin" valueType="num">
                                      <p:cBhvr>
                                        <p:cTn id="195" dur="2000" fill="hold"/>
                                        <p:tgtEl>
                                          <p:spTgt spid="153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P spid="15369" grpId="0" animBg="1"/>
      <p:bldP spid="15370" grpId="0" animBg="1"/>
      <p:bldP spid="15371" grpId="0" animBg="1"/>
      <p:bldP spid="15372" grpId="0" animBg="1"/>
      <p:bldP spid="15375" grpId="0" animBg="1"/>
      <p:bldP spid="15375" grpId="1" animBg="1"/>
      <p:bldP spid="15376" grpId="0" animBg="1"/>
      <p:bldP spid="1537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h22_02"/>
          <p:cNvPicPr>
            <a:picLocks noChangeAspect="1" noChangeArrowheads="1"/>
          </p:cNvPicPr>
          <p:nvPr>
            <p:ph idx="1"/>
          </p:nvPr>
        </p:nvPicPr>
        <p:blipFill>
          <a:blip r:embed="rId3"/>
          <a:srcRect/>
          <a:stretch>
            <a:fillRect/>
          </a:stretch>
        </p:blipFill>
        <p:spPr>
          <a:xfrm>
            <a:off x="0" y="0"/>
            <a:ext cx="9144000" cy="6858000"/>
          </a:xfrm>
        </p:spPr>
      </p:pic>
      <p:sp>
        <p:nvSpPr>
          <p:cNvPr id="14339" name="Text Box 3"/>
          <p:cNvSpPr txBox="1">
            <a:spLocks noChangeArrowheads="1"/>
          </p:cNvSpPr>
          <p:nvPr/>
        </p:nvSpPr>
        <p:spPr bwMode="auto">
          <a:xfrm>
            <a:off x="7086600" y="609600"/>
            <a:ext cx="2438400" cy="53340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900" b="1">
                <a:solidFill>
                  <a:srgbClr val="FD0309"/>
                </a:solidFill>
                <a:effectLst>
                  <a:outerShdw blurRad="38100" dist="38100" dir="2700000" algn="tl">
                    <a:srgbClr val="000000"/>
                  </a:outerShdw>
                </a:effectLst>
                <a:latin typeface="+mn-lt"/>
              </a:rPr>
              <a:t>Alliances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subTnLst>
                                    <p:audio>
                                      <p:cMediaNode>
                                        <p:cTn display="0" masterRel="sameClick">
                                          <p:stCondLst>
                                            <p:cond evt="begin" delay="0">
                                              <p:tn val="5"/>
                                            </p:cond>
                                          </p:stCondLst>
                                          <p:endCondLst>
                                            <p:cond evt="onStopAudio" delay="0">
                                              <p:tgtEl>
                                                <p:sldTgt/>
                                              </p:tgtEl>
                                            </p:cond>
                                          </p:endCondLst>
                                        </p:cTn>
                                        <p:tgtEl>
                                          <p:sndTgt r:embed="rId2" name="cartoon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50000">
              <a:schemeClr val="tx2"/>
            </a:gs>
            <a:gs pos="100000">
              <a:srgbClr val="FF9900"/>
            </a:gs>
          </a:gsLst>
          <a:lin ang="0" scaled="1"/>
        </a:gradFill>
        <a:effectLst/>
      </p:bgPr>
    </p:bg>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pPr eaLnBrk="1" hangingPunct="1"/>
            <a:r>
              <a:rPr lang="en-US" smtClean="0">
                <a:solidFill>
                  <a:schemeClr val="bg1"/>
                </a:solidFill>
              </a:rPr>
              <a:t>The sides formed</a:t>
            </a:r>
          </a:p>
        </p:txBody>
      </p:sp>
      <p:sp>
        <p:nvSpPr>
          <p:cNvPr id="28675" name="Rectangle 3"/>
          <p:cNvSpPr>
            <a:spLocks noGrp="1"/>
          </p:cNvSpPr>
          <p:nvPr>
            <p:ph type="body" sz="half" idx="1"/>
          </p:nvPr>
        </p:nvSpPr>
        <p:spPr>
          <a:xfrm>
            <a:off x="457200" y="1600200"/>
            <a:ext cx="4033838" cy="4525963"/>
          </a:xfrm>
        </p:spPr>
        <p:txBody>
          <a:bodyPr/>
          <a:lstStyle/>
          <a:p>
            <a:pPr eaLnBrk="1" hangingPunct="1"/>
            <a:r>
              <a:rPr lang="en-US" smtClean="0">
                <a:solidFill>
                  <a:schemeClr val="bg1"/>
                </a:solidFill>
              </a:rPr>
              <a:t>Triple Entente (Allies)</a:t>
            </a:r>
          </a:p>
          <a:p>
            <a:pPr lvl="1" eaLnBrk="1" hangingPunct="1"/>
            <a:r>
              <a:rPr lang="en-US" smtClean="0">
                <a:solidFill>
                  <a:schemeClr val="bg1"/>
                </a:solidFill>
              </a:rPr>
              <a:t>France</a:t>
            </a:r>
          </a:p>
          <a:p>
            <a:pPr lvl="1" eaLnBrk="1" hangingPunct="1"/>
            <a:r>
              <a:rPr lang="en-US" smtClean="0">
                <a:solidFill>
                  <a:schemeClr val="bg1"/>
                </a:solidFill>
              </a:rPr>
              <a:t>Great Britain</a:t>
            </a:r>
          </a:p>
          <a:p>
            <a:pPr lvl="1" eaLnBrk="1" hangingPunct="1"/>
            <a:r>
              <a:rPr lang="en-US" smtClean="0">
                <a:solidFill>
                  <a:schemeClr val="bg1"/>
                </a:solidFill>
              </a:rPr>
              <a:t>Italy</a:t>
            </a:r>
          </a:p>
          <a:p>
            <a:pPr lvl="1" eaLnBrk="1" hangingPunct="1"/>
            <a:r>
              <a:rPr lang="en-US" smtClean="0">
                <a:solidFill>
                  <a:schemeClr val="bg1"/>
                </a:solidFill>
              </a:rPr>
              <a:t>Russia (1917 exit)</a:t>
            </a:r>
          </a:p>
          <a:p>
            <a:pPr lvl="1" eaLnBrk="1" hangingPunct="1"/>
            <a:r>
              <a:rPr lang="en-US" smtClean="0">
                <a:solidFill>
                  <a:schemeClr val="bg1"/>
                </a:solidFill>
              </a:rPr>
              <a:t>United States (1917 entry)</a:t>
            </a:r>
          </a:p>
        </p:txBody>
      </p:sp>
      <p:sp>
        <p:nvSpPr>
          <p:cNvPr id="28676" name="Rectangle 4"/>
          <p:cNvSpPr>
            <a:spLocks noGrp="1"/>
          </p:cNvSpPr>
          <p:nvPr>
            <p:ph type="body" sz="half" idx="2"/>
          </p:nvPr>
        </p:nvSpPr>
        <p:spPr>
          <a:xfrm>
            <a:off x="4652963" y="1600200"/>
            <a:ext cx="4033837" cy="4525963"/>
          </a:xfrm>
        </p:spPr>
        <p:txBody>
          <a:bodyPr/>
          <a:lstStyle/>
          <a:p>
            <a:pPr eaLnBrk="1" hangingPunct="1"/>
            <a:r>
              <a:rPr lang="en-US" smtClean="0">
                <a:solidFill>
                  <a:schemeClr val="bg1"/>
                </a:solidFill>
              </a:rPr>
              <a:t>Central Powers</a:t>
            </a:r>
          </a:p>
          <a:p>
            <a:pPr lvl="1" eaLnBrk="1" hangingPunct="1"/>
            <a:r>
              <a:rPr lang="en-US" smtClean="0">
                <a:solidFill>
                  <a:schemeClr val="bg1"/>
                </a:solidFill>
              </a:rPr>
              <a:t>Germany</a:t>
            </a:r>
          </a:p>
          <a:p>
            <a:pPr lvl="1" eaLnBrk="1" hangingPunct="1"/>
            <a:r>
              <a:rPr lang="en-US" smtClean="0">
                <a:solidFill>
                  <a:schemeClr val="bg1"/>
                </a:solidFill>
              </a:rPr>
              <a:t>Austria-Hungary (empire)</a:t>
            </a:r>
          </a:p>
          <a:p>
            <a:pPr lvl="1" eaLnBrk="1" hangingPunct="1"/>
            <a:r>
              <a:rPr lang="en-US" smtClean="0">
                <a:solidFill>
                  <a:schemeClr val="bg1"/>
                </a:solidFill>
              </a:rPr>
              <a:t>Ottoman Empire</a:t>
            </a:r>
          </a:p>
          <a:p>
            <a:pPr lvl="1" eaLnBrk="1" hangingPunct="1"/>
            <a:r>
              <a:rPr lang="en-US" smtClean="0">
                <a:solidFill>
                  <a:schemeClr val="bg1"/>
                </a:solidFill>
              </a:rPr>
              <a:t>Bulgaria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WordArt 2"/>
          <p:cNvSpPr>
            <a:spLocks noChangeArrowheads="1" noChangeShapeType="1" noTextEdit="1"/>
          </p:cNvSpPr>
          <p:nvPr/>
        </p:nvSpPr>
        <p:spPr bwMode="auto">
          <a:xfrm>
            <a:off x="533400" y="1905000"/>
            <a:ext cx="8305800" cy="1905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PRIDE !</a:t>
            </a:r>
          </a:p>
        </p:txBody>
      </p:sp>
      <p:pic>
        <p:nvPicPr>
          <p:cNvPr id="30722" name="Picture 3"/>
          <p:cNvPicPr>
            <a:picLocks noChangeAspect="1" noChangeArrowheads="1"/>
          </p:cNvPicPr>
          <p:nvPr/>
        </p:nvPicPr>
        <p:blipFill>
          <a:blip r:embed="rId2"/>
          <a:srcRect/>
          <a:stretch>
            <a:fillRect/>
          </a:stretch>
        </p:blipFill>
        <p:spPr bwMode="auto">
          <a:xfrm rot="990402">
            <a:off x="228600" y="0"/>
            <a:ext cx="2797175" cy="2211388"/>
          </a:xfrm>
          <a:prstGeom prst="rect">
            <a:avLst/>
          </a:prstGeom>
          <a:noFill/>
          <a:ln w="9525">
            <a:noFill/>
            <a:miter lim="800000"/>
            <a:headEnd/>
            <a:tailEnd/>
          </a:ln>
        </p:spPr>
      </p:pic>
      <p:pic>
        <p:nvPicPr>
          <p:cNvPr id="30723" name="Picture 4"/>
          <p:cNvPicPr>
            <a:picLocks noChangeAspect="1" noChangeArrowheads="1"/>
          </p:cNvPicPr>
          <p:nvPr/>
        </p:nvPicPr>
        <p:blipFill>
          <a:blip r:embed="rId3"/>
          <a:srcRect/>
          <a:stretch>
            <a:fillRect/>
          </a:stretch>
        </p:blipFill>
        <p:spPr bwMode="auto">
          <a:xfrm rot="-1344586">
            <a:off x="6248400" y="3581400"/>
            <a:ext cx="2189163" cy="1862138"/>
          </a:xfrm>
          <a:prstGeom prst="rect">
            <a:avLst/>
          </a:prstGeom>
          <a:noFill/>
          <a:ln w="9525">
            <a:noFill/>
            <a:miter lim="800000"/>
            <a:headEnd/>
            <a:tailEnd/>
          </a:ln>
        </p:spPr>
      </p:pic>
      <p:pic>
        <p:nvPicPr>
          <p:cNvPr id="30724" name="Picture 5"/>
          <p:cNvPicPr>
            <a:picLocks noChangeAspect="1" noChangeArrowheads="1"/>
          </p:cNvPicPr>
          <p:nvPr/>
        </p:nvPicPr>
        <p:blipFill>
          <a:blip r:embed="rId4"/>
          <a:srcRect/>
          <a:stretch>
            <a:fillRect/>
          </a:stretch>
        </p:blipFill>
        <p:spPr bwMode="auto">
          <a:xfrm>
            <a:off x="533400" y="3657600"/>
            <a:ext cx="2220913" cy="1698625"/>
          </a:xfrm>
          <a:prstGeom prst="rect">
            <a:avLst/>
          </a:prstGeom>
          <a:noFill/>
          <a:ln w="9525">
            <a:noFill/>
            <a:miter lim="800000"/>
            <a:headEnd/>
            <a:tailEnd/>
          </a:ln>
        </p:spPr>
      </p:pic>
      <p:pic>
        <p:nvPicPr>
          <p:cNvPr id="30725" name="Picture 6"/>
          <p:cNvPicPr>
            <a:picLocks noChangeAspect="1" noChangeArrowheads="1"/>
          </p:cNvPicPr>
          <p:nvPr/>
        </p:nvPicPr>
        <p:blipFill>
          <a:blip r:embed="rId5"/>
          <a:srcRect/>
          <a:stretch>
            <a:fillRect/>
          </a:stretch>
        </p:blipFill>
        <p:spPr bwMode="auto">
          <a:xfrm>
            <a:off x="5867400" y="0"/>
            <a:ext cx="2482850" cy="2030413"/>
          </a:xfrm>
          <a:prstGeom prst="rect">
            <a:avLst/>
          </a:prstGeom>
          <a:noFill/>
          <a:ln w="9525">
            <a:noFill/>
            <a:miter lim="800000"/>
            <a:headEnd/>
            <a:tailEnd/>
          </a:ln>
        </p:spPr>
      </p:pic>
      <p:pic>
        <p:nvPicPr>
          <p:cNvPr id="30726" name="Picture 7"/>
          <p:cNvPicPr>
            <a:picLocks noChangeAspect="1" noChangeArrowheads="1"/>
          </p:cNvPicPr>
          <p:nvPr/>
        </p:nvPicPr>
        <p:blipFill>
          <a:blip r:embed="rId6"/>
          <a:srcRect/>
          <a:stretch>
            <a:fillRect/>
          </a:stretch>
        </p:blipFill>
        <p:spPr bwMode="auto">
          <a:xfrm rot="-1770786">
            <a:off x="3429000" y="3581400"/>
            <a:ext cx="2235200" cy="1846263"/>
          </a:xfrm>
          <a:prstGeom prst="rect">
            <a:avLst/>
          </a:prstGeom>
          <a:noFill/>
          <a:ln w="9525">
            <a:noFill/>
            <a:miter lim="800000"/>
            <a:headEnd/>
            <a:tailEnd/>
          </a:ln>
        </p:spPr>
      </p:pic>
      <p:pic>
        <p:nvPicPr>
          <p:cNvPr id="30727" name="Picture 8"/>
          <p:cNvPicPr>
            <a:picLocks noChangeAspect="1" noChangeArrowheads="1"/>
          </p:cNvPicPr>
          <p:nvPr/>
        </p:nvPicPr>
        <p:blipFill>
          <a:blip r:embed="rId7"/>
          <a:srcRect/>
          <a:stretch>
            <a:fillRect/>
          </a:stretch>
        </p:blipFill>
        <p:spPr bwMode="auto">
          <a:xfrm>
            <a:off x="3581400" y="304800"/>
            <a:ext cx="2014538" cy="1563688"/>
          </a:xfrm>
          <a:prstGeom prst="rect">
            <a:avLst/>
          </a:prstGeom>
          <a:noFill/>
          <a:ln w="9525">
            <a:noFill/>
            <a:miter lim="800000"/>
            <a:headEnd/>
            <a:tailEnd/>
          </a:ln>
        </p:spPr>
      </p:pic>
      <p:sp>
        <p:nvSpPr>
          <p:cNvPr id="35849" name="WordArt 9"/>
          <p:cNvSpPr>
            <a:spLocks noChangeArrowheads="1" noChangeShapeType="1" noTextEdit="1"/>
          </p:cNvSpPr>
          <p:nvPr/>
        </p:nvSpPr>
        <p:spPr bwMode="auto">
          <a:xfrm>
            <a:off x="304800" y="1905000"/>
            <a:ext cx="8534400" cy="1981200"/>
          </a:xfrm>
          <a:prstGeom prst="rect">
            <a:avLst/>
          </a:prstGeom>
        </p:spPr>
        <p:txBody>
          <a:bodyPr wrap="none" fromWordArt="1">
            <a:prstTxWarp prst="textPlain">
              <a:avLst>
                <a:gd name="adj" fmla="val 50000"/>
              </a:avLst>
            </a:prstTxWarp>
          </a:bodyPr>
          <a:lstStyle/>
          <a:p>
            <a:pPr algn="ctr"/>
            <a:r>
              <a:rPr lang="en-US" sz="3600" kern="10">
                <a:ln w="50800">
                  <a:solidFill>
                    <a:schemeClr val="bg1"/>
                  </a:solidFill>
                  <a:round/>
                  <a:headEnd/>
                  <a:tailEnd/>
                </a:ln>
                <a:solidFill>
                  <a:srgbClr val="FF3300"/>
                </a:solidFill>
                <a:effectLst>
                  <a:outerShdw dist="35921" dir="2700000" algn="ctr" rotWithShape="0">
                    <a:srgbClr val="C0C0C0">
                      <a:alpha val="79999"/>
                    </a:srgbClr>
                  </a:outerShdw>
                </a:effectLst>
                <a:latin typeface="Impact"/>
              </a:rPr>
              <a:t>Nationalism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2400"/>
            <a:ext cx="8385175" cy="1279525"/>
          </a:xfrm>
        </p:spPr>
        <p:txBody>
          <a:bodyPr rtlCol="0">
            <a:normAutofit/>
          </a:bodyPr>
          <a:lstStyle/>
          <a:p>
            <a:pPr eaLnBrk="1" fontAlgn="auto" hangingPunct="1">
              <a:spcAft>
                <a:spcPts val="0"/>
              </a:spcAft>
              <a:defRPr/>
            </a:pPr>
            <a:r>
              <a:rPr lang="en-US" sz="5400" b="1">
                <a:solidFill>
                  <a:srgbClr val="CC0000"/>
                </a:solidFill>
                <a:effectLst>
                  <a:outerShdw blurRad="38100" dist="38100" dir="2700000" algn="tl">
                    <a:srgbClr val="000000"/>
                  </a:outerShdw>
                </a:effectLst>
              </a:rPr>
              <a:t>American Neutrality</a:t>
            </a:r>
          </a:p>
        </p:txBody>
      </p:sp>
      <p:sp>
        <p:nvSpPr>
          <p:cNvPr id="13315" name="Rectangle 3"/>
          <p:cNvSpPr>
            <a:spLocks noGrp="1" noChangeArrowheads="1"/>
          </p:cNvSpPr>
          <p:nvPr>
            <p:ph type="body" idx="1"/>
          </p:nvPr>
        </p:nvSpPr>
        <p:spPr>
          <a:xfrm>
            <a:off x="685800" y="1371600"/>
            <a:ext cx="8007350" cy="518160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800"/>
              <a:t>Despite President Wilson’s call for American neutrality, the feeling of nationalism in American immigrants was in favor of supporting the Allies. Why?</a:t>
            </a:r>
          </a:p>
          <a:p>
            <a:pPr eaLnBrk="1" fontAlgn="auto" hangingPunct="1">
              <a:lnSpc>
                <a:spcPct val="90000"/>
              </a:lnSpc>
              <a:spcAft>
                <a:spcPts val="0"/>
              </a:spcAft>
              <a:buFont typeface="Arial" pitchFamily="34" charset="0"/>
              <a:buChar char="•"/>
              <a:defRPr/>
            </a:pPr>
            <a:r>
              <a:rPr lang="en-US" sz="2800"/>
              <a:t>Ultimately, most Americans believed that France and England were fighting to preserve European culture against barbarians. What word describes a feeling of cultural and ethnic superiority? </a:t>
            </a:r>
          </a:p>
          <a:p>
            <a:pPr eaLnBrk="1" fontAlgn="auto" hangingPunct="1">
              <a:lnSpc>
                <a:spcPct val="90000"/>
              </a:lnSpc>
              <a:spcAft>
                <a:spcPts val="0"/>
              </a:spcAft>
              <a:buFont typeface="Arial" pitchFamily="34" charset="0"/>
              <a:buChar char="•"/>
              <a:defRPr/>
            </a:pPr>
            <a:r>
              <a:rPr lang="en-US" sz="2800"/>
              <a:t>To gain support of Americans, both sides in Europe used propaganda (information that influences opinion). Allied propaganda emphasized the German invasion of neutral Belgium and horror stories of German atrocities.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subTnLst>
                                    <p:audio>
                                      <p:cMediaNode>
                                        <p:cTn display="0" masterRel="sameClick">
                                          <p:stCondLst>
                                            <p:cond evt="begin" delay="0">
                                              <p:tn val="5"/>
                                            </p:cond>
                                          </p:stCondLst>
                                          <p:endCondLst>
                                            <p:cond evt="onStopAudio" delay="0">
                                              <p:tgtEl>
                                                <p:sldTgt/>
                                              </p:tgtEl>
                                            </p:cond>
                                          </p:endCondLst>
                                        </p:cTn>
                                        <p:tgtEl>
                                          <p:sndTgt r:embed="rId2" name="renlaugh.wav"/>
                                        </p:tgtEl>
                                      </p:cMediaNode>
                                    </p:audio>
                                  </p:sub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13315">
                                            <p:txEl>
                                              <p:pRg st="0" end="0"/>
                                            </p:txEl>
                                          </p:spTgt>
                                        </p:tgtEl>
                                        <p:attrNameLst>
                                          <p:attrName>style.visibility</p:attrName>
                                        </p:attrNameLst>
                                      </p:cBhvr>
                                      <p:to>
                                        <p:strVal val="visible"/>
                                      </p:to>
                                    </p:set>
                                    <p:animEffect transition="in" filter="slide(fromBottom)">
                                      <p:cBhvr>
                                        <p:cTn id="11" dur="500"/>
                                        <p:tgtEl>
                                          <p:spTgt spid="13315">
                                            <p:txEl>
                                              <p:pRg st="0" end="0"/>
                                            </p:txEl>
                                          </p:spTgt>
                                        </p:tgtEl>
                                      </p:cBhvr>
                                    </p:animEffect>
                                  </p:childTnLst>
                                </p:cTn>
                              </p:par>
                            </p:childTnLst>
                          </p:cTn>
                        </p:par>
                        <p:par>
                          <p:cTn id="12" fill="hold">
                            <p:stCondLst>
                              <p:cond delay="3000"/>
                            </p:stCondLst>
                            <p:childTnLst>
                              <p:par>
                                <p:cTn id="13" presetID="12" presetClass="entr" presetSubtype="4" fill="hold" grpId="0" nodeType="afterEffect">
                                  <p:stCondLst>
                                    <p:cond delay="1000"/>
                                  </p:stCondLst>
                                  <p:childTnLst>
                                    <p:set>
                                      <p:cBhvr>
                                        <p:cTn id="14" dur="1" fill="hold">
                                          <p:stCondLst>
                                            <p:cond delay="0"/>
                                          </p:stCondLst>
                                        </p:cTn>
                                        <p:tgtEl>
                                          <p:spTgt spid="13315">
                                            <p:txEl>
                                              <p:pRg st="1" end="1"/>
                                            </p:txEl>
                                          </p:spTgt>
                                        </p:tgtEl>
                                        <p:attrNameLst>
                                          <p:attrName>style.visibility</p:attrName>
                                        </p:attrNameLst>
                                      </p:cBhvr>
                                      <p:to>
                                        <p:strVal val="visible"/>
                                      </p:to>
                                    </p:set>
                                    <p:animEffect transition="in" filter="slide(fromBottom)">
                                      <p:cBhvr>
                                        <p:cTn id="15" dur="500"/>
                                        <p:tgtEl>
                                          <p:spTgt spid="13315">
                                            <p:txEl>
                                              <p:pRg st="1" end="1"/>
                                            </p:txEl>
                                          </p:spTgt>
                                        </p:tgtEl>
                                      </p:cBhvr>
                                    </p:animEffect>
                                  </p:childTnLst>
                                </p:cTn>
                              </p:par>
                            </p:childTnLst>
                          </p:cTn>
                        </p:par>
                        <p:par>
                          <p:cTn id="16" fill="hold">
                            <p:stCondLst>
                              <p:cond delay="4500"/>
                            </p:stCondLst>
                            <p:childTnLst>
                              <p:par>
                                <p:cTn id="17" presetID="12" presetClass="entr" presetSubtype="4" fill="hold" grpId="0" nodeType="afterEffect">
                                  <p:stCondLst>
                                    <p:cond delay="1000"/>
                                  </p:stCondLst>
                                  <p:childTnLst>
                                    <p:set>
                                      <p:cBhvr>
                                        <p:cTn id="18" dur="1" fill="hold">
                                          <p:stCondLst>
                                            <p:cond delay="0"/>
                                          </p:stCondLst>
                                        </p:cTn>
                                        <p:tgtEl>
                                          <p:spTgt spid="13315">
                                            <p:txEl>
                                              <p:pRg st="2" end="2"/>
                                            </p:txEl>
                                          </p:spTgt>
                                        </p:tgtEl>
                                        <p:attrNameLst>
                                          <p:attrName>style.visibility</p:attrName>
                                        </p:attrNameLst>
                                      </p:cBhvr>
                                      <p:to>
                                        <p:strVal val="visible"/>
                                      </p:to>
                                    </p:set>
                                    <p:animEffect transition="in" filter="slide(fromBottom)">
                                      <p:cBhvr>
                                        <p:cTn id="19"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3" name="Picture 3" descr="WWI AMerican Dock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2" name="Rectangle 2"/>
          <p:cNvSpPr>
            <a:spLocks noGrp="1" noChangeArrowheads="1"/>
          </p:cNvSpPr>
          <p:nvPr>
            <p:ph type="title"/>
          </p:nvPr>
        </p:nvSpPr>
        <p:spPr>
          <a:xfrm>
            <a:off x="3657600" y="152400"/>
            <a:ext cx="5486400" cy="1143000"/>
          </a:xfrm>
        </p:spPr>
        <p:txBody>
          <a:bodyPr rtlCol="0">
            <a:normAutofit fontScale="90000"/>
          </a:bodyPr>
          <a:lstStyle/>
          <a:p>
            <a:pPr marL="1117600" indent="-1117600" eaLnBrk="1" fontAlgn="auto" hangingPunct="1">
              <a:spcAft>
                <a:spcPts val="0"/>
              </a:spcAft>
              <a:buFontTx/>
              <a:buAutoNum type="romanUcPeriod" startAt="2"/>
              <a:defRPr/>
            </a:pPr>
            <a:r>
              <a:rPr lang="en-US" sz="4000" b="1">
                <a:solidFill>
                  <a:srgbClr val="CC0000"/>
                </a:solidFill>
              </a:rPr>
              <a:t>The United States </a:t>
            </a:r>
            <a:br>
              <a:rPr lang="en-US" sz="4000" b="1">
                <a:solidFill>
                  <a:srgbClr val="CC0000"/>
                </a:solidFill>
              </a:rPr>
            </a:br>
            <a:r>
              <a:rPr lang="en-US" sz="4000" b="1">
                <a:solidFill>
                  <a:srgbClr val="CC0000"/>
                </a:solidFill>
              </a:rPr>
              <a:t>Enters the War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15362"/>
                                        </p:tgtEl>
                                        <p:attrNameLst>
                                          <p:attrName>style.visibility</p:attrName>
                                        </p:attrNameLst>
                                      </p:cBhvr>
                                      <p:to>
                                        <p:strVal val="visible"/>
                                      </p:to>
                                    </p:set>
                                    <p:animEffect transition="in" filter="checkerboard(across)">
                                      <p:cBhvr>
                                        <p:cTn id="1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228600"/>
            <a:ext cx="8229600" cy="1143000"/>
          </a:xfrm>
        </p:spPr>
        <p:txBody>
          <a:bodyPr/>
          <a:lstStyle/>
          <a:p>
            <a:pPr eaLnBrk="1" hangingPunct="1"/>
            <a:r>
              <a:rPr lang="en-US" smtClean="0">
                <a:solidFill>
                  <a:schemeClr val="bg1"/>
                </a:solidFill>
              </a:rPr>
              <a:t>Reasons for U.S.</a:t>
            </a:r>
            <a:r>
              <a:rPr lang="en-US" smtClean="0"/>
              <a:t> </a:t>
            </a:r>
            <a:r>
              <a:rPr lang="en-US" u="sng" smtClean="0">
                <a:solidFill>
                  <a:srgbClr val="FF0000"/>
                </a:solidFill>
              </a:rPr>
              <a:t>Neutrality</a:t>
            </a:r>
            <a:r>
              <a:rPr lang="en-US" smtClean="0"/>
              <a:t>:</a:t>
            </a:r>
          </a:p>
        </p:txBody>
      </p:sp>
      <p:sp>
        <p:nvSpPr>
          <p:cNvPr id="37891" name="Rectangle 3"/>
          <p:cNvSpPr>
            <a:spLocks noGrp="1" noChangeArrowheads="1"/>
          </p:cNvSpPr>
          <p:nvPr>
            <p:ph type="body" sz="half" idx="1"/>
          </p:nvPr>
        </p:nvSpPr>
        <p:spPr>
          <a:xfrm>
            <a:off x="0" y="762000"/>
            <a:ext cx="4876800" cy="6096000"/>
          </a:xfrm>
        </p:spPr>
        <p:txBody>
          <a:bodyPr/>
          <a:lstStyle/>
          <a:p>
            <a:pPr eaLnBrk="1" hangingPunct="1"/>
            <a:r>
              <a:rPr lang="en-US" sz="2400" smtClean="0">
                <a:solidFill>
                  <a:schemeClr val="bg1"/>
                </a:solidFill>
              </a:rPr>
              <a:t>Many Americans wanted to remain isolated from European conflicts </a:t>
            </a:r>
          </a:p>
          <a:p>
            <a:pPr eaLnBrk="1" hangingPunct="1"/>
            <a:r>
              <a:rPr lang="en-US" sz="2400" smtClean="0">
                <a:solidFill>
                  <a:schemeClr val="bg1"/>
                </a:solidFill>
              </a:rPr>
              <a:t>Many believed that the war was </a:t>
            </a:r>
            <a:r>
              <a:rPr lang="en-US" sz="2400" b="1" smtClean="0">
                <a:solidFill>
                  <a:schemeClr val="bg1"/>
                </a:solidFill>
              </a:rPr>
              <a:t>not in US best interests</a:t>
            </a:r>
            <a:r>
              <a:rPr lang="en-US" sz="2400" smtClean="0">
                <a:solidFill>
                  <a:schemeClr val="bg1"/>
                </a:solidFill>
              </a:rPr>
              <a:t> &amp; that the Atlantic served as a barrier of protection from European problems  </a:t>
            </a:r>
          </a:p>
          <a:p>
            <a:pPr eaLnBrk="1" hangingPunct="1"/>
            <a:r>
              <a:rPr lang="en-US" sz="2400" smtClean="0">
                <a:solidFill>
                  <a:schemeClr val="bg1"/>
                </a:solidFill>
              </a:rPr>
              <a:t>President Wilson campaigned on the slogan </a:t>
            </a:r>
            <a:r>
              <a:rPr lang="en-US" sz="2400" i="1" smtClean="0">
                <a:solidFill>
                  <a:schemeClr val="bg1"/>
                </a:solidFill>
              </a:rPr>
              <a:t>“He kept us out of war”</a:t>
            </a:r>
          </a:p>
          <a:p>
            <a:pPr eaLnBrk="1" hangingPunct="1"/>
            <a:r>
              <a:rPr lang="en-US" sz="2400" smtClean="0">
                <a:solidFill>
                  <a:schemeClr val="bg1"/>
                </a:solidFill>
              </a:rPr>
              <a:t>Wilson believed that a neutral U.S. could arrange a fair peace agreement in Europe</a:t>
            </a:r>
          </a:p>
          <a:p>
            <a:pPr eaLnBrk="1" hangingPunct="1">
              <a:buFontTx/>
              <a:buNone/>
            </a:pPr>
            <a:endParaRPr lang="en-US" sz="2400" smtClean="0">
              <a:solidFill>
                <a:schemeClr val="bg1"/>
              </a:solidFill>
            </a:endParaRPr>
          </a:p>
        </p:txBody>
      </p:sp>
      <p:pic>
        <p:nvPicPr>
          <p:cNvPr id="33795" name="Picture 4" descr="Wilson, W"/>
          <p:cNvPicPr>
            <a:picLocks noChangeAspect="1" noChangeArrowheads="1"/>
          </p:cNvPicPr>
          <p:nvPr>
            <p:ph sz="quarter" idx="2"/>
          </p:nvPr>
        </p:nvPicPr>
        <p:blipFill>
          <a:blip r:embed="rId4"/>
          <a:srcRect/>
          <a:stretch>
            <a:fillRect/>
          </a:stretch>
        </p:blipFill>
        <p:spPr>
          <a:xfrm>
            <a:off x="5265738" y="1447800"/>
            <a:ext cx="3802062" cy="4572000"/>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7891">
                                            <p:txEl>
                                              <p:pRg st="0" end="0"/>
                                            </p:txEl>
                                          </p:spTgt>
                                        </p:tgtEl>
                                        <p:attrNameLst>
                                          <p:attrName>style.visibility</p:attrName>
                                        </p:attrNameLst>
                                      </p:cBhvr>
                                      <p:to>
                                        <p:strVal val="visible"/>
                                      </p:to>
                                    </p:set>
                                    <p:anim calcmode="discrete" valueType="clr">
                                      <p:cBhvr override="childStyle">
                                        <p:cTn id="7" dur="80"/>
                                        <p:tgtEl>
                                          <p:spTgt spid="378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7891">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7891">
                                            <p:txEl>
                                              <p:pRg st="1" end="1"/>
                                            </p:txEl>
                                          </p:spTgt>
                                        </p:tgtEl>
                                        <p:attrNameLst>
                                          <p:attrName>style.visibility</p:attrName>
                                        </p:attrNameLst>
                                      </p:cBhvr>
                                      <p:to>
                                        <p:strVal val="visible"/>
                                      </p:to>
                                    </p:set>
                                    <p:anim calcmode="discrete" valueType="clr">
                                      <p:cBhvr override="childStyle">
                                        <p:cTn id="14" dur="80"/>
                                        <p:tgtEl>
                                          <p:spTgt spid="3789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789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7891">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7891">
                                            <p:txEl>
                                              <p:pRg st="2" end="2"/>
                                            </p:txEl>
                                          </p:spTgt>
                                        </p:tgtEl>
                                        <p:attrNameLst>
                                          <p:attrName>style.visibility</p:attrName>
                                        </p:attrNameLst>
                                      </p:cBhvr>
                                      <p:to>
                                        <p:strVal val="visible"/>
                                      </p:to>
                                    </p:set>
                                    <p:anim calcmode="discrete" valueType="clr">
                                      <p:cBhvr override="childStyle">
                                        <p:cTn id="21" dur="80"/>
                                        <p:tgtEl>
                                          <p:spTgt spid="3789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7891">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7891">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7891">
                                            <p:txEl>
                                              <p:pRg st="3" end="3"/>
                                            </p:txEl>
                                          </p:spTgt>
                                        </p:tgtEl>
                                        <p:attrNameLst>
                                          <p:attrName>style.visibility</p:attrName>
                                        </p:attrNameLst>
                                      </p:cBhvr>
                                      <p:to>
                                        <p:strVal val="visible"/>
                                      </p:to>
                                    </p:set>
                                    <p:anim calcmode="discrete" valueType="clr">
                                      <p:cBhvr override="childStyle">
                                        <p:cTn id="28" dur="80"/>
                                        <p:tgtEl>
                                          <p:spTgt spid="3789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7891">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7891">
                                            <p:txEl>
                                              <p:pRg st="3" end="3"/>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457200" y="838200"/>
            <a:ext cx="8305800" cy="5715000"/>
          </a:xfrm>
        </p:spPr>
        <p:txBody>
          <a:bodyPr/>
          <a:lstStyle/>
          <a:p>
            <a:pPr eaLnBrk="1" hangingPunct="1">
              <a:lnSpc>
                <a:spcPct val="90000"/>
              </a:lnSpc>
            </a:pPr>
            <a:r>
              <a:rPr lang="en-US" sz="2800" b="1" smtClean="0">
                <a:solidFill>
                  <a:srgbClr val="FFCC00"/>
                </a:solidFill>
              </a:rPr>
              <a:t>Economic ties</a:t>
            </a:r>
          </a:p>
          <a:p>
            <a:pPr lvl="1" eaLnBrk="1" hangingPunct="1">
              <a:lnSpc>
                <a:spcPct val="90000"/>
              </a:lnSpc>
            </a:pPr>
            <a:r>
              <a:rPr lang="en-US" sz="2400" smtClean="0"/>
              <a:t>The U.S. traded more with Britain and France. (U.S. was not strictly neutral) Many sympathized w/Br. &amp; Fr.</a:t>
            </a:r>
          </a:p>
          <a:p>
            <a:pPr eaLnBrk="1" hangingPunct="1">
              <a:lnSpc>
                <a:spcPct val="90000"/>
              </a:lnSpc>
            </a:pPr>
            <a:r>
              <a:rPr lang="en-US" sz="2800" b="1" smtClean="0">
                <a:solidFill>
                  <a:srgbClr val="FFCC00"/>
                </a:solidFill>
              </a:rPr>
              <a:t>Submarine warfare</a:t>
            </a:r>
          </a:p>
          <a:p>
            <a:pPr lvl="1" eaLnBrk="1" hangingPunct="1">
              <a:lnSpc>
                <a:spcPct val="90000"/>
              </a:lnSpc>
            </a:pPr>
            <a:r>
              <a:rPr lang="en-US" sz="2400" smtClean="0"/>
              <a:t>German U-boats attack ships in British ports</a:t>
            </a:r>
          </a:p>
          <a:p>
            <a:pPr lvl="1" eaLnBrk="1" hangingPunct="1">
              <a:lnSpc>
                <a:spcPct val="90000"/>
              </a:lnSpc>
            </a:pPr>
            <a:r>
              <a:rPr lang="en-US" sz="2400" smtClean="0"/>
              <a:t>U.S. protested</a:t>
            </a:r>
            <a:r>
              <a:rPr lang="en-US" sz="2400" smtClean="0">
                <a:solidFill>
                  <a:srgbClr val="FF0000"/>
                </a:solidFill>
              </a:rPr>
              <a:t> unrestricted </a:t>
            </a:r>
            <a:r>
              <a:rPr lang="en-US" sz="2400" smtClean="0"/>
              <a:t>submarine warfare</a:t>
            </a:r>
          </a:p>
          <a:p>
            <a:pPr lvl="1" eaLnBrk="1" hangingPunct="1">
              <a:lnSpc>
                <a:spcPct val="90000"/>
              </a:lnSpc>
            </a:pPr>
            <a:r>
              <a:rPr lang="en-US" sz="2400" smtClean="0"/>
              <a:t>Wilson vows to hold Germany responsible for loss of American life or property</a:t>
            </a:r>
          </a:p>
          <a:p>
            <a:pPr eaLnBrk="1" hangingPunct="1">
              <a:lnSpc>
                <a:spcPct val="90000"/>
              </a:lnSpc>
            </a:pPr>
            <a:r>
              <a:rPr lang="en-US" sz="2800" b="1" smtClean="0">
                <a:solidFill>
                  <a:srgbClr val="FFCC00"/>
                </a:solidFill>
              </a:rPr>
              <a:t>Germany sinks the Lusitania</a:t>
            </a:r>
            <a:r>
              <a:rPr lang="en-US" sz="2800" smtClean="0"/>
              <a:t> (British ship)</a:t>
            </a:r>
          </a:p>
          <a:p>
            <a:pPr lvl="1" eaLnBrk="1" hangingPunct="1">
              <a:lnSpc>
                <a:spcPct val="90000"/>
              </a:lnSpc>
            </a:pPr>
            <a:r>
              <a:rPr lang="en-US" sz="2400" smtClean="0"/>
              <a:t>128 Americans are killed</a:t>
            </a:r>
          </a:p>
          <a:p>
            <a:pPr lvl="1" eaLnBrk="1" hangingPunct="1">
              <a:lnSpc>
                <a:spcPct val="90000"/>
              </a:lnSpc>
            </a:pPr>
            <a:r>
              <a:rPr lang="en-US" sz="2400" smtClean="0"/>
              <a:t>At this point, Germany did not want war with the U.S. and agreed to stop attacking neutral ships. </a:t>
            </a:r>
          </a:p>
          <a:p>
            <a:pPr lvl="1" eaLnBrk="1" hangingPunct="1">
              <a:lnSpc>
                <a:spcPct val="90000"/>
              </a:lnSpc>
            </a:pPr>
            <a:r>
              <a:rPr lang="en-US" sz="2400" smtClean="0"/>
              <a:t>Later, Germany continued unrestricted submarine warfare in British waters  </a:t>
            </a:r>
          </a:p>
        </p:txBody>
      </p:sp>
      <p:sp>
        <p:nvSpPr>
          <p:cNvPr id="34818" name="Rectangle 3"/>
          <p:cNvSpPr>
            <a:spLocks noGrp="1" noChangeArrowheads="1"/>
          </p:cNvSpPr>
          <p:nvPr>
            <p:ph type="title"/>
          </p:nvPr>
        </p:nvSpPr>
        <p:spPr>
          <a:xfrm>
            <a:off x="0" y="-228600"/>
            <a:ext cx="9144000" cy="1143000"/>
          </a:xfrm>
        </p:spPr>
        <p:txBody>
          <a:bodyPr/>
          <a:lstStyle/>
          <a:p>
            <a:pPr eaLnBrk="1" hangingPunct="1"/>
            <a:r>
              <a:rPr lang="en-US" sz="3600" smtClean="0"/>
              <a:t>Reasons why the U.S. Entered the War:</a:t>
            </a:r>
          </a:p>
        </p:txBody>
      </p:sp>
      <p:pic>
        <p:nvPicPr>
          <p:cNvPr id="38916" name="Picture 4" descr="german u boat"/>
          <p:cNvPicPr>
            <a:picLocks noChangeAspect="1" noChangeArrowheads="1"/>
          </p:cNvPicPr>
          <p:nvPr>
            <p:ph sz="half" idx="2"/>
          </p:nvPr>
        </p:nvPicPr>
        <p:blipFill>
          <a:blip r:embed="rId5"/>
          <a:srcRect/>
          <a:stretch>
            <a:fillRect/>
          </a:stretch>
        </p:blipFill>
        <p:spPr>
          <a:xfrm>
            <a:off x="495300" y="1143000"/>
            <a:ext cx="8153400" cy="4054475"/>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8914">
                                            <p:txEl>
                                              <p:pRg st="1" end="1"/>
                                            </p:txEl>
                                          </p:spTgt>
                                        </p:tgtEl>
                                        <p:attrNameLst>
                                          <p:attrName>style.visibility</p:attrName>
                                        </p:attrNameLst>
                                      </p:cBhvr>
                                      <p:to>
                                        <p:strVal val="visible"/>
                                      </p:to>
                                    </p:set>
                                    <p:anim calcmode="discrete" valueType="clr">
                                      <p:cBhvr override="childStyle">
                                        <p:cTn id="7" dur="80"/>
                                        <p:tgtEl>
                                          <p:spTgt spid="389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8914">
                                            <p:txEl>
                                              <p:pRg st="1" end="1"/>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8914">
                                            <p:txEl>
                                              <p:pRg st="3" end="3"/>
                                            </p:txEl>
                                          </p:spTgt>
                                        </p:tgtEl>
                                        <p:attrNameLst>
                                          <p:attrName>style.visibility</p:attrName>
                                        </p:attrNameLst>
                                      </p:cBhvr>
                                      <p:to>
                                        <p:strVal val="visible"/>
                                      </p:to>
                                    </p:set>
                                    <p:anim calcmode="discrete" valueType="clr">
                                      <p:cBhvr override="childStyle">
                                        <p:cTn id="14" dur="80"/>
                                        <p:tgtEl>
                                          <p:spTgt spid="389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14">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38914">
                                            <p:txEl>
                                              <p:pRg st="3" end="3"/>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8914">
                                            <p:txEl>
                                              <p:pRg st="4" end="4"/>
                                            </p:txEl>
                                          </p:spTgt>
                                        </p:tgtEl>
                                        <p:attrNameLst>
                                          <p:attrName>style.visibility</p:attrName>
                                        </p:attrNameLst>
                                      </p:cBhvr>
                                      <p:to>
                                        <p:strVal val="visible"/>
                                      </p:to>
                                    </p:set>
                                    <p:anim calcmode="discrete" valueType="clr">
                                      <p:cBhvr override="childStyle">
                                        <p:cTn id="21" dur="80"/>
                                        <p:tgtEl>
                                          <p:spTgt spid="3891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914">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38914">
                                            <p:txEl>
                                              <p:pRg st="4" end="4"/>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38914">
                                            <p:txEl>
                                              <p:pRg st="5" end="5"/>
                                            </p:txEl>
                                          </p:spTgt>
                                        </p:tgtEl>
                                        <p:attrNameLst>
                                          <p:attrName>style.visibility</p:attrName>
                                        </p:attrNameLst>
                                      </p:cBhvr>
                                      <p:to>
                                        <p:strVal val="visible"/>
                                      </p:to>
                                    </p:set>
                                    <p:anim calcmode="discrete" valueType="clr">
                                      <p:cBhvr override="childStyle">
                                        <p:cTn id="28" dur="80"/>
                                        <p:tgtEl>
                                          <p:spTgt spid="3891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8914">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38914">
                                            <p:txEl>
                                              <p:pRg st="5" end="5"/>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8914">
                                            <p:txEl>
                                              <p:pRg st="7" end="7"/>
                                            </p:txEl>
                                          </p:spTgt>
                                        </p:tgtEl>
                                        <p:attrNameLst>
                                          <p:attrName>style.visibility</p:attrName>
                                        </p:attrNameLst>
                                      </p:cBhvr>
                                      <p:to>
                                        <p:strVal val="visible"/>
                                      </p:to>
                                    </p:set>
                                    <p:anim calcmode="discrete" valueType="clr">
                                      <p:cBhvr override="childStyle">
                                        <p:cTn id="35" dur="80"/>
                                        <p:tgtEl>
                                          <p:spTgt spid="3891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8914">
                                            <p:txEl>
                                              <p:pRg st="7" end="7"/>
                                            </p:txEl>
                                          </p:spTgt>
                                        </p:tgtEl>
                                        <p:attrNameLst>
                                          <p:attrName>fillcolor</p:attrName>
                                        </p:attrNameLst>
                                      </p:cBhvr>
                                      <p:tavLst>
                                        <p:tav tm="0">
                                          <p:val>
                                            <p:clrVal>
                                              <a:schemeClr val="accent2"/>
                                            </p:clrVal>
                                          </p:val>
                                        </p:tav>
                                        <p:tav tm="50000">
                                          <p:val>
                                            <p:clrVal>
                                              <a:schemeClr val="hlink"/>
                                            </p:clrVal>
                                          </p:val>
                                        </p:tav>
                                      </p:tavLst>
                                    </p:anim>
                                    <p:set>
                                      <p:cBhvr>
                                        <p:cTn id="37" dur="80"/>
                                        <p:tgtEl>
                                          <p:spTgt spid="38914">
                                            <p:txEl>
                                              <p:pRg st="7" end="7"/>
                                            </p:txEl>
                                          </p:spTgt>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8914">
                                            <p:txEl>
                                              <p:pRg st="8" end="8"/>
                                            </p:txEl>
                                          </p:spTgt>
                                        </p:tgtEl>
                                        <p:attrNameLst>
                                          <p:attrName>style.visibility</p:attrName>
                                        </p:attrNameLst>
                                      </p:cBhvr>
                                      <p:to>
                                        <p:strVal val="visible"/>
                                      </p:to>
                                    </p:set>
                                    <p:anim calcmode="discrete" valueType="clr">
                                      <p:cBhvr override="childStyle">
                                        <p:cTn id="42" dur="80"/>
                                        <p:tgtEl>
                                          <p:spTgt spid="3891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8914">
                                            <p:txEl>
                                              <p:pRg st="8" end="8"/>
                                            </p:txEl>
                                          </p:spTgt>
                                        </p:tgtEl>
                                        <p:attrNameLst>
                                          <p:attrName>fillcolor</p:attrName>
                                        </p:attrNameLst>
                                      </p:cBhvr>
                                      <p:tavLst>
                                        <p:tav tm="0">
                                          <p:val>
                                            <p:clrVal>
                                              <a:schemeClr val="accent2"/>
                                            </p:clrVal>
                                          </p:val>
                                        </p:tav>
                                        <p:tav tm="50000">
                                          <p:val>
                                            <p:clrVal>
                                              <a:schemeClr val="hlink"/>
                                            </p:clrVal>
                                          </p:val>
                                        </p:tav>
                                      </p:tavLst>
                                    </p:anim>
                                    <p:set>
                                      <p:cBhvr>
                                        <p:cTn id="44" dur="80"/>
                                        <p:tgtEl>
                                          <p:spTgt spid="38914">
                                            <p:txEl>
                                              <p:pRg st="8" end="8"/>
                                            </p:txEl>
                                          </p:spTgt>
                                        </p:tgtEl>
                                        <p:attrNameLst>
                                          <p:attrName>fill.type</p:attrName>
                                        </p:attrNameLst>
                                      </p:cBhvr>
                                      <p:to>
                                        <p:strVal val="solid"/>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38914">
                                            <p:txEl>
                                              <p:pRg st="9" end="9"/>
                                            </p:txEl>
                                          </p:spTgt>
                                        </p:tgtEl>
                                        <p:attrNameLst>
                                          <p:attrName>style.visibility</p:attrName>
                                        </p:attrNameLst>
                                      </p:cBhvr>
                                      <p:to>
                                        <p:strVal val="visible"/>
                                      </p:to>
                                    </p:set>
                                    <p:anim calcmode="discrete" valueType="clr">
                                      <p:cBhvr override="childStyle">
                                        <p:cTn id="49" dur="80"/>
                                        <p:tgtEl>
                                          <p:spTgt spid="3891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8914">
                                            <p:txEl>
                                              <p:pRg st="9" end="9"/>
                                            </p:txEl>
                                          </p:spTgt>
                                        </p:tgtEl>
                                        <p:attrNameLst>
                                          <p:attrName>fillcolor</p:attrName>
                                        </p:attrNameLst>
                                      </p:cBhvr>
                                      <p:tavLst>
                                        <p:tav tm="0">
                                          <p:val>
                                            <p:clrVal>
                                              <a:schemeClr val="accent2"/>
                                            </p:clrVal>
                                          </p:val>
                                        </p:tav>
                                        <p:tav tm="50000">
                                          <p:val>
                                            <p:clrVal>
                                              <a:schemeClr val="hlink"/>
                                            </p:clrVal>
                                          </p:val>
                                        </p:tav>
                                      </p:tavLst>
                                    </p:anim>
                                    <p:set>
                                      <p:cBhvr>
                                        <p:cTn id="51" dur="80"/>
                                        <p:tgtEl>
                                          <p:spTgt spid="38914">
                                            <p:txEl>
                                              <p:pRg st="9" end="9"/>
                                            </p:txEl>
                                          </p:spTgt>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p:stCondLst>
                        <p:cond delay="indefinite"/>
                      </p:stCondLst>
                      <p:childTnLst>
                        <p:par>
                          <p:cTn id="53" fill="hold">
                            <p:stCondLst>
                              <p:cond delay="0"/>
                            </p:stCondLst>
                            <p:childTnLst>
                              <p:par>
                                <p:cTn id="54" presetID="7" presetClass="entr" presetSubtype="2" fill="hold" nodeType="clickEffect">
                                  <p:stCondLst>
                                    <p:cond delay="0"/>
                                  </p:stCondLst>
                                  <p:childTnLst>
                                    <p:set>
                                      <p:cBhvr>
                                        <p:cTn id="55" dur="1" fill="hold">
                                          <p:stCondLst>
                                            <p:cond delay="0"/>
                                          </p:stCondLst>
                                        </p:cTn>
                                        <p:tgtEl>
                                          <p:spTgt spid="38916"/>
                                        </p:tgtEl>
                                        <p:attrNameLst>
                                          <p:attrName>style.visibility</p:attrName>
                                        </p:attrNameLst>
                                      </p:cBhvr>
                                      <p:to>
                                        <p:strVal val="visible"/>
                                      </p:to>
                                    </p:set>
                                    <p:anim calcmode="lin" valueType="num">
                                      <p:cBhvr additive="base">
                                        <p:cTn id="56" dur="5000" fill="hold"/>
                                        <p:tgtEl>
                                          <p:spTgt spid="38916"/>
                                        </p:tgtEl>
                                        <p:attrNameLst>
                                          <p:attrName>ppt_x</p:attrName>
                                        </p:attrNameLst>
                                      </p:cBhvr>
                                      <p:tavLst>
                                        <p:tav tm="0">
                                          <p:val>
                                            <p:strVal val="1+#ppt_w/2"/>
                                          </p:val>
                                        </p:tav>
                                        <p:tav tm="100000">
                                          <p:val>
                                            <p:strVal val="#ppt_x"/>
                                          </p:val>
                                        </p:tav>
                                      </p:tavLst>
                                    </p:anim>
                                    <p:anim calcmode="lin" valueType="num">
                                      <p:cBhvr additive="base">
                                        <p:cTn id="57" dur="5000" fill="hold"/>
                                        <p:tgtEl>
                                          <p:spTgt spid="389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scuba diver.wav"/>
                                        </p:tgtEl>
                                      </p:cMediaNode>
                                    </p:audio>
                                  </p:subTnLst>
                                </p:cTn>
                              </p:par>
                            </p:childTnLst>
                          </p:cTn>
                        </p:par>
                      </p:childTnLst>
                    </p:cTn>
                  </p:par>
                  <p:par>
                    <p:cTn id="58" fill="hold">
                      <p:stCondLst>
                        <p:cond delay="indefinite"/>
                      </p:stCondLst>
                      <p:childTnLst>
                        <p:par>
                          <p:cTn id="59" fill="hold">
                            <p:stCondLst>
                              <p:cond delay="0"/>
                            </p:stCondLst>
                            <p:childTnLst>
                              <p:par>
                                <p:cTn id="60" presetID="7" presetClass="exit" presetSubtype="8" fill="hold" nodeType="clickEffect">
                                  <p:stCondLst>
                                    <p:cond delay="0"/>
                                  </p:stCondLst>
                                  <p:childTnLst>
                                    <p:anim calcmode="lin" valueType="num">
                                      <p:cBhvr additive="base">
                                        <p:cTn id="61" dur="5000"/>
                                        <p:tgtEl>
                                          <p:spTgt spid="38916"/>
                                        </p:tgtEl>
                                        <p:attrNameLst>
                                          <p:attrName>ppt_x</p:attrName>
                                        </p:attrNameLst>
                                      </p:cBhvr>
                                      <p:tavLst>
                                        <p:tav tm="0">
                                          <p:val>
                                            <p:strVal val="ppt_x"/>
                                          </p:val>
                                        </p:tav>
                                        <p:tav tm="100000">
                                          <p:val>
                                            <p:strVal val="0-ppt_w/2"/>
                                          </p:val>
                                        </p:tav>
                                      </p:tavLst>
                                    </p:anim>
                                    <p:anim calcmode="lin" valueType="num">
                                      <p:cBhvr additive="base">
                                        <p:cTn id="62" dur="5000"/>
                                        <p:tgtEl>
                                          <p:spTgt spid="38916"/>
                                        </p:tgtEl>
                                        <p:attrNameLst>
                                          <p:attrName>ppt_y</p:attrName>
                                        </p:attrNameLst>
                                      </p:cBhvr>
                                      <p:tavLst>
                                        <p:tav tm="0">
                                          <p:val>
                                            <p:strVal val="ppt_y"/>
                                          </p:val>
                                        </p:tav>
                                        <p:tav tm="100000">
                                          <p:val>
                                            <p:strVal val="ppt_y"/>
                                          </p:val>
                                        </p:tav>
                                      </p:tavLst>
                                    </p:anim>
                                    <p:set>
                                      <p:cBhvr>
                                        <p:cTn id="63" dur="1" fill="hold">
                                          <p:stCondLst>
                                            <p:cond delay="4999"/>
                                          </p:stCondLst>
                                        </p:cTn>
                                        <p:tgtEl>
                                          <p:spTgt spid="3891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explosi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lus sinks"/>
          <p:cNvPicPr>
            <a:picLocks noChangeAspect="1" noChangeArrowheads="1"/>
          </p:cNvPicPr>
          <p:nvPr/>
        </p:nvPicPr>
        <p:blipFill>
          <a:blip r:embed="rId2"/>
          <a:srcRect/>
          <a:stretch>
            <a:fillRect/>
          </a:stretch>
        </p:blipFill>
        <p:spPr bwMode="auto">
          <a:xfrm>
            <a:off x="228600" y="271463"/>
            <a:ext cx="8686800" cy="5748337"/>
          </a:xfrm>
          <a:prstGeom prst="rect">
            <a:avLst/>
          </a:prstGeom>
          <a:noFill/>
          <a:ln w="9525">
            <a:noFill/>
            <a:miter lim="800000"/>
            <a:headEnd/>
            <a:tailEnd/>
          </a:ln>
        </p:spPr>
      </p:pic>
      <p:sp>
        <p:nvSpPr>
          <p:cNvPr id="35842" name="Text Box 3"/>
          <p:cNvSpPr txBox="1">
            <a:spLocks noChangeArrowheads="1"/>
          </p:cNvSpPr>
          <p:nvPr/>
        </p:nvSpPr>
        <p:spPr bwMode="auto">
          <a:xfrm>
            <a:off x="342900" y="6248400"/>
            <a:ext cx="8458200" cy="457200"/>
          </a:xfrm>
          <a:prstGeom prst="rect">
            <a:avLst/>
          </a:prstGeom>
          <a:noFill/>
          <a:ln w="9525">
            <a:noFill/>
            <a:miter lim="800000"/>
            <a:headEnd/>
            <a:tailEnd/>
          </a:ln>
        </p:spPr>
        <p:txBody>
          <a:bodyPr>
            <a:spAutoFit/>
          </a:bodyPr>
          <a:lstStyle/>
          <a:p>
            <a:pPr>
              <a:spcBef>
                <a:spcPct val="50000"/>
              </a:spcBef>
            </a:pPr>
            <a:r>
              <a:rPr lang="en-US" b="1">
                <a:solidFill>
                  <a:srgbClr val="FFCC00"/>
                </a:solidFill>
                <a:latin typeface="Calibri" pitchFamily="34" charset="0"/>
                <a:cs typeface="Arial" charset="0"/>
              </a:rPr>
              <a:t>New York Times May 8, 1915/Ship torpedoed May 7, 1915</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descr="banderamexico"/>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40962" name="Picture 2" descr="ZMMRMN"/>
          <p:cNvPicPr>
            <a:picLocks noChangeAspect="1" noChangeArrowheads="1"/>
          </p:cNvPicPr>
          <p:nvPr/>
        </p:nvPicPr>
        <p:blipFill>
          <a:blip r:embed="rId5"/>
          <a:srcRect l="3358"/>
          <a:stretch>
            <a:fillRect/>
          </a:stretch>
        </p:blipFill>
        <p:spPr bwMode="auto">
          <a:xfrm>
            <a:off x="1968500" y="838200"/>
            <a:ext cx="5208588" cy="5791200"/>
          </a:xfrm>
          <a:prstGeom prst="rect">
            <a:avLst/>
          </a:prstGeom>
          <a:noFill/>
          <a:ln w="9525">
            <a:noFill/>
            <a:miter lim="800000"/>
            <a:headEnd/>
            <a:tailEnd/>
          </a:ln>
        </p:spPr>
      </p:pic>
      <p:sp>
        <p:nvSpPr>
          <p:cNvPr id="40963" name="Rectangle 3"/>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sz="4000" b="1"/>
              <a:t>The Zimmermann Telegram</a:t>
            </a:r>
          </a:p>
        </p:txBody>
      </p:sp>
      <p:pic>
        <p:nvPicPr>
          <p:cNvPr id="40964" name="Picture 4"/>
          <p:cNvPicPr>
            <a:picLocks noChangeAspect="1" noChangeArrowheads="1"/>
          </p:cNvPicPr>
          <p:nvPr>
            <p:ph sz="half" idx="1"/>
          </p:nvPr>
        </p:nvPicPr>
        <p:blipFill>
          <a:blip r:embed="rId6"/>
          <a:srcRect/>
          <a:stretch>
            <a:fillRect/>
          </a:stretch>
        </p:blipFill>
        <p:spPr>
          <a:xfrm>
            <a:off x="0" y="1752600"/>
            <a:ext cx="1998663" cy="4419600"/>
          </a:xfrm>
        </p:spPr>
      </p:pic>
      <p:pic>
        <p:nvPicPr>
          <p:cNvPr id="40965" name="Picture 5"/>
          <p:cNvPicPr>
            <a:picLocks noChangeAspect="1" noChangeArrowheads="1"/>
          </p:cNvPicPr>
          <p:nvPr>
            <p:ph sz="half" idx="2"/>
          </p:nvPr>
        </p:nvPicPr>
        <p:blipFill>
          <a:blip r:embed="rId7"/>
          <a:srcRect/>
          <a:stretch>
            <a:fillRect/>
          </a:stretch>
        </p:blipFill>
        <p:spPr>
          <a:xfrm>
            <a:off x="7213600" y="2057400"/>
            <a:ext cx="1930400" cy="43434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1000" decel="50000" fill="hold">
                                          <p:stCondLst>
                                            <p:cond delay="0"/>
                                          </p:stCondLst>
                                        </p:cTn>
                                        <p:tgtEl>
                                          <p:spTgt spid="4096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096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0964"/>
                                        </p:tgtEl>
                                        <p:attrNameLst>
                                          <p:attrName>ppt_w</p:attrName>
                                        </p:attrNameLst>
                                      </p:cBhvr>
                                      <p:tavLst>
                                        <p:tav tm="0">
                                          <p:val>
                                            <p:strVal val="#ppt_w*.05"/>
                                          </p:val>
                                        </p:tav>
                                        <p:tav tm="100000">
                                          <p:val>
                                            <p:strVal val="#ppt_w"/>
                                          </p:val>
                                        </p:tav>
                                      </p:tavLst>
                                    </p:anim>
                                    <p:anim calcmode="lin" valueType="num">
                                      <p:cBhvr>
                                        <p:cTn id="10" dur="2000" fill="hold"/>
                                        <p:tgtEl>
                                          <p:spTgt spid="4096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096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096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096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0964"/>
                                        </p:tgtEl>
                                      </p:cBhvr>
                                    </p:animEffect>
                                  </p:childTnLst>
                                  <p:subTnLst>
                                    <p:audio>
                                      <p:cMediaNode>
                                        <p:cTn display="0" masterRel="sameClick">
                                          <p:stCondLst>
                                            <p:cond evt="begin" delay="0">
                                              <p:tn val="5"/>
                                            </p:cond>
                                          </p:stCondLst>
                                          <p:endCondLst>
                                            <p:cond evt="onStopAudio" delay="0">
                                              <p:tgtEl>
                                                <p:sldTgt/>
                                              </p:tgtEl>
                                            </p:cond>
                                          </p:endCondLst>
                                        </p:cTn>
                                        <p:tgtEl>
                                          <p:sndTgt r:embed="rId2" name="bionicfx.wav"/>
                                        </p:tgtEl>
                                      </p:cMediaNode>
                                    </p:audio>
                                  </p:subTnLst>
                                </p:cTn>
                              </p:par>
                              <p:par>
                                <p:cTn id="15" presetID="25" presetClass="entr" presetSubtype="0" fill="hold" nodeType="withEffect">
                                  <p:stCondLst>
                                    <p:cond delay="0"/>
                                  </p:stCondLst>
                                  <p:childTnLst>
                                    <p:set>
                                      <p:cBhvr>
                                        <p:cTn id="16" dur="1" fill="hold">
                                          <p:stCondLst>
                                            <p:cond delay="0"/>
                                          </p:stCondLst>
                                        </p:cTn>
                                        <p:tgtEl>
                                          <p:spTgt spid="40965"/>
                                        </p:tgtEl>
                                        <p:attrNameLst>
                                          <p:attrName>style.visibility</p:attrName>
                                        </p:attrNameLst>
                                      </p:cBhvr>
                                      <p:to>
                                        <p:strVal val="visible"/>
                                      </p:to>
                                    </p:set>
                                    <p:anim calcmode="lin" valueType="num">
                                      <p:cBhvr>
                                        <p:cTn id="17" dur="1000" decel="50000" fill="hold">
                                          <p:stCondLst>
                                            <p:cond delay="0"/>
                                          </p:stCondLst>
                                        </p:cTn>
                                        <p:tgtEl>
                                          <p:spTgt spid="40965"/>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40965"/>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40965"/>
                                        </p:tgtEl>
                                        <p:attrNameLst>
                                          <p:attrName>ppt_w</p:attrName>
                                        </p:attrNameLst>
                                      </p:cBhvr>
                                      <p:tavLst>
                                        <p:tav tm="0">
                                          <p:val>
                                            <p:strVal val="#ppt_w*.05"/>
                                          </p:val>
                                        </p:tav>
                                        <p:tav tm="100000">
                                          <p:val>
                                            <p:strVal val="#ppt_w"/>
                                          </p:val>
                                        </p:tav>
                                      </p:tavLst>
                                    </p:anim>
                                    <p:anim calcmode="lin" valueType="num">
                                      <p:cBhvr>
                                        <p:cTn id="20" dur="2000" fill="hold"/>
                                        <p:tgtEl>
                                          <p:spTgt spid="40965"/>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40965"/>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40965"/>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40965"/>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40965"/>
                                        </p:tgtEl>
                                      </p:cBhvr>
                                    </p:animEffect>
                                  </p:childTnLst>
                                  <p:subTnLst>
                                    <p:audio>
                                      <p:cMediaNode>
                                        <p:cTn display="0" masterRel="sameClick">
                                          <p:stCondLst>
                                            <p:cond evt="begin" delay="0">
                                              <p:tn val="15"/>
                                            </p:cond>
                                          </p:stCondLst>
                                          <p:endCondLst>
                                            <p:cond evt="onStopAudio" delay="0">
                                              <p:tgtEl>
                                                <p:sldTgt/>
                                              </p:tgtEl>
                                            </p:cond>
                                          </p:endCondLst>
                                        </p:cTn>
                                        <p:tgtEl>
                                          <p:sndTgt r:embed="rId2" name="bionicfx.wav"/>
                                        </p:tgtEl>
                                      </p:cMediaNode>
                                    </p:audio>
                                  </p:sub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40962"/>
                                        </p:tgtEl>
                                        <p:attrNameLst>
                                          <p:attrName>style.visibility</p:attrName>
                                        </p:attrNameLst>
                                      </p:cBhvr>
                                      <p:to>
                                        <p:strVal val="visible"/>
                                      </p:to>
                                    </p:set>
                                    <p:animEffect transition="in" filter="fade">
                                      <p:cBhvr>
                                        <p:cTn id="29" dur="1155" decel="100000"/>
                                        <p:tgtEl>
                                          <p:spTgt spid="40962"/>
                                        </p:tgtEl>
                                      </p:cBhvr>
                                    </p:animEffect>
                                    <p:animScale>
                                      <p:cBhvr>
                                        <p:cTn id="30" dur="1155" decel="100000"/>
                                        <p:tgtEl>
                                          <p:spTgt spid="40962"/>
                                        </p:tgtEl>
                                      </p:cBhvr>
                                      <p:from x="10000" y="10000"/>
                                      <p:to x="200000" y="450000"/>
                                    </p:animScale>
                                    <p:animScale>
                                      <p:cBhvr>
                                        <p:cTn id="31" dur="1845" accel="100000" fill="hold">
                                          <p:stCondLst>
                                            <p:cond delay="1155"/>
                                          </p:stCondLst>
                                        </p:cTn>
                                        <p:tgtEl>
                                          <p:spTgt spid="40962"/>
                                        </p:tgtEl>
                                      </p:cBhvr>
                                      <p:from x="200000" y="450000"/>
                                      <p:to x="100000" y="100000"/>
                                    </p:animScale>
                                    <p:set>
                                      <p:cBhvr>
                                        <p:cTn id="32" dur="1155" fill="hold"/>
                                        <p:tgtEl>
                                          <p:spTgt spid="40962"/>
                                        </p:tgtEl>
                                        <p:attrNameLst>
                                          <p:attrName>ppt_x</p:attrName>
                                        </p:attrNameLst>
                                      </p:cBhvr>
                                      <p:to>
                                        <p:strVal val="(0.5)"/>
                                      </p:to>
                                    </p:set>
                                    <p:anim from="(0.5)" to="(#ppt_x)" calcmode="lin" valueType="num">
                                      <p:cBhvr>
                                        <p:cTn id="33" dur="1845" accel="100000" fill="hold">
                                          <p:stCondLst>
                                            <p:cond delay="1155"/>
                                          </p:stCondLst>
                                        </p:cTn>
                                        <p:tgtEl>
                                          <p:spTgt spid="40962"/>
                                        </p:tgtEl>
                                        <p:attrNameLst>
                                          <p:attrName>ppt_x</p:attrName>
                                        </p:attrNameLst>
                                      </p:cBhvr>
                                    </p:anim>
                                    <p:set>
                                      <p:cBhvr>
                                        <p:cTn id="34" dur="1155" fill="hold"/>
                                        <p:tgtEl>
                                          <p:spTgt spid="40962"/>
                                        </p:tgtEl>
                                        <p:attrNameLst>
                                          <p:attrName>ppt_y</p:attrName>
                                        </p:attrNameLst>
                                      </p:cBhvr>
                                      <p:to>
                                        <p:strVal val="(#ppt_y+0.4)"/>
                                      </p:to>
                                    </p:set>
                                    <p:anim from="(#ppt_y+0.4)" to="(#ppt_y)" calcmode="lin" valueType="num">
                                      <p:cBhvr>
                                        <p:cTn id="35" dur="1845" accel="100000" fill="hold">
                                          <p:stCondLst>
                                            <p:cond delay="1155"/>
                                          </p:stCondLst>
                                        </p:cTn>
                                        <p:tgtEl>
                                          <p:spTgt spid="40962"/>
                                        </p:tgtEl>
                                        <p:attrNameLst>
                                          <p:attrName>ppt_y</p:attrName>
                                        </p:attrNameLst>
                                      </p:cBhvr>
                                    </p:anim>
                                  </p:childTnLst>
                                  <p:subTnLst>
                                    <p:audio>
                                      <p:cMediaNode>
                                        <p:cTn display="0" masterRel="sameClick">
                                          <p:stCondLst>
                                            <p:cond evt="begin" delay="0">
                                              <p:tn val="27"/>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banderamexico"/>
          <p:cNvPicPr>
            <a:picLocks noChangeAspect="1" noChangeArrowheads="1"/>
          </p:cNvPicPr>
          <p:nvPr/>
        </p:nvPicPr>
        <p:blipFill>
          <a:blip r:embed="rId3">
            <a:lum bright="52000" contrast="-60000"/>
          </a:blip>
          <a:srcRect/>
          <a:stretch>
            <a:fillRect/>
          </a:stretch>
        </p:blipFill>
        <p:spPr bwMode="auto">
          <a:xfrm>
            <a:off x="0" y="0"/>
            <a:ext cx="9144000" cy="6858000"/>
          </a:xfrm>
          <a:prstGeom prst="rect">
            <a:avLst/>
          </a:prstGeom>
          <a:noFill/>
          <a:ln w="9525">
            <a:noFill/>
            <a:miter lim="800000"/>
            <a:headEnd/>
            <a:tailEnd/>
          </a:ln>
        </p:spPr>
      </p:pic>
      <p:sp>
        <p:nvSpPr>
          <p:cNvPr id="37890" name="Rectangle 2"/>
          <p:cNvSpPr>
            <a:spLocks noGrp="1" noChangeArrowheads="1"/>
          </p:cNvSpPr>
          <p:nvPr>
            <p:ph type="title"/>
          </p:nvPr>
        </p:nvSpPr>
        <p:spPr>
          <a:xfrm>
            <a:off x="457200" y="-152400"/>
            <a:ext cx="8229600" cy="1143000"/>
          </a:xfrm>
        </p:spPr>
        <p:txBody>
          <a:bodyPr/>
          <a:lstStyle/>
          <a:p>
            <a:pPr eaLnBrk="1" hangingPunct="1"/>
            <a:r>
              <a:rPr lang="en-US" smtClean="0"/>
              <a:t>The Zimmermann Telegram</a:t>
            </a:r>
          </a:p>
        </p:txBody>
      </p:sp>
      <p:sp>
        <p:nvSpPr>
          <p:cNvPr id="41987" name="Rectangle 3"/>
          <p:cNvSpPr>
            <a:spLocks noGrp="1" noChangeArrowheads="1"/>
          </p:cNvSpPr>
          <p:nvPr>
            <p:ph type="body" idx="1"/>
          </p:nvPr>
        </p:nvSpPr>
        <p:spPr>
          <a:xfrm>
            <a:off x="457200" y="1219200"/>
            <a:ext cx="8229600" cy="4911725"/>
          </a:xfrm>
        </p:spPr>
        <p:txBody>
          <a:bodyPr/>
          <a:lstStyle/>
          <a:p>
            <a:pPr eaLnBrk="1" hangingPunct="1"/>
            <a:r>
              <a:rPr lang="en-US" smtClean="0"/>
              <a:t>Germany’s foreign secretary (Zimmermann) sent a secret note to Mexico (February 1917)</a:t>
            </a:r>
          </a:p>
          <a:p>
            <a:pPr eaLnBrk="1" hangingPunct="1"/>
            <a:r>
              <a:rPr lang="en-US" smtClean="0"/>
              <a:t>Germany urged Mexico to attack the U.S. and in return, Mexico would gain back territory previously lost to the U.S. </a:t>
            </a:r>
          </a:p>
          <a:p>
            <a:pPr eaLnBrk="1" hangingPunct="1"/>
            <a:r>
              <a:rPr lang="en-US" smtClean="0"/>
              <a:t>Americans and Wilson are outraged by the Zimmermann telegram</a:t>
            </a:r>
          </a:p>
          <a:p>
            <a:pPr eaLnBrk="1" hangingPunct="1"/>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1987">
                                            <p:txEl>
                                              <p:pRg st="0" end="0"/>
                                            </p:txEl>
                                          </p:spTgt>
                                        </p:tgtEl>
                                        <p:attrNameLst>
                                          <p:attrName>style.visibility</p:attrName>
                                        </p:attrNameLst>
                                      </p:cBhvr>
                                      <p:to>
                                        <p:strVal val="visible"/>
                                      </p:to>
                                    </p:set>
                                    <p:anim calcmode="discrete" valueType="clr">
                                      <p:cBhvr override="childStyle">
                                        <p:cTn id="7" dur="80"/>
                                        <p:tgtEl>
                                          <p:spTgt spid="419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8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1987">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1987">
                                            <p:txEl>
                                              <p:pRg st="1" end="1"/>
                                            </p:txEl>
                                          </p:spTgt>
                                        </p:tgtEl>
                                        <p:attrNameLst>
                                          <p:attrName>style.visibility</p:attrName>
                                        </p:attrNameLst>
                                      </p:cBhvr>
                                      <p:to>
                                        <p:strVal val="visible"/>
                                      </p:to>
                                    </p:set>
                                    <p:anim calcmode="discrete" valueType="clr">
                                      <p:cBhvr override="childStyle">
                                        <p:cTn id="14" dur="80"/>
                                        <p:tgtEl>
                                          <p:spTgt spid="4198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98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1987">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1987">
                                            <p:txEl>
                                              <p:pRg st="2" end="2"/>
                                            </p:txEl>
                                          </p:spTgt>
                                        </p:tgtEl>
                                        <p:attrNameLst>
                                          <p:attrName>style.visibility</p:attrName>
                                        </p:attrNameLst>
                                      </p:cBhvr>
                                      <p:to>
                                        <p:strVal val="visible"/>
                                      </p:to>
                                    </p:set>
                                    <p:anim calcmode="discrete" valueType="clr">
                                      <p:cBhvr override="childStyle">
                                        <p:cTn id="21" dur="80"/>
                                        <p:tgtEl>
                                          <p:spTgt spid="4198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198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1987">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5" name="Picture 7" descr="WWI Machine gu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3" name="Rectangle 5"/>
          <p:cNvSpPr>
            <a:spLocks noGrp="1" noChangeArrowheads="1"/>
          </p:cNvSpPr>
          <p:nvPr>
            <p:ph type="title" idx="4294967295"/>
          </p:nvPr>
        </p:nvSpPr>
        <p:spPr/>
        <p:txBody>
          <a:bodyPr rtlCol="0">
            <a:normAutofit/>
          </a:bodyPr>
          <a:lstStyle/>
          <a:p>
            <a:pPr eaLnBrk="1" fontAlgn="auto" hangingPunct="1">
              <a:spcAft>
                <a:spcPts val="0"/>
              </a:spcAft>
              <a:defRPr/>
            </a:pPr>
            <a:r>
              <a:rPr lang="en-US" sz="5400">
                <a:solidFill>
                  <a:srgbClr val="CC0000"/>
                </a:solidFill>
                <a:effectLst>
                  <a:outerShdw blurRad="38100" dist="38100" dir="2700000" algn="tl">
                    <a:srgbClr val="000000"/>
                  </a:outerShdw>
                </a:effectLst>
                <a:latin typeface="Arial" charset="0"/>
              </a:rPr>
              <a:t>World War 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055"/>
                                        </p:tgtEl>
                                        <p:attrNameLst>
                                          <p:attrName>style.visibility</p:attrName>
                                        </p:attrNameLst>
                                      </p:cBhvr>
                                      <p:to>
                                        <p:strVal val="visible"/>
                                      </p:to>
                                    </p:set>
                                    <p:animEffect transition="in" filter="dissolve">
                                      <p:cBhvr>
                                        <p:cTn id="7" dur="500"/>
                                        <p:tgtEl>
                                          <p:spTgt spid="2055"/>
                                        </p:tgtEl>
                                      </p:cBhvr>
                                    </p:animEffect>
                                  </p:childTnLst>
                                </p:cTn>
                              </p:par>
                            </p:childTnLst>
                          </p:cTn>
                        </p:par>
                        <p:par>
                          <p:cTn id="8" fill="hold">
                            <p:stCondLst>
                              <p:cond delay="1500"/>
                            </p:stCondLst>
                            <p:childTnLst>
                              <p:par>
                                <p:cTn id="9" presetID="7" presetClass="entr" presetSubtype="4" fill="hold" grpId="0" nodeType="afterEffect">
                                  <p:stCondLst>
                                    <p:cond delay="2000"/>
                                  </p:stCondLst>
                                  <p:childTnLst>
                                    <p:set>
                                      <p:cBhvr>
                                        <p:cTn id="10" dur="1" fill="hold">
                                          <p:stCondLst>
                                            <p:cond delay="0"/>
                                          </p:stCondLst>
                                        </p:cTn>
                                        <p:tgtEl>
                                          <p:spTgt spid="2053"/>
                                        </p:tgtEl>
                                        <p:attrNameLst>
                                          <p:attrName>style.visibility</p:attrName>
                                        </p:attrNameLst>
                                      </p:cBhvr>
                                      <p:to>
                                        <p:strVal val="visible"/>
                                      </p:to>
                                    </p:set>
                                    <p:anim calcmode="lin" valueType="num">
                                      <p:cBhvr additive="base">
                                        <p:cTn id="11" dur="5000" fill="hold"/>
                                        <p:tgtEl>
                                          <p:spTgt spid="2053"/>
                                        </p:tgtEl>
                                        <p:attrNameLst>
                                          <p:attrName>ppt_x</p:attrName>
                                        </p:attrNameLst>
                                      </p:cBhvr>
                                      <p:tavLst>
                                        <p:tav tm="0">
                                          <p:val>
                                            <p:strVal val="#ppt_x"/>
                                          </p:val>
                                        </p:tav>
                                        <p:tav tm="100000">
                                          <p:val>
                                            <p:strVal val="#ppt_x"/>
                                          </p:val>
                                        </p:tav>
                                      </p:tavLst>
                                    </p:anim>
                                    <p:anim calcmode="lin" valueType="num">
                                      <p:cBhvr additive="base">
                                        <p:cTn id="12" dur="5000" fill="hold"/>
                                        <p:tgtEl>
                                          <p:spTgt spid="20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bugsw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american-flag-2a"/>
          <p:cNvPicPr>
            <a:picLocks noChangeAspect="1" noChangeArrowheads="1"/>
          </p:cNvPicPr>
          <p:nvPr/>
        </p:nvPicPr>
        <p:blipFill>
          <a:blip r:embed="rId5">
            <a:lum bright="42000" contrast="-30000"/>
          </a:blip>
          <a:srcRect/>
          <a:stretch>
            <a:fillRect/>
          </a:stretch>
        </p:blipFill>
        <p:spPr bwMode="auto">
          <a:xfrm>
            <a:off x="0" y="0"/>
            <a:ext cx="9144000" cy="6858000"/>
          </a:xfrm>
          <a:prstGeom prst="rect">
            <a:avLst/>
          </a:prstGeom>
          <a:noFill/>
        </p:spPr>
      </p:pic>
      <p:sp>
        <p:nvSpPr>
          <p:cNvPr id="38913" name="Rectangle 2"/>
          <p:cNvSpPr>
            <a:spLocks noGrp="1" noChangeArrowheads="1"/>
          </p:cNvSpPr>
          <p:nvPr>
            <p:ph type="title"/>
          </p:nvPr>
        </p:nvSpPr>
        <p:spPr/>
        <p:txBody>
          <a:bodyPr/>
          <a:lstStyle/>
          <a:p>
            <a:pPr eaLnBrk="1" hangingPunct="1"/>
            <a:r>
              <a:rPr lang="en-US" sz="4000" b="1" smtClean="0"/>
              <a:t>Other Reasons for U.S. Entrance</a:t>
            </a:r>
          </a:p>
        </p:txBody>
      </p:sp>
      <p:sp>
        <p:nvSpPr>
          <p:cNvPr id="43011" name="Rectangle 3"/>
          <p:cNvSpPr>
            <a:spLocks noGrp="1" noChangeArrowheads="1"/>
          </p:cNvSpPr>
          <p:nvPr>
            <p:ph type="body" sz="half" idx="1"/>
          </p:nvPr>
        </p:nvSpPr>
        <p:spPr>
          <a:xfrm>
            <a:off x="457200" y="1600200"/>
            <a:ext cx="8534400" cy="4530725"/>
          </a:xfrm>
        </p:spPr>
        <p:txBody>
          <a:bodyPr/>
          <a:lstStyle/>
          <a:p>
            <a:pPr eaLnBrk="1" hangingPunct="1"/>
            <a:r>
              <a:rPr lang="en-US" sz="2400" smtClean="0">
                <a:solidFill>
                  <a:srgbClr val="FFCC00"/>
                </a:solidFill>
              </a:rPr>
              <a:t>Russian Revolution</a:t>
            </a:r>
          </a:p>
          <a:p>
            <a:pPr lvl="1" eaLnBrk="1" hangingPunct="1"/>
            <a:r>
              <a:rPr lang="en-US" sz="2000" smtClean="0"/>
              <a:t>When war broke out (1914) Russian people supported their Czar</a:t>
            </a:r>
          </a:p>
          <a:p>
            <a:pPr lvl="1" eaLnBrk="1" hangingPunct="1"/>
            <a:r>
              <a:rPr lang="en-US" sz="2000" smtClean="0"/>
              <a:t>Heavy losses and economic hardship caused discontent</a:t>
            </a:r>
          </a:p>
          <a:p>
            <a:pPr lvl="1" eaLnBrk="1" hangingPunct="1"/>
            <a:r>
              <a:rPr lang="en-US" sz="2000" smtClean="0"/>
              <a:t>In March 1917, the Czar was forced to step down (eventually executed)</a:t>
            </a:r>
          </a:p>
          <a:p>
            <a:pPr lvl="1" eaLnBrk="1" hangingPunct="1"/>
            <a:r>
              <a:rPr lang="en-US" sz="2000" smtClean="0"/>
              <a:t>Wilson believed that the revolution would end Russian monarchy and bring democracy</a:t>
            </a:r>
          </a:p>
          <a:p>
            <a:pPr lvl="1" eaLnBrk="1" hangingPunct="1"/>
            <a:r>
              <a:rPr lang="en-US" sz="2000" smtClean="0"/>
              <a:t>Without a Czar, it was easier for Wilson to support the allies (keeping the world safe for democracy)</a:t>
            </a:r>
          </a:p>
          <a:p>
            <a:pPr eaLnBrk="1" hangingPunct="1"/>
            <a:r>
              <a:rPr lang="en-US" sz="2400" smtClean="0">
                <a:solidFill>
                  <a:srgbClr val="FFCC00"/>
                </a:solidFill>
              </a:rPr>
              <a:t>Germany resumes unrestricted submarine warfare</a:t>
            </a:r>
          </a:p>
          <a:p>
            <a:pPr lvl="1" eaLnBrk="1" hangingPunct="1"/>
            <a:r>
              <a:rPr lang="en-US" sz="2000" smtClean="0"/>
              <a:t>German U-boats sank several U.S. merchant ships</a:t>
            </a:r>
          </a:p>
        </p:txBody>
      </p:sp>
      <p:pic>
        <p:nvPicPr>
          <p:cNvPr id="43012" name="Picture 4" descr="Nicholas II, Last Czar of Russia"/>
          <p:cNvPicPr>
            <a:picLocks noChangeAspect="1" noChangeArrowheads="1"/>
          </p:cNvPicPr>
          <p:nvPr>
            <p:ph sz="half" idx="2"/>
          </p:nvPr>
        </p:nvPicPr>
        <p:blipFill>
          <a:blip r:embed="rId6"/>
          <a:srcRect/>
          <a:stretch>
            <a:fillRect/>
          </a:stretch>
        </p:blipFill>
        <p:spPr>
          <a:xfrm>
            <a:off x="2590800" y="1295400"/>
            <a:ext cx="4170363" cy="4724400"/>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3011">
                                            <p:txEl>
                                              <p:pRg st="1" end="1"/>
                                            </p:txEl>
                                          </p:spTgt>
                                        </p:tgtEl>
                                        <p:attrNameLst>
                                          <p:attrName>style.visibility</p:attrName>
                                        </p:attrNameLst>
                                      </p:cBhvr>
                                      <p:to>
                                        <p:strVal val="visible"/>
                                      </p:to>
                                    </p:set>
                                    <p:anim calcmode="discrete" valueType="clr">
                                      <p:cBhvr override="childStyle">
                                        <p:cTn id="7" dur="80"/>
                                        <p:tgtEl>
                                          <p:spTgt spid="430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3011">
                                            <p:txEl>
                                              <p:pRg st="1" end="1"/>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3011">
                                            <p:txEl>
                                              <p:pRg st="2" end="2"/>
                                            </p:txEl>
                                          </p:spTgt>
                                        </p:tgtEl>
                                        <p:attrNameLst>
                                          <p:attrName>style.visibility</p:attrName>
                                        </p:attrNameLst>
                                      </p:cBhvr>
                                      <p:to>
                                        <p:strVal val="visible"/>
                                      </p:to>
                                    </p:set>
                                    <p:anim calcmode="discrete" valueType="clr">
                                      <p:cBhvr override="childStyle">
                                        <p:cTn id="14" dur="80"/>
                                        <p:tgtEl>
                                          <p:spTgt spid="430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301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3011">
                                            <p:txEl>
                                              <p:pRg st="2" end="2"/>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3011">
                                            <p:txEl>
                                              <p:pRg st="3" end="3"/>
                                            </p:txEl>
                                          </p:spTgt>
                                        </p:tgtEl>
                                        <p:attrNameLst>
                                          <p:attrName>style.visibility</p:attrName>
                                        </p:attrNameLst>
                                      </p:cBhvr>
                                      <p:to>
                                        <p:strVal val="visible"/>
                                      </p:to>
                                    </p:set>
                                    <p:anim calcmode="discrete" valueType="clr">
                                      <p:cBhvr override="childStyle">
                                        <p:cTn id="21" dur="80"/>
                                        <p:tgtEl>
                                          <p:spTgt spid="4301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3011">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43011">
                                            <p:txEl>
                                              <p:pRg st="3" end="3"/>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3011">
                                            <p:txEl>
                                              <p:pRg st="4" end="4"/>
                                            </p:txEl>
                                          </p:spTgt>
                                        </p:tgtEl>
                                        <p:attrNameLst>
                                          <p:attrName>style.visibility</p:attrName>
                                        </p:attrNameLst>
                                      </p:cBhvr>
                                      <p:to>
                                        <p:strVal val="visible"/>
                                      </p:to>
                                    </p:set>
                                    <p:anim calcmode="discrete" valueType="clr">
                                      <p:cBhvr override="childStyle">
                                        <p:cTn id="28" dur="80"/>
                                        <p:tgtEl>
                                          <p:spTgt spid="4301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3011">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43011">
                                            <p:txEl>
                                              <p:pRg st="4" end="4"/>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3011">
                                            <p:txEl>
                                              <p:pRg st="5" end="5"/>
                                            </p:txEl>
                                          </p:spTgt>
                                        </p:tgtEl>
                                        <p:attrNameLst>
                                          <p:attrName>style.visibility</p:attrName>
                                        </p:attrNameLst>
                                      </p:cBhvr>
                                      <p:to>
                                        <p:strVal val="visible"/>
                                      </p:to>
                                    </p:set>
                                    <p:anim calcmode="discrete" valueType="clr">
                                      <p:cBhvr override="childStyle">
                                        <p:cTn id="35" dur="80"/>
                                        <p:tgtEl>
                                          <p:spTgt spid="4301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3011">
                                            <p:txEl>
                                              <p:pRg st="5" end="5"/>
                                            </p:txEl>
                                          </p:spTgt>
                                        </p:tgtEl>
                                        <p:attrNameLst>
                                          <p:attrName>fillcolor</p:attrName>
                                        </p:attrNameLst>
                                      </p:cBhvr>
                                      <p:tavLst>
                                        <p:tav tm="0">
                                          <p:val>
                                            <p:clrVal>
                                              <a:schemeClr val="accent2"/>
                                            </p:clrVal>
                                          </p:val>
                                        </p:tav>
                                        <p:tav tm="50000">
                                          <p:val>
                                            <p:clrVal>
                                              <a:schemeClr val="hlink"/>
                                            </p:clrVal>
                                          </p:val>
                                        </p:tav>
                                      </p:tavLst>
                                    </p:anim>
                                    <p:set>
                                      <p:cBhvr>
                                        <p:cTn id="37" dur="80"/>
                                        <p:tgtEl>
                                          <p:spTgt spid="43011">
                                            <p:txEl>
                                              <p:pRg st="5" end="5"/>
                                            </p:txEl>
                                          </p:spTgt>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3011">
                                            <p:txEl>
                                              <p:pRg st="7" end="7"/>
                                            </p:txEl>
                                          </p:spTgt>
                                        </p:tgtEl>
                                        <p:attrNameLst>
                                          <p:attrName>style.visibility</p:attrName>
                                        </p:attrNameLst>
                                      </p:cBhvr>
                                      <p:to>
                                        <p:strVal val="visible"/>
                                      </p:to>
                                    </p:set>
                                    <p:anim calcmode="discrete" valueType="clr">
                                      <p:cBhvr override="childStyle">
                                        <p:cTn id="42" dur="80"/>
                                        <p:tgtEl>
                                          <p:spTgt spid="43011">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3011">
                                            <p:txEl>
                                              <p:pRg st="7" end="7"/>
                                            </p:txEl>
                                          </p:spTgt>
                                        </p:tgtEl>
                                        <p:attrNameLst>
                                          <p:attrName>fillcolor</p:attrName>
                                        </p:attrNameLst>
                                      </p:cBhvr>
                                      <p:tavLst>
                                        <p:tav tm="0">
                                          <p:val>
                                            <p:clrVal>
                                              <a:schemeClr val="accent2"/>
                                            </p:clrVal>
                                          </p:val>
                                        </p:tav>
                                        <p:tav tm="50000">
                                          <p:val>
                                            <p:clrVal>
                                              <a:schemeClr val="hlink"/>
                                            </p:clrVal>
                                          </p:val>
                                        </p:tav>
                                      </p:tavLst>
                                    </p:anim>
                                    <p:set>
                                      <p:cBhvr>
                                        <p:cTn id="44" dur="80"/>
                                        <p:tgtEl>
                                          <p:spTgt spid="43011">
                                            <p:txEl>
                                              <p:pRg st="7" end="7"/>
                                            </p:txEl>
                                          </p:spTgt>
                                        </p:tgtEl>
                                        <p:attrNameLst>
                                          <p:attrName>fill.type</p:attrName>
                                        </p:attrNameLst>
                                      </p:cBhvr>
                                      <p:to>
                                        <p:strVal val="solid"/>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3012"/>
                                        </p:tgtEl>
                                        <p:attrNameLst>
                                          <p:attrName>style.visibility</p:attrName>
                                        </p:attrNameLst>
                                      </p:cBhvr>
                                      <p:to>
                                        <p:strVal val="visible"/>
                                      </p:to>
                                    </p:set>
                                    <p:animEffect transition="in" filter="fade">
                                      <p:cBhvr>
                                        <p:cTn id="49" dur="3000"/>
                                        <p:tgtEl>
                                          <p:spTgt spid="43012"/>
                                        </p:tgtEl>
                                      </p:cBhvr>
                                    </p:animEffect>
                                    <p:anim calcmode="lin" valueType="num">
                                      <p:cBhvr>
                                        <p:cTn id="50" dur="3000" fill="hold"/>
                                        <p:tgtEl>
                                          <p:spTgt spid="43012"/>
                                        </p:tgtEl>
                                        <p:attrNameLst>
                                          <p:attrName>ppt_x</p:attrName>
                                        </p:attrNameLst>
                                      </p:cBhvr>
                                      <p:tavLst>
                                        <p:tav tm="0">
                                          <p:val>
                                            <p:strVal val="#ppt_x"/>
                                          </p:val>
                                        </p:tav>
                                        <p:tav tm="100000">
                                          <p:val>
                                            <p:strVal val="#ppt_x"/>
                                          </p:val>
                                        </p:tav>
                                      </p:tavLst>
                                    </p:anim>
                                    <p:anim calcmode="lin" valueType="num">
                                      <p:cBhvr>
                                        <p:cTn id="51" dur="3000" fill="hold"/>
                                        <p:tgtEl>
                                          <p:spTgt spid="430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fanfar1.wav"/>
                                        </p:tgtEl>
                                      </p:cMediaNode>
                                    </p:audio>
                                  </p:subTnLst>
                                </p:cTn>
                              </p:par>
                            </p:childTnLst>
                          </p:cTn>
                        </p:par>
                      </p:childTnLst>
                    </p:cTn>
                  </p:par>
                  <p:par>
                    <p:cTn id="52" fill="hold">
                      <p:stCondLst>
                        <p:cond delay="indefinite"/>
                      </p:stCondLst>
                      <p:childTnLst>
                        <p:par>
                          <p:cTn id="53" fill="hold">
                            <p:stCondLst>
                              <p:cond delay="0"/>
                            </p:stCondLst>
                            <p:childTnLst>
                              <p:par>
                                <p:cTn id="54" presetID="26" presetClass="exit" presetSubtype="0" fill="hold" nodeType="clickEffect">
                                  <p:stCondLst>
                                    <p:cond delay="0"/>
                                  </p:stCondLst>
                                  <p:childTnLst>
                                    <p:animEffect transition="out" filter="wipe(down)">
                                      <p:cBhvr>
                                        <p:cTn id="55" dur="180" accel="50000">
                                          <p:stCondLst>
                                            <p:cond delay="1820"/>
                                          </p:stCondLst>
                                        </p:cTn>
                                        <p:tgtEl>
                                          <p:spTgt spid="43012"/>
                                        </p:tgtEl>
                                      </p:cBhvr>
                                    </p:animEffect>
                                    <p:anim calcmode="lin" valueType="num">
                                      <p:cBhvr>
                                        <p:cTn id="56" dur="1822" tmFilter="0,0; 0.14,0.31; 0.43,0.73; 0.71,0.91; 1.0,1.0">
                                          <p:stCondLst>
                                            <p:cond delay="0"/>
                                          </p:stCondLst>
                                        </p:cTn>
                                        <p:tgtEl>
                                          <p:spTgt spid="43012"/>
                                        </p:tgtEl>
                                        <p:attrNameLst>
                                          <p:attrName>ppt_x</p:attrName>
                                        </p:attrNameLst>
                                      </p:cBhvr>
                                      <p:tavLst>
                                        <p:tav tm="0">
                                          <p:val>
                                            <p:strVal val="ppt_x"/>
                                          </p:val>
                                        </p:tav>
                                        <p:tav tm="100000">
                                          <p:val>
                                            <p:strVal val="#ppt_x+0.25"/>
                                          </p:val>
                                        </p:tav>
                                      </p:tavLst>
                                    </p:anim>
                                    <p:anim calcmode="lin" valueType="num">
                                      <p:cBhvr>
                                        <p:cTn id="57" dur="178">
                                          <p:stCondLst>
                                            <p:cond delay="1822"/>
                                          </p:stCondLst>
                                        </p:cTn>
                                        <p:tgtEl>
                                          <p:spTgt spid="43012"/>
                                        </p:tgtEl>
                                        <p:attrNameLst>
                                          <p:attrName>ppt_x</p:attrName>
                                        </p:attrNameLst>
                                      </p:cBhvr>
                                      <p:tavLst>
                                        <p:tav tm="0">
                                          <p:val>
                                            <p:strVal val="ppt_x"/>
                                          </p:val>
                                        </p:tav>
                                        <p:tav tm="100000">
                                          <p:val>
                                            <p:strVal val="ppt_x"/>
                                          </p:val>
                                        </p:tav>
                                      </p:tavLst>
                                    </p:anim>
                                    <p:anim calcmode="lin" valueType="num">
                                      <p:cBhvr>
                                        <p:cTn id="58" dur="664" tmFilter="0.0,0.0;0.25,0.07;0.50,0.2;0.75,0.467;1.0,1.0">
                                          <p:stCondLst>
                                            <p:cond delay="0"/>
                                          </p:stCondLst>
                                        </p:cTn>
                                        <p:tgtEl>
                                          <p:spTgt spid="430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9" dur="664" tmFilter="0, 0; 0.125,0.2665; 0.25,0.4; 0.375,0.465; 0.5,0.5;  0.625,0.535; 0.75,0.6; 0.875,0.7335; 1,1">
                                          <p:stCondLst>
                                            <p:cond delay="664"/>
                                          </p:stCondLst>
                                        </p:cTn>
                                        <p:tgtEl>
                                          <p:spTgt spid="430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0" dur="332" tmFilter="0, 0; 0.125,0.2665; 0.25,0.4; 0.375,0.465; 0.5,0.5;  0.625,0.535; 0.75,0.6; 0.875,0.7335; 1,1">
                                          <p:stCondLst>
                                            <p:cond delay="1324"/>
                                          </p:stCondLst>
                                        </p:cTn>
                                        <p:tgtEl>
                                          <p:spTgt spid="430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1" dur="164" tmFilter="0, 0; 0.125,0.2665; 0.25,0.4; 0.375,0.465; 0.5,0.5;  0.625,0.535; 0.75,0.6; 0.875,0.7335; 1,1">
                                          <p:stCondLst>
                                            <p:cond delay="1656"/>
                                          </p:stCondLst>
                                        </p:cTn>
                                        <p:tgtEl>
                                          <p:spTgt spid="430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2" dur="180" accel="50000">
                                          <p:stCondLst>
                                            <p:cond delay="1820"/>
                                          </p:stCondLst>
                                        </p:cTn>
                                        <p:tgtEl>
                                          <p:spTgt spid="43012"/>
                                        </p:tgtEl>
                                        <p:attrNameLst>
                                          <p:attrName>ppt_y</p:attrName>
                                        </p:attrNameLst>
                                      </p:cBhvr>
                                      <p:tavLst>
                                        <p:tav tm="0">
                                          <p:val>
                                            <p:strVal val="ppt_y"/>
                                          </p:val>
                                        </p:tav>
                                        <p:tav tm="100000">
                                          <p:val>
                                            <p:strVal val="ppt_y+ppt_h"/>
                                          </p:val>
                                        </p:tav>
                                      </p:tavLst>
                                    </p:anim>
                                    <p:animScale>
                                      <p:cBhvr>
                                        <p:cTn id="63" dur="26">
                                          <p:stCondLst>
                                            <p:cond delay="620"/>
                                          </p:stCondLst>
                                        </p:cTn>
                                        <p:tgtEl>
                                          <p:spTgt spid="43012"/>
                                        </p:tgtEl>
                                      </p:cBhvr>
                                      <p:to x="100000" y="60000"/>
                                    </p:animScale>
                                    <p:animScale>
                                      <p:cBhvr>
                                        <p:cTn id="64" dur="166" decel="50000">
                                          <p:stCondLst>
                                            <p:cond delay="646"/>
                                          </p:stCondLst>
                                        </p:cTn>
                                        <p:tgtEl>
                                          <p:spTgt spid="43012"/>
                                        </p:tgtEl>
                                      </p:cBhvr>
                                      <p:to x="100000" y="100000"/>
                                    </p:animScale>
                                    <p:animScale>
                                      <p:cBhvr>
                                        <p:cTn id="65" dur="26">
                                          <p:stCondLst>
                                            <p:cond delay="1312"/>
                                          </p:stCondLst>
                                        </p:cTn>
                                        <p:tgtEl>
                                          <p:spTgt spid="43012"/>
                                        </p:tgtEl>
                                      </p:cBhvr>
                                      <p:to x="100000" y="80000"/>
                                    </p:animScale>
                                    <p:animScale>
                                      <p:cBhvr>
                                        <p:cTn id="66" dur="166" decel="50000">
                                          <p:stCondLst>
                                            <p:cond delay="1338"/>
                                          </p:stCondLst>
                                        </p:cTn>
                                        <p:tgtEl>
                                          <p:spTgt spid="43012"/>
                                        </p:tgtEl>
                                      </p:cBhvr>
                                      <p:to x="100000" y="100000"/>
                                    </p:animScale>
                                    <p:animScale>
                                      <p:cBhvr>
                                        <p:cTn id="67" dur="26">
                                          <p:stCondLst>
                                            <p:cond delay="1642"/>
                                          </p:stCondLst>
                                        </p:cTn>
                                        <p:tgtEl>
                                          <p:spTgt spid="43012"/>
                                        </p:tgtEl>
                                      </p:cBhvr>
                                      <p:to x="100000" y="90000"/>
                                    </p:animScale>
                                    <p:animScale>
                                      <p:cBhvr>
                                        <p:cTn id="68" dur="166" decel="50000">
                                          <p:stCondLst>
                                            <p:cond delay="1668"/>
                                          </p:stCondLst>
                                        </p:cTn>
                                        <p:tgtEl>
                                          <p:spTgt spid="43012"/>
                                        </p:tgtEl>
                                      </p:cBhvr>
                                      <p:to x="100000" y="100000"/>
                                    </p:animScale>
                                    <p:animScale>
                                      <p:cBhvr>
                                        <p:cTn id="69" dur="26">
                                          <p:stCondLst>
                                            <p:cond delay="1808"/>
                                          </p:stCondLst>
                                        </p:cTn>
                                        <p:tgtEl>
                                          <p:spTgt spid="43012"/>
                                        </p:tgtEl>
                                      </p:cBhvr>
                                      <p:to x="100000" y="95000"/>
                                    </p:animScale>
                                    <p:animScale>
                                      <p:cBhvr>
                                        <p:cTn id="70" dur="166" decel="50000">
                                          <p:stCondLst>
                                            <p:cond delay="1834"/>
                                          </p:stCondLst>
                                        </p:cTn>
                                        <p:tgtEl>
                                          <p:spTgt spid="43012"/>
                                        </p:tgtEl>
                                      </p:cBhvr>
                                      <p:to x="100000" y="100000"/>
                                    </p:animScale>
                                    <p:set>
                                      <p:cBhvr>
                                        <p:cTn id="71" dur="1" fill="hold">
                                          <p:stCondLst>
                                            <p:cond delay="1999"/>
                                          </p:stCondLst>
                                        </p:cTn>
                                        <p:tgtEl>
                                          <p:spTgt spid="43012"/>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boing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9900"/>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b="1" smtClean="0"/>
              <a:t>Propaganda</a:t>
            </a:r>
          </a:p>
        </p:txBody>
      </p:sp>
      <p:sp>
        <p:nvSpPr>
          <p:cNvPr id="44035" name="Rectangle 3"/>
          <p:cNvSpPr>
            <a:spLocks noGrp="1" noChangeArrowheads="1"/>
          </p:cNvSpPr>
          <p:nvPr>
            <p:ph type="body" sz="half" idx="1"/>
          </p:nvPr>
        </p:nvSpPr>
        <p:spPr>
          <a:xfrm>
            <a:off x="793750" y="1981200"/>
            <a:ext cx="7556500" cy="4114800"/>
          </a:xfrm>
        </p:spPr>
        <p:txBody>
          <a:bodyPr/>
          <a:lstStyle/>
          <a:p>
            <a:pPr eaLnBrk="1" hangingPunct="1"/>
            <a:r>
              <a:rPr lang="en-US" sz="2800" b="1" smtClean="0">
                <a:solidFill>
                  <a:srgbClr val="FF0000"/>
                </a:solidFill>
              </a:rPr>
              <a:t>Propaganda</a:t>
            </a:r>
            <a:r>
              <a:rPr lang="en-US" sz="2800" smtClean="0"/>
              <a:t> is the spreading of ideas that help a cause or hurt an opposing cause</a:t>
            </a:r>
          </a:p>
          <a:p>
            <a:pPr eaLnBrk="1" hangingPunct="1"/>
            <a:r>
              <a:rPr lang="en-US" sz="2800" smtClean="0"/>
              <a:t>Each side pictured each other as savage beasts</a:t>
            </a:r>
          </a:p>
          <a:p>
            <a:pPr eaLnBrk="1" hangingPunct="1"/>
            <a:r>
              <a:rPr lang="en-US" sz="2800" smtClean="0"/>
              <a:t>Anti-German propaganda often referred to Germans as </a:t>
            </a:r>
            <a:r>
              <a:rPr lang="en-US" sz="2800" b="1" smtClean="0">
                <a:solidFill>
                  <a:srgbClr val="FF0000"/>
                </a:solidFill>
              </a:rPr>
              <a:t>Huns</a:t>
            </a:r>
          </a:p>
          <a:p>
            <a:pPr eaLnBrk="1" hangingPunct="1"/>
            <a:r>
              <a:rPr lang="en-US" sz="2800" smtClean="0"/>
              <a:t>Many Americans came to favor Britain &amp; France  </a:t>
            </a:r>
          </a:p>
        </p:txBody>
      </p:sp>
      <p:pic>
        <p:nvPicPr>
          <p:cNvPr id="44036" name="Picture 4" descr="ww1poster8"/>
          <p:cNvPicPr>
            <a:picLocks noChangeAspect="1" noChangeArrowheads="1"/>
          </p:cNvPicPr>
          <p:nvPr>
            <p:ph sz="quarter" idx="2"/>
          </p:nvPr>
        </p:nvPicPr>
        <p:blipFill>
          <a:blip r:embed="rId4"/>
          <a:srcRect/>
          <a:stretch>
            <a:fillRect/>
          </a:stretch>
        </p:blipFill>
        <p:spPr>
          <a:xfrm>
            <a:off x="1600200" y="1524000"/>
            <a:ext cx="2589213" cy="3962400"/>
          </a:xfrm>
        </p:spPr>
      </p:pic>
      <p:pic>
        <p:nvPicPr>
          <p:cNvPr id="44037" name="Picture 5" descr="posti02a"/>
          <p:cNvPicPr>
            <a:picLocks noChangeAspect="1" noChangeArrowheads="1"/>
          </p:cNvPicPr>
          <p:nvPr>
            <p:ph sz="quarter" idx="3"/>
          </p:nvPr>
        </p:nvPicPr>
        <p:blipFill>
          <a:blip r:embed="rId5"/>
          <a:srcRect/>
          <a:stretch>
            <a:fillRect/>
          </a:stretch>
        </p:blipFill>
        <p:spPr>
          <a:xfrm>
            <a:off x="4876800" y="1524000"/>
            <a:ext cx="2528888" cy="3962400"/>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4035">
                                            <p:txEl>
                                              <p:pRg st="0" end="0"/>
                                            </p:txEl>
                                          </p:spTgt>
                                        </p:tgtEl>
                                        <p:attrNameLst>
                                          <p:attrName>style.visibility</p:attrName>
                                        </p:attrNameLst>
                                      </p:cBhvr>
                                      <p:to>
                                        <p:strVal val="visible"/>
                                      </p:to>
                                    </p:set>
                                    <p:anim calcmode="discrete" valueType="clr">
                                      <p:cBhvr override="childStyle">
                                        <p:cTn id="7" dur="80"/>
                                        <p:tgtEl>
                                          <p:spTgt spid="440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3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4035">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4035">
                                            <p:txEl>
                                              <p:pRg st="1" end="1"/>
                                            </p:txEl>
                                          </p:spTgt>
                                        </p:tgtEl>
                                        <p:attrNameLst>
                                          <p:attrName>style.visibility</p:attrName>
                                        </p:attrNameLst>
                                      </p:cBhvr>
                                      <p:to>
                                        <p:strVal val="visible"/>
                                      </p:to>
                                    </p:set>
                                    <p:anim calcmode="discrete" valueType="clr">
                                      <p:cBhvr override="childStyle">
                                        <p:cTn id="14" dur="80"/>
                                        <p:tgtEl>
                                          <p:spTgt spid="440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403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4035">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4035">
                                            <p:txEl>
                                              <p:pRg st="2" end="2"/>
                                            </p:txEl>
                                          </p:spTgt>
                                        </p:tgtEl>
                                        <p:attrNameLst>
                                          <p:attrName>style.visibility</p:attrName>
                                        </p:attrNameLst>
                                      </p:cBhvr>
                                      <p:to>
                                        <p:strVal val="visible"/>
                                      </p:to>
                                    </p:set>
                                    <p:anim calcmode="discrete" valueType="clr">
                                      <p:cBhvr override="childStyle">
                                        <p:cTn id="21" dur="80"/>
                                        <p:tgtEl>
                                          <p:spTgt spid="4403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403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4035">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4035">
                                            <p:txEl>
                                              <p:pRg st="3" end="3"/>
                                            </p:txEl>
                                          </p:spTgt>
                                        </p:tgtEl>
                                        <p:attrNameLst>
                                          <p:attrName>style.visibility</p:attrName>
                                        </p:attrNameLst>
                                      </p:cBhvr>
                                      <p:to>
                                        <p:strVal val="visible"/>
                                      </p:to>
                                    </p:set>
                                    <p:anim calcmode="discrete" valueType="clr">
                                      <p:cBhvr override="childStyle">
                                        <p:cTn id="28" dur="80"/>
                                        <p:tgtEl>
                                          <p:spTgt spid="4403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4035">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44035">
                                            <p:txEl>
                                              <p:pRg st="3" end="3"/>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4036"/>
                                        </p:tgtEl>
                                        <p:attrNameLst>
                                          <p:attrName>style.visibility</p:attrName>
                                        </p:attrNameLst>
                                      </p:cBhvr>
                                      <p:to>
                                        <p:strVal val="visible"/>
                                      </p:to>
                                    </p:set>
                                    <p:animEffect transition="in" filter="fade">
                                      <p:cBhvr>
                                        <p:cTn id="35" dur="3000"/>
                                        <p:tgtEl>
                                          <p:spTgt spid="44036"/>
                                        </p:tgtEl>
                                      </p:cBhvr>
                                    </p:animEffect>
                                    <p:anim calcmode="lin" valueType="num">
                                      <p:cBhvr>
                                        <p:cTn id="36" dur="3000" fill="hold"/>
                                        <p:tgtEl>
                                          <p:spTgt spid="44036"/>
                                        </p:tgtEl>
                                        <p:attrNameLst>
                                          <p:attrName>ppt_x</p:attrName>
                                        </p:attrNameLst>
                                      </p:cBhvr>
                                      <p:tavLst>
                                        <p:tav tm="0">
                                          <p:val>
                                            <p:strVal val="#ppt_x"/>
                                          </p:val>
                                        </p:tav>
                                        <p:tav tm="100000">
                                          <p:val>
                                            <p:strVal val="#ppt_x"/>
                                          </p:val>
                                        </p:tav>
                                      </p:tavLst>
                                    </p:anim>
                                    <p:anim calcmode="lin" valueType="num">
                                      <p:cBhvr>
                                        <p:cTn id="37" dur="3000" fill="hold"/>
                                        <p:tgtEl>
                                          <p:spTgt spid="440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evil laugh.wav"/>
                                        </p:tgtEl>
                                      </p:cMediaNode>
                                    </p:audio>
                                  </p:subTnLst>
                                </p:cTn>
                              </p:par>
                              <p:par>
                                <p:cTn id="38" presetID="42" presetClass="entr" presetSubtype="0" fill="hold" nodeType="withEffect">
                                  <p:stCondLst>
                                    <p:cond delay="0"/>
                                  </p:stCondLst>
                                  <p:childTnLst>
                                    <p:set>
                                      <p:cBhvr>
                                        <p:cTn id="39" dur="1" fill="hold">
                                          <p:stCondLst>
                                            <p:cond delay="0"/>
                                          </p:stCondLst>
                                        </p:cTn>
                                        <p:tgtEl>
                                          <p:spTgt spid="44037"/>
                                        </p:tgtEl>
                                        <p:attrNameLst>
                                          <p:attrName>style.visibility</p:attrName>
                                        </p:attrNameLst>
                                      </p:cBhvr>
                                      <p:to>
                                        <p:strVal val="visible"/>
                                      </p:to>
                                    </p:set>
                                    <p:animEffect transition="in" filter="fade">
                                      <p:cBhvr>
                                        <p:cTn id="40" dur="3000"/>
                                        <p:tgtEl>
                                          <p:spTgt spid="44037"/>
                                        </p:tgtEl>
                                      </p:cBhvr>
                                    </p:animEffect>
                                    <p:anim calcmode="lin" valueType="num">
                                      <p:cBhvr>
                                        <p:cTn id="41" dur="3000" fill="hold"/>
                                        <p:tgtEl>
                                          <p:spTgt spid="44037"/>
                                        </p:tgtEl>
                                        <p:attrNameLst>
                                          <p:attrName>ppt_x</p:attrName>
                                        </p:attrNameLst>
                                      </p:cBhvr>
                                      <p:tavLst>
                                        <p:tav tm="0">
                                          <p:val>
                                            <p:strVal val="#ppt_x"/>
                                          </p:val>
                                        </p:tav>
                                        <p:tav tm="100000">
                                          <p:val>
                                            <p:strVal val="#ppt_x"/>
                                          </p:val>
                                        </p:tav>
                                      </p:tavLst>
                                    </p:anim>
                                    <p:anim calcmode="lin" valueType="num">
                                      <p:cBhvr>
                                        <p:cTn id="42" dur="3000" fill="hold"/>
                                        <p:tgtEl>
                                          <p:spTgt spid="440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accent2"/>
            </a:gs>
          </a:gsLst>
          <a:lin ang="0" scaled="1"/>
        </a:gradFill>
        <a:effectLst/>
      </p:bgPr>
    </p:bg>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76200"/>
            <a:ext cx="8229600" cy="1143000"/>
          </a:xfrm>
        </p:spPr>
        <p:txBody>
          <a:bodyPr/>
          <a:lstStyle/>
          <a:p>
            <a:pPr eaLnBrk="1" hangingPunct="1"/>
            <a:r>
              <a:rPr lang="en-US" smtClean="0"/>
              <a:t>U.S. Declares War!</a:t>
            </a:r>
          </a:p>
        </p:txBody>
      </p:sp>
      <p:sp>
        <p:nvSpPr>
          <p:cNvPr id="45059" name="Rectangle 3"/>
          <p:cNvSpPr>
            <a:spLocks noGrp="1" noChangeArrowheads="1"/>
          </p:cNvSpPr>
          <p:nvPr>
            <p:ph type="body" sz="half" idx="1"/>
          </p:nvPr>
        </p:nvSpPr>
        <p:spPr>
          <a:xfrm>
            <a:off x="152400" y="914400"/>
            <a:ext cx="8839200" cy="5943600"/>
          </a:xfrm>
        </p:spPr>
        <p:txBody>
          <a:bodyPr/>
          <a:lstStyle/>
          <a:p>
            <a:pPr eaLnBrk="1" hangingPunct="1">
              <a:lnSpc>
                <a:spcPct val="90000"/>
              </a:lnSpc>
            </a:pPr>
            <a:r>
              <a:rPr lang="en-US" sz="3600" smtClean="0"/>
              <a:t>April 2, 1917, Wilson asks Congress to declare war against Germany</a:t>
            </a:r>
          </a:p>
          <a:p>
            <a:pPr eaLnBrk="1" hangingPunct="1">
              <a:lnSpc>
                <a:spcPct val="90000"/>
              </a:lnSpc>
            </a:pPr>
            <a:r>
              <a:rPr lang="en-US" sz="3600" smtClean="0"/>
              <a:t>Wilson states “the world must be made safe for democracy.”</a:t>
            </a:r>
          </a:p>
          <a:p>
            <a:pPr eaLnBrk="1" hangingPunct="1">
              <a:lnSpc>
                <a:spcPct val="90000"/>
              </a:lnSpc>
            </a:pPr>
            <a:r>
              <a:rPr lang="en-US" sz="3600" smtClean="0"/>
              <a:t>April 6, Wilson signs the declaration of war. </a:t>
            </a:r>
          </a:p>
          <a:p>
            <a:pPr eaLnBrk="1" hangingPunct="1">
              <a:lnSpc>
                <a:spcPct val="90000"/>
              </a:lnSpc>
            </a:pPr>
            <a:r>
              <a:rPr lang="en-US" sz="3600" smtClean="0"/>
              <a:t>Americans begin to fear Germany’s power (economic &amp; military) </a:t>
            </a:r>
          </a:p>
          <a:p>
            <a:pPr eaLnBrk="1" hangingPunct="1">
              <a:lnSpc>
                <a:spcPct val="90000"/>
              </a:lnSpc>
            </a:pPr>
            <a:r>
              <a:rPr lang="en-US" sz="3600" smtClean="0"/>
              <a:t>America is pushed into the deadliest war the world has yet seen.</a:t>
            </a:r>
          </a:p>
        </p:txBody>
      </p:sp>
      <p:pic>
        <p:nvPicPr>
          <p:cNvPr id="45060" name="Picture 4" descr="ww1poster10"/>
          <p:cNvPicPr>
            <a:picLocks noChangeAspect="1" noChangeArrowheads="1"/>
          </p:cNvPicPr>
          <p:nvPr>
            <p:ph sz="quarter" idx="2"/>
          </p:nvPr>
        </p:nvPicPr>
        <p:blipFill>
          <a:blip r:embed="rId3"/>
          <a:srcRect/>
          <a:stretch>
            <a:fillRect/>
          </a:stretch>
        </p:blipFill>
        <p:spPr>
          <a:xfrm>
            <a:off x="2667000" y="1143000"/>
            <a:ext cx="3471863" cy="4826000"/>
          </a:xfrm>
        </p:spPr>
      </p:pic>
      <p:pic>
        <p:nvPicPr>
          <p:cNvPr id="45061" name="Picture 5" descr="ww1poster32"/>
          <p:cNvPicPr>
            <a:picLocks noChangeAspect="1" noChangeArrowheads="1"/>
          </p:cNvPicPr>
          <p:nvPr>
            <p:ph sz="quarter" idx="3"/>
          </p:nvPr>
        </p:nvPicPr>
        <p:blipFill>
          <a:blip r:embed="rId4"/>
          <a:srcRect/>
          <a:stretch>
            <a:fillRect/>
          </a:stretch>
        </p:blipFill>
        <p:spPr>
          <a:xfrm>
            <a:off x="2590800" y="1066800"/>
            <a:ext cx="3487738" cy="5105400"/>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5059">
                                            <p:txEl>
                                              <p:pRg st="0" end="0"/>
                                            </p:txEl>
                                          </p:spTgt>
                                        </p:tgtEl>
                                        <p:attrNameLst>
                                          <p:attrName>style.visibility</p:attrName>
                                        </p:attrNameLst>
                                      </p:cBhvr>
                                      <p:to>
                                        <p:strVal val="visible"/>
                                      </p:to>
                                    </p:set>
                                    <p:anim calcmode="discrete" valueType="clr">
                                      <p:cBhvr override="childStyle">
                                        <p:cTn id="7" dur="80"/>
                                        <p:tgtEl>
                                          <p:spTgt spid="450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50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5059">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5059">
                                            <p:txEl>
                                              <p:pRg st="1" end="1"/>
                                            </p:txEl>
                                          </p:spTgt>
                                        </p:tgtEl>
                                        <p:attrNameLst>
                                          <p:attrName>style.visibility</p:attrName>
                                        </p:attrNameLst>
                                      </p:cBhvr>
                                      <p:to>
                                        <p:strVal val="visible"/>
                                      </p:to>
                                    </p:set>
                                    <p:anim calcmode="discrete" valueType="clr">
                                      <p:cBhvr override="childStyle">
                                        <p:cTn id="14" dur="80"/>
                                        <p:tgtEl>
                                          <p:spTgt spid="450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505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5059">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5059">
                                            <p:txEl>
                                              <p:pRg st="2" end="2"/>
                                            </p:txEl>
                                          </p:spTgt>
                                        </p:tgtEl>
                                        <p:attrNameLst>
                                          <p:attrName>style.visibility</p:attrName>
                                        </p:attrNameLst>
                                      </p:cBhvr>
                                      <p:to>
                                        <p:strVal val="visible"/>
                                      </p:to>
                                    </p:set>
                                    <p:anim calcmode="discrete" valueType="clr">
                                      <p:cBhvr override="childStyle">
                                        <p:cTn id="21" dur="80"/>
                                        <p:tgtEl>
                                          <p:spTgt spid="450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505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5059">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5059">
                                            <p:txEl>
                                              <p:pRg st="3" end="3"/>
                                            </p:txEl>
                                          </p:spTgt>
                                        </p:tgtEl>
                                        <p:attrNameLst>
                                          <p:attrName>style.visibility</p:attrName>
                                        </p:attrNameLst>
                                      </p:cBhvr>
                                      <p:to>
                                        <p:strVal val="visible"/>
                                      </p:to>
                                    </p:set>
                                    <p:anim calcmode="discrete" valueType="clr">
                                      <p:cBhvr override="childStyle">
                                        <p:cTn id="28" dur="80"/>
                                        <p:tgtEl>
                                          <p:spTgt spid="4505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505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45059">
                                            <p:txEl>
                                              <p:pRg st="3" end="3"/>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5059">
                                            <p:txEl>
                                              <p:pRg st="4" end="4"/>
                                            </p:txEl>
                                          </p:spTgt>
                                        </p:tgtEl>
                                        <p:attrNameLst>
                                          <p:attrName>style.visibility</p:attrName>
                                        </p:attrNameLst>
                                      </p:cBhvr>
                                      <p:to>
                                        <p:strVal val="visible"/>
                                      </p:to>
                                    </p:set>
                                    <p:anim calcmode="discrete" valueType="clr">
                                      <p:cBhvr override="childStyle">
                                        <p:cTn id="35" dur="80"/>
                                        <p:tgtEl>
                                          <p:spTgt spid="4505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5059">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45059">
                                            <p:txEl>
                                              <p:pRg st="4" end="4"/>
                                            </p:txEl>
                                          </p:spTgt>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5060"/>
                                        </p:tgtEl>
                                        <p:attrNameLst>
                                          <p:attrName>style.visibility</p:attrName>
                                        </p:attrNameLst>
                                      </p:cBhvr>
                                      <p:to>
                                        <p:strVal val="visible"/>
                                      </p:to>
                                    </p:set>
                                    <p:animEffect transition="in" filter="fade">
                                      <p:cBhvr>
                                        <p:cTn id="42" dur="2000"/>
                                        <p:tgtEl>
                                          <p:spTgt spid="45060"/>
                                        </p:tgtEl>
                                      </p:cBhvr>
                                    </p:animEffect>
                                    <p:anim calcmode="lin" valueType="num">
                                      <p:cBhvr>
                                        <p:cTn id="43" dur="2000" fill="hold"/>
                                        <p:tgtEl>
                                          <p:spTgt spid="45060"/>
                                        </p:tgtEl>
                                        <p:attrNameLst>
                                          <p:attrName>ppt_x</p:attrName>
                                        </p:attrNameLst>
                                      </p:cBhvr>
                                      <p:tavLst>
                                        <p:tav tm="0">
                                          <p:val>
                                            <p:strVal val="#ppt_x"/>
                                          </p:val>
                                        </p:tav>
                                        <p:tav tm="100000">
                                          <p:val>
                                            <p:strVal val="#ppt_x"/>
                                          </p:val>
                                        </p:tav>
                                      </p:tavLst>
                                    </p:anim>
                                    <p:anim calcmode="lin" valueType="num">
                                      <p:cBhvr>
                                        <p:cTn id="44" dur="2000" fill="hold"/>
                                        <p:tgtEl>
                                          <p:spTgt spid="450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55" presetClass="exit" presetSubtype="0" fill="hold" nodeType="clickEffect">
                                  <p:stCondLst>
                                    <p:cond delay="0"/>
                                  </p:stCondLst>
                                  <p:childTnLst>
                                    <p:anim calcmode="lin" valueType="num">
                                      <p:cBhvr>
                                        <p:cTn id="48" dur="1000"/>
                                        <p:tgtEl>
                                          <p:spTgt spid="45060"/>
                                        </p:tgtEl>
                                        <p:attrNameLst>
                                          <p:attrName>ppt_w</p:attrName>
                                        </p:attrNameLst>
                                      </p:cBhvr>
                                      <p:tavLst>
                                        <p:tav tm="0">
                                          <p:val>
                                            <p:strVal val="ppt_w"/>
                                          </p:val>
                                        </p:tav>
                                        <p:tav tm="100000">
                                          <p:val>
                                            <p:strVal val="ppt_w*0.70"/>
                                          </p:val>
                                        </p:tav>
                                      </p:tavLst>
                                    </p:anim>
                                    <p:anim calcmode="lin" valueType="num">
                                      <p:cBhvr>
                                        <p:cTn id="49" dur="1000"/>
                                        <p:tgtEl>
                                          <p:spTgt spid="45060"/>
                                        </p:tgtEl>
                                        <p:attrNameLst>
                                          <p:attrName>ppt_h</p:attrName>
                                        </p:attrNameLst>
                                      </p:cBhvr>
                                      <p:tavLst>
                                        <p:tav tm="0">
                                          <p:val>
                                            <p:strVal val="ppt_h"/>
                                          </p:val>
                                        </p:tav>
                                        <p:tav tm="100000">
                                          <p:val>
                                            <p:strVal val="ppt_h"/>
                                          </p:val>
                                        </p:tav>
                                      </p:tavLst>
                                    </p:anim>
                                    <p:animEffect transition="out" filter="fade">
                                      <p:cBhvr>
                                        <p:cTn id="50" dur="1000"/>
                                        <p:tgtEl>
                                          <p:spTgt spid="45060"/>
                                        </p:tgtEl>
                                      </p:cBhvr>
                                    </p:animEffect>
                                    <p:set>
                                      <p:cBhvr>
                                        <p:cTn id="51" dur="1" fill="hold">
                                          <p:stCondLst>
                                            <p:cond delay="999"/>
                                          </p:stCondLst>
                                        </p:cTn>
                                        <p:tgtEl>
                                          <p:spTgt spid="45060"/>
                                        </p:tgtEl>
                                        <p:attrNameLst>
                                          <p:attrName>style.visibility</p:attrName>
                                        </p:attrNameLst>
                                      </p:cBhvr>
                                      <p:to>
                                        <p:strVal val="hidden"/>
                                      </p:to>
                                    </p:set>
                                  </p:childTnLst>
                                </p:cTn>
                              </p:par>
                              <p:par>
                                <p:cTn id="52" presetID="42" presetClass="entr" presetSubtype="0" fill="hold" nodeType="withEffect">
                                  <p:stCondLst>
                                    <p:cond delay="0"/>
                                  </p:stCondLst>
                                  <p:childTnLst>
                                    <p:set>
                                      <p:cBhvr>
                                        <p:cTn id="53" dur="1" fill="hold">
                                          <p:stCondLst>
                                            <p:cond delay="0"/>
                                          </p:stCondLst>
                                        </p:cTn>
                                        <p:tgtEl>
                                          <p:spTgt spid="45061"/>
                                        </p:tgtEl>
                                        <p:attrNameLst>
                                          <p:attrName>style.visibility</p:attrName>
                                        </p:attrNameLst>
                                      </p:cBhvr>
                                      <p:to>
                                        <p:strVal val="visible"/>
                                      </p:to>
                                    </p:set>
                                    <p:animEffect transition="in" filter="fade">
                                      <p:cBhvr>
                                        <p:cTn id="54" dur="2000"/>
                                        <p:tgtEl>
                                          <p:spTgt spid="45061"/>
                                        </p:tgtEl>
                                      </p:cBhvr>
                                    </p:animEffect>
                                    <p:anim calcmode="lin" valueType="num">
                                      <p:cBhvr>
                                        <p:cTn id="55" dur="2000" fill="hold"/>
                                        <p:tgtEl>
                                          <p:spTgt spid="45061"/>
                                        </p:tgtEl>
                                        <p:attrNameLst>
                                          <p:attrName>ppt_x</p:attrName>
                                        </p:attrNameLst>
                                      </p:cBhvr>
                                      <p:tavLst>
                                        <p:tav tm="0">
                                          <p:val>
                                            <p:strVal val="#ppt_x"/>
                                          </p:val>
                                        </p:tav>
                                        <p:tav tm="100000">
                                          <p:val>
                                            <p:strVal val="#ppt_x"/>
                                          </p:val>
                                        </p:tav>
                                      </p:tavLst>
                                    </p:anim>
                                    <p:anim calcmode="lin" valueType="num">
                                      <p:cBhvr>
                                        <p:cTn id="56" dur="2000" fill="hold"/>
                                        <p:tgtEl>
                                          <p:spTgt spid="450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55" presetClass="exit" presetSubtype="0" fill="hold" nodeType="clickEffect">
                                  <p:stCondLst>
                                    <p:cond delay="0"/>
                                  </p:stCondLst>
                                  <p:childTnLst>
                                    <p:anim calcmode="lin" valueType="num">
                                      <p:cBhvr>
                                        <p:cTn id="60" dur="1000"/>
                                        <p:tgtEl>
                                          <p:spTgt spid="45061"/>
                                        </p:tgtEl>
                                        <p:attrNameLst>
                                          <p:attrName>ppt_w</p:attrName>
                                        </p:attrNameLst>
                                      </p:cBhvr>
                                      <p:tavLst>
                                        <p:tav tm="0">
                                          <p:val>
                                            <p:strVal val="ppt_w"/>
                                          </p:val>
                                        </p:tav>
                                        <p:tav tm="100000">
                                          <p:val>
                                            <p:strVal val="ppt_w*0.70"/>
                                          </p:val>
                                        </p:tav>
                                      </p:tavLst>
                                    </p:anim>
                                    <p:anim calcmode="lin" valueType="num">
                                      <p:cBhvr>
                                        <p:cTn id="61" dur="1000"/>
                                        <p:tgtEl>
                                          <p:spTgt spid="45061"/>
                                        </p:tgtEl>
                                        <p:attrNameLst>
                                          <p:attrName>ppt_h</p:attrName>
                                        </p:attrNameLst>
                                      </p:cBhvr>
                                      <p:tavLst>
                                        <p:tav tm="0">
                                          <p:val>
                                            <p:strVal val="ppt_h"/>
                                          </p:val>
                                        </p:tav>
                                        <p:tav tm="100000">
                                          <p:val>
                                            <p:strVal val="ppt_h"/>
                                          </p:val>
                                        </p:tav>
                                      </p:tavLst>
                                    </p:anim>
                                    <p:animEffect transition="out" filter="fade">
                                      <p:cBhvr>
                                        <p:cTn id="62" dur="1000"/>
                                        <p:tgtEl>
                                          <p:spTgt spid="45061"/>
                                        </p:tgtEl>
                                      </p:cBhvr>
                                    </p:animEffect>
                                    <p:set>
                                      <p:cBhvr>
                                        <p:cTn id="63" dur="1" fill="hold">
                                          <p:stCondLst>
                                            <p:cond delay="999"/>
                                          </p:stCondLst>
                                        </p:cTn>
                                        <p:tgtEl>
                                          <p:spTgt spid="450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76200" y="1066800"/>
            <a:ext cx="8915400" cy="5791200"/>
          </a:xfrm>
        </p:spPr>
        <p:txBody>
          <a:bodyPr/>
          <a:lstStyle/>
          <a:p>
            <a:pPr eaLnBrk="1" hangingPunct="1"/>
            <a:r>
              <a:rPr lang="en-US" sz="2800" b="1" smtClean="0"/>
              <a:t>Why did the U.S. abandon neutrality and enter WWI?</a:t>
            </a:r>
          </a:p>
          <a:p>
            <a:pPr lvl="1" eaLnBrk="1" hangingPunct="1"/>
            <a:r>
              <a:rPr lang="en-US" sz="2400" smtClean="0">
                <a:solidFill>
                  <a:srgbClr val="A73E3B"/>
                </a:solidFill>
              </a:rPr>
              <a:t>America had economic ties to the British &amp; French</a:t>
            </a:r>
          </a:p>
          <a:p>
            <a:pPr lvl="2" eaLnBrk="1" hangingPunct="1"/>
            <a:r>
              <a:rPr lang="en-US" sz="2000" smtClean="0"/>
              <a:t>Sold war millions in war materials to both/sympathy for Br. &amp; Fr. </a:t>
            </a:r>
          </a:p>
          <a:p>
            <a:pPr lvl="1" eaLnBrk="1" hangingPunct="1"/>
            <a:r>
              <a:rPr lang="en-US" sz="2400" smtClean="0">
                <a:solidFill>
                  <a:srgbClr val="A73E3B"/>
                </a:solidFill>
              </a:rPr>
              <a:t>Fear of German power</a:t>
            </a:r>
          </a:p>
          <a:p>
            <a:pPr lvl="2" eaLnBrk="1" hangingPunct="1"/>
            <a:r>
              <a:rPr lang="en-US" sz="2000" smtClean="0"/>
              <a:t>Possible threat to US security</a:t>
            </a:r>
          </a:p>
          <a:p>
            <a:pPr lvl="1" eaLnBrk="1" hangingPunct="1"/>
            <a:r>
              <a:rPr lang="en-US" sz="2400" smtClean="0">
                <a:solidFill>
                  <a:srgbClr val="A73E3B"/>
                </a:solidFill>
              </a:rPr>
              <a:t>Unrestricted submarine warfare</a:t>
            </a:r>
          </a:p>
          <a:p>
            <a:pPr lvl="2" eaLnBrk="1" hangingPunct="1"/>
            <a:r>
              <a:rPr lang="en-US" sz="2000" smtClean="0"/>
              <a:t>German interference with US shipping</a:t>
            </a:r>
          </a:p>
          <a:p>
            <a:pPr lvl="2" eaLnBrk="1" hangingPunct="1"/>
            <a:r>
              <a:rPr lang="en-US" sz="2000" smtClean="0"/>
              <a:t>Sinking of the Lusitania   </a:t>
            </a:r>
          </a:p>
          <a:p>
            <a:pPr lvl="1" eaLnBrk="1" hangingPunct="1"/>
            <a:r>
              <a:rPr lang="en-US" sz="2400" smtClean="0"/>
              <a:t>The Zimmerman Telegram</a:t>
            </a:r>
          </a:p>
          <a:p>
            <a:pPr lvl="2" eaLnBrk="1" hangingPunct="1"/>
            <a:r>
              <a:rPr lang="en-US" sz="2000" smtClean="0"/>
              <a:t>Americans were outraged when details of the telegram were published in newspapers  </a:t>
            </a:r>
          </a:p>
          <a:p>
            <a:pPr lvl="1" eaLnBrk="1" hangingPunct="1"/>
            <a:r>
              <a:rPr lang="en-US" sz="2400" smtClean="0"/>
              <a:t>The Russian Revolution</a:t>
            </a:r>
          </a:p>
          <a:p>
            <a:pPr lvl="2" eaLnBrk="1" hangingPunct="1"/>
            <a:r>
              <a:rPr lang="en-US" sz="2000" smtClean="0"/>
              <a:t>With the Czar gone, it was easier to support the allies (Democracy)</a:t>
            </a:r>
          </a:p>
          <a:p>
            <a:pPr lvl="2" eaLnBrk="1" hangingPunct="1"/>
            <a:endParaRPr lang="en-US" sz="2000" smtClean="0"/>
          </a:p>
        </p:txBody>
      </p:sp>
      <p:sp>
        <p:nvSpPr>
          <p:cNvPr id="41987" name="WordArt 3"/>
          <p:cNvSpPr>
            <a:spLocks noChangeArrowheads="1" noChangeShapeType="1" noTextEdit="1"/>
          </p:cNvSpPr>
          <p:nvPr/>
        </p:nvSpPr>
        <p:spPr bwMode="auto">
          <a:xfrm>
            <a:off x="1257300" y="0"/>
            <a:ext cx="6629400" cy="8159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C1C1"/>
                    </a:gs>
                    <a:gs pos="100000">
                      <a:srgbClr val="FF0000"/>
                    </a:gs>
                  </a:gsLst>
                  <a:path path="rect">
                    <a:fillToRect l="100000" t="100000"/>
                  </a:path>
                </a:gradFill>
                <a:effectLst>
                  <a:outerShdw dist="35921" dir="2700000" algn="ctr" rotWithShape="0">
                    <a:srgbClr val="C0C0C0">
                      <a:alpha val="79999"/>
                    </a:srgbClr>
                  </a:outerShdw>
                </a:effectLst>
                <a:latin typeface="Impact"/>
              </a:rPr>
              <a:t>Summary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6082">
                                            <p:txEl>
                                              <p:pRg st="1" end="1"/>
                                            </p:txEl>
                                          </p:spTgt>
                                        </p:tgtEl>
                                        <p:attrNameLst>
                                          <p:attrName>style.visibility</p:attrName>
                                        </p:attrNameLst>
                                      </p:cBhvr>
                                      <p:to>
                                        <p:strVal val="visible"/>
                                      </p:to>
                                    </p:set>
                                    <p:anim calcmode="discrete" valueType="clr">
                                      <p:cBhvr override="childStyle">
                                        <p:cTn id="7" dur="80"/>
                                        <p:tgtEl>
                                          <p:spTgt spid="4608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6082">
                                            <p:txEl>
                                              <p:pRg st="1" end="1"/>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6082">
                                            <p:txEl>
                                              <p:pRg st="2" end="2"/>
                                            </p:txEl>
                                          </p:spTgt>
                                        </p:tgtEl>
                                        <p:attrNameLst>
                                          <p:attrName>style.visibility</p:attrName>
                                        </p:attrNameLst>
                                      </p:cBhvr>
                                      <p:to>
                                        <p:strVal val="visible"/>
                                      </p:to>
                                    </p:set>
                                    <p:anim calcmode="discrete" valueType="clr">
                                      <p:cBhvr override="childStyle">
                                        <p:cTn id="14" dur="80"/>
                                        <p:tgtEl>
                                          <p:spTgt spid="4608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2">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6082">
                                            <p:txEl>
                                              <p:pRg st="2" end="2"/>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6082">
                                            <p:txEl>
                                              <p:pRg st="3" end="3"/>
                                            </p:txEl>
                                          </p:spTgt>
                                        </p:tgtEl>
                                        <p:attrNameLst>
                                          <p:attrName>style.visibility</p:attrName>
                                        </p:attrNameLst>
                                      </p:cBhvr>
                                      <p:to>
                                        <p:strVal val="visible"/>
                                      </p:to>
                                    </p:set>
                                    <p:anim calcmode="discrete" valueType="clr">
                                      <p:cBhvr override="childStyle">
                                        <p:cTn id="21" dur="80"/>
                                        <p:tgtEl>
                                          <p:spTgt spid="4608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6082">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46082">
                                            <p:txEl>
                                              <p:pRg st="3" end="3"/>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6082">
                                            <p:txEl>
                                              <p:pRg st="4" end="4"/>
                                            </p:txEl>
                                          </p:spTgt>
                                        </p:tgtEl>
                                        <p:attrNameLst>
                                          <p:attrName>style.visibility</p:attrName>
                                        </p:attrNameLst>
                                      </p:cBhvr>
                                      <p:to>
                                        <p:strVal val="visible"/>
                                      </p:to>
                                    </p:set>
                                    <p:anim calcmode="discrete" valueType="clr">
                                      <p:cBhvr override="childStyle">
                                        <p:cTn id="28" dur="80"/>
                                        <p:tgtEl>
                                          <p:spTgt spid="4608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6082">
                                            <p:txEl>
                                              <p:pRg st="4" end="4"/>
                                            </p:txEl>
                                          </p:spTgt>
                                        </p:tgtEl>
                                        <p:attrNameLst>
                                          <p:attrName>fillcolor</p:attrName>
                                        </p:attrNameLst>
                                      </p:cBhvr>
                                      <p:tavLst>
                                        <p:tav tm="0">
                                          <p:val>
                                            <p:clrVal>
                                              <a:schemeClr val="accent2"/>
                                            </p:clrVal>
                                          </p:val>
                                        </p:tav>
                                        <p:tav tm="50000">
                                          <p:val>
                                            <p:clrVal>
                                              <a:schemeClr val="hlink"/>
                                            </p:clrVal>
                                          </p:val>
                                        </p:tav>
                                      </p:tavLst>
                                    </p:anim>
                                    <p:set>
                                      <p:cBhvr>
                                        <p:cTn id="30" dur="80"/>
                                        <p:tgtEl>
                                          <p:spTgt spid="46082">
                                            <p:txEl>
                                              <p:pRg st="4" end="4"/>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6082">
                                            <p:txEl>
                                              <p:pRg st="5" end="5"/>
                                            </p:txEl>
                                          </p:spTgt>
                                        </p:tgtEl>
                                        <p:attrNameLst>
                                          <p:attrName>style.visibility</p:attrName>
                                        </p:attrNameLst>
                                      </p:cBhvr>
                                      <p:to>
                                        <p:strVal val="visible"/>
                                      </p:to>
                                    </p:set>
                                    <p:anim calcmode="discrete" valueType="clr">
                                      <p:cBhvr override="childStyle">
                                        <p:cTn id="35" dur="80"/>
                                        <p:tgtEl>
                                          <p:spTgt spid="46082">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6082">
                                            <p:txEl>
                                              <p:pRg st="5" end="5"/>
                                            </p:txEl>
                                          </p:spTgt>
                                        </p:tgtEl>
                                        <p:attrNameLst>
                                          <p:attrName>fillcolor</p:attrName>
                                        </p:attrNameLst>
                                      </p:cBhvr>
                                      <p:tavLst>
                                        <p:tav tm="0">
                                          <p:val>
                                            <p:clrVal>
                                              <a:schemeClr val="accent2"/>
                                            </p:clrVal>
                                          </p:val>
                                        </p:tav>
                                        <p:tav tm="50000">
                                          <p:val>
                                            <p:clrVal>
                                              <a:schemeClr val="hlink"/>
                                            </p:clrVal>
                                          </p:val>
                                        </p:tav>
                                      </p:tavLst>
                                    </p:anim>
                                    <p:set>
                                      <p:cBhvr>
                                        <p:cTn id="37" dur="80"/>
                                        <p:tgtEl>
                                          <p:spTgt spid="46082">
                                            <p:txEl>
                                              <p:pRg st="5" end="5"/>
                                            </p:txEl>
                                          </p:spTgt>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6082">
                                            <p:txEl>
                                              <p:pRg st="6" end="6"/>
                                            </p:txEl>
                                          </p:spTgt>
                                        </p:tgtEl>
                                        <p:attrNameLst>
                                          <p:attrName>style.visibility</p:attrName>
                                        </p:attrNameLst>
                                      </p:cBhvr>
                                      <p:to>
                                        <p:strVal val="visible"/>
                                      </p:to>
                                    </p:set>
                                    <p:anim calcmode="discrete" valueType="clr">
                                      <p:cBhvr override="childStyle">
                                        <p:cTn id="42" dur="80"/>
                                        <p:tgtEl>
                                          <p:spTgt spid="46082">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6082">
                                            <p:txEl>
                                              <p:pRg st="6" end="6"/>
                                            </p:txEl>
                                          </p:spTgt>
                                        </p:tgtEl>
                                        <p:attrNameLst>
                                          <p:attrName>fillcolor</p:attrName>
                                        </p:attrNameLst>
                                      </p:cBhvr>
                                      <p:tavLst>
                                        <p:tav tm="0">
                                          <p:val>
                                            <p:clrVal>
                                              <a:schemeClr val="accent2"/>
                                            </p:clrVal>
                                          </p:val>
                                        </p:tav>
                                        <p:tav tm="50000">
                                          <p:val>
                                            <p:clrVal>
                                              <a:schemeClr val="hlink"/>
                                            </p:clrVal>
                                          </p:val>
                                        </p:tav>
                                      </p:tavLst>
                                    </p:anim>
                                    <p:set>
                                      <p:cBhvr>
                                        <p:cTn id="44" dur="80"/>
                                        <p:tgtEl>
                                          <p:spTgt spid="46082">
                                            <p:txEl>
                                              <p:pRg st="6" end="6"/>
                                            </p:txEl>
                                          </p:spTgt>
                                        </p:tgtEl>
                                        <p:attrNameLst>
                                          <p:attrName>fill.type</p:attrName>
                                        </p:attrNameLst>
                                      </p:cBhvr>
                                      <p:to>
                                        <p:strVal val="solid"/>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46082">
                                            <p:txEl>
                                              <p:pRg st="7" end="7"/>
                                            </p:txEl>
                                          </p:spTgt>
                                        </p:tgtEl>
                                        <p:attrNameLst>
                                          <p:attrName>style.visibility</p:attrName>
                                        </p:attrNameLst>
                                      </p:cBhvr>
                                      <p:to>
                                        <p:strVal val="visible"/>
                                      </p:to>
                                    </p:set>
                                    <p:anim calcmode="discrete" valueType="clr">
                                      <p:cBhvr override="childStyle">
                                        <p:cTn id="49" dur="80"/>
                                        <p:tgtEl>
                                          <p:spTgt spid="46082">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6082">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46082">
                                            <p:txEl>
                                              <p:pRg st="7" end="7"/>
                                            </p:txEl>
                                          </p:spTgt>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46082">
                                            <p:txEl>
                                              <p:pRg st="8" end="8"/>
                                            </p:txEl>
                                          </p:spTgt>
                                        </p:tgtEl>
                                        <p:attrNameLst>
                                          <p:attrName>style.visibility</p:attrName>
                                        </p:attrNameLst>
                                      </p:cBhvr>
                                      <p:to>
                                        <p:strVal val="visible"/>
                                      </p:to>
                                    </p:set>
                                    <p:anim calcmode="discrete" valueType="clr">
                                      <p:cBhvr override="childStyle">
                                        <p:cTn id="56" dur="80"/>
                                        <p:tgtEl>
                                          <p:spTgt spid="46082">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6082">
                                            <p:txEl>
                                              <p:pRg st="8" end="8"/>
                                            </p:txEl>
                                          </p:spTgt>
                                        </p:tgtEl>
                                        <p:attrNameLst>
                                          <p:attrName>fillcolor</p:attrName>
                                        </p:attrNameLst>
                                      </p:cBhvr>
                                      <p:tavLst>
                                        <p:tav tm="0">
                                          <p:val>
                                            <p:clrVal>
                                              <a:schemeClr val="accent2"/>
                                            </p:clrVal>
                                          </p:val>
                                        </p:tav>
                                        <p:tav tm="50000">
                                          <p:val>
                                            <p:clrVal>
                                              <a:schemeClr val="hlink"/>
                                            </p:clrVal>
                                          </p:val>
                                        </p:tav>
                                      </p:tavLst>
                                    </p:anim>
                                    <p:set>
                                      <p:cBhvr>
                                        <p:cTn id="58" dur="80"/>
                                        <p:tgtEl>
                                          <p:spTgt spid="46082">
                                            <p:txEl>
                                              <p:pRg st="8" end="8"/>
                                            </p:txEl>
                                          </p:spTgt>
                                        </p:tgtEl>
                                        <p:attrNameLst>
                                          <p:attrName>fill.type</p:attrName>
                                        </p:attrNameLst>
                                      </p:cBhvr>
                                      <p:to>
                                        <p:strVal val="solid"/>
                                      </p:to>
                                    </p:se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46082">
                                            <p:txEl>
                                              <p:pRg st="9" end="9"/>
                                            </p:txEl>
                                          </p:spTgt>
                                        </p:tgtEl>
                                        <p:attrNameLst>
                                          <p:attrName>style.visibility</p:attrName>
                                        </p:attrNameLst>
                                      </p:cBhvr>
                                      <p:to>
                                        <p:strVal val="visible"/>
                                      </p:to>
                                    </p:set>
                                    <p:anim calcmode="discrete" valueType="clr">
                                      <p:cBhvr override="childStyle">
                                        <p:cTn id="63" dur="80"/>
                                        <p:tgtEl>
                                          <p:spTgt spid="46082">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46082">
                                            <p:txEl>
                                              <p:pRg st="9" end="9"/>
                                            </p:txEl>
                                          </p:spTgt>
                                        </p:tgtEl>
                                        <p:attrNameLst>
                                          <p:attrName>fillcolor</p:attrName>
                                        </p:attrNameLst>
                                      </p:cBhvr>
                                      <p:tavLst>
                                        <p:tav tm="0">
                                          <p:val>
                                            <p:clrVal>
                                              <a:schemeClr val="accent2"/>
                                            </p:clrVal>
                                          </p:val>
                                        </p:tav>
                                        <p:tav tm="50000">
                                          <p:val>
                                            <p:clrVal>
                                              <a:schemeClr val="hlink"/>
                                            </p:clrVal>
                                          </p:val>
                                        </p:tav>
                                      </p:tavLst>
                                    </p:anim>
                                    <p:set>
                                      <p:cBhvr>
                                        <p:cTn id="65" dur="80"/>
                                        <p:tgtEl>
                                          <p:spTgt spid="46082">
                                            <p:txEl>
                                              <p:pRg st="9" end="9"/>
                                            </p:txEl>
                                          </p:spTgt>
                                        </p:tgtEl>
                                        <p:attrNameLst>
                                          <p:attrName>fill.type</p:attrName>
                                        </p:attrNameLst>
                                      </p:cBhvr>
                                      <p:to>
                                        <p:strVal val="solid"/>
                                      </p:to>
                                    </p:se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par>
                    <p:cTn id="66" fill="hold">
                      <p:stCondLst>
                        <p:cond delay="indefinite"/>
                      </p:stCondLst>
                      <p:childTnLst>
                        <p:par>
                          <p:cTn id="67" fill="hold">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46082">
                                            <p:txEl>
                                              <p:pRg st="10" end="10"/>
                                            </p:txEl>
                                          </p:spTgt>
                                        </p:tgtEl>
                                        <p:attrNameLst>
                                          <p:attrName>style.visibility</p:attrName>
                                        </p:attrNameLst>
                                      </p:cBhvr>
                                      <p:to>
                                        <p:strVal val="visible"/>
                                      </p:to>
                                    </p:set>
                                    <p:anim calcmode="discrete" valueType="clr">
                                      <p:cBhvr override="childStyle">
                                        <p:cTn id="70" dur="80"/>
                                        <p:tgtEl>
                                          <p:spTgt spid="46082">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46082">
                                            <p:txEl>
                                              <p:pRg st="10" end="10"/>
                                            </p:txEl>
                                          </p:spTgt>
                                        </p:tgtEl>
                                        <p:attrNameLst>
                                          <p:attrName>fillcolor</p:attrName>
                                        </p:attrNameLst>
                                      </p:cBhvr>
                                      <p:tavLst>
                                        <p:tav tm="0">
                                          <p:val>
                                            <p:clrVal>
                                              <a:schemeClr val="accent2"/>
                                            </p:clrVal>
                                          </p:val>
                                        </p:tav>
                                        <p:tav tm="50000">
                                          <p:val>
                                            <p:clrVal>
                                              <a:schemeClr val="hlink"/>
                                            </p:clrVal>
                                          </p:val>
                                        </p:tav>
                                      </p:tavLst>
                                    </p:anim>
                                    <p:set>
                                      <p:cBhvr>
                                        <p:cTn id="72" dur="80"/>
                                        <p:tgtEl>
                                          <p:spTgt spid="46082">
                                            <p:txEl>
                                              <p:pRg st="10" end="10"/>
                                            </p:txEl>
                                          </p:spTgt>
                                        </p:tgtEl>
                                        <p:attrNameLst>
                                          <p:attrName>fill.type</p:attrName>
                                        </p:attrNameLst>
                                      </p:cBhvr>
                                      <p:to>
                                        <p:strVal val="solid"/>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par>
                    <p:cTn id="73" fill="hold">
                      <p:stCondLst>
                        <p:cond delay="indefinite"/>
                      </p:stCondLst>
                      <p:childTnLst>
                        <p:par>
                          <p:cTn id="74" fill="hold">
                            <p:stCondLst>
                              <p:cond delay="0"/>
                            </p:stCondLst>
                            <p:childTnLst>
                              <p:par>
                                <p:cTn id="75" presetID="27" presetClass="entr" presetSubtype="0" fill="hold" nodeType="clickEffect">
                                  <p:stCondLst>
                                    <p:cond delay="0"/>
                                  </p:stCondLst>
                                  <p:iterate type="lt">
                                    <p:tmPct val="50000"/>
                                  </p:iterate>
                                  <p:childTnLst>
                                    <p:set>
                                      <p:cBhvr>
                                        <p:cTn id="76" dur="1" fill="hold">
                                          <p:stCondLst>
                                            <p:cond delay="0"/>
                                          </p:stCondLst>
                                        </p:cTn>
                                        <p:tgtEl>
                                          <p:spTgt spid="46082">
                                            <p:txEl>
                                              <p:pRg st="11" end="11"/>
                                            </p:txEl>
                                          </p:spTgt>
                                        </p:tgtEl>
                                        <p:attrNameLst>
                                          <p:attrName>style.visibility</p:attrName>
                                        </p:attrNameLst>
                                      </p:cBhvr>
                                      <p:to>
                                        <p:strVal val="visible"/>
                                      </p:to>
                                    </p:set>
                                    <p:anim calcmode="discrete" valueType="clr">
                                      <p:cBhvr override="childStyle">
                                        <p:cTn id="77" dur="80"/>
                                        <p:tgtEl>
                                          <p:spTgt spid="46082">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46082">
                                            <p:txEl>
                                              <p:pRg st="11" end="11"/>
                                            </p:txEl>
                                          </p:spTgt>
                                        </p:tgtEl>
                                        <p:attrNameLst>
                                          <p:attrName>fillcolor</p:attrName>
                                        </p:attrNameLst>
                                      </p:cBhvr>
                                      <p:tavLst>
                                        <p:tav tm="0">
                                          <p:val>
                                            <p:clrVal>
                                              <a:schemeClr val="accent2"/>
                                            </p:clrVal>
                                          </p:val>
                                        </p:tav>
                                        <p:tav tm="50000">
                                          <p:val>
                                            <p:clrVal>
                                              <a:schemeClr val="hlink"/>
                                            </p:clrVal>
                                          </p:val>
                                        </p:tav>
                                      </p:tavLst>
                                    </p:anim>
                                    <p:set>
                                      <p:cBhvr>
                                        <p:cTn id="79" dur="80"/>
                                        <p:tgtEl>
                                          <p:spTgt spid="46082">
                                            <p:txEl>
                                              <p:pRg st="11" end="11"/>
                                            </p:txEl>
                                          </p:spTgt>
                                        </p:tgtEl>
                                        <p:attrNameLst>
                                          <p:attrName>fill.type</p:attrName>
                                        </p:attrNameLst>
                                      </p:cBhvr>
                                      <p:to>
                                        <p:strVal val="solid"/>
                                      </p:to>
                                    </p:set>
                                  </p:childTnLst>
                                  <p:subTnLst>
                                    <p:audio>
                                      <p:cMediaNode>
                                        <p:cTn display="0" masterRel="sameClick">
                                          <p:stCondLst>
                                            <p:cond evt="begin" delay="0">
                                              <p:tn val="7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 descr="ch22_03"/>
          <p:cNvPicPr>
            <a:picLocks noChangeAspect="1" noChangeArrowheads="1"/>
          </p:cNvPicPr>
          <p:nvPr>
            <p:ph idx="1"/>
          </p:nvPr>
        </p:nvPicPr>
        <p:blipFill>
          <a:blip r:embed="rId3"/>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16386"/>
                                        </p:tgtEl>
                                        <p:attrNameLst>
                                          <p:attrName>style.visibility</p:attrName>
                                        </p:attrNameLst>
                                      </p:cBhvr>
                                      <p:to>
                                        <p:strVal val="visible"/>
                                      </p:to>
                                    </p:set>
                                    <p:animEffect transition="in" filter="checkerboard(across)">
                                      <p:cBhvr>
                                        <p:cTn id="7" dur="500"/>
                                        <p:tgtEl>
                                          <p:spTgt spid="16386"/>
                                        </p:tgtEl>
                                      </p:cBhvr>
                                    </p:animEffect>
                                  </p:childTnLst>
                                  <p:subTnLst>
                                    <p:audio>
                                      <p:cMediaNode>
                                        <p:cTn display="0" masterRel="sameClick">
                                          <p:stCondLst>
                                            <p:cond evt="begin" delay="0">
                                              <p:tn val="5"/>
                                            </p:cond>
                                          </p:stCondLst>
                                          <p:endCondLst>
                                            <p:cond evt="onStopAudio" delay="0">
                                              <p:tgtEl>
                                                <p:sldTgt/>
                                              </p:tgtEl>
                                            </p:cond>
                                          </p:endCondLst>
                                        </p:cTn>
                                        <p:tgtEl>
                                          <p:sndTgt r:embed="rId2" name="fanfare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9" name="Picture 3" descr="WWI airplan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58" name="Rectangle 2"/>
          <p:cNvSpPr>
            <a:spLocks noGrp="1" noChangeArrowheads="1"/>
          </p:cNvSpPr>
          <p:nvPr>
            <p:ph type="title"/>
          </p:nvPr>
        </p:nvSpPr>
        <p:spPr>
          <a:xfrm>
            <a:off x="304800" y="457200"/>
            <a:ext cx="8458200" cy="1447800"/>
          </a:xfrm>
        </p:spPr>
        <p:txBody>
          <a:bodyPr rtlCol="0">
            <a:normAutofit/>
          </a:bodyPr>
          <a:lstStyle/>
          <a:p>
            <a:pPr marL="1117600" indent="-1117600" eaLnBrk="1" fontAlgn="auto" hangingPunct="1">
              <a:spcAft>
                <a:spcPts val="0"/>
              </a:spcAft>
              <a:buFontTx/>
              <a:buAutoNum type="romanUcPeriod" startAt="3"/>
              <a:defRPr/>
            </a:pPr>
            <a:r>
              <a:rPr lang="en-US" sz="4800" b="1">
                <a:solidFill>
                  <a:srgbClr val="CC0000"/>
                </a:solidFill>
                <a:effectLst>
                  <a:outerShdw blurRad="38100" dist="38100" dir="2700000" algn="tl">
                    <a:srgbClr val="000000"/>
                  </a:outerShdw>
                </a:effectLst>
              </a:rPr>
              <a:t>The Military Experience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9459"/>
                                        </p:tgtEl>
                                        <p:attrNameLst>
                                          <p:attrName>style.visibility</p:attrName>
                                        </p:attrNameLst>
                                      </p:cBhvr>
                                      <p:to>
                                        <p:strVal val="visible"/>
                                      </p:to>
                                    </p:set>
                                    <p:animEffect transition="in" filter="dissolve">
                                      <p:cBhvr>
                                        <p:cTn id="7" dur="500"/>
                                        <p:tgtEl>
                                          <p:spTgt spid="19459"/>
                                        </p:tgtEl>
                                      </p:cBhvr>
                                    </p:animEffect>
                                  </p:child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19458"/>
                                        </p:tgtEl>
                                        <p:attrNameLst>
                                          <p:attrName>style.visibility</p:attrName>
                                        </p:attrNameLst>
                                      </p:cBhvr>
                                      <p:to>
                                        <p:strVal val="visible"/>
                                      </p:to>
                                    </p:set>
                                    <p:animEffect transition="in" filter="checkerboard(across)">
                                      <p:cBhvr>
                                        <p:cTn id="11" dur="500"/>
                                        <p:tgtEl>
                                          <p:spTgt spid="19458"/>
                                        </p:tgtEl>
                                      </p:cBhvr>
                                    </p:animEffect>
                                  </p:childTnLst>
                                  <p:subTnLst>
                                    <p:audio>
                                      <p:cMediaNode>
                                        <p:cTn display="0" masterRel="sameClick">
                                          <p:stCondLst>
                                            <p:cond evt="begin" delay="0">
                                              <p:tn val="9"/>
                                            </p:cond>
                                          </p:stCondLst>
                                          <p:endCondLst>
                                            <p:cond evt="onStopAudio" delay="0">
                                              <p:tgtEl>
                                                <p:sldTgt/>
                                              </p:tgtEl>
                                            </p:cond>
                                          </p:endCondLst>
                                        </p:cTn>
                                        <p:tgtEl>
                                          <p:sndTgt r:embed="rId2"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sz="4000" b="1"/>
              <a:t>How did the U.S Help to Secure an Allied Victory in WWI?</a:t>
            </a:r>
          </a:p>
        </p:txBody>
      </p:sp>
      <p:pic>
        <p:nvPicPr>
          <p:cNvPr id="45058" name="Picture 3" descr="w1westfront"/>
          <p:cNvPicPr>
            <a:picLocks noChangeAspect="1" noChangeArrowheads="1"/>
          </p:cNvPicPr>
          <p:nvPr>
            <p:ph idx="1"/>
          </p:nvPr>
        </p:nvPicPr>
        <p:blipFill>
          <a:blip r:embed="rId4"/>
          <a:srcRect/>
          <a:stretch>
            <a:fillRect/>
          </a:stretch>
        </p:blipFill>
        <p:spPr>
          <a:xfrm>
            <a:off x="1257300" y="1296988"/>
            <a:ext cx="6629400" cy="5389562"/>
          </a:xfrm>
        </p:spPr>
      </p:pic>
      <p:sp>
        <p:nvSpPr>
          <p:cNvPr id="47108" name="WordArt 4"/>
          <p:cNvSpPr>
            <a:spLocks noChangeArrowheads="1" noChangeShapeType="1" noTextEdit="1"/>
          </p:cNvSpPr>
          <p:nvPr/>
        </p:nvSpPr>
        <p:spPr bwMode="auto">
          <a:xfrm>
            <a:off x="609600" y="2743200"/>
            <a:ext cx="7924800" cy="14287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STALEMATE</a:t>
            </a:r>
          </a:p>
        </p:txBody>
      </p:sp>
      <p:sp>
        <p:nvSpPr>
          <p:cNvPr id="47109" name="WordArt 5"/>
          <p:cNvSpPr>
            <a:spLocks noChangeArrowheads="1" noChangeShapeType="1" noTextEdit="1"/>
          </p:cNvSpPr>
          <p:nvPr/>
        </p:nvSpPr>
        <p:spPr bwMode="auto">
          <a:xfrm>
            <a:off x="152400" y="1752600"/>
            <a:ext cx="8345488" cy="44958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Trench Warfare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2000"/>
                                        <p:tgtEl>
                                          <p:spTgt spid="47108"/>
                                        </p:tgtEl>
                                      </p:cBhvr>
                                    </p:animEffect>
                                    <p:anim calcmode="lin" valueType="num">
                                      <p:cBhvr>
                                        <p:cTn id="8" dur="2000" fill="hold"/>
                                        <p:tgtEl>
                                          <p:spTgt spid="47108"/>
                                        </p:tgtEl>
                                        <p:attrNameLst>
                                          <p:attrName>style.rotation</p:attrName>
                                        </p:attrNameLst>
                                      </p:cBhvr>
                                      <p:tavLst>
                                        <p:tav tm="0">
                                          <p:val>
                                            <p:fltVal val="720"/>
                                          </p:val>
                                        </p:tav>
                                        <p:tav tm="100000">
                                          <p:val>
                                            <p:fltVal val="0"/>
                                          </p:val>
                                        </p:tav>
                                      </p:tavLst>
                                    </p:anim>
                                    <p:anim calcmode="lin" valueType="num">
                                      <p:cBhvr>
                                        <p:cTn id="9" dur="2000" fill="hold"/>
                                        <p:tgtEl>
                                          <p:spTgt spid="47108"/>
                                        </p:tgtEl>
                                        <p:attrNameLst>
                                          <p:attrName>ppt_h</p:attrName>
                                        </p:attrNameLst>
                                      </p:cBhvr>
                                      <p:tavLst>
                                        <p:tav tm="0">
                                          <p:val>
                                            <p:fltVal val="0"/>
                                          </p:val>
                                        </p:tav>
                                        <p:tav tm="100000">
                                          <p:val>
                                            <p:strVal val="#ppt_h"/>
                                          </p:val>
                                        </p:tav>
                                      </p:tavLst>
                                    </p:anim>
                                    <p:anim calcmode="lin" valueType="num">
                                      <p:cBhvr>
                                        <p:cTn id="10" dur="2000" fill="hold"/>
                                        <p:tgtEl>
                                          <p:spTgt spid="47108"/>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11" fill="hold">
                      <p:stCondLst>
                        <p:cond delay="indefinite"/>
                      </p:stCondLst>
                      <p:childTnLst>
                        <p:par>
                          <p:cTn id="12" fill="hold">
                            <p:stCondLst>
                              <p:cond delay="0"/>
                            </p:stCondLst>
                            <p:childTnLst>
                              <p:par>
                                <p:cTn id="13" presetID="55" presetClass="exit" presetSubtype="0" fill="hold" grpId="1" nodeType="clickEffect">
                                  <p:stCondLst>
                                    <p:cond delay="0"/>
                                  </p:stCondLst>
                                  <p:childTnLst>
                                    <p:anim calcmode="lin" valueType="num">
                                      <p:cBhvr>
                                        <p:cTn id="14" dur="1000"/>
                                        <p:tgtEl>
                                          <p:spTgt spid="47108"/>
                                        </p:tgtEl>
                                        <p:attrNameLst>
                                          <p:attrName>ppt_w</p:attrName>
                                        </p:attrNameLst>
                                      </p:cBhvr>
                                      <p:tavLst>
                                        <p:tav tm="0">
                                          <p:val>
                                            <p:strVal val="ppt_w"/>
                                          </p:val>
                                        </p:tav>
                                        <p:tav tm="100000">
                                          <p:val>
                                            <p:strVal val="ppt_w*0.70"/>
                                          </p:val>
                                        </p:tav>
                                      </p:tavLst>
                                    </p:anim>
                                    <p:anim calcmode="lin" valueType="num">
                                      <p:cBhvr>
                                        <p:cTn id="15" dur="1000"/>
                                        <p:tgtEl>
                                          <p:spTgt spid="47108"/>
                                        </p:tgtEl>
                                        <p:attrNameLst>
                                          <p:attrName>ppt_h</p:attrName>
                                        </p:attrNameLst>
                                      </p:cBhvr>
                                      <p:tavLst>
                                        <p:tav tm="0">
                                          <p:val>
                                            <p:strVal val="ppt_h"/>
                                          </p:val>
                                        </p:tav>
                                        <p:tav tm="100000">
                                          <p:val>
                                            <p:strVal val="ppt_h"/>
                                          </p:val>
                                        </p:tav>
                                      </p:tavLst>
                                    </p:anim>
                                    <p:animEffect transition="out" filter="fade">
                                      <p:cBhvr>
                                        <p:cTn id="16" dur="1000"/>
                                        <p:tgtEl>
                                          <p:spTgt spid="47108"/>
                                        </p:tgtEl>
                                      </p:cBhvr>
                                    </p:animEffect>
                                    <p:set>
                                      <p:cBhvr>
                                        <p:cTn id="17" dur="1" fill="hold">
                                          <p:stCondLst>
                                            <p:cond delay="999"/>
                                          </p:stCondLst>
                                        </p:cTn>
                                        <p:tgtEl>
                                          <p:spTgt spid="4710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8" presetID="35" presetClass="entr" presetSubtype="0" fill="hold" grpId="0" nodeType="withEffect">
                                  <p:stCondLst>
                                    <p:cond delay="0"/>
                                  </p:stCondLst>
                                  <p:childTnLst>
                                    <p:set>
                                      <p:cBhvr>
                                        <p:cTn id="19" dur="1" fill="hold">
                                          <p:stCondLst>
                                            <p:cond delay="0"/>
                                          </p:stCondLst>
                                        </p:cTn>
                                        <p:tgtEl>
                                          <p:spTgt spid="47109"/>
                                        </p:tgtEl>
                                        <p:attrNameLst>
                                          <p:attrName>style.visibility</p:attrName>
                                        </p:attrNameLst>
                                      </p:cBhvr>
                                      <p:to>
                                        <p:strVal val="visible"/>
                                      </p:to>
                                    </p:set>
                                    <p:animEffect transition="in" filter="fade">
                                      <p:cBhvr>
                                        <p:cTn id="20" dur="2000"/>
                                        <p:tgtEl>
                                          <p:spTgt spid="47109"/>
                                        </p:tgtEl>
                                      </p:cBhvr>
                                    </p:animEffect>
                                    <p:anim calcmode="lin" valueType="num">
                                      <p:cBhvr>
                                        <p:cTn id="21" dur="2000" fill="hold"/>
                                        <p:tgtEl>
                                          <p:spTgt spid="47109"/>
                                        </p:tgtEl>
                                        <p:attrNameLst>
                                          <p:attrName>style.rotation</p:attrName>
                                        </p:attrNameLst>
                                      </p:cBhvr>
                                      <p:tavLst>
                                        <p:tav tm="0">
                                          <p:val>
                                            <p:fltVal val="720"/>
                                          </p:val>
                                        </p:tav>
                                        <p:tav tm="100000">
                                          <p:val>
                                            <p:fltVal val="0"/>
                                          </p:val>
                                        </p:tav>
                                      </p:tavLst>
                                    </p:anim>
                                    <p:anim calcmode="lin" valueType="num">
                                      <p:cBhvr>
                                        <p:cTn id="22" dur="2000" fill="hold"/>
                                        <p:tgtEl>
                                          <p:spTgt spid="47109"/>
                                        </p:tgtEl>
                                        <p:attrNameLst>
                                          <p:attrName>ppt_h</p:attrName>
                                        </p:attrNameLst>
                                      </p:cBhvr>
                                      <p:tavLst>
                                        <p:tav tm="0">
                                          <p:val>
                                            <p:fltVal val="0"/>
                                          </p:val>
                                        </p:tav>
                                        <p:tav tm="100000">
                                          <p:val>
                                            <p:strVal val="#ppt_h"/>
                                          </p:val>
                                        </p:tav>
                                      </p:tavLst>
                                    </p:anim>
                                    <p:anim calcmode="lin" valueType="num">
                                      <p:cBhvr>
                                        <p:cTn id="23" dur="2000" fill="hold"/>
                                        <p:tgtEl>
                                          <p:spTgt spid="47109"/>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8"/>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P spid="47108" grpId="1" animBg="1"/>
      <p:bldP spid="47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image0111"/>
          <p:cNvPicPr>
            <a:picLocks noChangeAspect="1" noChangeArrowheads="1"/>
          </p:cNvPicPr>
          <p:nvPr/>
        </p:nvPicPr>
        <p:blipFill>
          <a:blip r:embed="rId2">
            <a:lum bright="40000" contrast="-40000"/>
          </a:blip>
          <a:srcRect/>
          <a:stretch>
            <a:fillRect/>
          </a:stretch>
        </p:blipFill>
        <p:spPr bwMode="auto">
          <a:xfrm>
            <a:off x="0" y="0"/>
            <a:ext cx="9144000" cy="6858000"/>
          </a:xfrm>
          <a:prstGeom prst="rect">
            <a:avLst/>
          </a:prstGeom>
          <a:noFill/>
        </p:spPr>
      </p:pic>
      <p:sp>
        <p:nvSpPr>
          <p:cNvPr id="46081" name="Rectangle 2"/>
          <p:cNvSpPr>
            <a:spLocks noGrp="1" noChangeArrowheads="1"/>
          </p:cNvSpPr>
          <p:nvPr>
            <p:ph type="title"/>
          </p:nvPr>
        </p:nvSpPr>
        <p:spPr/>
        <p:txBody>
          <a:bodyPr/>
          <a:lstStyle/>
          <a:p>
            <a:pPr eaLnBrk="1" hangingPunct="1"/>
            <a:r>
              <a:rPr lang="en-US" b="1" smtClean="0"/>
              <a:t>Fighting in Trenches</a:t>
            </a:r>
          </a:p>
        </p:txBody>
      </p:sp>
      <p:sp>
        <p:nvSpPr>
          <p:cNvPr id="46082" name="Rectangle 3"/>
          <p:cNvSpPr>
            <a:spLocks noGrp="1" noChangeArrowheads="1"/>
          </p:cNvSpPr>
          <p:nvPr>
            <p:ph type="body" idx="1"/>
          </p:nvPr>
        </p:nvSpPr>
        <p:spPr/>
        <p:txBody>
          <a:bodyPr/>
          <a:lstStyle/>
          <a:p>
            <a:pPr eaLnBrk="1" hangingPunct="1"/>
            <a:r>
              <a:rPr lang="en-US" b="1" smtClean="0"/>
              <a:t> </a:t>
            </a:r>
            <a:r>
              <a:rPr lang="en-US" i="1" smtClean="0"/>
              <a:t>James Lovegrave, interviewed in 1993.</a:t>
            </a:r>
            <a:r>
              <a:rPr lang="en-US" smtClean="0"/>
              <a:t/>
            </a:r>
            <a:br>
              <a:rPr lang="en-US" smtClean="0"/>
            </a:br>
            <a:r>
              <a:rPr lang="en-US" smtClean="0"/>
              <a:t/>
            </a:r>
            <a:br>
              <a:rPr lang="en-US" smtClean="0"/>
            </a:br>
            <a:r>
              <a:rPr lang="en-US" b="1" smtClean="0"/>
              <a:t>Life in the trenches was hell on earth. Lice, rats, trench foot, trench mouth, where the gums rot and you lose your teeth. And of course dead bodies everywhere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0"/>
            <a:ext cx="8229600" cy="914400"/>
          </a:xfrm>
        </p:spPr>
        <p:txBody>
          <a:bodyPr/>
          <a:lstStyle/>
          <a:p>
            <a:pPr eaLnBrk="1" hangingPunct="1"/>
            <a:r>
              <a:rPr lang="en-US" b="1" smtClean="0"/>
              <a:t>Fighting in Trenches</a:t>
            </a:r>
          </a:p>
        </p:txBody>
      </p:sp>
      <p:sp>
        <p:nvSpPr>
          <p:cNvPr id="47106" name="Rectangle 3"/>
          <p:cNvSpPr>
            <a:spLocks noGrp="1" noChangeArrowheads="1"/>
          </p:cNvSpPr>
          <p:nvPr>
            <p:ph type="body" sz="half" idx="1"/>
          </p:nvPr>
        </p:nvSpPr>
        <p:spPr>
          <a:xfrm>
            <a:off x="0" y="914400"/>
            <a:ext cx="4343400" cy="5715000"/>
          </a:xfrm>
        </p:spPr>
        <p:txBody>
          <a:bodyPr/>
          <a:lstStyle/>
          <a:p>
            <a:pPr eaLnBrk="1" hangingPunct="1"/>
            <a:r>
              <a:rPr lang="en-US" sz="2800" i="1" smtClean="0"/>
              <a:t>Captain Impey of the Royal Sussex Regiment wrote this account in 1915.</a:t>
            </a:r>
            <a:br>
              <a:rPr lang="en-US" sz="2800" i="1" smtClean="0"/>
            </a:br>
            <a:r>
              <a:rPr lang="en-US" sz="2800" b="1" smtClean="0"/>
              <a:t/>
            </a:r>
            <a:br>
              <a:rPr lang="en-US" sz="2800" b="1" smtClean="0"/>
            </a:br>
            <a:r>
              <a:rPr lang="en-US" sz="2800" b="1" smtClean="0"/>
              <a:t>The trenches were wet and cold and at this time some of them did not have duckboards or dug-outs. The battalion lived in mud and water.</a:t>
            </a:r>
            <a:r>
              <a:rPr lang="en-US" sz="2800" smtClean="0"/>
              <a:t> </a:t>
            </a:r>
          </a:p>
        </p:txBody>
      </p:sp>
      <p:pic>
        <p:nvPicPr>
          <p:cNvPr id="49156" name="Picture 4" descr="trenchfoot"/>
          <p:cNvPicPr>
            <a:picLocks noChangeAspect="1" noChangeArrowheads="1"/>
          </p:cNvPicPr>
          <p:nvPr>
            <p:ph sz="quarter" idx="2"/>
          </p:nvPr>
        </p:nvPicPr>
        <p:blipFill>
          <a:blip r:embed="rId3"/>
          <a:srcRect/>
          <a:stretch>
            <a:fillRect/>
          </a:stretch>
        </p:blipFill>
        <p:spPr>
          <a:xfrm>
            <a:off x="3886200" y="2332038"/>
            <a:ext cx="5181600" cy="3535362"/>
          </a:xfrm>
        </p:spPr>
      </p:pic>
      <p:pic>
        <p:nvPicPr>
          <p:cNvPr id="49157" name="Picture 5" descr="w1frontlinetrench"/>
          <p:cNvPicPr>
            <a:picLocks noChangeAspect="1" noChangeArrowheads="1"/>
          </p:cNvPicPr>
          <p:nvPr>
            <p:ph sz="quarter" idx="3"/>
          </p:nvPr>
        </p:nvPicPr>
        <p:blipFill>
          <a:blip r:embed="rId4"/>
          <a:srcRect/>
          <a:stretch>
            <a:fillRect/>
          </a:stretch>
        </p:blipFill>
        <p:spPr>
          <a:xfrm>
            <a:off x="4800600" y="838200"/>
            <a:ext cx="3578225" cy="5715000"/>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fade">
                                      <p:cBhvr>
                                        <p:cTn id="7" dur="3000"/>
                                        <p:tgtEl>
                                          <p:spTgt spid="49157"/>
                                        </p:tgtEl>
                                      </p:cBhvr>
                                    </p:animEffect>
                                    <p:anim calcmode="lin" valueType="num">
                                      <p:cBhvr>
                                        <p:cTn id="8" dur="3000" fill="hold"/>
                                        <p:tgtEl>
                                          <p:spTgt spid="49157"/>
                                        </p:tgtEl>
                                        <p:attrNameLst>
                                          <p:attrName>ppt_x</p:attrName>
                                        </p:attrNameLst>
                                      </p:cBhvr>
                                      <p:tavLst>
                                        <p:tav tm="0">
                                          <p:val>
                                            <p:strVal val="#ppt_x"/>
                                          </p:val>
                                        </p:tav>
                                        <p:tav tm="100000">
                                          <p:val>
                                            <p:strVal val="#ppt_x"/>
                                          </p:val>
                                        </p:tav>
                                      </p:tavLst>
                                    </p:anim>
                                    <p:anim calcmode="lin" valueType="num">
                                      <p:cBhvr>
                                        <p:cTn id="9" dur="3000" fill="hold"/>
                                        <p:tgtEl>
                                          <p:spTgt spid="4915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1000"/>
                                        <p:tgtEl>
                                          <p:spTgt spid="49157"/>
                                        </p:tgtEl>
                                        <p:attrNameLst>
                                          <p:attrName>ppt_w</p:attrName>
                                        </p:attrNameLst>
                                      </p:cBhvr>
                                      <p:tavLst>
                                        <p:tav tm="0">
                                          <p:val>
                                            <p:strVal val="ppt_w"/>
                                          </p:val>
                                        </p:tav>
                                        <p:tav tm="100000">
                                          <p:val>
                                            <p:strVal val="ppt_w*0.70"/>
                                          </p:val>
                                        </p:tav>
                                      </p:tavLst>
                                    </p:anim>
                                    <p:anim calcmode="lin" valueType="num">
                                      <p:cBhvr>
                                        <p:cTn id="14" dur="1000"/>
                                        <p:tgtEl>
                                          <p:spTgt spid="49157"/>
                                        </p:tgtEl>
                                        <p:attrNameLst>
                                          <p:attrName>ppt_h</p:attrName>
                                        </p:attrNameLst>
                                      </p:cBhvr>
                                      <p:tavLst>
                                        <p:tav tm="0">
                                          <p:val>
                                            <p:strVal val="ppt_h"/>
                                          </p:val>
                                        </p:tav>
                                        <p:tav tm="100000">
                                          <p:val>
                                            <p:strVal val="ppt_h"/>
                                          </p:val>
                                        </p:tav>
                                      </p:tavLst>
                                    </p:anim>
                                    <p:animEffect transition="out" filter="fade">
                                      <p:cBhvr>
                                        <p:cTn id="15" dur="1000"/>
                                        <p:tgtEl>
                                          <p:spTgt spid="49157"/>
                                        </p:tgtEl>
                                      </p:cBhvr>
                                    </p:animEffect>
                                    <p:set>
                                      <p:cBhvr>
                                        <p:cTn id="16" dur="1" fill="hold">
                                          <p:stCondLst>
                                            <p:cond delay="999"/>
                                          </p:stCondLst>
                                        </p:cTn>
                                        <p:tgtEl>
                                          <p:spTgt spid="49157"/>
                                        </p:tgtEl>
                                        <p:attrNameLst>
                                          <p:attrName>style.visibility</p:attrName>
                                        </p:attrNameLst>
                                      </p:cBhvr>
                                      <p:to>
                                        <p:strVal val="hidden"/>
                                      </p:to>
                                    </p:set>
                                  </p:childTnLst>
                                </p:cTn>
                              </p:par>
                              <p:par>
                                <p:cTn id="17" presetID="42" presetClass="entr" presetSubtype="0" fill="hold" nodeType="with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fade">
                                      <p:cBhvr>
                                        <p:cTn id="19" dur="3000"/>
                                        <p:tgtEl>
                                          <p:spTgt spid="49156"/>
                                        </p:tgtEl>
                                      </p:cBhvr>
                                    </p:animEffect>
                                    <p:anim calcmode="lin" valueType="num">
                                      <p:cBhvr>
                                        <p:cTn id="20" dur="3000" fill="hold"/>
                                        <p:tgtEl>
                                          <p:spTgt spid="49156"/>
                                        </p:tgtEl>
                                        <p:attrNameLst>
                                          <p:attrName>ppt_x</p:attrName>
                                        </p:attrNameLst>
                                      </p:cBhvr>
                                      <p:tavLst>
                                        <p:tav tm="0">
                                          <p:val>
                                            <p:strVal val="#ppt_x"/>
                                          </p:val>
                                        </p:tav>
                                        <p:tav tm="100000">
                                          <p:val>
                                            <p:strVal val="#ppt_x"/>
                                          </p:val>
                                        </p:tav>
                                      </p:tavLst>
                                    </p:anim>
                                    <p:anim calcmode="lin" valueType="num">
                                      <p:cBhvr>
                                        <p:cTn id="21" dur="3000" fill="hold"/>
                                        <p:tgtEl>
                                          <p:spTgt spid="4915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b="1" smtClean="0"/>
              <a:t>Fighting in Trenches</a:t>
            </a:r>
          </a:p>
        </p:txBody>
      </p:sp>
      <p:sp>
        <p:nvSpPr>
          <p:cNvPr id="48130" name="Rectangle 3"/>
          <p:cNvSpPr>
            <a:spLocks noGrp="1" noChangeArrowheads="1"/>
          </p:cNvSpPr>
          <p:nvPr>
            <p:ph type="body" sz="half" idx="1"/>
          </p:nvPr>
        </p:nvSpPr>
        <p:spPr>
          <a:xfrm>
            <a:off x="228600" y="1600200"/>
            <a:ext cx="8686800" cy="4876800"/>
          </a:xfrm>
        </p:spPr>
        <p:txBody>
          <a:bodyPr/>
          <a:lstStyle/>
          <a:p>
            <a:pPr marL="609600" indent="-609600" eaLnBrk="1" hangingPunct="1"/>
            <a:r>
              <a:rPr lang="en-US" sz="2400" i="1" smtClean="0"/>
              <a:t>Henry Gregory of 119th Machine Gun company was interviewed after the war about life in the trenches.</a:t>
            </a:r>
          </a:p>
          <a:p>
            <a:pPr marL="609600" indent="-609600" eaLnBrk="1" hangingPunct="1"/>
            <a:r>
              <a:rPr lang="en-US" sz="2400" b="1" smtClean="0"/>
              <a:t>One night, as we lay in bed after doing our two hours' sentry - we did two hours on and two hours off - my friend Jock said 'damn this, I cannot stand it any longer!' He took off his tunic - we slept in these - then he took off his jersey, then his shirt. He put his shirt in the middle of the dug-out floor and put his jersey and tunic on again. As we sat up in bed watching the shirt he had taken off and put it on the floor it actually lifted; it was swarming with lice.</a:t>
            </a:r>
          </a:p>
        </p:txBody>
      </p:sp>
      <p:pic>
        <p:nvPicPr>
          <p:cNvPr id="50180" name="Picture 4"/>
          <p:cNvPicPr>
            <a:picLocks noChangeAspect="1" noChangeArrowheads="1"/>
          </p:cNvPicPr>
          <p:nvPr>
            <p:ph sz="quarter" idx="2"/>
          </p:nvPr>
        </p:nvPicPr>
        <p:blipFill>
          <a:blip r:embed="rId3"/>
          <a:srcRect/>
          <a:stretch>
            <a:fillRect/>
          </a:stretch>
        </p:blipFill>
        <p:spPr>
          <a:xfrm rot="7855465">
            <a:off x="2517775" y="-460375"/>
            <a:ext cx="2508250" cy="3429000"/>
          </a:xfrm>
        </p:spPr>
      </p:pic>
      <p:pic>
        <p:nvPicPr>
          <p:cNvPr id="50181" name="Picture 5"/>
          <p:cNvPicPr>
            <a:picLocks noChangeAspect="1" noChangeArrowheads="1"/>
          </p:cNvPicPr>
          <p:nvPr>
            <p:ph sz="half" idx="4294967295"/>
          </p:nvPr>
        </p:nvPicPr>
        <p:blipFill>
          <a:blip r:embed="rId3"/>
          <a:srcRect/>
          <a:stretch>
            <a:fillRect/>
          </a:stretch>
        </p:blipFill>
        <p:spPr>
          <a:xfrm rot="15222664">
            <a:off x="4856956" y="1010444"/>
            <a:ext cx="3621088" cy="4953000"/>
          </a:xfrm>
        </p:spPr>
      </p:pic>
      <p:pic>
        <p:nvPicPr>
          <p:cNvPr id="50182" name="Picture 6"/>
          <p:cNvPicPr>
            <a:picLocks noChangeAspect="1" noChangeArrowheads="1"/>
          </p:cNvPicPr>
          <p:nvPr>
            <p:ph sz="quarter" idx="3"/>
          </p:nvPr>
        </p:nvPicPr>
        <p:blipFill>
          <a:blip r:embed="rId3"/>
          <a:srcRect/>
          <a:stretch>
            <a:fillRect/>
          </a:stretch>
        </p:blipFill>
        <p:spPr>
          <a:xfrm rot="4006096">
            <a:off x="891381" y="2385219"/>
            <a:ext cx="3197225" cy="4370388"/>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5000" fill="hold"/>
                                        <p:tgtEl>
                                          <p:spTgt spid="50181"/>
                                        </p:tgtEl>
                                        <p:attrNameLst>
                                          <p:attrName>ppt_x</p:attrName>
                                        </p:attrNameLst>
                                      </p:cBhvr>
                                      <p:tavLst>
                                        <p:tav tm="0">
                                          <p:val>
                                            <p:strVal val="1+#ppt_w/2"/>
                                          </p:val>
                                        </p:tav>
                                        <p:tav tm="100000">
                                          <p:val>
                                            <p:strVal val="#ppt_x"/>
                                          </p:val>
                                        </p:tav>
                                      </p:tavLst>
                                    </p:anim>
                                    <p:anim calcmode="lin" valueType="num">
                                      <p:cBhvr additive="base">
                                        <p:cTn id="8" dur="5000" fill="hold"/>
                                        <p:tgtEl>
                                          <p:spTgt spid="501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ees.wav"/>
                                        </p:tgtEl>
                                      </p:cMediaNode>
                                    </p:audio>
                                  </p:subTnLst>
                                </p:cTn>
                              </p:par>
                            </p:childTnLst>
                          </p:cTn>
                        </p:par>
                        <p:par>
                          <p:cTn id="9" fill="hold">
                            <p:stCondLst>
                              <p:cond delay="5000"/>
                            </p:stCondLst>
                            <p:childTnLst>
                              <p:par>
                                <p:cTn id="10" presetID="0" presetClass="path" presetSubtype="0" accel="50000" decel="50000" fill="hold" nodeType="afterEffect">
                                  <p:stCondLst>
                                    <p:cond delay="0"/>
                                  </p:stCondLst>
                                  <p:childTnLst>
                                    <p:animMotion origin="layout" path="M -6.11111E-6 5.79374E-7 C -0.04862 0.07717 -0.09723 0.15458 -0.13056 0.15156 C -0.1639 0.14855 -0.16754 -0.02155 -0.20001 -0.01808 C -0.23247 -0.0146 -0.30313 0.13418 -0.32535 0.17196 C -0.34758 0.20973 -0.33247 0.20278 -0.33386 0.20811 " pathEditMode="relative" ptsTypes="aaaaA">
                                      <p:cBhvr>
                                        <p:cTn id="11" dur="2000" fill="hold"/>
                                        <p:tgtEl>
                                          <p:spTgt spid="50181"/>
                                        </p:tgtEl>
                                        <p:attrNameLst>
                                          <p:attrName>ppt_x</p:attrName>
                                          <p:attrName>ppt_y</p:attrName>
                                        </p:attrNameLst>
                                      </p:cBhvr>
                                    </p:animMotion>
                                  </p:childTnLst>
                                  <p:subTnLst>
                                    <p:audio>
                                      <p:cMediaNode>
                                        <p:cTn display="0" masterRel="sameClick">
                                          <p:stCondLst>
                                            <p:cond evt="begin" delay="0">
                                              <p:tn val="10"/>
                                            </p:cond>
                                          </p:stCondLst>
                                          <p:endCondLst>
                                            <p:cond evt="onStopAudio" delay="0">
                                              <p:tgtEl>
                                                <p:sldTgt/>
                                              </p:tgtEl>
                                            </p:cond>
                                          </p:endCondLst>
                                        </p:cTn>
                                        <p:tgtEl>
                                          <p:sndTgt r:embed="rId2" name="bees.wav"/>
                                        </p:tgtEl>
                                      </p:cMediaNode>
                                    </p:audio>
                                  </p:subTnLst>
                                </p:cTn>
                              </p:par>
                            </p:childTnLst>
                          </p:cTn>
                        </p:par>
                        <p:par>
                          <p:cTn id="12" fill="hold">
                            <p:stCondLst>
                              <p:cond delay="7000"/>
                            </p:stCondLst>
                            <p:childTnLst>
                              <p:par>
                                <p:cTn id="13" presetID="7" presetClass="exit" presetSubtype="8" fill="hold" nodeType="afterEffect">
                                  <p:stCondLst>
                                    <p:cond delay="0"/>
                                  </p:stCondLst>
                                  <p:childTnLst>
                                    <p:anim calcmode="lin" valueType="num">
                                      <p:cBhvr additive="base">
                                        <p:cTn id="14" dur="5000"/>
                                        <p:tgtEl>
                                          <p:spTgt spid="50181"/>
                                        </p:tgtEl>
                                        <p:attrNameLst>
                                          <p:attrName>ppt_x</p:attrName>
                                        </p:attrNameLst>
                                      </p:cBhvr>
                                      <p:tavLst>
                                        <p:tav tm="0">
                                          <p:val>
                                            <p:strVal val="ppt_x"/>
                                          </p:val>
                                        </p:tav>
                                        <p:tav tm="100000">
                                          <p:val>
                                            <p:strVal val="0-ppt_w/2"/>
                                          </p:val>
                                        </p:tav>
                                      </p:tavLst>
                                    </p:anim>
                                    <p:anim calcmode="lin" valueType="num">
                                      <p:cBhvr additive="base">
                                        <p:cTn id="15" dur="5000"/>
                                        <p:tgtEl>
                                          <p:spTgt spid="50181"/>
                                        </p:tgtEl>
                                        <p:attrNameLst>
                                          <p:attrName>ppt_y</p:attrName>
                                        </p:attrNameLst>
                                      </p:cBhvr>
                                      <p:tavLst>
                                        <p:tav tm="0">
                                          <p:val>
                                            <p:strVal val="ppt_y"/>
                                          </p:val>
                                        </p:tav>
                                        <p:tav tm="100000">
                                          <p:val>
                                            <p:strVal val="ppt_y"/>
                                          </p:val>
                                        </p:tav>
                                      </p:tavLst>
                                    </p:anim>
                                    <p:set>
                                      <p:cBhvr>
                                        <p:cTn id="16" dur="1" fill="hold">
                                          <p:stCondLst>
                                            <p:cond delay="4999"/>
                                          </p:stCondLst>
                                        </p:cTn>
                                        <p:tgtEl>
                                          <p:spTgt spid="50181"/>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bees.wav"/>
                                        </p:tgtEl>
                                      </p:cMediaNode>
                                    </p:audio>
                                  </p:subTnLst>
                                </p:cTn>
                              </p:par>
                              <p:par>
                                <p:cTn id="17" presetID="7" presetClass="entr" presetSubtype="1" fill="hold" nodeType="withEffect">
                                  <p:stCondLst>
                                    <p:cond delay="0"/>
                                  </p:stCondLst>
                                  <p:childTnLst>
                                    <p:set>
                                      <p:cBhvr>
                                        <p:cTn id="18" dur="1" fill="hold">
                                          <p:stCondLst>
                                            <p:cond delay="0"/>
                                          </p:stCondLst>
                                        </p:cTn>
                                        <p:tgtEl>
                                          <p:spTgt spid="50180"/>
                                        </p:tgtEl>
                                        <p:attrNameLst>
                                          <p:attrName>style.visibility</p:attrName>
                                        </p:attrNameLst>
                                      </p:cBhvr>
                                      <p:to>
                                        <p:strVal val="visible"/>
                                      </p:to>
                                    </p:set>
                                    <p:anim calcmode="lin" valueType="num">
                                      <p:cBhvr additive="base">
                                        <p:cTn id="19" dur="5000" fill="hold"/>
                                        <p:tgtEl>
                                          <p:spTgt spid="50180"/>
                                        </p:tgtEl>
                                        <p:attrNameLst>
                                          <p:attrName>ppt_x</p:attrName>
                                        </p:attrNameLst>
                                      </p:cBhvr>
                                      <p:tavLst>
                                        <p:tav tm="0">
                                          <p:val>
                                            <p:strVal val="#ppt_x"/>
                                          </p:val>
                                        </p:tav>
                                        <p:tav tm="100000">
                                          <p:val>
                                            <p:strVal val="#ppt_x"/>
                                          </p:val>
                                        </p:tav>
                                      </p:tavLst>
                                    </p:anim>
                                    <p:anim calcmode="lin" valueType="num">
                                      <p:cBhvr additive="base">
                                        <p:cTn id="20" dur="5000" fill="hold"/>
                                        <p:tgtEl>
                                          <p:spTgt spid="501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bees.wav"/>
                                        </p:tgtEl>
                                      </p:cMediaNode>
                                    </p:audio>
                                  </p:subTnLst>
                                </p:cTn>
                              </p:par>
                            </p:childTnLst>
                          </p:cTn>
                        </p:par>
                        <p:par>
                          <p:cTn id="21" fill="hold">
                            <p:stCondLst>
                              <p:cond delay="12000"/>
                            </p:stCondLst>
                            <p:childTnLst>
                              <p:par>
                                <p:cTn id="22" presetID="0" presetClass="path" presetSubtype="0" accel="50000" decel="50000" fill="hold" nodeType="afterEffect">
                                  <p:stCondLst>
                                    <p:cond delay="0"/>
                                  </p:stCondLst>
                                  <p:childTnLst>
                                    <p:animMotion origin="layout" path="M -6.11111E-6 5.79374E-7 C -0.04862 0.07717 -0.09723 0.15458 -0.13056 0.15156 C -0.1639 0.14855 -0.16754 -0.02155 -0.20001 -0.01808 C -0.23247 -0.0146 -0.30313 0.13418 -0.32535 0.17196 C -0.34758 0.20973 -0.33247 0.20278 -0.33386 0.20811 " pathEditMode="relative" ptsTypes="aaaaA">
                                      <p:cBhvr>
                                        <p:cTn id="23" dur="2000" fill="hold"/>
                                        <p:tgtEl>
                                          <p:spTgt spid="50180"/>
                                        </p:tgtEl>
                                        <p:attrNameLst>
                                          <p:attrName>ppt_x</p:attrName>
                                          <p:attrName>ppt_y</p:attrName>
                                        </p:attrNameLst>
                                      </p:cBhvr>
                                    </p:animMotion>
                                  </p:childTnLst>
                                  <p:subTnLst>
                                    <p:audio>
                                      <p:cMediaNode>
                                        <p:cTn display="0" masterRel="sameClick">
                                          <p:stCondLst>
                                            <p:cond evt="begin" delay="0">
                                              <p:tn val="22"/>
                                            </p:cond>
                                          </p:stCondLst>
                                          <p:endCondLst>
                                            <p:cond evt="onStopAudio" delay="0">
                                              <p:tgtEl>
                                                <p:sldTgt/>
                                              </p:tgtEl>
                                            </p:cond>
                                          </p:endCondLst>
                                        </p:cTn>
                                        <p:tgtEl>
                                          <p:sndTgt r:embed="rId2" name="bees.wav"/>
                                        </p:tgtEl>
                                      </p:cMediaNode>
                                    </p:audio>
                                  </p:subTnLst>
                                </p:cTn>
                              </p:par>
                            </p:childTnLst>
                          </p:cTn>
                        </p:par>
                        <p:par>
                          <p:cTn id="24" fill="hold">
                            <p:stCondLst>
                              <p:cond delay="14000"/>
                            </p:stCondLst>
                            <p:childTnLst>
                              <p:par>
                                <p:cTn id="25" presetID="7" presetClass="exit" presetSubtype="2" fill="hold" nodeType="afterEffect">
                                  <p:stCondLst>
                                    <p:cond delay="0"/>
                                  </p:stCondLst>
                                  <p:childTnLst>
                                    <p:anim calcmode="lin" valueType="num">
                                      <p:cBhvr additive="base">
                                        <p:cTn id="26" dur="5000"/>
                                        <p:tgtEl>
                                          <p:spTgt spid="50180"/>
                                        </p:tgtEl>
                                        <p:attrNameLst>
                                          <p:attrName>ppt_x</p:attrName>
                                        </p:attrNameLst>
                                      </p:cBhvr>
                                      <p:tavLst>
                                        <p:tav tm="0">
                                          <p:val>
                                            <p:strVal val="ppt_x"/>
                                          </p:val>
                                        </p:tav>
                                        <p:tav tm="100000">
                                          <p:val>
                                            <p:strVal val="1+ppt_w/2"/>
                                          </p:val>
                                        </p:tav>
                                      </p:tavLst>
                                    </p:anim>
                                    <p:anim calcmode="lin" valueType="num">
                                      <p:cBhvr additive="base">
                                        <p:cTn id="27" dur="5000"/>
                                        <p:tgtEl>
                                          <p:spTgt spid="50180"/>
                                        </p:tgtEl>
                                        <p:attrNameLst>
                                          <p:attrName>ppt_y</p:attrName>
                                        </p:attrNameLst>
                                      </p:cBhvr>
                                      <p:tavLst>
                                        <p:tav tm="0">
                                          <p:val>
                                            <p:strVal val="ppt_y"/>
                                          </p:val>
                                        </p:tav>
                                        <p:tav tm="100000">
                                          <p:val>
                                            <p:strVal val="ppt_y"/>
                                          </p:val>
                                        </p:tav>
                                      </p:tavLst>
                                    </p:anim>
                                    <p:set>
                                      <p:cBhvr>
                                        <p:cTn id="28" dur="1" fill="hold">
                                          <p:stCondLst>
                                            <p:cond delay="4999"/>
                                          </p:stCondLst>
                                        </p:cTn>
                                        <p:tgtEl>
                                          <p:spTgt spid="5018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bees.wav"/>
                                        </p:tgtEl>
                                      </p:cMediaNode>
                                    </p:audio>
                                  </p:subTnLst>
                                </p:cTn>
                              </p:par>
                              <p:par>
                                <p:cTn id="29" presetID="7" presetClass="entr" presetSubtype="8" fill="hold" nodeType="withEffect">
                                  <p:stCondLst>
                                    <p:cond delay="0"/>
                                  </p:stCondLst>
                                  <p:childTnLst>
                                    <p:set>
                                      <p:cBhvr>
                                        <p:cTn id="30" dur="1" fill="hold">
                                          <p:stCondLst>
                                            <p:cond delay="0"/>
                                          </p:stCondLst>
                                        </p:cTn>
                                        <p:tgtEl>
                                          <p:spTgt spid="50182"/>
                                        </p:tgtEl>
                                        <p:attrNameLst>
                                          <p:attrName>style.visibility</p:attrName>
                                        </p:attrNameLst>
                                      </p:cBhvr>
                                      <p:to>
                                        <p:strVal val="visible"/>
                                      </p:to>
                                    </p:set>
                                    <p:anim calcmode="lin" valueType="num">
                                      <p:cBhvr additive="base">
                                        <p:cTn id="31" dur="5000" fill="hold"/>
                                        <p:tgtEl>
                                          <p:spTgt spid="50182"/>
                                        </p:tgtEl>
                                        <p:attrNameLst>
                                          <p:attrName>ppt_x</p:attrName>
                                        </p:attrNameLst>
                                      </p:cBhvr>
                                      <p:tavLst>
                                        <p:tav tm="0">
                                          <p:val>
                                            <p:strVal val="0-#ppt_w/2"/>
                                          </p:val>
                                        </p:tav>
                                        <p:tav tm="100000">
                                          <p:val>
                                            <p:strVal val="#ppt_x"/>
                                          </p:val>
                                        </p:tav>
                                      </p:tavLst>
                                    </p:anim>
                                    <p:anim calcmode="lin" valueType="num">
                                      <p:cBhvr additive="base">
                                        <p:cTn id="32" dur="5000" fill="hold"/>
                                        <p:tgtEl>
                                          <p:spTgt spid="5018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bees.wav"/>
                                        </p:tgtEl>
                                      </p:cMediaNode>
                                    </p:audio>
                                  </p:subTnLst>
                                </p:cTn>
                              </p:par>
                            </p:childTnLst>
                          </p:cTn>
                        </p:par>
                        <p:par>
                          <p:cTn id="33" fill="hold">
                            <p:stCondLst>
                              <p:cond delay="19000"/>
                            </p:stCondLst>
                            <p:childTnLst>
                              <p:par>
                                <p:cTn id="34" presetID="0" presetClass="path" presetSubtype="0" accel="50000" decel="50000" fill="hold" nodeType="afterEffect">
                                  <p:stCondLst>
                                    <p:cond delay="0"/>
                                  </p:stCondLst>
                                  <p:childTnLst>
                                    <p:animMotion origin="layout" path="M -6.11111E-6 5.79374E-7 C -0.04862 0.07717 -0.09723 0.15458 -0.13056 0.15156 C -0.1639 0.14855 -0.16754 -0.02155 -0.20001 -0.01808 C -0.23247 -0.0146 -0.30313 0.13418 -0.32535 0.17196 C -0.34758 0.20973 -0.33247 0.20278 -0.33386 0.20811 " pathEditMode="relative" ptsTypes="aaaaA">
                                      <p:cBhvr>
                                        <p:cTn id="35" dur="2000" fill="hold"/>
                                        <p:tgtEl>
                                          <p:spTgt spid="50182"/>
                                        </p:tgtEl>
                                        <p:attrNameLst>
                                          <p:attrName>ppt_x</p:attrName>
                                          <p:attrName>ppt_y</p:attrName>
                                        </p:attrNameLst>
                                      </p:cBhvr>
                                    </p:animMotion>
                                  </p:childTnLst>
                                  <p:subTnLst>
                                    <p:audio>
                                      <p:cMediaNode>
                                        <p:cTn display="0" masterRel="sameClick">
                                          <p:stCondLst>
                                            <p:cond evt="begin" delay="0">
                                              <p:tn val="34"/>
                                            </p:cond>
                                          </p:stCondLst>
                                          <p:endCondLst>
                                            <p:cond evt="onStopAudio" delay="0">
                                              <p:tgtEl>
                                                <p:sldTgt/>
                                              </p:tgtEl>
                                            </p:cond>
                                          </p:endCondLst>
                                        </p:cTn>
                                        <p:tgtEl>
                                          <p:sndTgt r:embed="rId2" name="bees.wav"/>
                                        </p:tgtEl>
                                      </p:cMediaNode>
                                    </p:audio>
                                  </p:subTnLst>
                                </p:cTn>
                              </p:par>
                            </p:childTnLst>
                          </p:cTn>
                        </p:par>
                        <p:par>
                          <p:cTn id="36" fill="hold">
                            <p:stCondLst>
                              <p:cond delay="21000"/>
                            </p:stCondLst>
                            <p:childTnLst>
                              <p:par>
                                <p:cTn id="37" presetID="7" presetClass="exit" presetSubtype="2" fill="hold" nodeType="afterEffect">
                                  <p:stCondLst>
                                    <p:cond delay="0"/>
                                  </p:stCondLst>
                                  <p:childTnLst>
                                    <p:anim calcmode="lin" valueType="num">
                                      <p:cBhvr additive="base">
                                        <p:cTn id="38" dur="5000"/>
                                        <p:tgtEl>
                                          <p:spTgt spid="50182"/>
                                        </p:tgtEl>
                                        <p:attrNameLst>
                                          <p:attrName>ppt_x</p:attrName>
                                        </p:attrNameLst>
                                      </p:cBhvr>
                                      <p:tavLst>
                                        <p:tav tm="0">
                                          <p:val>
                                            <p:strVal val="ppt_x"/>
                                          </p:val>
                                        </p:tav>
                                        <p:tav tm="100000">
                                          <p:val>
                                            <p:strVal val="1+ppt_w/2"/>
                                          </p:val>
                                        </p:tav>
                                      </p:tavLst>
                                    </p:anim>
                                    <p:anim calcmode="lin" valueType="num">
                                      <p:cBhvr additive="base">
                                        <p:cTn id="39" dur="5000"/>
                                        <p:tgtEl>
                                          <p:spTgt spid="50182"/>
                                        </p:tgtEl>
                                        <p:attrNameLst>
                                          <p:attrName>ppt_y</p:attrName>
                                        </p:attrNameLst>
                                      </p:cBhvr>
                                      <p:tavLst>
                                        <p:tav tm="0">
                                          <p:val>
                                            <p:strVal val="ppt_y"/>
                                          </p:val>
                                        </p:tav>
                                        <p:tav tm="100000">
                                          <p:val>
                                            <p:strVal val="ppt_y"/>
                                          </p:val>
                                        </p:tav>
                                      </p:tavLst>
                                    </p:anim>
                                    <p:set>
                                      <p:cBhvr>
                                        <p:cTn id="40" dur="1" fill="hold">
                                          <p:stCondLst>
                                            <p:cond delay="4999"/>
                                          </p:stCondLst>
                                        </p:cTn>
                                        <p:tgtEl>
                                          <p:spTgt spid="5018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be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9" name="Picture 3" descr="WWI Verdu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18" name="Rectangle 2"/>
          <p:cNvSpPr>
            <a:spLocks noGrp="1" noChangeArrowheads="1"/>
          </p:cNvSpPr>
          <p:nvPr>
            <p:ph type="title"/>
          </p:nvPr>
        </p:nvSpPr>
        <p:spPr>
          <a:xfrm>
            <a:off x="381000" y="381000"/>
            <a:ext cx="8229600" cy="1143000"/>
          </a:xfrm>
        </p:spPr>
        <p:txBody>
          <a:bodyPr/>
          <a:lstStyle/>
          <a:p>
            <a:pPr eaLnBrk="1" hangingPunct="1"/>
            <a:r>
              <a:rPr lang="en-US" b="1" smtClean="0">
                <a:solidFill>
                  <a:srgbClr val="FFFF66"/>
                </a:solidFill>
                <a:latin typeface="Arial" charset="0"/>
              </a:rPr>
              <a:t>I. The Early War Years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9219"/>
                                        </p:tgtEl>
                                        <p:attrNameLst>
                                          <p:attrName>style.visibility</p:attrName>
                                        </p:attrNameLst>
                                      </p:cBhvr>
                                      <p:to>
                                        <p:strVal val="visible"/>
                                      </p:to>
                                    </p:set>
                                    <p:animEffect transition="in" filter="dissolve">
                                      <p:cBhvr>
                                        <p:cTn id="7" dur="500"/>
                                        <p:tgtEl>
                                          <p:spTgt spid="9219"/>
                                        </p:tgtEl>
                                      </p:cBhvr>
                                    </p:animEffect>
                                  </p:childTnLst>
                                </p:cTn>
                              </p:par>
                            </p:childTnLst>
                          </p:cTn>
                        </p:par>
                        <p:par>
                          <p:cTn id="8" fill="hold">
                            <p:stCondLst>
                              <p:cond delay="1500"/>
                            </p:stCondLst>
                            <p:childTnLst>
                              <p:par>
                                <p:cTn id="9" presetID="2" presetClass="entr" presetSubtype="8" fill="hold" grpId="0" nodeType="afterEffect">
                                  <p:stCondLst>
                                    <p:cond delay="100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0-#ppt_w/2"/>
                                          </p:val>
                                        </p:tav>
                                        <p:tav tm="100000">
                                          <p:val>
                                            <p:strVal val="#ppt_x"/>
                                          </p:val>
                                        </p:tav>
                                      </p:tavLst>
                                    </p:anim>
                                    <p:anim calcmode="lin" valueType="num">
                                      <p:cBhvr additive="base">
                                        <p:cTn id="12" dur="500" fill="hold"/>
                                        <p:tgtEl>
                                          <p:spTgt spid="92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57200" y="-228600"/>
            <a:ext cx="8229600" cy="1143000"/>
          </a:xfrm>
        </p:spPr>
        <p:txBody>
          <a:bodyPr/>
          <a:lstStyle/>
          <a:p>
            <a:pPr eaLnBrk="1" hangingPunct="1"/>
            <a:r>
              <a:rPr lang="en-US" smtClean="0"/>
              <a:t>Fighting in Trenches</a:t>
            </a:r>
          </a:p>
        </p:txBody>
      </p:sp>
      <p:sp>
        <p:nvSpPr>
          <p:cNvPr id="49154" name="Rectangle 3"/>
          <p:cNvSpPr>
            <a:spLocks noGrp="1" noChangeArrowheads="1"/>
          </p:cNvSpPr>
          <p:nvPr>
            <p:ph type="body" idx="1"/>
          </p:nvPr>
        </p:nvSpPr>
        <p:spPr>
          <a:xfrm>
            <a:off x="228600" y="685800"/>
            <a:ext cx="8763000" cy="6172200"/>
          </a:xfrm>
        </p:spPr>
        <p:txBody>
          <a:bodyPr/>
          <a:lstStyle/>
          <a:p>
            <a:pPr eaLnBrk="1" hangingPunct="1">
              <a:lnSpc>
                <a:spcPct val="80000"/>
              </a:lnSpc>
            </a:pPr>
            <a:r>
              <a:rPr lang="en-US" sz="2800" i="1" smtClean="0"/>
              <a:t>Some of these rats grew extremely large. One soldier wrote:</a:t>
            </a:r>
            <a:r>
              <a:rPr lang="en-US" sz="2800" smtClean="0"/>
              <a:t> "The rats were huge. They were so big they would eat a wounded man if he couldn't defend himself." These rats became very bold and would attempt to take food from the pockets of sleeping men. Two or three rats would always be found on a dead body. They usually went for the eyes first and then they burrowed their way right into the corpse. </a:t>
            </a:r>
            <a:r>
              <a:rPr lang="en-US" sz="2400" smtClean="0"/>
              <a:t/>
            </a:r>
            <a:br>
              <a:rPr lang="en-US" sz="2400" smtClean="0"/>
            </a:br>
            <a:r>
              <a:rPr lang="en-US" sz="2400" smtClean="0"/>
              <a:t/>
            </a:r>
            <a:br>
              <a:rPr lang="en-US" sz="2400" smtClean="0"/>
            </a:br>
            <a:r>
              <a:rPr lang="en-US" sz="2800" i="1" smtClean="0"/>
              <a:t>One soldier described finding a group of dead bodies while on patrol:</a:t>
            </a:r>
            <a:r>
              <a:rPr lang="en-US" sz="2800" smtClean="0"/>
              <a:t> "I saw some rats running from under the dead men's greatcoats, enormous rats, fat with human flesh. My heart pounded as we edged towards one of the bodies. His helmet had rolled off. The man displayed a grimacing face, stripped of flesh; the skull bare, the eyes devoured and from the yawning mouth leapt a rat."</a:t>
            </a:r>
          </a:p>
        </p:txBody>
      </p:sp>
      <p:pic>
        <p:nvPicPr>
          <p:cNvPr id="51204" name="Picture 4"/>
          <p:cNvPicPr>
            <a:picLocks noChangeAspect="1" noChangeArrowheads="1"/>
          </p:cNvPicPr>
          <p:nvPr>
            <p:ph sz="half" idx="4294967295"/>
          </p:nvPr>
        </p:nvPicPr>
        <p:blipFill>
          <a:blip r:embed="rId3"/>
          <a:srcRect/>
          <a:stretch>
            <a:fillRect/>
          </a:stretch>
        </p:blipFill>
        <p:spPr>
          <a:xfrm>
            <a:off x="3060700" y="1981200"/>
            <a:ext cx="3025775" cy="394493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770" decel="100000"/>
                                        <p:tgtEl>
                                          <p:spTgt spid="51204"/>
                                        </p:tgtEl>
                                      </p:cBhvr>
                                    </p:animEffect>
                                    <p:animScale>
                                      <p:cBhvr>
                                        <p:cTn id="8" dur="770" decel="100000"/>
                                        <p:tgtEl>
                                          <p:spTgt spid="51204"/>
                                        </p:tgtEl>
                                      </p:cBhvr>
                                      <p:from x="10000" y="10000"/>
                                      <p:to x="200000" y="450000"/>
                                    </p:animScale>
                                    <p:animScale>
                                      <p:cBhvr>
                                        <p:cTn id="9" dur="1230" accel="100000" fill="hold">
                                          <p:stCondLst>
                                            <p:cond delay="770"/>
                                          </p:stCondLst>
                                        </p:cTn>
                                        <p:tgtEl>
                                          <p:spTgt spid="51204"/>
                                        </p:tgtEl>
                                      </p:cBhvr>
                                      <p:from x="200000" y="450000"/>
                                      <p:to x="100000" y="100000"/>
                                    </p:animScale>
                                    <p:set>
                                      <p:cBhvr>
                                        <p:cTn id="10" dur="770" fill="hold"/>
                                        <p:tgtEl>
                                          <p:spTgt spid="51204"/>
                                        </p:tgtEl>
                                        <p:attrNameLst>
                                          <p:attrName>ppt_x</p:attrName>
                                        </p:attrNameLst>
                                      </p:cBhvr>
                                      <p:to>
                                        <p:strVal val="(0.5)"/>
                                      </p:to>
                                    </p:set>
                                    <p:anim from="(0.5)" to="(#ppt_x)" calcmode="lin" valueType="num">
                                      <p:cBhvr>
                                        <p:cTn id="11" dur="1230" accel="100000" fill="hold">
                                          <p:stCondLst>
                                            <p:cond delay="770"/>
                                          </p:stCondLst>
                                        </p:cTn>
                                        <p:tgtEl>
                                          <p:spTgt spid="51204"/>
                                        </p:tgtEl>
                                        <p:attrNameLst>
                                          <p:attrName>ppt_x</p:attrName>
                                        </p:attrNameLst>
                                      </p:cBhvr>
                                    </p:anim>
                                    <p:set>
                                      <p:cBhvr>
                                        <p:cTn id="12" dur="770" fill="hold"/>
                                        <p:tgtEl>
                                          <p:spTgt spid="51204"/>
                                        </p:tgtEl>
                                        <p:attrNameLst>
                                          <p:attrName>ppt_y</p:attrName>
                                        </p:attrNameLst>
                                      </p:cBhvr>
                                      <p:to>
                                        <p:strVal val="(#ppt_y+0.4)"/>
                                      </p:to>
                                    </p:set>
                                    <p:anim from="(#ppt_y+0.4)" to="(#ppt_y)" calcmode="lin" valueType="num">
                                      <p:cBhvr>
                                        <p:cTn id="13" dur="1230" accel="100000" fill="hold">
                                          <p:stCondLst>
                                            <p:cond delay="770"/>
                                          </p:stCondLst>
                                        </p:cTn>
                                        <p:tgtEl>
                                          <p:spTgt spid="51204"/>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scream man.wav"/>
                                        </p:tgtEl>
                                      </p:cMediaNode>
                                    </p:audio>
                                  </p:sub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51204"/>
                                        </p:tgtEl>
                                      </p:cBhvr>
                                      <p:by x="150000" y="150000"/>
                                    </p:animScale>
                                  </p:childTnLst>
                                  <p:subTnLst>
                                    <p:audio>
                                      <p:cMediaNode>
                                        <p:cTn display="0" masterRel="sameClick">
                                          <p:stCondLst>
                                            <p:cond evt="begin" delay="0">
                                              <p:tn val="15"/>
                                            </p:cond>
                                          </p:stCondLst>
                                          <p:endCondLst>
                                            <p:cond evt="onStopAudio" delay="0">
                                              <p:tgtEl>
                                                <p:sldTgt/>
                                              </p:tgtEl>
                                            </p:cond>
                                          </p:endCondLst>
                                        </p:cTn>
                                        <p:tgtEl>
                                          <p:sndTgt r:embed="rId2" name="scream m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533400"/>
          </a:xfrm>
        </p:spPr>
        <p:txBody>
          <a:bodyPr rtlCol="0">
            <a:normAutofit fontScale="90000"/>
          </a:bodyPr>
          <a:lstStyle/>
          <a:p>
            <a:pPr eaLnBrk="1" fontAlgn="auto" hangingPunct="1">
              <a:spcAft>
                <a:spcPts val="0"/>
              </a:spcAft>
              <a:defRPr/>
            </a:pPr>
            <a:r>
              <a:rPr lang="en-US" sz="3200" b="1"/>
              <a:t>Fighting in Trenches</a:t>
            </a:r>
          </a:p>
        </p:txBody>
      </p:sp>
      <p:sp>
        <p:nvSpPr>
          <p:cNvPr id="50178" name="Rectangle 3"/>
          <p:cNvSpPr>
            <a:spLocks noGrp="1" noChangeArrowheads="1"/>
          </p:cNvSpPr>
          <p:nvPr>
            <p:ph type="body" idx="1"/>
          </p:nvPr>
        </p:nvSpPr>
        <p:spPr>
          <a:xfrm>
            <a:off x="0" y="609600"/>
            <a:ext cx="9144000" cy="6248400"/>
          </a:xfrm>
        </p:spPr>
        <p:txBody>
          <a:bodyPr/>
          <a:lstStyle/>
          <a:p>
            <a:pPr eaLnBrk="1" hangingPunct="1">
              <a:lnSpc>
                <a:spcPct val="80000"/>
              </a:lnSpc>
            </a:pPr>
            <a:r>
              <a:rPr lang="en-US" sz="1800" b="1" i="1" smtClean="0"/>
              <a:t>William Pressey was gassed on 7th June 1917. He survived the attack and later wrote about the experience of being gassed. </a:t>
            </a:r>
            <a:r>
              <a:rPr lang="en-US" sz="1800" i="1" smtClean="0"/>
              <a:t/>
            </a:r>
            <a:br>
              <a:rPr lang="en-US" sz="1800" i="1" smtClean="0"/>
            </a:br>
            <a:endParaRPr lang="en-US" sz="1800" i="1" smtClean="0"/>
          </a:p>
          <a:p>
            <a:pPr eaLnBrk="1" hangingPunct="1">
              <a:lnSpc>
                <a:spcPct val="80000"/>
              </a:lnSpc>
            </a:pPr>
            <a:r>
              <a:rPr lang="en-US" sz="2000" b="1" smtClean="0"/>
              <a:t>I was awakened by a terrific crash. The roof came down on my chest and legs and I couldn't move anything but my head. I found I could hardly breathe. Then I heard voices. Other fellows with gas helmets on, looking very frightened in the half-light, were lifting timber off me and one was forcing a gas helmet on me. Even when you were all right, to wear a gas helmet was uncomfortable, your nose pinched, sucking air through a canister of chemicals.</a:t>
            </a:r>
            <a:br>
              <a:rPr lang="en-US" sz="2000" b="1" smtClean="0"/>
            </a:br>
            <a:r>
              <a:rPr lang="en-US" sz="2000" b="1" smtClean="0"/>
              <a:t/>
            </a:r>
            <a:br>
              <a:rPr lang="en-US" sz="2000" b="1" smtClean="0"/>
            </a:br>
            <a:r>
              <a:rPr lang="en-US" sz="2000" b="1" smtClean="0"/>
              <a:t>I was put into an ambulance and taken to the base, where we were placed on the stretchers side by side on the floor of a marquee. I suppose I resembled a kind of fish with my mouth open gasping for air. It seemed as if my lungs were gradually shutting up and my heart pounded away in my ears like the beat of a drum. On looking at the chap next to me I felt sick, for </a:t>
            </a:r>
            <a:r>
              <a:rPr lang="en-US" sz="2000" b="1" smtClean="0">
                <a:solidFill>
                  <a:srgbClr val="66FF33"/>
                </a:solidFill>
              </a:rPr>
              <a:t>green stuff</a:t>
            </a:r>
            <a:r>
              <a:rPr lang="en-US" sz="2000" b="1" smtClean="0"/>
              <a:t> was </a:t>
            </a:r>
            <a:r>
              <a:rPr lang="en-US" sz="2000" b="1" i="1" smtClean="0"/>
              <a:t>oozing </a:t>
            </a:r>
            <a:r>
              <a:rPr lang="en-US" sz="2000" b="1" smtClean="0"/>
              <a:t>from the side of his mouth.</a:t>
            </a:r>
            <a:br>
              <a:rPr lang="en-US" sz="2000" b="1" smtClean="0"/>
            </a:br>
            <a:r>
              <a:rPr lang="en-US" sz="2000" b="1" smtClean="0"/>
              <a:t/>
            </a:r>
            <a:br>
              <a:rPr lang="en-US" sz="2000" b="1" smtClean="0"/>
            </a:br>
            <a:r>
              <a:rPr lang="en-US" sz="2000" b="1" smtClean="0"/>
              <a:t>To get air in my lungs was real agony. I dozed off for short periods but seemed to wake in a sort of panic. To ease the pain in my chest I may subconsciously have stopped breathing, until the pounding of my heart woke me up. I was always surprised when I found myself awake, for I felt sure that I would die in my sleep.</a:t>
            </a:r>
          </a:p>
        </p:txBody>
      </p:sp>
      <p:pic>
        <p:nvPicPr>
          <p:cNvPr id="52228" name="Picture 4" descr="gas3"/>
          <p:cNvPicPr>
            <a:picLocks noChangeAspect="1" noChangeArrowheads="1"/>
          </p:cNvPicPr>
          <p:nvPr>
            <p:ph sz="half" idx="4294967295"/>
          </p:nvPr>
        </p:nvPicPr>
        <p:blipFill>
          <a:blip r:embed="rId3"/>
          <a:srcRect/>
          <a:stretch>
            <a:fillRect/>
          </a:stretch>
        </p:blipFill>
        <p:spPr>
          <a:xfrm>
            <a:off x="2209800" y="1752600"/>
            <a:ext cx="5468938" cy="376237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fade">
                                      <p:cBhvr>
                                        <p:cTn id="7" dur="3000"/>
                                        <p:tgtEl>
                                          <p:spTgt spid="52228"/>
                                        </p:tgtEl>
                                      </p:cBhvr>
                                    </p:animEffect>
                                    <p:anim calcmode="lin" valueType="num">
                                      <p:cBhvr>
                                        <p:cTn id="8" dur="3000" fill="hold"/>
                                        <p:tgtEl>
                                          <p:spTgt spid="52228"/>
                                        </p:tgtEl>
                                        <p:attrNameLst>
                                          <p:attrName>ppt_x</p:attrName>
                                        </p:attrNameLst>
                                      </p:cBhvr>
                                      <p:tavLst>
                                        <p:tav tm="0">
                                          <p:val>
                                            <p:strVal val="#ppt_x"/>
                                          </p:val>
                                        </p:tav>
                                        <p:tav tm="100000">
                                          <p:val>
                                            <p:strVal val="#ppt_x"/>
                                          </p:val>
                                        </p:tav>
                                      </p:tavLst>
                                    </p:anim>
                                    <p:anim calcmode="lin" valueType="num">
                                      <p:cBhvr>
                                        <p:cTn id="9" dur="3000" fill="hold"/>
                                        <p:tgtEl>
                                          <p:spTgt spid="522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pray c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bg2"/>
            </a:gs>
          </a:gsLst>
          <a:path path="rect">
            <a:fillToRect t="100000" r="100000"/>
          </a:path>
        </a:gra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rtlCol="0">
            <a:normAutofit/>
          </a:bodyPr>
          <a:lstStyle/>
          <a:p>
            <a:pPr eaLnBrk="1" fontAlgn="auto" hangingPunct="1">
              <a:spcAft>
                <a:spcPts val="0"/>
              </a:spcAft>
              <a:defRPr/>
            </a:pPr>
            <a:r>
              <a:rPr lang="en-US" b="1"/>
              <a:t>The War at a </a:t>
            </a:r>
            <a:r>
              <a:rPr lang="en-US" b="1">
                <a:solidFill>
                  <a:srgbClr val="0000CC"/>
                </a:solidFill>
                <a:effectLst>
                  <a:outerShdw blurRad="38100" dist="38100" dir="2700000" algn="tl">
                    <a:srgbClr val="000000"/>
                  </a:outerShdw>
                </a:effectLst>
              </a:rPr>
              <a:t>Stalemate</a:t>
            </a:r>
          </a:p>
        </p:txBody>
      </p:sp>
      <p:sp>
        <p:nvSpPr>
          <p:cNvPr id="53251" name="Rectangle 3"/>
          <p:cNvSpPr>
            <a:spLocks noGrp="1" noChangeArrowheads="1"/>
          </p:cNvSpPr>
          <p:nvPr>
            <p:ph type="body" idx="1"/>
          </p:nvPr>
        </p:nvSpPr>
        <p:spPr/>
        <p:txBody>
          <a:bodyPr/>
          <a:lstStyle/>
          <a:p>
            <a:pPr eaLnBrk="1" hangingPunct="1"/>
            <a:r>
              <a:rPr lang="en-US" smtClean="0"/>
              <a:t>Why was the war at a stalemate?</a:t>
            </a:r>
          </a:p>
          <a:p>
            <a:pPr lvl="1" eaLnBrk="1" hangingPunct="1"/>
            <a:r>
              <a:rPr lang="en-US" smtClean="0"/>
              <a:t>Both sides were dug in while engaging in the horrors of trench warfare</a:t>
            </a:r>
          </a:p>
          <a:p>
            <a:pPr lvl="1" eaLnBrk="1" hangingPunct="1"/>
            <a:r>
              <a:rPr lang="en-US" smtClean="0"/>
              <a:t>During the stalemate, the frontline moved only a few miles for months at a time</a:t>
            </a:r>
          </a:p>
          <a:p>
            <a:pPr lvl="1" eaLnBrk="1" hangingPunct="1"/>
            <a:r>
              <a:rPr lang="en-US" smtClean="0"/>
              <a:t>Neither side was able to gain ground, thousands of troops were lost on both sides</a:t>
            </a:r>
          </a:p>
          <a:p>
            <a:pPr lvl="1" eaLnBrk="1" hangingPunct="1"/>
            <a:endParaRPr lang="en-US" smtClean="0"/>
          </a:p>
        </p:txBody>
      </p:sp>
      <p:pic>
        <p:nvPicPr>
          <p:cNvPr id="53252" name="Picture 4" descr="W3nomansland"/>
          <p:cNvPicPr>
            <a:picLocks noChangeAspect="1" noChangeArrowheads="1"/>
          </p:cNvPicPr>
          <p:nvPr>
            <p:ph sz="half" idx="4294967295"/>
          </p:nvPr>
        </p:nvPicPr>
        <p:blipFill>
          <a:blip r:embed="rId4"/>
          <a:srcRect l="1755" r="1755" b="6990"/>
          <a:stretch>
            <a:fillRect/>
          </a:stretch>
        </p:blipFill>
        <p:spPr>
          <a:xfrm>
            <a:off x="0" y="2262188"/>
            <a:ext cx="9144000" cy="2327275"/>
          </a:xfrm>
        </p:spPr>
      </p:pic>
      <p:sp>
        <p:nvSpPr>
          <p:cNvPr id="53253" name="WordArt 5"/>
          <p:cNvSpPr>
            <a:spLocks noChangeArrowheads="1" noChangeShapeType="1" noTextEdit="1"/>
          </p:cNvSpPr>
          <p:nvPr/>
        </p:nvSpPr>
        <p:spPr bwMode="auto">
          <a:xfrm>
            <a:off x="2095500" y="4800600"/>
            <a:ext cx="4953000" cy="7620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000087"/>
                    </a:gs>
                    <a:gs pos="50000">
                      <a:srgbClr val="0000CC"/>
                    </a:gs>
                    <a:gs pos="100000">
                      <a:srgbClr val="000087"/>
                    </a:gs>
                  </a:gsLst>
                  <a:lin ang="5400000" scaled="1"/>
                </a:gradFill>
                <a:effectLst>
                  <a:outerShdw dist="35921" dir="2700000" algn="ctr" rotWithShape="0">
                    <a:srgbClr val="C0C0C0">
                      <a:alpha val="79999"/>
                    </a:srgbClr>
                  </a:outerShdw>
                </a:effectLst>
                <a:latin typeface="Impact"/>
              </a:rPr>
              <a:t>No Mans Land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3251">
                                            <p:txEl>
                                              <p:pRg st="1" end="1"/>
                                            </p:txEl>
                                          </p:spTgt>
                                        </p:tgtEl>
                                        <p:attrNameLst>
                                          <p:attrName>style.visibility</p:attrName>
                                        </p:attrNameLst>
                                      </p:cBhvr>
                                      <p:to>
                                        <p:strVal val="visible"/>
                                      </p:to>
                                    </p:set>
                                    <p:anim calcmode="discrete" valueType="clr">
                                      <p:cBhvr override="childStyle">
                                        <p:cTn id="7" dur="80"/>
                                        <p:tgtEl>
                                          <p:spTgt spid="532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53251">
                                            <p:txEl>
                                              <p:pRg st="1" end="1"/>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3251">
                                            <p:txEl>
                                              <p:pRg st="2" end="2"/>
                                            </p:txEl>
                                          </p:spTgt>
                                        </p:tgtEl>
                                        <p:attrNameLst>
                                          <p:attrName>style.visibility</p:attrName>
                                        </p:attrNameLst>
                                      </p:cBhvr>
                                      <p:to>
                                        <p:strVal val="visible"/>
                                      </p:to>
                                    </p:set>
                                    <p:anim calcmode="discrete" valueType="clr">
                                      <p:cBhvr override="childStyle">
                                        <p:cTn id="14" dur="80"/>
                                        <p:tgtEl>
                                          <p:spTgt spid="5325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3251">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53251">
                                            <p:txEl>
                                              <p:pRg st="2" end="2"/>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3251">
                                            <p:txEl>
                                              <p:pRg st="3" end="3"/>
                                            </p:txEl>
                                          </p:spTgt>
                                        </p:tgtEl>
                                        <p:attrNameLst>
                                          <p:attrName>style.visibility</p:attrName>
                                        </p:attrNameLst>
                                      </p:cBhvr>
                                      <p:to>
                                        <p:strVal val="visible"/>
                                      </p:to>
                                    </p:set>
                                    <p:anim calcmode="discrete" valueType="clr">
                                      <p:cBhvr override="childStyle">
                                        <p:cTn id="21" dur="80"/>
                                        <p:tgtEl>
                                          <p:spTgt spid="5325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3251">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53251">
                                            <p:txEl>
                                              <p:pRg st="3" end="3"/>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55" presetClass="exit" presetSubtype="0" fill="hold" nodeType="clickEffect">
                                  <p:stCondLst>
                                    <p:cond delay="0"/>
                                  </p:stCondLst>
                                  <p:childTnLst>
                                    <p:anim calcmode="lin" valueType="num">
                                      <p:cBhvr>
                                        <p:cTn id="27" dur="1000"/>
                                        <p:tgtEl>
                                          <p:spTgt spid="53251">
                                            <p:txEl>
                                              <p:pRg st="0" end="0"/>
                                            </p:txEl>
                                          </p:spTgt>
                                        </p:tgtEl>
                                        <p:attrNameLst>
                                          <p:attrName>ppt_w</p:attrName>
                                        </p:attrNameLst>
                                      </p:cBhvr>
                                      <p:tavLst>
                                        <p:tav tm="0">
                                          <p:val>
                                            <p:strVal val="ppt_w"/>
                                          </p:val>
                                        </p:tav>
                                        <p:tav tm="100000">
                                          <p:val>
                                            <p:strVal val="ppt_w*0.70"/>
                                          </p:val>
                                        </p:tav>
                                      </p:tavLst>
                                    </p:anim>
                                    <p:anim calcmode="lin" valueType="num">
                                      <p:cBhvr>
                                        <p:cTn id="28" dur="1000"/>
                                        <p:tgtEl>
                                          <p:spTgt spid="53251">
                                            <p:txEl>
                                              <p:pRg st="0" end="0"/>
                                            </p:txEl>
                                          </p:spTgt>
                                        </p:tgtEl>
                                        <p:attrNameLst>
                                          <p:attrName>ppt_h</p:attrName>
                                        </p:attrNameLst>
                                      </p:cBhvr>
                                      <p:tavLst>
                                        <p:tav tm="0">
                                          <p:val>
                                            <p:strVal val="ppt_h"/>
                                          </p:val>
                                        </p:tav>
                                        <p:tav tm="100000">
                                          <p:val>
                                            <p:strVal val="ppt_h"/>
                                          </p:val>
                                        </p:tav>
                                      </p:tavLst>
                                    </p:anim>
                                    <p:animEffect transition="out" filter="fade">
                                      <p:cBhvr>
                                        <p:cTn id="29" dur="1000"/>
                                        <p:tgtEl>
                                          <p:spTgt spid="53251">
                                            <p:txEl>
                                              <p:pRg st="0" end="0"/>
                                            </p:txEl>
                                          </p:spTgt>
                                        </p:tgtEl>
                                      </p:cBhvr>
                                    </p:animEffect>
                                    <p:set>
                                      <p:cBhvr>
                                        <p:cTn id="30" dur="1" fill="hold">
                                          <p:stCondLst>
                                            <p:cond delay="999"/>
                                          </p:stCondLst>
                                        </p:cTn>
                                        <p:tgtEl>
                                          <p:spTgt spid="53251">
                                            <p:txEl>
                                              <p:pRg st="0" end="0"/>
                                            </p:txEl>
                                          </p:spTgt>
                                        </p:tgtEl>
                                        <p:attrNameLst>
                                          <p:attrName>style.visibility</p:attrName>
                                        </p:attrNameLst>
                                      </p:cBhvr>
                                      <p:to>
                                        <p:strVal val="hidden"/>
                                      </p:to>
                                    </p:set>
                                  </p:childTnLst>
                                </p:cTn>
                              </p:par>
                              <p:par>
                                <p:cTn id="31" presetID="55" presetClass="exit" presetSubtype="0" fill="hold" nodeType="withEffect">
                                  <p:stCondLst>
                                    <p:cond delay="0"/>
                                  </p:stCondLst>
                                  <p:iterate type="lt">
                                    <p:tmPct val="0"/>
                                  </p:iterate>
                                  <p:childTnLst>
                                    <p:anim calcmode="lin" valueType="num">
                                      <p:cBhvr>
                                        <p:cTn id="32" dur="1000"/>
                                        <p:tgtEl>
                                          <p:spTgt spid="53251">
                                            <p:txEl>
                                              <p:pRg st="1" end="1"/>
                                            </p:txEl>
                                          </p:spTgt>
                                        </p:tgtEl>
                                        <p:attrNameLst>
                                          <p:attrName>ppt_w</p:attrName>
                                        </p:attrNameLst>
                                      </p:cBhvr>
                                      <p:tavLst>
                                        <p:tav tm="0">
                                          <p:val>
                                            <p:strVal val="ppt_w"/>
                                          </p:val>
                                        </p:tav>
                                        <p:tav tm="100000">
                                          <p:val>
                                            <p:strVal val="ppt_w*0.70"/>
                                          </p:val>
                                        </p:tav>
                                      </p:tavLst>
                                    </p:anim>
                                    <p:anim calcmode="lin" valueType="num">
                                      <p:cBhvr>
                                        <p:cTn id="33" dur="1000"/>
                                        <p:tgtEl>
                                          <p:spTgt spid="53251">
                                            <p:txEl>
                                              <p:pRg st="1" end="1"/>
                                            </p:txEl>
                                          </p:spTgt>
                                        </p:tgtEl>
                                        <p:attrNameLst>
                                          <p:attrName>ppt_h</p:attrName>
                                        </p:attrNameLst>
                                      </p:cBhvr>
                                      <p:tavLst>
                                        <p:tav tm="0">
                                          <p:val>
                                            <p:strVal val="ppt_h"/>
                                          </p:val>
                                        </p:tav>
                                        <p:tav tm="100000">
                                          <p:val>
                                            <p:strVal val="ppt_h"/>
                                          </p:val>
                                        </p:tav>
                                      </p:tavLst>
                                    </p:anim>
                                    <p:animEffect transition="out" filter="fade">
                                      <p:cBhvr>
                                        <p:cTn id="34" dur="1000"/>
                                        <p:tgtEl>
                                          <p:spTgt spid="53251">
                                            <p:txEl>
                                              <p:pRg st="1" end="1"/>
                                            </p:txEl>
                                          </p:spTgt>
                                        </p:tgtEl>
                                      </p:cBhvr>
                                    </p:animEffect>
                                    <p:set>
                                      <p:cBhvr>
                                        <p:cTn id="35" dur="1" fill="hold">
                                          <p:stCondLst>
                                            <p:cond delay="999"/>
                                          </p:stCondLst>
                                        </p:cTn>
                                        <p:tgtEl>
                                          <p:spTgt spid="53251">
                                            <p:txEl>
                                              <p:pRg st="1" end="1"/>
                                            </p:txEl>
                                          </p:spTgt>
                                        </p:tgtEl>
                                        <p:attrNameLst>
                                          <p:attrName>style.visibility</p:attrName>
                                        </p:attrNameLst>
                                      </p:cBhvr>
                                      <p:to>
                                        <p:strVal val="hidden"/>
                                      </p:to>
                                    </p:set>
                                  </p:childTnLst>
                                </p:cTn>
                              </p:par>
                              <p:par>
                                <p:cTn id="36" presetID="55" presetClass="exit" presetSubtype="0" fill="hold" nodeType="withEffect">
                                  <p:stCondLst>
                                    <p:cond delay="0"/>
                                  </p:stCondLst>
                                  <p:iterate type="lt">
                                    <p:tmPct val="0"/>
                                  </p:iterate>
                                  <p:childTnLst>
                                    <p:anim calcmode="lin" valueType="num">
                                      <p:cBhvr>
                                        <p:cTn id="37" dur="1000"/>
                                        <p:tgtEl>
                                          <p:spTgt spid="53251">
                                            <p:txEl>
                                              <p:pRg st="2" end="2"/>
                                            </p:txEl>
                                          </p:spTgt>
                                        </p:tgtEl>
                                        <p:attrNameLst>
                                          <p:attrName>ppt_w</p:attrName>
                                        </p:attrNameLst>
                                      </p:cBhvr>
                                      <p:tavLst>
                                        <p:tav tm="0">
                                          <p:val>
                                            <p:strVal val="ppt_w"/>
                                          </p:val>
                                        </p:tav>
                                        <p:tav tm="100000">
                                          <p:val>
                                            <p:strVal val="ppt_w*0.70"/>
                                          </p:val>
                                        </p:tav>
                                      </p:tavLst>
                                    </p:anim>
                                    <p:anim calcmode="lin" valueType="num">
                                      <p:cBhvr>
                                        <p:cTn id="38" dur="1000"/>
                                        <p:tgtEl>
                                          <p:spTgt spid="53251">
                                            <p:txEl>
                                              <p:pRg st="2" end="2"/>
                                            </p:txEl>
                                          </p:spTgt>
                                        </p:tgtEl>
                                        <p:attrNameLst>
                                          <p:attrName>ppt_h</p:attrName>
                                        </p:attrNameLst>
                                      </p:cBhvr>
                                      <p:tavLst>
                                        <p:tav tm="0">
                                          <p:val>
                                            <p:strVal val="ppt_h"/>
                                          </p:val>
                                        </p:tav>
                                        <p:tav tm="100000">
                                          <p:val>
                                            <p:strVal val="ppt_h"/>
                                          </p:val>
                                        </p:tav>
                                      </p:tavLst>
                                    </p:anim>
                                    <p:animEffect transition="out" filter="fade">
                                      <p:cBhvr>
                                        <p:cTn id="39" dur="1000"/>
                                        <p:tgtEl>
                                          <p:spTgt spid="53251">
                                            <p:txEl>
                                              <p:pRg st="2" end="2"/>
                                            </p:txEl>
                                          </p:spTgt>
                                        </p:tgtEl>
                                      </p:cBhvr>
                                    </p:animEffect>
                                    <p:set>
                                      <p:cBhvr>
                                        <p:cTn id="40" dur="1" fill="hold">
                                          <p:stCondLst>
                                            <p:cond delay="999"/>
                                          </p:stCondLst>
                                        </p:cTn>
                                        <p:tgtEl>
                                          <p:spTgt spid="53251">
                                            <p:txEl>
                                              <p:pRg st="2" end="2"/>
                                            </p:txEl>
                                          </p:spTgt>
                                        </p:tgtEl>
                                        <p:attrNameLst>
                                          <p:attrName>style.visibility</p:attrName>
                                        </p:attrNameLst>
                                      </p:cBhvr>
                                      <p:to>
                                        <p:strVal val="hidden"/>
                                      </p:to>
                                    </p:set>
                                  </p:childTnLst>
                                </p:cTn>
                              </p:par>
                              <p:par>
                                <p:cTn id="41" presetID="55" presetClass="exit" presetSubtype="0" fill="hold" nodeType="withEffect">
                                  <p:stCondLst>
                                    <p:cond delay="0"/>
                                  </p:stCondLst>
                                  <p:iterate type="lt">
                                    <p:tmPct val="0"/>
                                  </p:iterate>
                                  <p:childTnLst>
                                    <p:anim calcmode="lin" valueType="num">
                                      <p:cBhvr>
                                        <p:cTn id="42" dur="1000"/>
                                        <p:tgtEl>
                                          <p:spTgt spid="53251">
                                            <p:txEl>
                                              <p:pRg st="3" end="3"/>
                                            </p:txEl>
                                          </p:spTgt>
                                        </p:tgtEl>
                                        <p:attrNameLst>
                                          <p:attrName>ppt_w</p:attrName>
                                        </p:attrNameLst>
                                      </p:cBhvr>
                                      <p:tavLst>
                                        <p:tav tm="0">
                                          <p:val>
                                            <p:strVal val="ppt_w"/>
                                          </p:val>
                                        </p:tav>
                                        <p:tav tm="100000">
                                          <p:val>
                                            <p:strVal val="ppt_w*0.70"/>
                                          </p:val>
                                        </p:tav>
                                      </p:tavLst>
                                    </p:anim>
                                    <p:anim calcmode="lin" valueType="num">
                                      <p:cBhvr>
                                        <p:cTn id="43" dur="1000"/>
                                        <p:tgtEl>
                                          <p:spTgt spid="53251">
                                            <p:txEl>
                                              <p:pRg st="3" end="3"/>
                                            </p:txEl>
                                          </p:spTgt>
                                        </p:tgtEl>
                                        <p:attrNameLst>
                                          <p:attrName>ppt_h</p:attrName>
                                        </p:attrNameLst>
                                      </p:cBhvr>
                                      <p:tavLst>
                                        <p:tav tm="0">
                                          <p:val>
                                            <p:strVal val="ppt_h"/>
                                          </p:val>
                                        </p:tav>
                                        <p:tav tm="100000">
                                          <p:val>
                                            <p:strVal val="ppt_h"/>
                                          </p:val>
                                        </p:tav>
                                      </p:tavLst>
                                    </p:anim>
                                    <p:animEffect transition="out" filter="fade">
                                      <p:cBhvr>
                                        <p:cTn id="44" dur="1000"/>
                                        <p:tgtEl>
                                          <p:spTgt spid="53251">
                                            <p:txEl>
                                              <p:pRg st="3" end="3"/>
                                            </p:txEl>
                                          </p:spTgt>
                                        </p:tgtEl>
                                      </p:cBhvr>
                                    </p:animEffect>
                                    <p:set>
                                      <p:cBhvr>
                                        <p:cTn id="45" dur="1" fill="hold">
                                          <p:stCondLst>
                                            <p:cond delay="999"/>
                                          </p:stCondLst>
                                        </p:cTn>
                                        <p:tgtEl>
                                          <p:spTgt spid="53251">
                                            <p:txEl>
                                              <p:pRg st="3" end="3"/>
                                            </p:txEl>
                                          </p:spTgt>
                                        </p:tgtEl>
                                        <p:attrNameLst>
                                          <p:attrName>style.visibility</p:attrName>
                                        </p:attrNameLst>
                                      </p:cBhvr>
                                      <p:to>
                                        <p:strVal val="hidden"/>
                                      </p:to>
                                    </p:set>
                                  </p:childTnLst>
                                </p:cTn>
                              </p:par>
                              <p:par>
                                <p:cTn id="46" presetID="17" presetClass="entr" presetSubtype="10" fill="hold" nodeType="withEffect">
                                  <p:stCondLst>
                                    <p:cond delay="0"/>
                                  </p:stCondLst>
                                  <p:childTnLst>
                                    <p:set>
                                      <p:cBhvr>
                                        <p:cTn id="47" dur="1" fill="hold">
                                          <p:stCondLst>
                                            <p:cond delay="0"/>
                                          </p:stCondLst>
                                        </p:cTn>
                                        <p:tgtEl>
                                          <p:spTgt spid="53252"/>
                                        </p:tgtEl>
                                        <p:attrNameLst>
                                          <p:attrName>style.visibility</p:attrName>
                                        </p:attrNameLst>
                                      </p:cBhvr>
                                      <p:to>
                                        <p:strVal val="visible"/>
                                      </p:to>
                                    </p:set>
                                    <p:anim calcmode="lin" valueType="num">
                                      <p:cBhvr>
                                        <p:cTn id="48" dur="2000" fill="hold"/>
                                        <p:tgtEl>
                                          <p:spTgt spid="53252"/>
                                        </p:tgtEl>
                                        <p:attrNameLst>
                                          <p:attrName>ppt_w</p:attrName>
                                        </p:attrNameLst>
                                      </p:cBhvr>
                                      <p:tavLst>
                                        <p:tav tm="0">
                                          <p:val>
                                            <p:fltVal val="0"/>
                                          </p:val>
                                        </p:tav>
                                        <p:tav tm="100000">
                                          <p:val>
                                            <p:strVal val="#ppt_w"/>
                                          </p:val>
                                        </p:tav>
                                      </p:tavLst>
                                    </p:anim>
                                    <p:anim calcmode="lin" valueType="num">
                                      <p:cBhvr>
                                        <p:cTn id="49" dur="2000" fill="hold"/>
                                        <p:tgtEl>
                                          <p:spTgt spid="5325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bomb.wav"/>
                                        </p:tgtEl>
                                      </p:cMediaNode>
                                    </p:audio>
                                  </p:subTnLst>
                                </p:cTn>
                              </p:par>
                              <p:par>
                                <p:cTn id="50" presetID="42" presetClass="entr" presetSubtype="0" fill="hold" grpId="0" nodeType="withEffect">
                                  <p:stCondLst>
                                    <p:cond delay="0"/>
                                  </p:stCondLst>
                                  <p:childTnLst>
                                    <p:set>
                                      <p:cBhvr>
                                        <p:cTn id="51" dur="1" fill="hold">
                                          <p:stCondLst>
                                            <p:cond delay="0"/>
                                          </p:stCondLst>
                                        </p:cTn>
                                        <p:tgtEl>
                                          <p:spTgt spid="53253"/>
                                        </p:tgtEl>
                                        <p:attrNameLst>
                                          <p:attrName>style.visibility</p:attrName>
                                        </p:attrNameLst>
                                      </p:cBhvr>
                                      <p:to>
                                        <p:strVal val="visible"/>
                                      </p:to>
                                    </p:set>
                                    <p:animEffect transition="in" filter="fade">
                                      <p:cBhvr>
                                        <p:cTn id="52" dur="2000"/>
                                        <p:tgtEl>
                                          <p:spTgt spid="53253"/>
                                        </p:tgtEl>
                                      </p:cBhvr>
                                    </p:animEffect>
                                    <p:anim calcmode="lin" valueType="num">
                                      <p:cBhvr>
                                        <p:cTn id="53" dur="2000" fill="hold"/>
                                        <p:tgtEl>
                                          <p:spTgt spid="53253"/>
                                        </p:tgtEl>
                                        <p:attrNameLst>
                                          <p:attrName>ppt_x</p:attrName>
                                        </p:attrNameLst>
                                      </p:cBhvr>
                                      <p:tavLst>
                                        <p:tav tm="0">
                                          <p:val>
                                            <p:strVal val="#ppt_x"/>
                                          </p:val>
                                        </p:tav>
                                        <p:tav tm="100000">
                                          <p:val>
                                            <p:strVal val="#ppt_x"/>
                                          </p:val>
                                        </p:tav>
                                      </p:tavLst>
                                    </p:anim>
                                    <p:anim calcmode="lin" valueType="num">
                                      <p:cBhvr>
                                        <p:cTn id="54" dur="2000" fill="hold"/>
                                        <p:tgtEl>
                                          <p:spTgt spid="53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B049"/>
            </a:gs>
            <a:gs pos="17999">
              <a:srgbClr val="B43E85"/>
            </a:gs>
            <a:gs pos="31000">
              <a:srgbClr val="C50849"/>
            </a:gs>
            <a:gs pos="33000">
              <a:srgbClr val="F952A0"/>
            </a:gs>
            <a:gs pos="37000">
              <a:srgbClr val="FEE7F2"/>
            </a:gs>
            <a:gs pos="78999">
              <a:srgbClr val="F8B049"/>
            </a:gs>
            <a:gs pos="87000">
              <a:srgbClr val="F8B049"/>
            </a:gs>
            <a:gs pos="100000">
              <a:srgbClr val="FC9FCB"/>
            </a:gs>
          </a:gsLst>
          <a:lin ang="18900000" scaled="1"/>
        </a:gra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body" sz="half" idx="4294967295"/>
          </p:nvPr>
        </p:nvSpPr>
        <p:spPr>
          <a:xfrm>
            <a:off x="419100" y="1524000"/>
            <a:ext cx="8305800" cy="5105400"/>
          </a:xfrm>
        </p:spPr>
        <p:txBody>
          <a:bodyPr/>
          <a:lstStyle/>
          <a:p>
            <a:pPr eaLnBrk="1" hangingPunct="1"/>
            <a:r>
              <a:rPr lang="en-US" sz="2800" b="1" smtClean="0"/>
              <a:t>Americans in France</a:t>
            </a:r>
          </a:p>
          <a:p>
            <a:pPr lvl="1" eaLnBrk="1" hangingPunct="1"/>
            <a:r>
              <a:rPr lang="en-US" sz="3200" smtClean="0"/>
              <a:t>1918, U.S. troops arrive in France in great numbers (General Pershing)</a:t>
            </a:r>
          </a:p>
          <a:p>
            <a:pPr lvl="1" eaLnBrk="1" hangingPunct="1"/>
            <a:r>
              <a:rPr lang="en-US" sz="3200" smtClean="0"/>
              <a:t>American troops had an independent role and also helped British and French troops</a:t>
            </a:r>
          </a:p>
          <a:p>
            <a:pPr lvl="1" eaLnBrk="1" hangingPunct="1"/>
            <a:r>
              <a:rPr lang="en-US" sz="3200" smtClean="0"/>
              <a:t>Strength &amp; Energy of fresh U.S. troops broke the stalemate and turned the tide of the war toward the allies</a:t>
            </a:r>
          </a:p>
          <a:p>
            <a:pPr lvl="1" eaLnBrk="1" hangingPunct="1">
              <a:buFontTx/>
              <a:buNone/>
            </a:pPr>
            <a:endParaRPr lang="en-US" sz="3200" smtClean="0"/>
          </a:p>
          <a:p>
            <a:pPr lvl="1" eaLnBrk="1" hangingPunct="1"/>
            <a:endParaRPr lang="en-US" sz="2400" smtClean="0"/>
          </a:p>
        </p:txBody>
      </p:sp>
      <p:sp>
        <p:nvSpPr>
          <p:cNvPr id="54275"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sz="4000" b="1"/>
              <a:t>How did the U.S. Entry Break the Stalemate?</a:t>
            </a:r>
          </a:p>
        </p:txBody>
      </p:sp>
      <p:pic>
        <p:nvPicPr>
          <p:cNvPr id="54276" name="Picture 4" descr="france"/>
          <p:cNvPicPr>
            <a:picLocks noChangeAspect="1" noChangeArrowheads="1"/>
          </p:cNvPicPr>
          <p:nvPr>
            <p:ph idx="1"/>
          </p:nvPr>
        </p:nvPicPr>
        <p:blipFill>
          <a:blip r:embed="rId4"/>
          <a:srcRect/>
          <a:stretch>
            <a:fillRect/>
          </a:stretch>
        </p:blipFill>
        <p:spPr>
          <a:xfrm>
            <a:off x="1828800" y="1981200"/>
            <a:ext cx="5484813" cy="41148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4274">
                                            <p:txEl>
                                              <p:pRg st="1" end="1"/>
                                            </p:txEl>
                                          </p:spTgt>
                                        </p:tgtEl>
                                        <p:attrNameLst>
                                          <p:attrName>style.visibility</p:attrName>
                                        </p:attrNameLst>
                                      </p:cBhvr>
                                      <p:to>
                                        <p:strVal val="visible"/>
                                      </p:to>
                                    </p:set>
                                    <p:anim calcmode="discrete" valueType="clr">
                                      <p:cBhvr override="childStyle">
                                        <p:cTn id="7" dur="80"/>
                                        <p:tgtEl>
                                          <p:spTgt spid="5427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7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54274">
                                            <p:txEl>
                                              <p:pRg st="1" end="1"/>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4274">
                                            <p:txEl>
                                              <p:pRg st="2" end="2"/>
                                            </p:txEl>
                                          </p:spTgt>
                                        </p:tgtEl>
                                        <p:attrNameLst>
                                          <p:attrName>style.visibility</p:attrName>
                                        </p:attrNameLst>
                                      </p:cBhvr>
                                      <p:to>
                                        <p:strVal val="visible"/>
                                      </p:to>
                                    </p:set>
                                    <p:anim calcmode="discrete" valueType="clr">
                                      <p:cBhvr override="childStyle">
                                        <p:cTn id="14" dur="80"/>
                                        <p:tgtEl>
                                          <p:spTgt spid="5427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4274">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54274">
                                            <p:txEl>
                                              <p:pRg st="2" end="2"/>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4274">
                                            <p:txEl>
                                              <p:pRg st="3" end="3"/>
                                            </p:txEl>
                                          </p:spTgt>
                                        </p:tgtEl>
                                        <p:attrNameLst>
                                          <p:attrName>style.visibility</p:attrName>
                                        </p:attrNameLst>
                                      </p:cBhvr>
                                      <p:to>
                                        <p:strVal val="visible"/>
                                      </p:to>
                                    </p:set>
                                    <p:anim calcmode="discrete" valueType="clr">
                                      <p:cBhvr override="childStyle">
                                        <p:cTn id="21" dur="80"/>
                                        <p:tgtEl>
                                          <p:spTgt spid="5427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4274">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54274">
                                            <p:txEl>
                                              <p:pRg st="3" end="3"/>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4276"/>
                                        </p:tgtEl>
                                        <p:attrNameLst>
                                          <p:attrName>style.visibility</p:attrName>
                                        </p:attrNameLst>
                                      </p:cBhvr>
                                      <p:to>
                                        <p:strVal val="visible"/>
                                      </p:to>
                                    </p:set>
                                    <p:animEffect transition="in" filter="fade">
                                      <p:cBhvr>
                                        <p:cTn id="28" dur="2000"/>
                                        <p:tgtEl>
                                          <p:spTgt spid="54276"/>
                                        </p:tgtEl>
                                      </p:cBhvr>
                                    </p:animEffect>
                                    <p:anim calcmode="lin" valueType="num">
                                      <p:cBhvr>
                                        <p:cTn id="29" dur="2000" fill="hold"/>
                                        <p:tgtEl>
                                          <p:spTgt spid="54276"/>
                                        </p:tgtEl>
                                        <p:attrNameLst>
                                          <p:attrName>ppt_x</p:attrName>
                                        </p:attrNameLst>
                                      </p:cBhvr>
                                      <p:tavLst>
                                        <p:tav tm="0">
                                          <p:val>
                                            <p:strVal val="#ppt_x"/>
                                          </p:val>
                                        </p:tav>
                                        <p:tav tm="100000">
                                          <p:val>
                                            <p:strVal val="#ppt_x"/>
                                          </p:val>
                                        </p:tav>
                                      </p:tavLst>
                                    </p:anim>
                                    <p:anim calcmode="lin" valueType="num">
                                      <p:cBhvr>
                                        <p:cTn id="30" dur="2000" fill="hold"/>
                                        <p:tgtEl>
                                          <p:spTgt spid="5427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bug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50000">
              <a:schemeClr val="bg1"/>
            </a:gs>
            <a:gs pos="100000">
              <a:schemeClr val="tx1"/>
            </a:gs>
          </a:gsLst>
          <a:lin ang="5400000" scaled="1"/>
        </a:gradFill>
        <a:effectLst/>
      </p:bgPr>
    </p:bg>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b="1" smtClean="0"/>
              <a:t>The War Ends</a:t>
            </a:r>
          </a:p>
        </p:txBody>
      </p:sp>
      <p:sp>
        <p:nvSpPr>
          <p:cNvPr id="55299" name="Rectangle 3"/>
          <p:cNvSpPr>
            <a:spLocks noGrp="1" noChangeArrowheads="1"/>
          </p:cNvSpPr>
          <p:nvPr>
            <p:ph type="body" idx="1"/>
          </p:nvPr>
        </p:nvSpPr>
        <p:spPr/>
        <p:txBody>
          <a:bodyPr/>
          <a:lstStyle/>
          <a:p>
            <a:pPr eaLnBrk="1" hangingPunct="1"/>
            <a:r>
              <a:rPr lang="en-US" smtClean="0"/>
              <a:t>Germany realized that since the US entry into the war, it could not win   </a:t>
            </a:r>
          </a:p>
          <a:p>
            <a:pPr eaLnBrk="1" hangingPunct="1"/>
            <a:r>
              <a:rPr lang="en-US" smtClean="0"/>
              <a:t>The German </a:t>
            </a:r>
            <a:r>
              <a:rPr lang="en-US" smtClean="0">
                <a:solidFill>
                  <a:srgbClr val="FFCC00"/>
                </a:solidFill>
              </a:rPr>
              <a:t>Kaiser</a:t>
            </a:r>
            <a:r>
              <a:rPr lang="en-US" smtClean="0"/>
              <a:t> </a:t>
            </a:r>
            <a:r>
              <a:rPr lang="en-US" b="1" smtClean="0">
                <a:solidFill>
                  <a:srgbClr val="FF3300"/>
                </a:solidFill>
              </a:rPr>
              <a:t>abdicated</a:t>
            </a:r>
            <a:r>
              <a:rPr lang="en-US" smtClean="0"/>
              <a:t> his throne</a:t>
            </a:r>
          </a:p>
          <a:p>
            <a:pPr eaLnBrk="1" hangingPunct="1"/>
            <a:r>
              <a:rPr lang="en-US" b="1" smtClean="0">
                <a:solidFill>
                  <a:srgbClr val="FF3300"/>
                </a:solidFill>
              </a:rPr>
              <a:t>Armistice</a:t>
            </a:r>
            <a:r>
              <a:rPr lang="en-US" smtClean="0"/>
              <a:t> is reached (Agreement to stop fighting)</a:t>
            </a:r>
          </a:p>
          <a:p>
            <a:pPr eaLnBrk="1" hangingPunct="1"/>
            <a:r>
              <a:rPr lang="en-US" smtClean="0"/>
              <a:t>The shooting stopped at 11am on November 11</a:t>
            </a:r>
            <a:r>
              <a:rPr lang="en-US" baseline="30000" smtClean="0"/>
              <a:t>th</a:t>
            </a:r>
            <a:r>
              <a:rPr lang="en-US" smtClean="0"/>
              <a:t> 1918.                            </a:t>
            </a:r>
            <a:r>
              <a:rPr lang="en-US" smtClean="0">
                <a:solidFill>
                  <a:schemeClr val="tx2"/>
                </a:solidFill>
              </a:rPr>
              <a:t>(11</a:t>
            </a:r>
            <a:r>
              <a:rPr lang="en-US" baseline="30000" smtClean="0">
                <a:solidFill>
                  <a:schemeClr val="tx2"/>
                </a:solidFill>
              </a:rPr>
              <a:t>th</a:t>
            </a:r>
            <a:r>
              <a:rPr lang="en-US" smtClean="0">
                <a:solidFill>
                  <a:schemeClr val="tx2"/>
                </a:solidFill>
              </a:rPr>
              <a:t> hour of the 11</a:t>
            </a:r>
            <a:r>
              <a:rPr lang="en-US" baseline="30000" smtClean="0">
                <a:solidFill>
                  <a:schemeClr val="tx2"/>
                </a:solidFill>
              </a:rPr>
              <a:t>th</a:t>
            </a:r>
            <a:r>
              <a:rPr lang="en-US" smtClean="0">
                <a:solidFill>
                  <a:schemeClr val="tx2"/>
                </a:solidFill>
              </a:rPr>
              <a:t> day of the 11</a:t>
            </a:r>
            <a:r>
              <a:rPr lang="en-US" baseline="30000" smtClean="0">
                <a:solidFill>
                  <a:schemeClr val="tx2"/>
                </a:solidFill>
              </a:rPr>
              <a:t>th</a:t>
            </a:r>
            <a:r>
              <a:rPr lang="en-US" smtClean="0">
                <a:solidFill>
                  <a:schemeClr val="tx2"/>
                </a:solidFill>
              </a:rPr>
              <a:t> month)</a:t>
            </a:r>
          </a:p>
        </p:txBody>
      </p:sp>
      <p:pic>
        <p:nvPicPr>
          <p:cNvPr id="55300" name="Picture 4" descr="Kaisar"/>
          <p:cNvPicPr>
            <a:picLocks noChangeAspect="1" noChangeArrowheads="1"/>
          </p:cNvPicPr>
          <p:nvPr>
            <p:ph sz="half" idx="4294967295"/>
          </p:nvPr>
        </p:nvPicPr>
        <p:blipFill>
          <a:blip r:embed="rId5"/>
          <a:srcRect/>
          <a:stretch>
            <a:fillRect/>
          </a:stretch>
        </p:blipFill>
        <p:spPr>
          <a:xfrm>
            <a:off x="2817813" y="1295400"/>
            <a:ext cx="3508375" cy="4953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5299">
                                            <p:txEl>
                                              <p:pRg st="0" end="0"/>
                                            </p:txEl>
                                          </p:spTgt>
                                        </p:tgtEl>
                                        <p:attrNameLst>
                                          <p:attrName>style.visibility</p:attrName>
                                        </p:attrNameLst>
                                      </p:cBhvr>
                                      <p:to>
                                        <p:strVal val="visible"/>
                                      </p:to>
                                    </p:set>
                                    <p:anim calcmode="discrete" valueType="clr">
                                      <p:cBhvr override="childStyle">
                                        <p:cTn id="7" dur="80"/>
                                        <p:tgtEl>
                                          <p:spTgt spid="552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52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5299">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5299">
                                            <p:txEl>
                                              <p:pRg st="1" end="1"/>
                                            </p:txEl>
                                          </p:spTgt>
                                        </p:tgtEl>
                                        <p:attrNameLst>
                                          <p:attrName>style.visibility</p:attrName>
                                        </p:attrNameLst>
                                      </p:cBhvr>
                                      <p:to>
                                        <p:strVal val="visible"/>
                                      </p:to>
                                    </p:set>
                                    <p:anim calcmode="discrete" valueType="clr">
                                      <p:cBhvr override="childStyle">
                                        <p:cTn id="14" dur="80"/>
                                        <p:tgtEl>
                                          <p:spTgt spid="552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529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5299">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5299">
                                            <p:txEl>
                                              <p:pRg st="2" end="2"/>
                                            </p:txEl>
                                          </p:spTgt>
                                        </p:tgtEl>
                                        <p:attrNameLst>
                                          <p:attrName>style.visibility</p:attrName>
                                        </p:attrNameLst>
                                      </p:cBhvr>
                                      <p:to>
                                        <p:strVal val="visible"/>
                                      </p:to>
                                    </p:set>
                                    <p:anim calcmode="discrete" valueType="clr">
                                      <p:cBhvr override="childStyle">
                                        <p:cTn id="21" dur="80"/>
                                        <p:tgtEl>
                                          <p:spTgt spid="552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529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55299">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5299">
                                            <p:txEl>
                                              <p:pRg st="3" end="3"/>
                                            </p:txEl>
                                          </p:spTgt>
                                        </p:tgtEl>
                                        <p:attrNameLst>
                                          <p:attrName>style.visibility</p:attrName>
                                        </p:attrNameLst>
                                      </p:cBhvr>
                                      <p:to>
                                        <p:strVal val="visible"/>
                                      </p:to>
                                    </p:set>
                                    <p:anim calcmode="discrete" valueType="clr">
                                      <p:cBhvr override="childStyle">
                                        <p:cTn id="28" dur="80"/>
                                        <p:tgtEl>
                                          <p:spTgt spid="552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529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55299">
                                            <p:txEl>
                                              <p:pRg st="3" end="3"/>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5300"/>
                                        </p:tgtEl>
                                        <p:attrNameLst>
                                          <p:attrName>style.visibility</p:attrName>
                                        </p:attrNameLst>
                                      </p:cBhvr>
                                      <p:to>
                                        <p:strVal val="visible"/>
                                      </p:to>
                                    </p:set>
                                    <p:animEffect transition="in" filter="fade">
                                      <p:cBhvr>
                                        <p:cTn id="35" dur="3000"/>
                                        <p:tgtEl>
                                          <p:spTgt spid="55300"/>
                                        </p:tgtEl>
                                      </p:cBhvr>
                                    </p:animEffect>
                                    <p:anim calcmode="lin" valueType="num">
                                      <p:cBhvr>
                                        <p:cTn id="36" dur="3000" fill="hold"/>
                                        <p:tgtEl>
                                          <p:spTgt spid="55300"/>
                                        </p:tgtEl>
                                        <p:attrNameLst>
                                          <p:attrName>ppt_x</p:attrName>
                                        </p:attrNameLst>
                                      </p:cBhvr>
                                      <p:tavLst>
                                        <p:tav tm="0">
                                          <p:val>
                                            <p:strVal val="#ppt_x"/>
                                          </p:val>
                                        </p:tav>
                                        <p:tav tm="100000">
                                          <p:val>
                                            <p:strVal val="#ppt_x"/>
                                          </p:val>
                                        </p:tav>
                                      </p:tavLst>
                                    </p:anim>
                                    <p:anim calcmode="lin" valueType="num">
                                      <p:cBhvr>
                                        <p:cTn id="37" dur="3000" fill="hold"/>
                                        <p:tgtEl>
                                          <p:spTgt spid="5530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fanfar2.wav"/>
                                        </p:tgtEl>
                                      </p:cMediaNode>
                                    </p:audio>
                                  </p:subTnLst>
                                </p:cTn>
                              </p:par>
                            </p:childTnLst>
                          </p:cTn>
                        </p:par>
                      </p:childTnLst>
                    </p:cTn>
                  </p:par>
                  <p:par>
                    <p:cTn id="38" fill="hold">
                      <p:stCondLst>
                        <p:cond delay="indefinite"/>
                      </p:stCondLst>
                      <p:childTnLst>
                        <p:par>
                          <p:cTn id="39" fill="hold">
                            <p:stCondLst>
                              <p:cond delay="0"/>
                            </p:stCondLst>
                            <p:childTnLst>
                              <p:par>
                                <p:cTn id="40" presetID="48" presetClass="exit" presetSubtype="0" decel="50000" fill="hold" nodeType="clickEffect">
                                  <p:stCondLst>
                                    <p:cond delay="0"/>
                                  </p:stCondLst>
                                  <p:childTnLst>
                                    <p:anim calcmode="lin" valueType="num">
                                      <p:cBhvr>
                                        <p:cTn id="41" dur="3000"/>
                                        <p:tgtEl>
                                          <p:spTgt spid="55300"/>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2" dur="3000"/>
                                        <p:tgtEl>
                                          <p:spTgt spid="55300"/>
                                        </p:tgtEl>
                                        <p:attrNameLst>
                                          <p:attrName>ppt_x</p:attrName>
                                        </p:attrNameLst>
                                      </p:cBhvr>
                                      <p:tavLst>
                                        <p:tav tm="0">
                                          <p:val>
                                            <p:strVal val="ppt_x"/>
                                          </p:val>
                                        </p:tav>
                                        <p:tav tm="50000">
                                          <p:val>
                                            <p:fltVal val="0.95"/>
                                          </p:val>
                                        </p:tav>
                                        <p:tav tm="100000">
                                          <p:val>
                                            <p:fltVal val="-1"/>
                                          </p:val>
                                        </p:tav>
                                      </p:tavLst>
                                    </p:anim>
                                    <p:anim calcmode="lin" valueType="num">
                                      <p:cBhvr>
                                        <p:cTn id="43" dur="3000"/>
                                        <p:tgtEl>
                                          <p:spTgt spid="55300"/>
                                        </p:tgtEl>
                                        <p:attrNameLst>
                                          <p:attrName>ppt_y</p:attrName>
                                        </p:attrNameLst>
                                      </p:cBhvr>
                                      <p:tavLst>
                                        <p:tav tm="0">
                                          <p:val>
                                            <p:strVal val="ppt_y"/>
                                          </p:val>
                                        </p:tav>
                                        <p:tav tm="100000">
                                          <p:val>
                                            <p:strVal val="ppt_y"/>
                                          </p:val>
                                        </p:tav>
                                      </p:tavLst>
                                    </p:anim>
                                    <p:animEffect transition="out" filter="fade">
                                      <p:cBhvr>
                                        <p:cTn id="44" dur="3000"/>
                                        <p:tgtEl>
                                          <p:spTgt spid="55300"/>
                                        </p:tgtEl>
                                      </p:cBhvr>
                                    </p:animEffect>
                                    <p:set>
                                      <p:cBhvr>
                                        <p:cTn id="45" dur="1" fill="hold">
                                          <p:stCondLst>
                                            <p:cond delay="2999"/>
                                          </p:stCondLst>
                                        </p:cTn>
                                        <p:tgtEl>
                                          <p:spTgt spid="55300"/>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boing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b="1" smtClean="0"/>
              <a:t>The Cost of War</a:t>
            </a:r>
          </a:p>
        </p:txBody>
      </p:sp>
      <p:sp>
        <p:nvSpPr>
          <p:cNvPr id="56323" name="Rectangle 3"/>
          <p:cNvSpPr>
            <a:spLocks noGrp="1" noChangeArrowheads="1"/>
          </p:cNvSpPr>
          <p:nvPr>
            <p:ph type="body" idx="1"/>
          </p:nvPr>
        </p:nvSpPr>
        <p:spPr/>
        <p:txBody>
          <a:bodyPr/>
          <a:lstStyle/>
          <a:p>
            <a:pPr eaLnBrk="1" hangingPunct="1">
              <a:lnSpc>
                <a:spcPct val="90000"/>
              </a:lnSpc>
            </a:pPr>
            <a:r>
              <a:rPr lang="en-US" sz="2800" smtClean="0"/>
              <a:t>8 to 9 million Europeans died in battle</a:t>
            </a:r>
          </a:p>
          <a:p>
            <a:pPr eaLnBrk="1" hangingPunct="1">
              <a:lnSpc>
                <a:spcPct val="90000"/>
              </a:lnSpc>
            </a:pPr>
            <a:r>
              <a:rPr lang="en-US" sz="2800" smtClean="0"/>
              <a:t>50,000 Americans died in battle</a:t>
            </a:r>
          </a:p>
          <a:p>
            <a:pPr eaLnBrk="1" hangingPunct="1">
              <a:lnSpc>
                <a:spcPct val="90000"/>
              </a:lnSpc>
            </a:pPr>
            <a:r>
              <a:rPr lang="en-US" sz="2800" smtClean="0"/>
              <a:t>More than 20 million soldiers on both sides were wounded</a:t>
            </a:r>
          </a:p>
          <a:p>
            <a:pPr eaLnBrk="1" hangingPunct="1">
              <a:lnSpc>
                <a:spcPct val="90000"/>
              </a:lnSpc>
            </a:pPr>
            <a:r>
              <a:rPr lang="en-US" sz="2800" smtClean="0"/>
              <a:t>Northern France was in ruins</a:t>
            </a:r>
          </a:p>
          <a:p>
            <a:pPr eaLnBrk="1" hangingPunct="1">
              <a:lnSpc>
                <a:spcPct val="90000"/>
              </a:lnSpc>
            </a:pPr>
            <a:r>
              <a:rPr lang="en-US" sz="2800" smtClean="0"/>
              <a:t>Millions of Germans were near starvation</a:t>
            </a:r>
          </a:p>
          <a:p>
            <a:pPr eaLnBrk="1" hangingPunct="1">
              <a:lnSpc>
                <a:spcPct val="90000"/>
              </a:lnSpc>
            </a:pPr>
            <a:r>
              <a:rPr lang="en-US" sz="2800" smtClean="0"/>
              <a:t>Many European children were left orphaned and homeless</a:t>
            </a:r>
          </a:p>
          <a:p>
            <a:pPr eaLnBrk="1" hangingPunct="1">
              <a:lnSpc>
                <a:spcPct val="90000"/>
              </a:lnSpc>
            </a:pPr>
            <a:r>
              <a:rPr lang="en-US" sz="2800" smtClean="0"/>
              <a:t>Flu </a:t>
            </a:r>
            <a:r>
              <a:rPr lang="en-US" sz="2800" smtClean="0">
                <a:solidFill>
                  <a:srgbClr val="FF3300"/>
                </a:solidFill>
              </a:rPr>
              <a:t>epidemic</a:t>
            </a:r>
            <a:r>
              <a:rPr lang="en-US" sz="2800" smtClean="0"/>
              <a:t> killed more than 20 million people worldwide. (Twice as many as the war itself)</a:t>
            </a:r>
          </a:p>
        </p:txBody>
      </p:sp>
      <p:pic>
        <p:nvPicPr>
          <p:cNvPr id="56324" name="Picture 4" descr="w1destroyedchurch"/>
          <p:cNvPicPr>
            <a:picLocks noChangeAspect="1" noChangeArrowheads="1"/>
          </p:cNvPicPr>
          <p:nvPr>
            <p:ph sz="half" idx="4294967295"/>
          </p:nvPr>
        </p:nvPicPr>
        <p:blipFill>
          <a:blip r:embed="rId4"/>
          <a:srcRect/>
          <a:stretch>
            <a:fillRect/>
          </a:stretch>
        </p:blipFill>
        <p:spPr>
          <a:xfrm>
            <a:off x="1676400" y="1295400"/>
            <a:ext cx="5791200" cy="4400550"/>
          </a:xfrm>
        </p:spPr>
      </p:pic>
      <p:pic>
        <p:nvPicPr>
          <p:cNvPr id="56325" name="Picture 5" descr="FWWamput"/>
          <p:cNvPicPr>
            <a:picLocks noChangeAspect="1" noChangeArrowheads="1"/>
          </p:cNvPicPr>
          <p:nvPr>
            <p:ph sz="half" idx="4294967295"/>
          </p:nvPr>
        </p:nvPicPr>
        <p:blipFill>
          <a:blip r:embed="rId5"/>
          <a:srcRect/>
          <a:stretch>
            <a:fillRect/>
          </a:stretch>
        </p:blipFill>
        <p:spPr>
          <a:xfrm>
            <a:off x="1754188" y="1981200"/>
            <a:ext cx="5637212" cy="3319463"/>
          </a:xfrm>
        </p:spPr>
      </p:pic>
      <p:pic>
        <p:nvPicPr>
          <p:cNvPr id="56326" name="Picture 6" descr="france damaged"/>
          <p:cNvPicPr>
            <a:picLocks noChangeAspect="1" noChangeArrowheads="1"/>
          </p:cNvPicPr>
          <p:nvPr>
            <p:ph sz="half" idx="4294967295"/>
          </p:nvPr>
        </p:nvPicPr>
        <p:blipFill>
          <a:blip r:embed="rId6"/>
          <a:srcRect/>
          <a:stretch>
            <a:fillRect/>
          </a:stretch>
        </p:blipFill>
        <p:spPr>
          <a:xfrm>
            <a:off x="876300" y="1219200"/>
            <a:ext cx="7391400" cy="54356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6323">
                                            <p:txEl>
                                              <p:pRg st="0" end="0"/>
                                            </p:txEl>
                                          </p:spTgt>
                                        </p:tgtEl>
                                        <p:attrNameLst>
                                          <p:attrName>style.visibility</p:attrName>
                                        </p:attrNameLst>
                                      </p:cBhvr>
                                      <p:to>
                                        <p:strVal val="visible"/>
                                      </p:to>
                                    </p:set>
                                    <p:anim calcmode="discrete" valueType="clr">
                                      <p:cBhvr override="childStyle">
                                        <p:cTn id="7" dur="80"/>
                                        <p:tgtEl>
                                          <p:spTgt spid="563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6323">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6323">
                                            <p:txEl>
                                              <p:pRg st="1" end="1"/>
                                            </p:txEl>
                                          </p:spTgt>
                                        </p:tgtEl>
                                        <p:attrNameLst>
                                          <p:attrName>style.visibility</p:attrName>
                                        </p:attrNameLst>
                                      </p:cBhvr>
                                      <p:to>
                                        <p:strVal val="visible"/>
                                      </p:to>
                                    </p:set>
                                    <p:anim calcmode="discrete" valueType="clr">
                                      <p:cBhvr override="childStyle">
                                        <p:cTn id="14" dur="80"/>
                                        <p:tgtEl>
                                          <p:spTgt spid="5632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2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6323">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6323">
                                            <p:txEl>
                                              <p:pRg st="2" end="2"/>
                                            </p:txEl>
                                          </p:spTgt>
                                        </p:tgtEl>
                                        <p:attrNameLst>
                                          <p:attrName>style.visibility</p:attrName>
                                        </p:attrNameLst>
                                      </p:cBhvr>
                                      <p:to>
                                        <p:strVal val="visible"/>
                                      </p:to>
                                    </p:set>
                                    <p:anim calcmode="discrete" valueType="clr">
                                      <p:cBhvr override="childStyle">
                                        <p:cTn id="21" dur="80"/>
                                        <p:tgtEl>
                                          <p:spTgt spid="5632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632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56323">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6323">
                                            <p:txEl>
                                              <p:pRg st="3" end="3"/>
                                            </p:txEl>
                                          </p:spTgt>
                                        </p:tgtEl>
                                        <p:attrNameLst>
                                          <p:attrName>style.visibility</p:attrName>
                                        </p:attrNameLst>
                                      </p:cBhvr>
                                      <p:to>
                                        <p:strVal val="visible"/>
                                      </p:to>
                                    </p:set>
                                    <p:anim calcmode="discrete" valueType="clr">
                                      <p:cBhvr override="childStyle">
                                        <p:cTn id="28" dur="80"/>
                                        <p:tgtEl>
                                          <p:spTgt spid="5632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632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56323">
                                            <p:txEl>
                                              <p:pRg st="3" end="3"/>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56323">
                                            <p:txEl>
                                              <p:pRg st="4" end="4"/>
                                            </p:txEl>
                                          </p:spTgt>
                                        </p:tgtEl>
                                        <p:attrNameLst>
                                          <p:attrName>style.visibility</p:attrName>
                                        </p:attrNameLst>
                                      </p:cBhvr>
                                      <p:to>
                                        <p:strVal val="visible"/>
                                      </p:to>
                                    </p:set>
                                    <p:anim calcmode="discrete" valueType="clr">
                                      <p:cBhvr override="childStyle">
                                        <p:cTn id="35" dur="80"/>
                                        <p:tgtEl>
                                          <p:spTgt spid="5632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632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56323">
                                            <p:txEl>
                                              <p:pRg st="4" end="4"/>
                                            </p:txEl>
                                          </p:spTgt>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56323">
                                            <p:txEl>
                                              <p:pRg st="5" end="5"/>
                                            </p:txEl>
                                          </p:spTgt>
                                        </p:tgtEl>
                                        <p:attrNameLst>
                                          <p:attrName>style.visibility</p:attrName>
                                        </p:attrNameLst>
                                      </p:cBhvr>
                                      <p:to>
                                        <p:strVal val="visible"/>
                                      </p:to>
                                    </p:set>
                                    <p:anim calcmode="discrete" valueType="clr">
                                      <p:cBhvr override="childStyle">
                                        <p:cTn id="42" dur="80"/>
                                        <p:tgtEl>
                                          <p:spTgt spid="5632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632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56323">
                                            <p:txEl>
                                              <p:pRg st="5" end="5"/>
                                            </p:txEl>
                                          </p:spTgt>
                                        </p:tgtEl>
                                        <p:attrNameLst>
                                          <p:attrName>fill.type</p:attrName>
                                        </p:attrNameLst>
                                      </p:cBhvr>
                                      <p:to>
                                        <p:strVal val="solid"/>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56323">
                                            <p:txEl>
                                              <p:pRg st="6" end="6"/>
                                            </p:txEl>
                                          </p:spTgt>
                                        </p:tgtEl>
                                        <p:attrNameLst>
                                          <p:attrName>style.visibility</p:attrName>
                                        </p:attrNameLst>
                                      </p:cBhvr>
                                      <p:to>
                                        <p:strVal val="visible"/>
                                      </p:to>
                                    </p:set>
                                    <p:anim calcmode="discrete" valueType="clr">
                                      <p:cBhvr override="childStyle">
                                        <p:cTn id="49" dur="80"/>
                                        <p:tgtEl>
                                          <p:spTgt spid="5632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632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56323">
                                            <p:txEl>
                                              <p:pRg st="6" end="6"/>
                                            </p:txEl>
                                          </p:spTgt>
                                        </p:tgtEl>
                                        <p:attrNameLst>
                                          <p:attrName>fill.type</p:attrName>
                                        </p:attrNameLst>
                                      </p:cBhvr>
                                      <p:to>
                                        <p:strVal val="solid"/>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2" fill="hold">
                      <p:stCondLst>
                        <p:cond delay="indefinite"/>
                      </p:stCondLst>
                      <p:childTnLst>
                        <p:par>
                          <p:cTn id="53" fill="hold">
                            <p:stCondLst>
                              <p:cond delay="0"/>
                            </p:stCondLst>
                            <p:childTnLst>
                              <p:par>
                                <p:cTn id="54" presetID="55" presetClass="exit" presetSubtype="0" fill="hold" nodeType="clickEffect">
                                  <p:stCondLst>
                                    <p:cond delay="0"/>
                                  </p:stCondLst>
                                  <p:iterate type="lt">
                                    <p:tmPct val="0"/>
                                  </p:iterate>
                                  <p:childTnLst>
                                    <p:anim calcmode="lin" valueType="num">
                                      <p:cBhvr>
                                        <p:cTn id="55" dur="1000"/>
                                        <p:tgtEl>
                                          <p:spTgt spid="56323">
                                            <p:txEl>
                                              <p:pRg st="0" end="0"/>
                                            </p:txEl>
                                          </p:spTgt>
                                        </p:tgtEl>
                                        <p:attrNameLst>
                                          <p:attrName>ppt_w</p:attrName>
                                        </p:attrNameLst>
                                      </p:cBhvr>
                                      <p:tavLst>
                                        <p:tav tm="0">
                                          <p:val>
                                            <p:strVal val="ppt_w"/>
                                          </p:val>
                                        </p:tav>
                                        <p:tav tm="100000">
                                          <p:val>
                                            <p:strVal val="ppt_w*0.70"/>
                                          </p:val>
                                        </p:tav>
                                      </p:tavLst>
                                    </p:anim>
                                    <p:anim calcmode="lin" valueType="num">
                                      <p:cBhvr>
                                        <p:cTn id="56" dur="1000"/>
                                        <p:tgtEl>
                                          <p:spTgt spid="56323">
                                            <p:txEl>
                                              <p:pRg st="0" end="0"/>
                                            </p:txEl>
                                          </p:spTgt>
                                        </p:tgtEl>
                                        <p:attrNameLst>
                                          <p:attrName>ppt_h</p:attrName>
                                        </p:attrNameLst>
                                      </p:cBhvr>
                                      <p:tavLst>
                                        <p:tav tm="0">
                                          <p:val>
                                            <p:strVal val="ppt_h"/>
                                          </p:val>
                                        </p:tav>
                                        <p:tav tm="100000">
                                          <p:val>
                                            <p:strVal val="ppt_h"/>
                                          </p:val>
                                        </p:tav>
                                      </p:tavLst>
                                    </p:anim>
                                    <p:animEffect transition="out" filter="fade">
                                      <p:cBhvr>
                                        <p:cTn id="57" dur="1000"/>
                                        <p:tgtEl>
                                          <p:spTgt spid="56323">
                                            <p:txEl>
                                              <p:pRg st="0" end="0"/>
                                            </p:txEl>
                                          </p:spTgt>
                                        </p:tgtEl>
                                      </p:cBhvr>
                                    </p:animEffect>
                                    <p:set>
                                      <p:cBhvr>
                                        <p:cTn id="58" dur="1" fill="hold">
                                          <p:stCondLst>
                                            <p:cond delay="999"/>
                                          </p:stCondLst>
                                        </p:cTn>
                                        <p:tgtEl>
                                          <p:spTgt spid="56323">
                                            <p:txEl>
                                              <p:pRg st="0" end="0"/>
                                            </p:txEl>
                                          </p:spTgt>
                                        </p:tgtEl>
                                        <p:attrNameLst>
                                          <p:attrName>style.visibility</p:attrName>
                                        </p:attrNameLst>
                                      </p:cBhvr>
                                      <p:to>
                                        <p:strVal val="hidden"/>
                                      </p:to>
                                    </p:set>
                                  </p:childTnLst>
                                </p:cTn>
                              </p:par>
                              <p:par>
                                <p:cTn id="59" presetID="55" presetClass="exit" presetSubtype="0" fill="hold" nodeType="withEffect">
                                  <p:stCondLst>
                                    <p:cond delay="0"/>
                                  </p:stCondLst>
                                  <p:iterate type="lt">
                                    <p:tmPct val="0"/>
                                  </p:iterate>
                                  <p:childTnLst>
                                    <p:anim calcmode="lin" valueType="num">
                                      <p:cBhvr>
                                        <p:cTn id="60" dur="1000"/>
                                        <p:tgtEl>
                                          <p:spTgt spid="56323">
                                            <p:txEl>
                                              <p:pRg st="1" end="1"/>
                                            </p:txEl>
                                          </p:spTgt>
                                        </p:tgtEl>
                                        <p:attrNameLst>
                                          <p:attrName>ppt_w</p:attrName>
                                        </p:attrNameLst>
                                      </p:cBhvr>
                                      <p:tavLst>
                                        <p:tav tm="0">
                                          <p:val>
                                            <p:strVal val="ppt_w"/>
                                          </p:val>
                                        </p:tav>
                                        <p:tav tm="100000">
                                          <p:val>
                                            <p:strVal val="ppt_w*0.70"/>
                                          </p:val>
                                        </p:tav>
                                      </p:tavLst>
                                    </p:anim>
                                    <p:anim calcmode="lin" valueType="num">
                                      <p:cBhvr>
                                        <p:cTn id="61" dur="1000"/>
                                        <p:tgtEl>
                                          <p:spTgt spid="56323">
                                            <p:txEl>
                                              <p:pRg st="1" end="1"/>
                                            </p:txEl>
                                          </p:spTgt>
                                        </p:tgtEl>
                                        <p:attrNameLst>
                                          <p:attrName>ppt_h</p:attrName>
                                        </p:attrNameLst>
                                      </p:cBhvr>
                                      <p:tavLst>
                                        <p:tav tm="0">
                                          <p:val>
                                            <p:strVal val="ppt_h"/>
                                          </p:val>
                                        </p:tav>
                                        <p:tav tm="100000">
                                          <p:val>
                                            <p:strVal val="ppt_h"/>
                                          </p:val>
                                        </p:tav>
                                      </p:tavLst>
                                    </p:anim>
                                    <p:animEffect transition="out" filter="fade">
                                      <p:cBhvr>
                                        <p:cTn id="62" dur="1000"/>
                                        <p:tgtEl>
                                          <p:spTgt spid="56323">
                                            <p:txEl>
                                              <p:pRg st="1" end="1"/>
                                            </p:txEl>
                                          </p:spTgt>
                                        </p:tgtEl>
                                      </p:cBhvr>
                                    </p:animEffect>
                                    <p:set>
                                      <p:cBhvr>
                                        <p:cTn id="63" dur="1" fill="hold">
                                          <p:stCondLst>
                                            <p:cond delay="999"/>
                                          </p:stCondLst>
                                        </p:cTn>
                                        <p:tgtEl>
                                          <p:spTgt spid="56323">
                                            <p:txEl>
                                              <p:pRg st="1" end="1"/>
                                            </p:txEl>
                                          </p:spTgt>
                                        </p:tgtEl>
                                        <p:attrNameLst>
                                          <p:attrName>style.visibility</p:attrName>
                                        </p:attrNameLst>
                                      </p:cBhvr>
                                      <p:to>
                                        <p:strVal val="hidden"/>
                                      </p:to>
                                    </p:set>
                                  </p:childTnLst>
                                </p:cTn>
                              </p:par>
                              <p:par>
                                <p:cTn id="64" presetID="55" presetClass="exit" presetSubtype="0" fill="hold" nodeType="withEffect">
                                  <p:stCondLst>
                                    <p:cond delay="0"/>
                                  </p:stCondLst>
                                  <p:iterate type="lt">
                                    <p:tmPct val="0"/>
                                  </p:iterate>
                                  <p:childTnLst>
                                    <p:anim calcmode="lin" valueType="num">
                                      <p:cBhvr>
                                        <p:cTn id="65" dur="1000"/>
                                        <p:tgtEl>
                                          <p:spTgt spid="56323">
                                            <p:txEl>
                                              <p:pRg st="2" end="2"/>
                                            </p:txEl>
                                          </p:spTgt>
                                        </p:tgtEl>
                                        <p:attrNameLst>
                                          <p:attrName>ppt_w</p:attrName>
                                        </p:attrNameLst>
                                      </p:cBhvr>
                                      <p:tavLst>
                                        <p:tav tm="0">
                                          <p:val>
                                            <p:strVal val="ppt_w"/>
                                          </p:val>
                                        </p:tav>
                                        <p:tav tm="100000">
                                          <p:val>
                                            <p:strVal val="ppt_w*0.70"/>
                                          </p:val>
                                        </p:tav>
                                      </p:tavLst>
                                    </p:anim>
                                    <p:anim calcmode="lin" valueType="num">
                                      <p:cBhvr>
                                        <p:cTn id="66" dur="1000"/>
                                        <p:tgtEl>
                                          <p:spTgt spid="56323">
                                            <p:txEl>
                                              <p:pRg st="2" end="2"/>
                                            </p:txEl>
                                          </p:spTgt>
                                        </p:tgtEl>
                                        <p:attrNameLst>
                                          <p:attrName>ppt_h</p:attrName>
                                        </p:attrNameLst>
                                      </p:cBhvr>
                                      <p:tavLst>
                                        <p:tav tm="0">
                                          <p:val>
                                            <p:strVal val="ppt_h"/>
                                          </p:val>
                                        </p:tav>
                                        <p:tav tm="100000">
                                          <p:val>
                                            <p:strVal val="ppt_h"/>
                                          </p:val>
                                        </p:tav>
                                      </p:tavLst>
                                    </p:anim>
                                    <p:animEffect transition="out" filter="fade">
                                      <p:cBhvr>
                                        <p:cTn id="67" dur="1000"/>
                                        <p:tgtEl>
                                          <p:spTgt spid="56323">
                                            <p:txEl>
                                              <p:pRg st="2" end="2"/>
                                            </p:txEl>
                                          </p:spTgt>
                                        </p:tgtEl>
                                      </p:cBhvr>
                                    </p:animEffect>
                                    <p:set>
                                      <p:cBhvr>
                                        <p:cTn id="68" dur="1" fill="hold">
                                          <p:stCondLst>
                                            <p:cond delay="999"/>
                                          </p:stCondLst>
                                        </p:cTn>
                                        <p:tgtEl>
                                          <p:spTgt spid="56323">
                                            <p:txEl>
                                              <p:pRg st="2" end="2"/>
                                            </p:txEl>
                                          </p:spTgt>
                                        </p:tgtEl>
                                        <p:attrNameLst>
                                          <p:attrName>style.visibility</p:attrName>
                                        </p:attrNameLst>
                                      </p:cBhvr>
                                      <p:to>
                                        <p:strVal val="hidden"/>
                                      </p:to>
                                    </p:set>
                                  </p:childTnLst>
                                </p:cTn>
                              </p:par>
                              <p:par>
                                <p:cTn id="69" presetID="55" presetClass="exit" presetSubtype="0" fill="hold" nodeType="withEffect">
                                  <p:stCondLst>
                                    <p:cond delay="0"/>
                                  </p:stCondLst>
                                  <p:iterate type="lt">
                                    <p:tmPct val="0"/>
                                  </p:iterate>
                                  <p:childTnLst>
                                    <p:anim calcmode="lin" valueType="num">
                                      <p:cBhvr>
                                        <p:cTn id="70" dur="1000"/>
                                        <p:tgtEl>
                                          <p:spTgt spid="56323">
                                            <p:txEl>
                                              <p:pRg st="3" end="3"/>
                                            </p:txEl>
                                          </p:spTgt>
                                        </p:tgtEl>
                                        <p:attrNameLst>
                                          <p:attrName>ppt_w</p:attrName>
                                        </p:attrNameLst>
                                      </p:cBhvr>
                                      <p:tavLst>
                                        <p:tav tm="0">
                                          <p:val>
                                            <p:strVal val="ppt_w"/>
                                          </p:val>
                                        </p:tav>
                                        <p:tav tm="100000">
                                          <p:val>
                                            <p:strVal val="ppt_w*0.70"/>
                                          </p:val>
                                        </p:tav>
                                      </p:tavLst>
                                    </p:anim>
                                    <p:anim calcmode="lin" valueType="num">
                                      <p:cBhvr>
                                        <p:cTn id="71" dur="1000"/>
                                        <p:tgtEl>
                                          <p:spTgt spid="56323">
                                            <p:txEl>
                                              <p:pRg st="3" end="3"/>
                                            </p:txEl>
                                          </p:spTgt>
                                        </p:tgtEl>
                                        <p:attrNameLst>
                                          <p:attrName>ppt_h</p:attrName>
                                        </p:attrNameLst>
                                      </p:cBhvr>
                                      <p:tavLst>
                                        <p:tav tm="0">
                                          <p:val>
                                            <p:strVal val="ppt_h"/>
                                          </p:val>
                                        </p:tav>
                                        <p:tav tm="100000">
                                          <p:val>
                                            <p:strVal val="ppt_h"/>
                                          </p:val>
                                        </p:tav>
                                      </p:tavLst>
                                    </p:anim>
                                    <p:animEffect transition="out" filter="fade">
                                      <p:cBhvr>
                                        <p:cTn id="72" dur="1000"/>
                                        <p:tgtEl>
                                          <p:spTgt spid="56323">
                                            <p:txEl>
                                              <p:pRg st="3" end="3"/>
                                            </p:txEl>
                                          </p:spTgt>
                                        </p:tgtEl>
                                      </p:cBhvr>
                                    </p:animEffect>
                                    <p:set>
                                      <p:cBhvr>
                                        <p:cTn id="73" dur="1" fill="hold">
                                          <p:stCondLst>
                                            <p:cond delay="999"/>
                                          </p:stCondLst>
                                        </p:cTn>
                                        <p:tgtEl>
                                          <p:spTgt spid="56323">
                                            <p:txEl>
                                              <p:pRg st="3" end="3"/>
                                            </p:txEl>
                                          </p:spTgt>
                                        </p:tgtEl>
                                        <p:attrNameLst>
                                          <p:attrName>style.visibility</p:attrName>
                                        </p:attrNameLst>
                                      </p:cBhvr>
                                      <p:to>
                                        <p:strVal val="hidden"/>
                                      </p:to>
                                    </p:set>
                                  </p:childTnLst>
                                </p:cTn>
                              </p:par>
                              <p:par>
                                <p:cTn id="74" presetID="55" presetClass="exit" presetSubtype="0" fill="hold" nodeType="withEffect">
                                  <p:stCondLst>
                                    <p:cond delay="0"/>
                                  </p:stCondLst>
                                  <p:iterate type="lt">
                                    <p:tmPct val="0"/>
                                  </p:iterate>
                                  <p:childTnLst>
                                    <p:anim calcmode="lin" valueType="num">
                                      <p:cBhvr>
                                        <p:cTn id="75" dur="1000"/>
                                        <p:tgtEl>
                                          <p:spTgt spid="56323">
                                            <p:txEl>
                                              <p:pRg st="4" end="4"/>
                                            </p:txEl>
                                          </p:spTgt>
                                        </p:tgtEl>
                                        <p:attrNameLst>
                                          <p:attrName>ppt_w</p:attrName>
                                        </p:attrNameLst>
                                      </p:cBhvr>
                                      <p:tavLst>
                                        <p:tav tm="0">
                                          <p:val>
                                            <p:strVal val="ppt_w"/>
                                          </p:val>
                                        </p:tav>
                                        <p:tav tm="100000">
                                          <p:val>
                                            <p:strVal val="ppt_w*0.70"/>
                                          </p:val>
                                        </p:tav>
                                      </p:tavLst>
                                    </p:anim>
                                    <p:anim calcmode="lin" valueType="num">
                                      <p:cBhvr>
                                        <p:cTn id="76" dur="1000"/>
                                        <p:tgtEl>
                                          <p:spTgt spid="56323">
                                            <p:txEl>
                                              <p:pRg st="4" end="4"/>
                                            </p:txEl>
                                          </p:spTgt>
                                        </p:tgtEl>
                                        <p:attrNameLst>
                                          <p:attrName>ppt_h</p:attrName>
                                        </p:attrNameLst>
                                      </p:cBhvr>
                                      <p:tavLst>
                                        <p:tav tm="0">
                                          <p:val>
                                            <p:strVal val="ppt_h"/>
                                          </p:val>
                                        </p:tav>
                                        <p:tav tm="100000">
                                          <p:val>
                                            <p:strVal val="ppt_h"/>
                                          </p:val>
                                        </p:tav>
                                      </p:tavLst>
                                    </p:anim>
                                    <p:animEffect transition="out" filter="fade">
                                      <p:cBhvr>
                                        <p:cTn id="77" dur="1000"/>
                                        <p:tgtEl>
                                          <p:spTgt spid="56323">
                                            <p:txEl>
                                              <p:pRg st="4" end="4"/>
                                            </p:txEl>
                                          </p:spTgt>
                                        </p:tgtEl>
                                      </p:cBhvr>
                                    </p:animEffect>
                                    <p:set>
                                      <p:cBhvr>
                                        <p:cTn id="78" dur="1" fill="hold">
                                          <p:stCondLst>
                                            <p:cond delay="999"/>
                                          </p:stCondLst>
                                        </p:cTn>
                                        <p:tgtEl>
                                          <p:spTgt spid="56323">
                                            <p:txEl>
                                              <p:pRg st="4" end="4"/>
                                            </p:txEl>
                                          </p:spTgt>
                                        </p:tgtEl>
                                        <p:attrNameLst>
                                          <p:attrName>style.visibility</p:attrName>
                                        </p:attrNameLst>
                                      </p:cBhvr>
                                      <p:to>
                                        <p:strVal val="hidden"/>
                                      </p:to>
                                    </p:set>
                                  </p:childTnLst>
                                </p:cTn>
                              </p:par>
                              <p:par>
                                <p:cTn id="79" presetID="55" presetClass="exit" presetSubtype="0" fill="hold" nodeType="withEffect">
                                  <p:stCondLst>
                                    <p:cond delay="0"/>
                                  </p:stCondLst>
                                  <p:iterate type="lt">
                                    <p:tmPct val="0"/>
                                  </p:iterate>
                                  <p:childTnLst>
                                    <p:anim calcmode="lin" valueType="num">
                                      <p:cBhvr>
                                        <p:cTn id="80" dur="1000"/>
                                        <p:tgtEl>
                                          <p:spTgt spid="56323">
                                            <p:txEl>
                                              <p:pRg st="5" end="5"/>
                                            </p:txEl>
                                          </p:spTgt>
                                        </p:tgtEl>
                                        <p:attrNameLst>
                                          <p:attrName>ppt_w</p:attrName>
                                        </p:attrNameLst>
                                      </p:cBhvr>
                                      <p:tavLst>
                                        <p:tav tm="0">
                                          <p:val>
                                            <p:strVal val="ppt_w"/>
                                          </p:val>
                                        </p:tav>
                                        <p:tav tm="100000">
                                          <p:val>
                                            <p:strVal val="ppt_w*0.70"/>
                                          </p:val>
                                        </p:tav>
                                      </p:tavLst>
                                    </p:anim>
                                    <p:anim calcmode="lin" valueType="num">
                                      <p:cBhvr>
                                        <p:cTn id="81" dur="1000"/>
                                        <p:tgtEl>
                                          <p:spTgt spid="56323">
                                            <p:txEl>
                                              <p:pRg st="5" end="5"/>
                                            </p:txEl>
                                          </p:spTgt>
                                        </p:tgtEl>
                                        <p:attrNameLst>
                                          <p:attrName>ppt_h</p:attrName>
                                        </p:attrNameLst>
                                      </p:cBhvr>
                                      <p:tavLst>
                                        <p:tav tm="0">
                                          <p:val>
                                            <p:strVal val="ppt_h"/>
                                          </p:val>
                                        </p:tav>
                                        <p:tav tm="100000">
                                          <p:val>
                                            <p:strVal val="ppt_h"/>
                                          </p:val>
                                        </p:tav>
                                      </p:tavLst>
                                    </p:anim>
                                    <p:animEffect transition="out" filter="fade">
                                      <p:cBhvr>
                                        <p:cTn id="82" dur="1000"/>
                                        <p:tgtEl>
                                          <p:spTgt spid="56323">
                                            <p:txEl>
                                              <p:pRg st="5" end="5"/>
                                            </p:txEl>
                                          </p:spTgt>
                                        </p:tgtEl>
                                      </p:cBhvr>
                                    </p:animEffect>
                                    <p:set>
                                      <p:cBhvr>
                                        <p:cTn id="83" dur="1" fill="hold">
                                          <p:stCondLst>
                                            <p:cond delay="999"/>
                                          </p:stCondLst>
                                        </p:cTn>
                                        <p:tgtEl>
                                          <p:spTgt spid="56323">
                                            <p:txEl>
                                              <p:pRg st="5" end="5"/>
                                            </p:txEl>
                                          </p:spTgt>
                                        </p:tgtEl>
                                        <p:attrNameLst>
                                          <p:attrName>style.visibility</p:attrName>
                                        </p:attrNameLst>
                                      </p:cBhvr>
                                      <p:to>
                                        <p:strVal val="hidden"/>
                                      </p:to>
                                    </p:set>
                                  </p:childTnLst>
                                </p:cTn>
                              </p:par>
                              <p:par>
                                <p:cTn id="84" presetID="55" presetClass="exit" presetSubtype="0" fill="hold" nodeType="withEffect">
                                  <p:stCondLst>
                                    <p:cond delay="0"/>
                                  </p:stCondLst>
                                  <p:iterate type="lt">
                                    <p:tmPct val="0"/>
                                  </p:iterate>
                                  <p:childTnLst>
                                    <p:anim calcmode="lin" valueType="num">
                                      <p:cBhvr>
                                        <p:cTn id="85" dur="1000"/>
                                        <p:tgtEl>
                                          <p:spTgt spid="56323">
                                            <p:txEl>
                                              <p:pRg st="6" end="6"/>
                                            </p:txEl>
                                          </p:spTgt>
                                        </p:tgtEl>
                                        <p:attrNameLst>
                                          <p:attrName>ppt_w</p:attrName>
                                        </p:attrNameLst>
                                      </p:cBhvr>
                                      <p:tavLst>
                                        <p:tav tm="0">
                                          <p:val>
                                            <p:strVal val="ppt_w"/>
                                          </p:val>
                                        </p:tav>
                                        <p:tav tm="100000">
                                          <p:val>
                                            <p:strVal val="ppt_w*0.70"/>
                                          </p:val>
                                        </p:tav>
                                      </p:tavLst>
                                    </p:anim>
                                    <p:anim calcmode="lin" valueType="num">
                                      <p:cBhvr>
                                        <p:cTn id="86" dur="1000"/>
                                        <p:tgtEl>
                                          <p:spTgt spid="56323">
                                            <p:txEl>
                                              <p:pRg st="6" end="6"/>
                                            </p:txEl>
                                          </p:spTgt>
                                        </p:tgtEl>
                                        <p:attrNameLst>
                                          <p:attrName>ppt_h</p:attrName>
                                        </p:attrNameLst>
                                      </p:cBhvr>
                                      <p:tavLst>
                                        <p:tav tm="0">
                                          <p:val>
                                            <p:strVal val="ppt_h"/>
                                          </p:val>
                                        </p:tav>
                                        <p:tav tm="100000">
                                          <p:val>
                                            <p:strVal val="ppt_h"/>
                                          </p:val>
                                        </p:tav>
                                      </p:tavLst>
                                    </p:anim>
                                    <p:animEffect transition="out" filter="fade">
                                      <p:cBhvr>
                                        <p:cTn id="87" dur="1000"/>
                                        <p:tgtEl>
                                          <p:spTgt spid="56323">
                                            <p:txEl>
                                              <p:pRg st="6" end="6"/>
                                            </p:txEl>
                                          </p:spTgt>
                                        </p:tgtEl>
                                      </p:cBhvr>
                                    </p:animEffect>
                                    <p:set>
                                      <p:cBhvr>
                                        <p:cTn id="88" dur="1" fill="hold">
                                          <p:stCondLst>
                                            <p:cond delay="999"/>
                                          </p:stCondLst>
                                        </p:cTn>
                                        <p:tgtEl>
                                          <p:spTgt spid="56323">
                                            <p:txEl>
                                              <p:pRg st="6" end="6"/>
                                            </p:txEl>
                                          </p:spTgt>
                                        </p:tgtEl>
                                        <p:attrNameLst>
                                          <p:attrName>style.visibility</p:attrName>
                                        </p:attrNameLst>
                                      </p:cBhvr>
                                      <p:to>
                                        <p:strVal val="hidden"/>
                                      </p:to>
                                    </p:set>
                                  </p:childTnLst>
                                </p:cTn>
                              </p:par>
                              <p:par>
                                <p:cTn id="89" presetID="42" presetClass="entr" presetSubtype="0" fill="hold" nodeType="withEffect">
                                  <p:stCondLst>
                                    <p:cond delay="0"/>
                                  </p:stCondLst>
                                  <p:childTnLst>
                                    <p:set>
                                      <p:cBhvr>
                                        <p:cTn id="90" dur="1" fill="hold">
                                          <p:stCondLst>
                                            <p:cond delay="0"/>
                                          </p:stCondLst>
                                        </p:cTn>
                                        <p:tgtEl>
                                          <p:spTgt spid="56324"/>
                                        </p:tgtEl>
                                        <p:attrNameLst>
                                          <p:attrName>style.visibility</p:attrName>
                                        </p:attrNameLst>
                                      </p:cBhvr>
                                      <p:to>
                                        <p:strVal val="visible"/>
                                      </p:to>
                                    </p:set>
                                    <p:animEffect transition="in" filter="fade">
                                      <p:cBhvr>
                                        <p:cTn id="91" dur="2000"/>
                                        <p:tgtEl>
                                          <p:spTgt spid="56324"/>
                                        </p:tgtEl>
                                      </p:cBhvr>
                                    </p:animEffect>
                                    <p:anim calcmode="lin" valueType="num">
                                      <p:cBhvr>
                                        <p:cTn id="92" dur="2000" fill="hold"/>
                                        <p:tgtEl>
                                          <p:spTgt spid="56324"/>
                                        </p:tgtEl>
                                        <p:attrNameLst>
                                          <p:attrName>ppt_x</p:attrName>
                                        </p:attrNameLst>
                                      </p:cBhvr>
                                      <p:tavLst>
                                        <p:tav tm="0">
                                          <p:val>
                                            <p:strVal val="#ppt_x"/>
                                          </p:val>
                                        </p:tav>
                                        <p:tav tm="100000">
                                          <p:val>
                                            <p:strVal val="#ppt_x"/>
                                          </p:val>
                                        </p:tav>
                                      </p:tavLst>
                                    </p:anim>
                                    <p:anim calcmode="lin" valueType="num">
                                      <p:cBhvr>
                                        <p:cTn id="93" dur="2000" fill="hold"/>
                                        <p:tgtEl>
                                          <p:spTgt spid="563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3" name="bomb.wav"/>
                                        </p:tgtEl>
                                      </p:cMediaNode>
                                    </p:audio>
                                  </p:subTnLst>
                                </p:cTn>
                              </p:par>
                            </p:childTnLst>
                          </p:cTn>
                        </p:par>
                      </p:childTnLst>
                    </p:cTn>
                  </p:par>
                  <p:par>
                    <p:cTn id="94" fill="hold">
                      <p:stCondLst>
                        <p:cond delay="indefinite"/>
                      </p:stCondLst>
                      <p:childTnLst>
                        <p:par>
                          <p:cTn id="95" fill="hold">
                            <p:stCondLst>
                              <p:cond delay="0"/>
                            </p:stCondLst>
                            <p:childTnLst>
                              <p:par>
                                <p:cTn id="96" presetID="55" presetClass="exit" presetSubtype="0" fill="hold" nodeType="clickEffect">
                                  <p:stCondLst>
                                    <p:cond delay="0"/>
                                  </p:stCondLst>
                                  <p:childTnLst>
                                    <p:anim calcmode="lin" valueType="num">
                                      <p:cBhvr>
                                        <p:cTn id="97" dur="2000"/>
                                        <p:tgtEl>
                                          <p:spTgt spid="56324"/>
                                        </p:tgtEl>
                                        <p:attrNameLst>
                                          <p:attrName>ppt_w</p:attrName>
                                        </p:attrNameLst>
                                      </p:cBhvr>
                                      <p:tavLst>
                                        <p:tav tm="0">
                                          <p:val>
                                            <p:strVal val="ppt_w"/>
                                          </p:val>
                                        </p:tav>
                                        <p:tav tm="100000">
                                          <p:val>
                                            <p:strVal val="ppt_w*0.70"/>
                                          </p:val>
                                        </p:tav>
                                      </p:tavLst>
                                    </p:anim>
                                    <p:anim calcmode="lin" valueType="num">
                                      <p:cBhvr>
                                        <p:cTn id="98" dur="2000"/>
                                        <p:tgtEl>
                                          <p:spTgt spid="56324"/>
                                        </p:tgtEl>
                                        <p:attrNameLst>
                                          <p:attrName>ppt_h</p:attrName>
                                        </p:attrNameLst>
                                      </p:cBhvr>
                                      <p:tavLst>
                                        <p:tav tm="0">
                                          <p:val>
                                            <p:strVal val="ppt_h"/>
                                          </p:val>
                                        </p:tav>
                                        <p:tav tm="100000">
                                          <p:val>
                                            <p:strVal val="ppt_h"/>
                                          </p:val>
                                        </p:tav>
                                      </p:tavLst>
                                    </p:anim>
                                    <p:animEffect transition="out" filter="fade">
                                      <p:cBhvr>
                                        <p:cTn id="99" dur="2000"/>
                                        <p:tgtEl>
                                          <p:spTgt spid="56324"/>
                                        </p:tgtEl>
                                      </p:cBhvr>
                                    </p:animEffect>
                                    <p:set>
                                      <p:cBhvr>
                                        <p:cTn id="100" dur="1" fill="hold">
                                          <p:stCondLst>
                                            <p:cond delay="1999"/>
                                          </p:stCondLst>
                                        </p:cTn>
                                        <p:tgtEl>
                                          <p:spTgt spid="56324"/>
                                        </p:tgtEl>
                                        <p:attrNameLst>
                                          <p:attrName>style.visibility</p:attrName>
                                        </p:attrNameLst>
                                      </p:cBhvr>
                                      <p:to>
                                        <p:strVal val="hidden"/>
                                      </p:to>
                                    </p:set>
                                  </p:childTnLst>
                                </p:cTn>
                              </p:par>
                              <p:par>
                                <p:cTn id="101" presetID="42" presetClass="entr" presetSubtype="0" fill="hold" nodeType="withEffect">
                                  <p:stCondLst>
                                    <p:cond delay="0"/>
                                  </p:stCondLst>
                                  <p:childTnLst>
                                    <p:set>
                                      <p:cBhvr>
                                        <p:cTn id="102" dur="1" fill="hold">
                                          <p:stCondLst>
                                            <p:cond delay="0"/>
                                          </p:stCondLst>
                                        </p:cTn>
                                        <p:tgtEl>
                                          <p:spTgt spid="56326"/>
                                        </p:tgtEl>
                                        <p:attrNameLst>
                                          <p:attrName>style.visibility</p:attrName>
                                        </p:attrNameLst>
                                      </p:cBhvr>
                                      <p:to>
                                        <p:strVal val="visible"/>
                                      </p:to>
                                    </p:set>
                                    <p:animEffect transition="in" filter="fade">
                                      <p:cBhvr>
                                        <p:cTn id="103" dur="1000"/>
                                        <p:tgtEl>
                                          <p:spTgt spid="56326"/>
                                        </p:tgtEl>
                                      </p:cBhvr>
                                    </p:animEffect>
                                    <p:anim calcmode="lin" valueType="num">
                                      <p:cBhvr>
                                        <p:cTn id="104" dur="1000" fill="hold"/>
                                        <p:tgtEl>
                                          <p:spTgt spid="56326"/>
                                        </p:tgtEl>
                                        <p:attrNameLst>
                                          <p:attrName>ppt_x</p:attrName>
                                        </p:attrNameLst>
                                      </p:cBhvr>
                                      <p:tavLst>
                                        <p:tav tm="0">
                                          <p:val>
                                            <p:strVal val="#ppt_x"/>
                                          </p:val>
                                        </p:tav>
                                        <p:tav tm="100000">
                                          <p:val>
                                            <p:strVal val="#ppt_x"/>
                                          </p:val>
                                        </p:tav>
                                      </p:tavLst>
                                    </p:anim>
                                    <p:anim calcmode="lin" valueType="num">
                                      <p:cBhvr>
                                        <p:cTn id="105" dur="1000" fill="hold"/>
                                        <p:tgtEl>
                                          <p:spTgt spid="56326"/>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5" presetClass="exit" presetSubtype="0" fill="hold" nodeType="clickEffect">
                                  <p:stCondLst>
                                    <p:cond delay="0"/>
                                  </p:stCondLst>
                                  <p:childTnLst>
                                    <p:anim calcmode="lin" valueType="num">
                                      <p:cBhvr>
                                        <p:cTn id="109" dur="1000"/>
                                        <p:tgtEl>
                                          <p:spTgt spid="56326"/>
                                        </p:tgtEl>
                                        <p:attrNameLst>
                                          <p:attrName>ppt_w</p:attrName>
                                        </p:attrNameLst>
                                      </p:cBhvr>
                                      <p:tavLst>
                                        <p:tav tm="0">
                                          <p:val>
                                            <p:strVal val="ppt_w"/>
                                          </p:val>
                                        </p:tav>
                                        <p:tav tm="100000">
                                          <p:val>
                                            <p:strVal val="ppt_w*0.70"/>
                                          </p:val>
                                        </p:tav>
                                      </p:tavLst>
                                    </p:anim>
                                    <p:anim calcmode="lin" valueType="num">
                                      <p:cBhvr>
                                        <p:cTn id="110" dur="1000"/>
                                        <p:tgtEl>
                                          <p:spTgt spid="56326"/>
                                        </p:tgtEl>
                                        <p:attrNameLst>
                                          <p:attrName>ppt_h</p:attrName>
                                        </p:attrNameLst>
                                      </p:cBhvr>
                                      <p:tavLst>
                                        <p:tav tm="0">
                                          <p:val>
                                            <p:strVal val="ppt_h"/>
                                          </p:val>
                                        </p:tav>
                                        <p:tav tm="100000">
                                          <p:val>
                                            <p:strVal val="ppt_h"/>
                                          </p:val>
                                        </p:tav>
                                      </p:tavLst>
                                    </p:anim>
                                    <p:animEffect transition="out" filter="fade">
                                      <p:cBhvr>
                                        <p:cTn id="111" dur="1000"/>
                                        <p:tgtEl>
                                          <p:spTgt spid="56326"/>
                                        </p:tgtEl>
                                      </p:cBhvr>
                                    </p:animEffect>
                                    <p:set>
                                      <p:cBhvr>
                                        <p:cTn id="112" dur="1" fill="hold">
                                          <p:stCondLst>
                                            <p:cond delay="999"/>
                                          </p:stCondLst>
                                        </p:cTn>
                                        <p:tgtEl>
                                          <p:spTgt spid="56326"/>
                                        </p:tgtEl>
                                        <p:attrNameLst>
                                          <p:attrName>style.visibility</p:attrName>
                                        </p:attrNameLst>
                                      </p:cBhvr>
                                      <p:to>
                                        <p:strVal val="hidden"/>
                                      </p:to>
                                    </p:set>
                                  </p:childTnLst>
                                </p:cTn>
                              </p:par>
                              <p:par>
                                <p:cTn id="113" presetID="42" presetClass="entr" presetSubtype="0" fill="hold" nodeType="withEffect">
                                  <p:stCondLst>
                                    <p:cond delay="0"/>
                                  </p:stCondLst>
                                  <p:childTnLst>
                                    <p:set>
                                      <p:cBhvr>
                                        <p:cTn id="114" dur="1" fill="hold">
                                          <p:stCondLst>
                                            <p:cond delay="0"/>
                                          </p:stCondLst>
                                        </p:cTn>
                                        <p:tgtEl>
                                          <p:spTgt spid="56325"/>
                                        </p:tgtEl>
                                        <p:attrNameLst>
                                          <p:attrName>style.visibility</p:attrName>
                                        </p:attrNameLst>
                                      </p:cBhvr>
                                      <p:to>
                                        <p:strVal val="visible"/>
                                      </p:to>
                                    </p:set>
                                    <p:animEffect transition="in" filter="fade">
                                      <p:cBhvr>
                                        <p:cTn id="115" dur="2000"/>
                                        <p:tgtEl>
                                          <p:spTgt spid="56325"/>
                                        </p:tgtEl>
                                      </p:cBhvr>
                                    </p:animEffect>
                                    <p:anim calcmode="lin" valueType="num">
                                      <p:cBhvr>
                                        <p:cTn id="116" dur="2000" fill="hold"/>
                                        <p:tgtEl>
                                          <p:spTgt spid="56325"/>
                                        </p:tgtEl>
                                        <p:attrNameLst>
                                          <p:attrName>ppt_x</p:attrName>
                                        </p:attrNameLst>
                                      </p:cBhvr>
                                      <p:tavLst>
                                        <p:tav tm="0">
                                          <p:val>
                                            <p:strVal val="#ppt_x"/>
                                          </p:val>
                                        </p:tav>
                                        <p:tav tm="100000">
                                          <p:val>
                                            <p:strVal val="#ppt_x"/>
                                          </p:val>
                                        </p:tav>
                                      </p:tavLst>
                                    </p:anim>
                                    <p:anim calcmode="lin" valueType="num">
                                      <p:cBhvr>
                                        <p:cTn id="117" dur="2000" fill="hold"/>
                                        <p:tgtEl>
                                          <p:spTgt spid="563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lin ang="5400000" scaled="1"/>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914400"/>
            <a:ext cx="8229600" cy="1143000"/>
          </a:xfrm>
        </p:spPr>
        <p:txBody>
          <a:bodyPr rtlCol="0">
            <a:normAutofit fontScale="90000"/>
          </a:bodyPr>
          <a:lstStyle/>
          <a:p>
            <a:pPr eaLnBrk="1" fontAlgn="auto" hangingPunct="1">
              <a:spcAft>
                <a:spcPts val="0"/>
              </a:spcAft>
              <a:defRPr/>
            </a:pPr>
            <a:r>
              <a:rPr lang="en-US" sz="3600" b="1"/>
              <a:t>How did the U.S Help to Secure an Allied Victory in WWI?</a:t>
            </a:r>
          </a:p>
        </p:txBody>
      </p:sp>
      <p:sp>
        <p:nvSpPr>
          <p:cNvPr id="57347" name="Rectangle 3"/>
          <p:cNvSpPr>
            <a:spLocks noGrp="1" noChangeArrowheads="1"/>
          </p:cNvSpPr>
          <p:nvPr>
            <p:ph type="body" idx="1"/>
          </p:nvPr>
        </p:nvSpPr>
        <p:spPr>
          <a:xfrm>
            <a:off x="457200" y="2209800"/>
            <a:ext cx="8229600" cy="4530725"/>
          </a:xfrm>
        </p:spPr>
        <p:txBody>
          <a:bodyPr/>
          <a:lstStyle/>
          <a:p>
            <a:pPr eaLnBrk="1" hangingPunct="1">
              <a:lnSpc>
                <a:spcPct val="90000"/>
              </a:lnSpc>
            </a:pPr>
            <a:r>
              <a:rPr lang="en-US" smtClean="0"/>
              <a:t>U.S. troops added new energy, manpower, and firepower to the allied cause</a:t>
            </a:r>
          </a:p>
          <a:p>
            <a:pPr eaLnBrk="1" hangingPunct="1">
              <a:lnSpc>
                <a:spcPct val="90000"/>
              </a:lnSpc>
            </a:pPr>
            <a:r>
              <a:rPr lang="en-US" smtClean="0"/>
              <a:t>U.S. industry, </a:t>
            </a:r>
            <a:r>
              <a:rPr lang="en-US" i="1" smtClean="0"/>
              <a:t>untouched by war</a:t>
            </a:r>
            <a:r>
              <a:rPr lang="en-US" smtClean="0"/>
              <a:t>, provided the weapons and technology needed to win</a:t>
            </a:r>
          </a:p>
          <a:p>
            <a:pPr eaLnBrk="1" hangingPunct="1">
              <a:lnSpc>
                <a:spcPct val="90000"/>
              </a:lnSpc>
            </a:pPr>
            <a:r>
              <a:rPr lang="en-US" smtClean="0"/>
              <a:t>The entrance of the U.S. (toward the end of the war) broke the stalemate and pushed the allies to victory</a:t>
            </a:r>
          </a:p>
        </p:txBody>
      </p:sp>
      <p:sp>
        <p:nvSpPr>
          <p:cNvPr id="55299" name="WordArt 4" descr="images"/>
          <p:cNvSpPr>
            <a:spLocks noChangeArrowheads="1" noChangeShapeType="1" noTextEdit="1"/>
          </p:cNvSpPr>
          <p:nvPr/>
        </p:nvSpPr>
        <p:spPr bwMode="auto">
          <a:xfrm>
            <a:off x="2000250" y="76200"/>
            <a:ext cx="5143500" cy="609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blipFill dpi="0" rotWithShape="0">
                  <a:blip r:embed="rId3"/>
                  <a:srcRect/>
                  <a:stretch>
                    <a:fillRect/>
                  </a:stretch>
                </a:blipFill>
                <a:effectLst>
                  <a:outerShdw dist="35921" dir="2700000" algn="ctr" rotWithShape="0">
                    <a:srgbClr val="C0C0C0">
                      <a:alpha val="79999"/>
                    </a:srgbClr>
                  </a:outerShdw>
                </a:effectLst>
                <a:latin typeface="Impact"/>
              </a:rPr>
              <a:t>Summary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7347">
                                            <p:txEl>
                                              <p:pRg st="0" end="0"/>
                                            </p:txEl>
                                          </p:spTgt>
                                        </p:tgtEl>
                                        <p:attrNameLst>
                                          <p:attrName>style.visibility</p:attrName>
                                        </p:attrNameLst>
                                      </p:cBhvr>
                                      <p:to>
                                        <p:strVal val="visible"/>
                                      </p:to>
                                    </p:set>
                                    <p:anim calcmode="discrete" valueType="clr">
                                      <p:cBhvr override="childStyle">
                                        <p:cTn id="7" dur="80"/>
                                        <p:tgtEl>
                                          <p:spTgt spid="573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4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7347">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7347">
                                            <p:txEl>
                                              <p:pRg st="1" end="1"/>
                                            </p:txEl>
                                          </p:spTgt>
                                        </p:tgtEl>
                                        <p:attrNameLst>
                                          <p:attrName>style.visibility</p:attrName>
                                        </p:attrNameLst>
                                      </p:cBhvr>
                                      <p:to>
                                        <p:strVal val="visible"/>
                                      </p:to>
                                    </p:set>
                                    <p:anim calcmode="discrete" valueType="clr">
                                      <p:cBhvr override="childStyle">
                                        <p:cTn id="14" dur="80"/>
                                        <p:tgtEl>
                                          <p:spTgt spid="573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734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7347">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7347">
                                            <p:txEl>
                                              <p:pRg st="2" end="2"/>
                                            </p:txEl>
                                          </p:spTgt>
                                        </p:tgtEl>
                                        <p:attrNameLst>
                                          <p:attrName>style.visibility</p:attrName>
                                        </p:attrNameLst>
                                      </p:cBhvr>
                                      <p:to>
                                        <p:strVal val="visible"/>
                                      </p:to>
                                    </p:set>
                                    <p:anim calcmode="discrete" valueType="clr">
                                      <p:cBhvr override="childStyle">
                                        <p:cTn id="21" dur="80"/>
                                        <p:tgtEl>
                                          <p:spTgt spid="573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734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57347">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ch22_05"/>
          <p:cNvPicPr>
            <a:picLocks noChangeAspect="1" noChangeArrowheads="1"/>
          </p:cNvPicPr>
          <p:nvPr>
            <p:ph idx="1"/>
          </p:nvPr>
        </p:nvPicPr>
        <p:blipFill>
          <a:blip r:embed="rId3"/>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25602"/>
                                        </p:tgtEl>
                                        <p:attrNameLst>
                                          <p:attrName>style.visibility</p:attrName>
                                        </p:attrNameLst>
                                      </p:cBhvr>
                                      <p:to>
                                        <p:strVal val="visible"/>
                                      </p:to>
                                    </p:set>
                                    <p:animEffect transition="in" filter="checkerboard(across)">
                                      <p:cBhvr>
                                        <p:cTn id="7" dur="500"/>
                                        <p:tgtEl>
                                          <p:spTgt spid="25602"/>
                                        </p:tgtEl>
                                      </p:cBhvr>
                                    </p:animEffect>
                                  </p:childTnLst>
                                  <p:subTnLst>
                                    <p:audio>
                                      <p:cMediaNode>
                                        <p:cTn display="0" masterRel="sameClick">
                                          <p:stCondLst>
                                            <p:cond evt="begin" delay="0">
                                              <p:tn val="5"/>
                                            </p:cond>
                                          </p:stCondLst>
                                          <p:endCondLst>
                                            <p:cond evt="onStopAudio" delay="0">
                                              <p:tgtEl>
                                                <p:sldTgt/>
                                              </p:tgtEl>
                                            </p:cond>
                                          </p:endCondLst>
                                        </p:cTn>
                                        <p:tgtEl>
                                          <p:sndTgt r:embed="rId2" name="fanfa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1" name="Picture 3" descr="WWI Red Cros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2530" name="Rectangle 2"/>
          <p:cNvSpPr>
            <a:spLocks noGrp="1" noChangeArrowheads="1"/>
          </p:cNvSpPr>
          <p:nvPr>
            <p:ph type="title"/>
          </p:nvPr>
        </p:nvSpPr>
        <p:spPr>
          <a:xfrm>
            <a:off x="533400" y="381000"/>
            <a:ext cx="8229600" cy="1143000"/>
          </a:xfrm>
        </p:spPr>
        <p:txBody>
          <a:bodyPr rtlCol="0">
            <a:normAutofit fontScale="90000"/>
          </a:bodyPr>
          <a:lstStyle/>
          <a:p>
            <a:pPr marL="1117600" indent="-1117600" eaLnBrk="1" fontAlgn="auto" hangingPunct="1">
              <a:spcAft>
                <a:spcPts val="0"/>
              </a:spcAft>
              <a:buFontTx/>
              <a:buAutoNum type="romanUcPeriod" startAt="4"/>
              <a:defRPr/>
            </a:pPr>
            <a:r>
              <a:rPr lang="en-US" sz="4800" b="1">
                <a:solidFill>
                  <a:schemeClr val="bg1"/>
                </a:solidFill>
                <a:effectDag name="">
                  <a:cont type="tree" name="">
                    <a:effect ref="fillLine"/>
                    <a:outerShdw dist="38100" dir="13500000" algn="br">
                      <a:srgbClr val="FFFFDD"/>
                    </a:outerShdw>
                  </a:cont>
                  <a:cont type="tree" name="">
                    <a:effect ref="fillLine"/>
                    <a:outerShdw dist="38100" dir="2700000" algn="tl">
                      <a:srgbClr val="99987A"/>
                    </a:outerShdw>
                  </a:cont>
                  <a:effect ref="fillLine"/>
                </a:effectDag>
                <a:latin typeface="Arial" charset="0"/>
              </a:rPr>
              <a:t>Domestic Impact of the War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2530"/>
                                        </p:tgtEl>
                                        <p:attrNameLst>
                                          <p:attrName>style.visibility</p:attrName>
                                        </p:attrNameLst>
                                      </p:cBhvr>
                                      <p:to>
                                        <p:strVal val="visible"/>
                                      </p:to>
                                    </p:set>
                                  </p:childTnLst>
                                </p:cTn>
                              </p:par>
                            </p:childTnLst>
                          </p:cTn>
                        </p:par>
                        <p:par>
                          <p:cTn id="7" fill="hold">
                            <p:stCondLst>
                              <p:cond delay="1500"/>
                            </p:stCondLst>
                            <p:childTnLst>
                              <p:par>
                                <p:cTn id="8" presetID="5" presetClass="entr" presetSubtype="10" fill="hold" nodeType="afterEffect">
                                  <p:stCondLst>
                                    <p:cond delay="1000"/>
                                  </p:stCondLst>
                                  <p:childTnLst>
                                    <p:set>
                                      <p:cBhvr>
                                        <p:cTn id="9" dur="1" fill="hold">
                                          <p:stCondLst>
                                            <p:cond delay="0"/>
                                          </p:stCondLst>
                                        </p:cTn>
                                        <p:tgtEl>
                                          <p:spTgt spid="22531"/>
                                        </p:tgtEl>
                                        <p:attrNameLst>
                                          <p:attrName>style.visibility</p:attrName>
                                        </p:attrNameLst>
                                      </p:cBhvr>
                                      <p:to>
                                        <p:strVal val="visible"/>
                                      </p:to>
                                    </p:set>
                                    <p:animEffect transition="in" filter="checkerboard(across)">
                                      <p:cBhvr>
                                        <p:cTn id="10" dur="500"/>
                                        <p:tgtEl>
                                          <p:spTgt spid="22531"/>
                                        </p:tgtEl>
                                      </p:cBhvr>
                                    </p:animEffect>
                                  </p:childTnLst>
                                  <p:subTnLst>
                                    <p:audio>
                                      <p:cMediaNode>
                                        <p:cTn display="0" masterRel="sameClick">
                                          <p:stCondLst>
                                            <p:cond evt="begin" delay="0">
                                              <p:tn val="8"/>
                                            </p:cond>
                                          </p:stCondLst>
                                          <p:endCondLst>
                                            <p:cond evt="onStopAudio" delay="0">
                                              <p:tgtEl>
                                                <p:sldTgt/>
                                              </p:tgtEl>
                                            </p:cond>
                                          </p:endCondLst>
                                        </p:cTn>
                                        <p:tgtEl>
                                          <p:sndTgt r:embed="rId2" name="whatsu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hal_mhc_am_arsenal_web_174329_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8369" name="WordArt 2"/>
          <p:cNvSpPr>
            <a:spLocks noChangeArrowheads="1" noChangeShapeType="1" noTextEdit="1"/>
          </p:cNvSpPr>
          <p:nvPr/>
        </p:nvSpPr>
        <p:spPr bwMode="auto">
          <a:xfrm>
            <a:off x="228600" y="2438400"/>
            <a:ext cx="8915400" cy="196215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How did the U.S. organize </a:t>
            </a:r>
          </a:p>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its war effort?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52400"/>
            <a:ext cx="8385175" cy="1066800"/>
          </a:xfrm>
        </p:spPr>
        <p:txBody>
          <a:bodyPr/>
          <a:lstStyle/>
          <a:p>
            <a:pPr eaLnBrk="1" hangingPunct="1"/>
            <a:r>
              <a:rPr lang="en-US" sz="4000" b="1" smtClean="0">
                <a:solidFill>
                  <a:srgbClr val="FF9900"/>
                </a:solidFill>
              </a:rPr>
              <a:t>The “MAIN” Causes of WWI</a:t>
            </a:r>
          </a:p>
        </p:txBody>
      </p:sp>
      <p:sp>
        <p:nvSpPr>
          <p:cNvPr id="10243" name="Rectangle 3"/>
          <p:cNvSpPr>
            <a:spLocks noGrp="1" noChangeArrowheads="1"/>
          </p:cNvSpPr>
          <p:nvPr>
            <p:ph type="body" idx="1"/>
          </p:nvPr>
        </p:nvSpPr>
        <p:spPr>
          <a:xfrm>
            <a:off x="457200" y="1143000"/>
            <a:ext cx="8229600" cy="5257800"/>
          </a:xfrm>
        </p:spPr>
        <p:txBody>
          <a:bodyPr/>
          <a:lstStyle/>
          <a:p>
            <a:pPr eaLnBrk="1" hangingPunct="1">
              <a:lnSpc>
                <a:spcPct val="90000"/>
              </a:lnSpc>
              <a:buFontTx/>
              <a:buNone/>
            </a:pPr>
            <a:r>
              <a:rPr lang="en-US" sz="2400" smtClean="0"/>
              <a:t>	</a:t>
            </a:r>
            <a:r>
              <a:rPr lang="en-US" sz="2400" i="1" smtClean="0">
                <a:solidFill>
                  <a:srgbClr val="FF9900"/>
                </a:solidFill>
              </a:rPr>
              <a:t>The underlying causes that created a powder keg in Europe that was ready to explode.</a:t>
            </a:r>
          </a:p>
          <a:p>
            <a:pPr eaLnBrk="1" hangingPunct="1">
              <a:lnSpc>
                <a:spcPct val="90000"/>
              </a:lnSpc>
            </a:pPr>
            <a:r>
              <a:rPr lang="en-US" sz="2400" b="1" smtClean="0">
                <a:solidFill>
                  <a:srgbClr val="FF9900"/>
                </a:solidFill>
              </a:rPr>
              <a:t>Militarism:</a:t>
            </a:r>
            <a:r>
              <a:rPr lang="en-US" sz="2400" smtClean="0">
                <a:solidFill>
                  <a:srgbClr val="FF9900"/>
                </a:solidFill>
              </a:rPr>
              <a:t> The large European powers began an industrial military arms race.</a:t>
            </a:r>
          </a:p>
          <a:p>
            <a:pPr eaLnBrk="1" hangingPunct="1">
              <a:lnSpc>
                <a:spcPct val="90000"/>
              </a:lnSpc>
            </a:pPr>
            <a:r>
              <a:rPr lang="en-US" sz="2400" b="1" smtClean="0">
                <a:solidFill>
                  <a:srgbClr val="FF9900"/>
                </a:solidFill>
              </a:rPr>
              <a:t>Alliances:</a:t>
            </a:r>
            <a:r>
              <a:rPr lang="en-US" sz="2400" smtClean="0">
                <a:solidFill>
                  <a:srgbClr val="FF9900"/>
                </a:solidFill>
              </a:rPr>
              <a:t> an intricate system of national treaties and alliances developed in Europe that would compel most of the world to declare war at the slightest incident.</a:t>
            </a:r>
          </a:p>
          <a:p>
            <a:pPr eaLnBrk="1" hangingPunct="1">
              <a:lnSpc>
                <a:spcPct val="90000"/>
              </a:lnSpc>
            </a:pPr>
            <a:r>
              <a:rPr lang="en-US" sz="2400" b="1" smtClean="0">
                <a:solidFill>
                  <a:srgbClr val="FF9900"/>
                </a:solidFill>
              </a:rPr>
              <a:t>Imperialism: A</a:t>
            </a:r>
            <a:r>
              <a:rPr lang="en-US" sz="2400" smtClean="0">
                <a:solidFill>
                  <a:srgbClr val="FF9900"/>
                </a:solidFill>
              </a:rPr>
              <a:t> growing rivalry over European trade, colonies, and spheres of influence in Africa and Asia</a:t>
            </a:r>
            <a:endParaRPr lang="en-US" sz="2400" b="1" smtClean="0">
              <a:solidFill>
                <a:srgbClr val="FF9900"/>
              </a:solidFill>
            </a:endParaRPr>
          </a:p>
          <a:p>
            <a:pPr eaLnBrk="1" hangingPunct="1">
              <a:lnSpc>
                <a:spcPct val="90000"/>
              </a:lnSpc>
            </a:pPr>
            <a:r>
              <a:rPr lang="en-US" sz="2400" b="1" smtClean="0">
                <a:solidFill>
                  <a:srgbClr val="FF9900"/>
                </a:solidFill>
              </a:rPr>
              <a:t>Nationalism: </a:t>
            </a:r>
            <a:r>
              <a:rPr lang="en-US" sz="2400" smtClean="0">
                <a:solidFill>
                  <a:srgbClr val="FF9900"/>
                </a:solidFill>
              </a:rPr>
              <a:t>(love of country and willingness to sacrifice and even die for it ) among the countries of the world</a:t>
            </a:r>
          </a:p>
          <a:p>
            <a:pPr eaLnBrk="1" hangingPunct="1">
              <a:lnSpc>
                <a:spcPct val="90000"/>
              </a:lnSpc>
              <a:buFontTx/>
              <a:buNone/>
            </a:pPr>
            <a:r>
              <a:rPr lang="en-US" sz="2400" i="1" smtClean="0"/>
              <a:t>The Immediate cause of WWI (the spark that lit the keg’s fuse)</a:t>
            </a:r>
          </a:p>
          <a:p>
            <a:pPr eaLnBrk="1" hangingPunct="1">
              <a:lnSpc>
                <a:spcPct val="90000"/>
              </a:lnSpc>
            </a:pPr>
            <a:r>
              <a:rPr lang="en-US" sz="2400" smtClean="0"/>
              <a:t>The </a:t>
            </a:r>
            <a:r>
              <a:rPr lang="en-US" sz="2400" b="1" smtClean="0"/>
              <a:t>assassination</a:t>
            </a:r>
            <a:r>
              <a:rPr lang="en-US" sz="2400" smtClean="0"/>
              <a:t> of Archduke Ferdinand of Austria-Hungary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subTnLst>
                                    <p:audio>
                                      <p:cMediaNode>
                                        <p:cTn display="0" masterRel="sameClick">
                                          <p:stCondLst>
                                            <p:cond evt="begin" delay="0">
                                              <p:tn val="5"/>
                                            </p:cond>
                                          </p:stCondLst>
                                          <p:endCondLst>
                                            <p:cond evt="onStopAudio" delay="0">
                                              <p:tgtEl>
                                                <p:sldTgt/>
                                              </p:tgtEl>
                                            </p:cond>
                                          </p:endCondLst>
                                        </p:cTn>
                                        <p:tgtEl>
                                          <p:sndTgt r:embed="rId2" name="fanfare.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dissolve">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dissolve">
                                      <p:cBhvr>
                                        <p:cTn id="17" dur="5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dissolve">
                                      <p:cBhvr>
                                        <p:cTn id="22" dur="5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dissolve">
                                      <p:cBhvr>
                                        <p:cTn id="27" dur="5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dissolve">
                                      <p:cBhvr>
                                        <p:cTn id="32" dur="500"/>
                                        <p:tgtEl>
                                          <p:spTgt spid="102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dissolve">
                                      <p:cBhvr>
                                        <p:cTn id="37" dur="500"/>
                                        <p:tgtEl>
                                          <p:spTgt spid="1024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243">
                                            <p:txEl>
                                              <p:pRg st="6" end="6"/>
                                            </p:txEl>
                                          </p:spTgt>
                                        </p:tgtEl>
                                        <p:attrNameLst>
                                          <p:attrName>style.visibility</p:attrName>
                                        </p:attrNameLst>
                                      </p:cBhvr>
                                      <p:to>
                                        <p:strVal val="visible"/>
                                      </p:to>
                                    </p:set>
                                    <p:animEffect transition="in" filter="dissolve">
                                      <p:cBhvr>
                                        <p:cTn id="4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build="p" autoUpdateAnimBg="0" advAuto="100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W1upton1"/>
          <p:cNvPicPr>
            <a:picLocks noChangeAspect="1" noChangeArrowheads="1"/>
          </p:cNvPicPr>
          <p:nvPr/>
        </p:nvPicPr>
        <p:blipFill>
          <a:blip r:embed="rId2"/>
          <a:srcRect/>
          <a:stretch>
            <a:fillRect/>
          </a:stretch>
        </p:blipFill>
        <p:spPr bwMode="auto">
          <a:xfrm>
            <a:off x="0" y="76200"/>
            <a:ext cx="9144000" cy="1576388"/>
          </a:xfrm>
          <a:prstGeom prst="rect">
            <a:avLst/>
          </a:prstGeom>
          <a:noFill/>
          <a:ln w="9525">
            <a:noFill/>
            <a:miter lim="800000"/>
            <a:headEnd/>
            <a:tailEnd/>
          </a:ln>
        </p:spPr>
      </p:pic>
      <p:pic>
        <p:nvPicPr>
          <p:cNvPr id="59394" name="Picture 3" descr="gas2"/>
          <p:cNvPicPr>
            <a:picLocks noChangeAspect="1" noChangeArrowheads="1"/>
          </p:cNvPicPr>
          <p:nvPr/>
        </p:nvPicPr>
        <p:blipFill>
          <a:blip r:embed="rId3"/>
          <a:srcRect/>
          <a:stretch>
            <a:fillRect/>
          </a:stretch>
        </p:blipFill>
        <p:spPr bwMode="auto">
          <a:xfrm>
            <a:off x="1371600" y="2197100"/>
            <a:ext cx="6400800" cy="4589463"/>
          </a:xfrm>
          <a:prstGeom prst="rect">
            <a:avLst/>
          </a:prstGeom>
          <a:noFill/>
          <a:ln w="9525">
            <a:noFill/>
            <a:miter lim="800000"/>
            <a:headEnd/>
            <a:tailEnd/>
          </a:ln>
        </p:spPr>
      </p:pic>
      <p:sp>
        <p:nvSpPr>
          <p:cNvPr id="59396" name="WordArt 4"/>
          <p:cNvSpPr>
            <a:spLocks noChangeArrowheads="1" noChangeShapeType="1" noTextEdit="1"/>
          </p:cNvSpPr>
          <p:nvPr/>
        </p:nvSpPr>
        <p:spPr bwMode="auto">
          <a:xfrm>
            <a:off x="1447800" y="1600200"/>
            <a:ext cx="6400800" cy="12192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Camp Upton,Long Island</a:t>
            </a:r>
          </a:p>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Training Center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00"/>
            </a:gs>
            <a:gs pos="100000">
              <a:schemeClr val="bg2"/>
            </a:gs>
          </a:gsLst>
          <a:lin ang="5400000" scaled="1"/>
        </a:gradFill>
        <a:effectLst/>
      </p:bgPr>
    </p:bg>
    <p:spTree>
      <p:nvGrpSpPr>
        <p:cNvPr id="1" name=""/>
        <p:cNvGrpSpPr/>
        <p:nvPr/>
      </p:nvGrpSpPr>
      <p:grpSpPr>
        <a:xfrm>
          <a:off x="0" y="0"/>
          <a:ext cx="0" cy="0"/>
          <a:chOff x="0" y="0"/>
          <a:chExt cx="0" cy="0"/>
        </a:xfrm>
      </p:grpSpPr>
      <p:pic>
        <p:nvPicPr>
          <p:cNvPr id="60417" name="Picture 2" descr="ww1poster9"/>
          <p:cNvPicPr>
            <a:picLocks noChangeAspect="1" noChangeArrowheads="1"/>
          </p:cNvPicPr>
          <p:nvPr/>
        </p:nvPicPr>
        <p:blipFill>
          <a:blip r:embed="rId2"/>
          <a:srcRect/>
          <a:stretch>
            <a:fillRect/>
          </a:stretch>
        </p:blipFill>
        <p:spPr bwMode="auto">
          <a:xfrm>
            <a:off x="2894013" y="0"/>
            <a:ext cx="3854450" cy="5867400"/>
          </a:xfrm>
          <a:prstGeom prst="rect">
            <a:avLst/>
          </a:prstGeom>
          <a:noFill/>
          <a:ln w="9525">
            <a:noFill/>
            <a:miter lim="800000"/>
            <a:headEnd/>
            <a:tailEnd/>
          </a:ln>
        </p:spPr>
      </p:pic>
      <p:sp>
        <p:nvSpPr>
          <p:cNvPr id="60419" name="WordArt 3"/>
          <p:cNvSpPr>
            <a:spLocks noChangeArrowheads="1" noChangeShapeType="1" noTextEdit="1"/>
          </p:cNvSpPr>
          <p:nvPr/>
        </p:nvSpPr>
        <p:spPr bwMode="auto">
          <a:xfrm>
            <a:off x="228600" y="5791200"/>
            <a:ext cx="8534400" cy="1066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Appeal to patriotism, team 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american industry ww1"/>
          <p:cNvPicPr>
            <a:picLocks noChangeAspect="1" noChangeArrowheads="1"/>
          </p:cNvPicPr>
          <p:nvPr/>
        </p:nvPicPr>
        <p:blipFill>
          <a:blip r:embed="rId2"/>
          <a:srcRect/>
          <a:stretch>
            <a:fillRect/>
          </a:stretch>
        </p:blipFill>
        <p:spPr bwMode="auto">
          <a:xfrm>
            <a:off x="990600" y="0"/>
            <a:ext cx="7391400" cy="5929313"/>
          </a:xfrm>
          <a:prstGeom prst="rect">
            <a:avLst/>
          </a:prstGeom>
          <a:noFill/>
          <a:ln w="9525">
            <a:noFill/>
            <a:miter lim="800000"/>
            <a:headEnd/>
            <a:tailEnd/>
          </a:ln>
        </p:spPr>
      </p:pic>
      <p:sp>
        <p:nvSpPr>
          <p:cNvPr id="61443" name="WordArt 3"/>
          <p:cNvSpPr>
            <a:spLocks noChangeArrowheads="1" noChangeShapeType="1" noTextEdit="1"/>
          </p:cNvSpPr>
          <p:nvPr/>
        </p:nvSpPr>
        <p:spPr bwMode="auto">
          <a:xfrm>
            <a:off x="304800" y="5715000"/>
            <a:ext cx="86106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US Industry Mobilized for War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304800" y="5715000"/>
            <a:ext cx="86106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Women Work in Factories</a:t>
            </a:r>
          </a:p>
        </p:txBody>
      </p:sp>
      <p:pic>
        <p:nvPicPr>
          <p:cNvPr id="2" name="Picture 3" descr="working women wwI"/>
          <p:cNvPicPr>
            <a:picLocks noChangeAspect="1" noChangeArrowheads="1"/>
          </p:cNvPicPr>
          <p:nvPr/>
        </p:nvPicPr>
        <p:blipFill>
          <a:blip r:embed="rId2"/>
          <a:srcRect/>
          <a:stretch>
            <a:fillRect/>
          </a:stretch>
        </p:blipFill>
        <p:spPr bwMode="auto">
          <a:xfrm>
            <a:off x="723900" y="0"/>
            <a:ext cx="7696200" cy="55102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ww1poster32"/>
          <p:cNvPicPr>
            <a:picLocks noChangeAspect="1" noChangeArrowheads="1"/>
          </p:cNvPicPr>
          <p:nvPr/>
        </p:nvPicPr>
        <p:blipFill>
          <a:blip r:embed="rId2"/>
          <a:srcRect/>
          <a:stretch>
            <a:fillRect/>
          </a:stretch>
        </p:blipFill>
        <p:spPr bwMode="auto">
          <a:xfrm>
            <a:off x="2590800" y="0"/>
            <a:ext cx="4529138" cy="6629400"/>
          </a:xfrm>
          <a:prstGeom prst="rect">
            <a:avLst/>
          </a:prstGeom>
          <a:noFill/>
          <a:ln w="9525">
            <a:noFill/>
            <a:miter lim="800000"/>
            <a:headEnd/>
            <a:tailEnd/>
          </a:ln>
        </p:spPr>
      </p:pic>
      <p:sp>
        <p:nvSpPr>
          <p:cNvPr id="63491" name="WordArt 3"/>
          <p:cNvSpPr>
            <a:spLocks noChangeArrowheads="1" noChangeShapeType="1" noTextEdit="1"/>
          </p:cNvSpPr>
          <p:nvPr/>
        </p:nvSpPr>
        <p:spPr bwMode="auto">
          <a:xfrm>
            <a:off x="304800" y="5715000"/>
            <a:ext cx="86106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War bonds/Financial Support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2" descr="ch22_04"/>
          <p:cNvPicPr>
            <a:picLocks noChangeAspect="1" noChangeArrowheads="1"/>
          </p:cNvPicPr>
          <p:nvPr>
            <p:ph idx="1"/>
          </p:nvPr>
        </p:nvPicPr>
        <p:blipFill>
          <a:blip r:embed="rId3"/>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23554"/>
                                        </p:tgtEl>
                                        <p:attrNameLst>
                                          <p:attrName>style.visibility</p:attrName>
                                        </p:attrNameLst>
                                      </p:cBhvr>
                                      <p:to>
                                        <p:strVal val="visible"/>
                                      </p:to>
                                    </p:set>
                                    <p:animEffect transition="in" filter="checkerboard(across)">
                                      <p:cBhvr>
                                        <p:cTn id="7" dur="500"/>
                                        <p:tgtEl>
                                          <p:spTgt spid="2355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pic>
        <p:nvPicPr>
          <p:cNvPr id="26628" name="Picture 4" descr="Eliz Cady Stanton &amp; Sue B Anthony"/>
          <p:cNvPicPr>
            <a:picLocks noChangeAspect="1" noChangeArrowheads="1"/>
          </p:cNvPicPr>
          <p:nvPr/>
        </p:nvPicPr>
        <p:blipFill>
          <a:blip r:embed="rId3"/>
          <a:srcRect/>
          <a:stretch>
            <a:fillRect/>
          </a:stretch>
        </p:blipFill>
        <p:spPr bwMode="auto">
          <a:xfrm>
            <a:off x="0" y="0"/>
            <a:ext cx="3048000" cy="3124200"/>
          </a:xfrm>
          <a:prstGeom prst="rect">
            <a:avLst/>
          </a:prstGeom>
          <a:noFill/>
          <a:ln w="9525">
            <a:noFill/>
            <a:miter lim="800000"/>
            <a:headEnd/>
            <a:tailEnd/>
          </a:ln>
        </p:spPr>
      </p:pic>
      <p:sp>
        <p:nvSpPr>
          <p:cNvPr id="26626" name="Rectangle 2"/>
          <p:cNvSpPr>
            <a:spLocks noGrp="1" noChangeArrowheads="1"/>
          </p:cNvSpPr>
          <p:nvPr>
            <p:ph type="title"/>
          </p:nvPr>
        </p:nvSpPr>
        <p:spPr>
          <a:xfrm>
            <a:off x="3276600" y="228600"/>
            <a:ext cx="5334000" cy="1676400"/>
          </a:xfrm>
        </p:spPr>
        <p:txBody>
          <a:bodyPr rtlCol="0">
            <a:normAutofit/>
          </a:bodyPr>
          <a:lstStyle/>
          <a:p>
            <a:pPr algn="l" eaLnBrk="1" fontAlgn="auto" hangingPunct="1">
              <a:spcAft>
                <a:spcPts val="0"/>
              </a:spcAft>
              <a:defRPr/>
            </a:pPr>
            <a:r>
              <a:rPr lang="en-US" sz="4800" b="1">
                <a:solidFill>
                  <a:srgbClr val="DE021C"/>
                </a:solidFill>
                <a:effectLst>
                  <a:outerShdw blurRad="38100" dist="38100" dir="2700000" algn="tl">
                    <a:srgbClr val="FFFFFF"/>
                  </a:outerShdw>
                </a:effectLst>
              </a:rPr>
              <a:t>Suffrage</a:t>
            </a:r>
            <a:br>
              <a:rPr lang="en-US" sz="4800" b="1">
                <a:solidFill>
                  <a:srgbClr val="DE021C"/>
                </a:solidFill>
                <a:effectLst>
                  <a:outerShdw blurRad="38100" dist="38100" dir="2700000" algn="tl">
                    <a:srgbClr val="FFFFFF"/>
                  </a:outerShdw>
                </a:effectLst>
              </a:rPr>
            </a:br>
            <a:r>
              <a:rPr lang="en-US" sz="4800" b="1">
                <a:solidFill>
                  <a:srgbClr val="DE021C"/>
                </a:solidFill>
                <a:effectLst>
                  <a:outerShdw blurRad="38100" dist="38100" dir="2700000" algn="tl">
                    <a:srgbClr val="FFFFFF"/>
                  </a:outerShdw>
                </a:effectLst>
              </a:rPr>
              <a:t>for Women</a:t>
            </a:r>
          </a:p>
        </p:txBody>
      </p:sp>
      <p:sp>
        <p:nvSpPr>
          <p:cNvPr id="26627" name="Rectangle 3"/>
          <p:cNvSpPr>
            <a:spLocks noGrp="1" noChangeArrowheads="1"/>
          </p:cNvSpPr>
          <p:nvPr>
            <p:ph type="body" idx="1"/>
          </p:nvPr>
        </p:nvSpPr>
        <p:spPr>
          <a:xfrm>
            <a:off x="457200" y="3048000"/>
            <a:ext cx="8229600" cy="3810000"/>
          </a:xfrm>
        </p:spPr>
        <p:txBody>
          <a:bodyPr rtlCol="0">
            <a:normAutofit/>
          </a:bodyPr>
          <a:lstStyle/>
          <a:p>
            <a:pPr eaLnBrk="1" fontAlgn="auto" hangingPunct="1">
              <a:spcAft>
                <a:spcPts val="0"/>
              </a:spcAft>
              <a:buFont typeface="Arial" pitchFamily="34" charset="0"/>
              <a:buChar char="•"/>
              <a:defRPr/>
            </a:pPr>
            <a:r>
              <a:rPr lang="en-US" sz="2800">
                <a:solidFill>
                  <a:srgbClr val="FFFF00"/>
                </a:solidFill>
                <a:effectLst>
                  <a:outerShdw blurRad="38100" dist="38100" dir="2700000" algn="tl">
                    <a:srgbClr val="FFFFFF"/>
                  </a:outerShdw>
                </a:effectLst>
              </a:rPr>
              <a:t>In the fall of 1918, Woodrow Wilson asked Congress for support in the quest for women’s right to vote</a:t>
            </a:r>
          </a:p>
          <a:p>
            <a:pPr eaLnBrk="1" fontAlgn="auto" hangingPunct="1">
              <a:spcAft>
                <a:spcPts val="0"/>
              </a:spcAft>
              <a:buFont typeface="Arial" pitchFamily="34" charset="0"/>
              <a:buChar char="•"/>
              <a:defRPr/>
            </a:pPr>
            <a:r>
              <a:rPr lang="en-US" sz="2800">
                <a:solidFill>
                  <a:srgbClr val="FFFF00"/>
                </a:solidFill>
                <a:effectLst>
                  <a:outerShdw blurRad="38100" dist="38100" dir="2700000" algn="tl">
                    <a:srgbClr val="FFFFFF"/>
                  </a:outerShdw>
                </a:effectLst>
              </a:rPr>
              <a:t>While many still opposed women suffrage, careful organization and planning by women’s clubs produced demonstrations and arguments that the government could no longer ignore</a:t>
            </a:r>
          </a:p>
          <a:p>
            <a:pPr eaLnBrk="1" fontAlgn="auto" hangingPunct="1">
              <a:spcAft>
                <a:spcPts val="0"/>
              </a:spcAft>
              <a:buFont typeface="Arial" pitchFamily="34" charset="0"/>
              <a:buChar char="•"/>
              <a:defRPr/>
            </a:pPr>
            <a:r>
              <a:rPr lang="en-US" sz="2800">
                <a:solidFill>
                  <a:srgbClr val="FFFF00"/>
                </a:solidFill>
                <a:effectLst>
                  <a:outerShdw blurRad="38100" dist="38100" dir="2700000" algn="tl">
                    <a:srgbClr val="FFFFFF"/>
                  </a:outerShdw>
                </a:effectLst>
              </a:rPr>
              <a:t>The Nineteenth Amendment, securing a woman’s right to vote, was ratified in 1920</a:t>
            </a:r>
          </a:p>
          <a:p>
            <a:pPr eaLnBrk="1" fontAlgn="auto" hangingPunct="1">
              <a:spcAft>
                <a:spcPts val="0"/>
              </a:spcAft>
              <a:buFont typeface="Arial" pitchFamily="34" charset="0"/>
              <a:buChar char="•"/>
              <a:defRPr/>
            </a:pPr>
            <a:endParaRPr lang="en-US" sz="2800">
              <a:solidFill>
                <a:srgbClr val="FFFF00"/>
              </a:solidFill>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subTnLst>
                                    <p:audio>
                                      <p:cMediaNode>
                                        <p:cTn display="0" masterRel="sameClick">
                                          <p:stCondLst>
                                            <p:cond evt="begin" delay="0">
                                              <p:tn val="5"/>
                                            </p:cond>
                                          </p:stCondLst>
                                          <p:endCondLst>
                                            <p:cond evt="onStopAudio" delay="0">
                                              <p:tgtEl>
                                                <p:sldTgt/>
                                              </p:tgtEl>
                                            </p:cond>
                                          </p:endCondLst>
                                        </p:cTn>
                                        <p:tgtEl>
                                          <p:sndTgt r:embed="rId2" name="fanfare2.wav"/>
                                        </p:tgtEl>
                                      </p:cMediaNode>
                                    </p:audio>
                                  </p:subTnLst>
                                </p:cTn>
                              </p:par>
                            </p:childTnLst>
                          </p:cTn>
                        </p:par>
                        <p:par>
                          <p:cTn id="8" fill="hold">
                            <p:stCondLst>
                              <p:cond delay="1500"/>
                            </p:stCondLst>
                            <p:childTnLst>
                              <p:par>
                                <p:cTn id="9" presetID="19" presetClass="entr" presetSubtype="10" fill="hold" grpId="0" nodeType="afterEffect">
                                  <p:stCondLst>
                                    <p:cond delay="1000"/>
                                  </p:stCondLst>
                                  <p:childTnLst>
                                    <p:set>
                                      <p:cBhvr>
                                        <p:cTn id="10" dur="1" fill="hold">
                                          <p:stCondLst>
                                            <p:cond delay="0"/>
                                          </p:stCondLst>
                                        </p:cTn>
                                        <p:tgtEl>
                                          <p:spTgt spid="26626"/>
                                        </p:tgtEl>
                                        <p:attrNameLst>
                                          <p:attrName>style.visibility</p:attrName>
                                        </p:attrNameLst>
                                      </p:cBhvr>
                                      <p:to>
                                        <p:strVal val="visible"/>
                                      </p:to>
                                    </p:set>
                                    <p:anim calcmode="lin" valueType="num">
                                      <p:cBhvr>
                                        <p:cTn id="11" dur="5000" fill="hold"/>
                                        <p:tgtEl>
                                          <p:spTgt spid="26626"/>
                                        </p:tgtEl>
                                        <p:attrNameLst>
                                          <p:attrName>ppt_w</p:attrName>
                                        </p:attrNameLst>
                                      </p:cBhvr>
                                      <p:tavLst>
                                        <p:tav tm="0" fmla="#ppt_w*sin(2.5*pi*$)">
                                          <p:val>
                                            <p:fltVal val="0"/>
                                          </p:val>
                                        </p:tav>
                                        <p:tav tm="100000">
                                          <p:val>
                                            <p:fltVal val="1"/>
                                          </p:val>
                                        </p:tav>
                                      </p:tavLst>
                                    </p:anim>
                                    <p:anim calcmode="lin" valueType="num">
                                      <p:cBhvr>
                                        <p:cTn id="12" dur="5000" fill="hold"/>
                                        <p:tgtEl>
                                          <p:spTgt spid="26626"/>
                                        </p:tgtEl>
                                        <p:attrNameLst>
                                          <p:attrName>ppt_h</p:attrName>
                                        </p:attrNameLst>
                                      </p:cBhvr>
                                      <p:tavLst>
                                        <p:tav tm="0">
                                          <p:val>
                                            <p:strVal val="#ppt_h"/>
                                          </p:val>
                                        </p:tav>
                                        <p:tav tm="100000">
                                          <p:val>
                                            <p:strVal val="#ppt_h"/>
                                          </p:val>
                                        </p:tav>
                                      </p:tavLst>
                                    </p:anim>
                                  </p:childTnLst>
                                </p:cTn>
                              </p:par>
                            </p:childTnLst>
                          </p:cTn>
                        </p:par>
                        <p:par>
                          <p:cTn id="13" fill="hold">
                            <p:stCondLst>
                              <p:cond delay="7500"/>
                            </p:stCondLst>
                            <p:childTnLst>
                              <p:par>
                                <p:cTn id="14" presetID="17" presetClass="entr" presetSubtype="10" fill="hold" grpId="0" nodeType="afterEffect">
                                  <p:stCondLst>
                                    <p:cond delay="1000"/>
                                  </p:stCondLst>
                                  <p:childTnLst>
                                    <p:set>
                                      <p:cBhvr>
                                        <p:cTn id="15" dur="1" fill="hold">
                                          <p:stCondLst>
                                            <p:cond delay="0"/>
                                          </p:stCondLst>
                                        </p:cTn>
                                        <p:tgtEl>
                                          <p:spTgt spid="26627">
                                            <p:txEl>
                                              <p:pRg st="0" end="0"/>
                                            </p:txEl>
                                          </p:spTgt>
                                        </p:tgtEl>
                                        <p:attrNameLst>
                                          <p:attrName>style.visibility</p:attrName>
                                        </p:attrNameLst>
                                      </p:cBhvr>
                                      <p:to>
                                        <p:strVal val="visible"/>
                                      </p:to>
                                    </p:set>
                                    <p:anim calcmode="lin" valueType="num">
                                      <p:cBhvr>
                                        <p:cTn id="16"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6627">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9000"/>
                            </p:stCondLst>
                            <p:childTnLst>
                              <p:par>
                                <p:cTn id="19" presetID="17" presetClass="entr" presetSubtype="10" fill="hold" grpId="0" nodeType="afterEffect">
                                  <p:stCondLst>
                                    <p:cond delay="1000"/>
                                  </p:stCondLst>
                                  <p:childTnLst>
                                    <p:set>
                                      <p:cBhvr>
                                        <p:cTn id="20" dur="1" fill="hold">
                                          <p:stCondLst>
                                            <p:cond delay="0"/>
                                          </p:stCondLst>
                                        </p:cTn>
                                        <p:tgtEl>
                                          <p:spTgt spid="26627">
                                            <p:txEl>
                                              <p:pRg st="1" end="1"/>
                                            </p:txEl>
                                          </p:spTgt>
                                        </p:tgtEl>
                                        <p:attrNameLst>
                                          <p:attrName>style.visibility</p:attrName>
                                        </p:attrNameLst>
                                      </p:cBhvr>
                                      <p:to>
                                        <p:strVal val="visible"/>
                                      </p:to>
                                    </p:set>
                                    <p:anim calcmode="lin" valueType="num">
                                      <p:cBhvr>
                                        <p:cTn id="21"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6627">
                                            <p:txEl>
                                              <p:pRg st="1" end="1"/>
                                            </p:txEl>
                                          </p:spTgt>
                                        </p:tgtEl>
                                        <p:attrNameLst>
                                          <p:attrName>ppt_h</p:attrName>
                                        </p:attrNameLst>
                                      </p:cBhvr>
                                      <p:tavLst>
                                        <p:tav tm="0">
                                          <p:val>
                                            <p:strVal val="#ppt_h"/>
                                          </p:val>
                                        </p:tav>
                                        <p:tav tm="100000">
                                          <p:val>
                                            <p:strVal val="#ppt_h"/>
                                          </p:val>
                                        </p:tav>
                                      </p:tavLst>
                                    </p:anim>
                                  </p:childTnLst>
                                </p:cTn>
                              </p:par>
                            </p:childTnLst>
                          </p:cTn>
                        </p:par>
                        <p:par>
                          <p:cTn id="23" fill="hold">
                            <p:stCondLst>
                              <p:cond delay="10500"/>
                            </p:stCondLst>
                            <p:childTnLst>
                              <p:par>
                                <p:cTn id="24" presetID="17" presetClass="entr" presetSubtype="10" fill="hold" grpId="0" nodeType="afterEffect">
                                  <p:stCondLst>
                                    <p:cond delay="1000"/>
                                  </p:stCondLst>
                                  <p:childTnLst>
                                    <p:set>
                                      <p:cBhvr>
                                        <p:cTn id="25" dur="1" fill="hold">
                                          <p:stCondLst>
                                            <p:cond delay="0"/>
                                          </p:stCondLst>
                                        </p:cTn>
                                        <p:tgtEl>
                                          <p:spTgt spid="26627">
                                            <p:txEl>
                                              <p:pRg st="2" end="2"/>
                                            </p:txEl>
                                          </p:spTgt>
                                        </p:tgtEl>
                                        <p:attrNameLst>
                                          <p:attrName>style.visibility</p:attrName>
                                        </p:attrNameLst>
                                      </p:cBhvr>
                                      <p:to>
                                        <p:strVal val="visible"/>
                                      </p:to>
                                    </p:set>
                                    <p:anim calcmode="lin" valueType="num">
                                      <p:cBhvr>
                                        <p:cTn id="26"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662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advAuto="100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385175" cy="838200"/>
          </a:xfrm>
        </p:spPr>
        <p:txBody>
          <a:bodyPr rtlCol="0">
            <a:normAutofit/>
          </a:bodyPr>
          <a:lstStyle/>
          <a:p>
            <a:pPr eaLnBrk="1" fontAlgn="auto" hangingPunct="1">
              <a:spcAft>
                <a:spcPts val="0"/>
              </a:spcAft>
              <a:defRPr/>
            </a:pPr>
            <a:r>
              <a:rPr lang="en-US" sz="4000" b="1">
                <a:solidFill>
                  <a:srgbClr val="FFFF00"/>
                </a:solidFill>
                <a:effectLst>
                  <a:outerShdw blurRad="38100" dist="38100" dir="2700000" algn="tl">
                    <a:srgbClr val="FFFFFF"/>
                  </a:outerShdw>
                </a:effectLst>
              </a:rPr>
              <a:t>At the End of WWI A New Battle Rages Against A Global Pandemic</a:t>
            </a:r>
          </a:p>
        </p:txBody>
      </p:sp>
      <p:sp>
        <p:nvSpPr>
          <p:cNvPr id="21507" name="Rectangle 3"/>
          <p:cNvSpPr>
            <a:spLocks noGrp="1" noChangeArrowheads="1"/>
          </p:cNvSpPr>
          <p:nvPr>
            <p:ph type="body" idx="1"/>
          </p:nvPr>
        </p:nvSpPr>
        <p:spPr>
          <a:xfrm>
            <a:off x="609600" y="2057400"/>
            <a:ext cx="8007350" cy="4191000"/>
          </a:xfrm>
        </p:spPr>
        <p:txBody>
          <a:bodyPr rtlCol="0">
            <a:normAutofit/>
          </a:bodyPr>
          <a:lstStyle/>
          <a:p>
            <a:pPr eaLnBrk="1" fontAlgn="auto" hangingPunct="1">
              <a:spcAft>
                <a:spcPts val="0"/>
              </a:spcAft>
              <a:buFont typeface="Arial" pitchFamily="34" charset="0"/>
              <a:buChar char="•"/>
              <a:defRPr/>
            </a:pPr>
            <a:r>
              <a:rPr lang="en-US">
                <a:solidFill>
                  <a:srgbClr val="FFFF00"/>
                </a:solidFill>
                <a:effectLst>
                  <a:outerShdw blurRad="38100" dist="38100" dir="2700000" algn="tl">
                    <a:srgbClr val="FFFFFF"/>
                  </a:outerShdw>
                </a:effectLst>
                <a:latin typeface="Arial" charset="0"/>
              </a:rPr>
              <a:t>The fall of 1919, brought the end of the Great War, and the beginning of a Spanish Flu epidemic that claimed the lives of over 43,000 American servicemen, 675,000 Americans overall, and 40 million people worldwide in the space of little more than two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11"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advAuto="100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9900"/>
            </a:gs>
            <a:gs pos="100000">
              <a:srgbClr val="A73E3B"/>
            </a:gs>
          </a:gsLst>
          <a:lin ang="5400000" scaled="1"/>
        </a:gradFill>
        <a:effectLst/>
      </p:bgPr>
    </p:bg>
    <p:spTree>
      <p:nvGrpSpPr>
        <p:cNvPr id="1" name=""/>
        <p:cNvGrpSpPr/>
        <p:nvPr/>
      </p:nvGrpSpPr>
      <p:grpSpPr>
        <a:xfrm>
          <a:off x="0" y="0"/>
          <a:ext cx="0" cy="0"/>
          <a:chOff x="0" y="0"/>
          <a:chExt cx="0" cy="0"/>
        </a:xfrm>
      </p:grpSpPr>
      <p:sp>
        <p:nvSpPr>
          <p:cNvPr id="67585" name="WordArt 2"/>
          <p:cNvSpPr>
            <a:spLocks noChangeArrowheads="1" noChangeShapeType="1" noTextEdit="1"/>
          </p:cNvSpPr>
          <p:nvPr/>
        </p:nvSpPr>
        <p:spPr bwMode="auto">
          <a:xfrm>
            <a:off x="609600" y="304800"/>
            <a:ext cx="8382000" cy="1371600"/>
          </a:xfrm>
          <a:prstGeom prst="rect">
            <a:avLst/>
          </a:prstGeom>
        </p:spPr>
        <p:txBody>
          <a:bodyPr wrap="none" fromWordArt="1">
            <a:prstTxWarp prst="textPlain">
              <a:avLst>
                <a:gd name="adj" fmla="val 50000"/>
              </a:avLst>
            </a:prstTxWarp>
          </a:bodyPr>
          <a:lstStyle/>
          <a:p>
            <a:pPr algn="ctr"/>
            <a:r>
              <a:rPr lang="en-US" sz="3600" kern="10">
                <a:ln w="63500">
                  <a:solidFill>
                    <a:srgbClr val="000000"/>
                  </a:solidFill>
                  <a:round/>
                  <a:headEnd/>
                  <a:tailEnd/>
                </a:ln>
                <a:solidFill>
                  <a:srgbClr val="FF0000"/>
                </a:solidFill>
                <a:effectLst>
                  <a:outerShdw dist="35921" dir="2700000" algn="ctr" rotWithShape="0">
                    <a:srgbClr val="C0C0C0">
                      <a:alpha val="79999"/>
                    </a:srgbClr>
                  </a:outerShdw>
                </a:effectLst>
                <a:latin typeface="Impact"/>
              </a:rPr>
              <a:t>Waging Peace/Post WWI</a:t>
            </a:r>
          </a:p>
        </p:txBody>
      </p:sp>
      <p:sp>
        <p:nvSpPr>
          <p:cNvPr id="67586" name="WordArt 3"/>
          <p:cNvSpPr>
            <a:spLocks noChangeArrowheads="1" noChangeShapeType="1" noTextEdit="1"/>
          </p:cNvSpPr>
          <p:nvPr/>
        </p:nvSpPr>
        <p:spPr bwMode="auto">
          <a:xfrm>
            <a:off x="457200" y="2857500"/>
            <a:ext cx="8229600" cy="24003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How did America react to the</a:t>
            </a:r>
          </a:p>
          <a:p>
            <a:pPr algn="ctr"/>
            <a:r>
              <a:rPr lang="en-US" sz="3600" kern="10">
                <a:ln w="2540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Treaty of Versailles?</a:t>
            </a:r>
          </a:p>
        </p:txBody>
      </p:sp>
    </p:spTree>
  </p:cSld>
  <p:clrMapOvr>
    <a:masterClrMapping/>
  </p:clrMapOvr>
  <p:transition spd="slow">
    <p:wedge/>
    <p:sndAc>
      <p:stSnd>
        <p:snd r:embed="rId2" name="push.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09" name="Picture 2" descr="wilson in paris"/>
          <p:cNvPicPr>
            <a:picLocks noChangeAspect="1" noChangeArrowheads="1"/>
          </p:cNvPicPr>
          <p:nvPr/>
        </p:nvPicPr>
        <p:blipFill>
          <a:blip r:embed="rId4"/>
          <a:srcRect/>
          <a:stretch>
            <a:fillRect/>
          </a:stretch>
        </p:blipFill>
        <p:spPr bwMode="auto">
          <a:xfrm>
            <a:off x="533400" y="0"/>
            <a:ext cx="8153400" cy="5670550"/>
          </a:xfrm>
          <a:prstGeom prst="rect">
            <a:avLst/>
          </a:prstGeom>
          <a:noFill/>
          <a:ln w="9525">
            <a:noFill/>
            <a:miter lim="800000"/>
            <a:headEnd/>
            <a:tailEnd/>
          </a:ln>
        </p:spPr>
      </p:pic>
      <p:pic>
        <p:nvPicPr>
          <p:cNvPr id="68610" name="Picture 3"/>
          <p:cNvPicPr>
            <a:picLocks noChangeAspect="1" noChangeArrowheads="1"/>
          </p:cNvPicPr>
          <p:nvPr/>
        </p:nvPicPr>
        <p:blipFill>
          <a:blip r:embed="rId5"/>
          <a:srcRect/>
          <a:stretch>
            <a:fillRect/>
          </a:stretch>
        </p:blipFill>
        <p:spPr bwMode="auto">
          <a:xfrm>
            <a:off x="6934200" y="4495800"/>
            <a:ext cx="1905000" cy="1447800"/>
          </a:xfrm>
          <a:prstGeom prst="rect">
            <a:avLst/>
          </a:prstGeom>
          <a:noFill/>
          <a:ln w="9525">
            <a:noFill/>
            <a:miter lim="800000"/>
            <a:headEnd/>
            <a:tailEnd/>
          </a:ln>
        </p:spPr>
      </p:pic>
      <p:pic>
        <p:nvPicPr>
          <p:cNvPr id="68611" name="Picture 4"/>
          <p:cNvPicPr>
            <a:picLocks noChangeAspect="1" noChangeArrowheads="1"/>
          </p:cNvPicPr>
          <p:nvPr/>
        </p:nvPicPr>
        <p:blipFill>
          <a:blip r:embed="rId6"/>
          <a:srcRect/>
          <a:stretch>
            <a:fillRect/>
          </a:stretch>
        </p:blipFill>
        <p:spPr bwMode="auto">
          <a:xfrm>
            <a:off x="4800600" y="4572000"/>
            <a:ext cx="1998663" cy="1333500"/>
          </a:xfrm>
          <a:prstGeom prst="rect">
            <a:avLst/>
          </a:prstGeom>
          <a:noFill/>
          <a:ln w="9525">
            <a:noFill/>
            <a:miter lim="800000"/>
            <a:headEnd/>
            <a:tailEnd/>
          </a:ln>
        </p:spPr>
      </p:pic>
      <p:pic>
        <p:nvPicPr>
          <p:cNvPr id="68612" name="Picture 5"/>
          <p:cNvPicPr>
            <a:picLocks noChangeAspect="1" noChangeArrowheads="1"/>
          </p:cNvPicPr>
          <p:nvPr/>
        </p:nvPicPr>
        <p:blipFill>
          <a:blip r:embed="rId7"/>
          <a:srcRect/>
          <a:stretch>
            <a:fillRect/>
          </a:stretch>
        </p:blipFill>
        <p:spPr bwMode="auto">
          <a:xfrm>
            <a:off x="2590800" y="4557713"/>
            <a:ext cx="2074863" cy="1309687"/>
          </a:xfrm>
          <a:prstGeom prst="rect">
            <a:avLst/>
          </a:prstGeom>
          <a:noFill/>
          <a:ln w="9525">
            <a:noFill/>
            <a:miter lim="800000"/>
            <a:headEnd/>
            <a:tailEnd/>
          </a:ln>
        </p:spPr>
      </p:pic>
      <p:pic>
        <p:nvPicPr>
          <p:cNvPr id="68613" name="Picture 6"/>
          <p:cNvPicPr>
            <a:picLocks noChangeAspect="1" noChangeArrowheads="1"/>
          </p:cNvPicPr>
          <p:nvPr/>
        </p:nvPicPr>
        <p:blipFill>
          <a:blip r:embed="rId8"/>
          <a:srcRect/>
          <a:stretch>
            <a:fillRect/>
          </a:stretch>
        </p:blipFill>
        <p:spPr bwMode="auto">
          <a:xfrm>
            <a:off x="304800" y="4495800"/>
            <a:ext cx="2057400" cy="1373188"/>
          </a:xfrm>
          <a:prstGeom prst="rect">
            <a:avLst/>
          </a:prstGeom>
          <a:noFill/>
          <a:ln w="9525">
            <a:noFill/>
            <a:miter lim="800000"/>
            <a:headEnd/>
            <a:tailEnd/>
          </a:ln>
        </p:spPr>
      </p:pic>
      <p:sp>
        <p:nvSpPr>
          <p:cNvPr id="65543" name="WordArt 7"/>
          <p:cNvSpPr>
            <a:spLocks noChangeArrowheads="1" noChangeShapeType="1" noTextEdit="1"/>
          </p:cNvSpPr>
          <p:nvPr/>
        </p:nvSpPr>
        <p:spPr bwMode="auto">
          <a:xfrm>
            <a:off x="0" y="5943600"/>
            <a:ext cx="9144000" cy="914400"/>
          </a:xfrm>
          <a:prstGeom prst="rect">
            <a:avLst/>
          </a:prstGeom>
        </p:spPr>
        <p:txBody>
          <a:bodyPr wrap="none" fromWordArt="1">
            <a:prstTxWarp prst="textPlain">
              <a:avLst>
                <a:gd name="adj" fmla="val 50000"/>
              </a:avLst>
            </a:prstTxWarp>
          </a:bodyPr>
          <a:lstStyle/>
          <a:p>
            <a:pPr algn="ctr"/>
            <a:r>
              <a:rPr lang="en-US" sz="3600" kern="10">
                <a:ln w="50800">
                  <a:solidFill>
                    <a:srgbClr val="000000"/>
                  </a:solidFill>
                  <a:round/>
                  <a:headEnd/>
                  <a:tailEnd/>
                </a:ln>
                <a:solidFill>
                  <a:srgbClr val="FF0000"/>
                </a:solidFill>
                <a:effectLst>
                  <a:outerShdw dist="35921" dir="2700000" algn="ctr" rotWithShape="0">
                    <a:srgbClr val="C0C0C0">
                      <a:alpha val="79999"/>
                    </a:srgbClr>
                  </a:outerShdw>
                </a:effectLst>
                <a:latin typeface="Impact"/>
              </a:rPr>
              <a:t>The Big 4/Settle Key Issues</a:t>
            </a:r>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oing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371600" y="212725"/>
            <a:ext cx="7620000" cy="13112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b="1">
                <a:solidFill>
                  <a:srgbClr val="996600"/>
                </a:solidFill>
                <a:latin typeface="Comic Sans MS" pitchFamily="66" charset="0"/>
              </a:rPr>
              <a:t>Archduke Franz Ferdinand &amp; His Family</a:t>
            </a:r>
          </a:p>
        </p:txBody>
      </p:sp>
      <p:pic>
        <p:nvPicPr>
          <p:cNvPr id="22531" name="Picture 3" descr="Archduke Ferdinand &amp; His Family"/>
          <p:cNvPicPr>
            <a:picLocks noChangeAspect="1" noChangeArrowheads="1"/>
          </p:cNvPicPr>
          <p:nvPr>
            <p:ph/>
          </p:nvPr>
        </p:nvPicPr>
        <p:blipFill>
          <a:blip r:embed="rId2"/>
          <a:srcRect/>
          <a:stretch>
            <a:fillRect/>
          </a:stretch>
        </p:blipFill>
        <p:spPr>
          <a:xfrm>
            <a:off x="2514600" y="1676400"/>
            <a:ext cx="5410200" cy="4826000"/>
          </a:xfrm>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CEBF5"/>
            </a:gs>
            <a:gs pos="3999">
              <a:srgbClr val="83A7C3"/>
            </a:gs>
            <a:gs pos="6500">
              <a:srgbClr val="768FB9"/>
            </a:gs>
            <a:gs pos="10501">
              <a:srgbClr val="83A7C3"/>
            </a:gs>
            <a:gs pos="25999">
              <a:srgbClr val="FFFFFF"/>
            </a:gs>
            <a:gs pos="28000">
              <a:srgbClr val="9C6563"/>
            </a:gs>
            <a:gs pos="28999">
              <a:srgbClr val="80302D"/>
            </a:gs>
            <a:gs pos="35501">
              <a:srgbClr val="C0524E"/>
            </a:gs>
            <a:gs pos="47000">
              <a:srgbClr val="EBDAD4"/>
            </a:gs>
            <a:gs pos="50000">
              <a:srgbClr val="55261C"/>
            </a:gs>
            <a:gs pos="53000">
              <a:srgbClr val="EBDAD4"/>
            </a:gs>
            <a:gs pos="64500">
              <a:srgbClr val="C0524E"/>
            </a:gs>
            <a:gs pos="71001">
              <a:srgbClr val="80302D"/>
            </a:gs>
            <a:gs pos="72000">
              <a:srgbClr val="9C6563"/>
            </a:gs>
            <a:gs pos="74001">
              <a:srgbClr val="FFFFFF"/>
            </a:gs>
            <a:gs pos="89500">
              <a:srgbClr val="83A7C3"/>
            </a:gs>
            <a:gs pos="93500">
              <a:srgbClr val="768FB9"/>
            </a:gs>
            <a:gs pos="96001">
              <a:srgbClr val="83A7C3"/>
            </a:gs>
            <a:gs pos="100000">
              <a:srgbClr val="DCEBF5"/>
            </a:gs>
          </a:gsLst>
          <a:lin ang="18900000" scaled="1"/>
        </a:gradFill>
        <a:effectLst/>
      </p:bgPr>
    </p:bg>
    <p:spTree>
      <p:nvGrpSpPr>
        <p:cNvPr id="1" name=""/>
        <p:cNvGrpSpPr/>
        <p:nvPr/>
      </p:nvGrpSpPr>
      <p:grpSpPr>
        <a:xfrm>
          <a:off x="0" y="0"/>
          <a:ext cx="0" cy="0"/>
          <a:chOff x="0" y="0"/>
          <a:chExt cx="0" cy="0"/>
        </a:xfrm>
      </p:grpSpPr>
      <p:sp>
        <p:nvSpPr>
          <p:cNvPr id="69634" name="Rectangle 2"/>
          <p:cNvSpPr>
            <a:spLocks noGrp="1"/>
          </p:cNvSpPr>
          <p:nvPr>
            <p:ph type="title"/>
          </p:nvPr>
        </p:nvSpPr>
        <p:spPr>
          <a:xfrm>
            <a:off x="533400" y="304800"/>
            <a:ext cx="8305800" cy="1447800"/>
          </a:xfrm>
        </p:spPr>
        <p:txBody>
          <a:bodyPr/>
          <a:lstStyle/>
          <a:p>
            <a:pPr eaLnBrk="1" hangingPunct="1"/>
            <a:r>
              <a:rPr lang="en-US" smtClean="0"/>
              <a:t>Winning the Peace: The Versailles Peace Conference</a:t>
            </a:r>
          </a:p>
        </p:txBody>
      </p:sp>
      <p:sp>
        <p:nvSpPr>
          <p:cNvPr id="69635" name="Rectangle 3"/>
          <p:cNvSpPr>
            <a:spLocks noGrp="1"/>
          </p:cNvSpPr>
          <p:nvPr>
            <p:ph type="body" sz="half" idx="1"/>
          </p:nvPr>
        </p:nvSpPr>
        <p:spPr>
          <a:xfrm>
            <a:off x="457200" y="1600200"/>
            <a:ext cx="4033838" cy="4525963"/>
          </a:xfrm>
        </p:spPr>
        <p:txBody>
          <a:bodyPr/>
          <a:lstStyle/>
          <a:p>
            <a:pPr eaLnBrk="1" hangingPunct="1">
              <a:lnSpc>
                <a:spcPct val="90000"/>
              </a:lnSpc>
            </a:pPr>
            <a:r>
              <a:rPr lang="en-US" smtClean="0"/>
              <a:t>Paris and Palace of Versailles</a:t>
            </a:r>
          </a:p>
          <a:p>
            <a:pPr eaLnBrk="1" hangingPunct="1">
              <a:lnSpc>
                <a:spcPct val="90000"/>
              </a:lnSpc>
            </a:pPr>
            <a:r>
              <a:rPr lang="en-US" smtClean="0"/>
              <a:t>Big Four:</a:t>
            </a:r>
          </a:p>
          <a:p>
            <a:pPr lvl="1" eaLnBrk="1" hangingPunct="1">
              <a:lnSpc>
                <a:spcPct val="90000"/>
              </a:lnSpc>
            </a:pPr>
            <a:r>
              <a:rPr lang="en-US" smtClean="0"/>
              <a:t>Woodrow Wilson (USA)</a:t>
            </a:r>
          </a:p>
          <a:p>
            <a:pPr lvl="1" eaLnBrk="1" hangingPunct="1">
              <a:lnSpc>
                <a:spcPct val="90000"/>
              </a:lnSpc>
            </a:pPr>
            <a:r>
              <a:rPr lang="en-US" smtClean="0"/>
              <a:t>David Lloyd George (GBR)</a:t>
            </a:r>
          </a:p>
          <a:p>
            <a:pPr lvl="1" eaLnBrk="1" hangingPunct="1">
              <a:lnSpc>
                <a:spcPct val="90000"/>
              </a:lnSpc>
            </a:pPr>
            <a:r>
              <a:rPr lang="en-US" smtClean="0"/>
              <a:t>Georges Clemenceau (FR)</a:t>
            </a:r>
          </a:p>
          <a:p>
            <a:pPr lvl="1" eaLnBrk="1" hangingPunct="1">
              <a:lnSpc>
                <a:spcPct val="90000"/>
              </a:lnSpc>
            </a:pPr>
            <a:r>
              <a:rPr lang="en-US" smtClean="0"/>
              <a:t>Orlando Vittorio (IT)</a:t>
            </a:r>
          </a:p>
        </p:txBody>
      </p:sp>
      <p:sp>
        <p:nvSpPr>
          <p:cNvPr id="69636" name="Rectangle 4"/>
          <p:cNvSpPr>
            <a:spLocks noGrp="1"/>
          </p:cNvSpPr>
          <p:nvPr>
            <p:ph type="body" sz="half" idx="2"/>
          </p:nvPr>
        </p:nvSpPr>
        <p:spPr>
          <a:xfrm>
            <a:off x="4652963" y="1600200"/>
            <a:ext cx="3792537" cy="2179638"/>
          </a:xfrm>
        </p:spPr>
        <p:txBody>
          <a:bodyPr/>
          <a:lstStyle/>
          <a:p>
            <a:pPr eaLnBrk="1" hangingPunct="1">
              <a:lnSpc>
                <a:spcPct val="90000"/>
              </a:lnSpc>
            </a:pPr>
            <a:r>
              <a:rPr lang="en-US" sz="2400" smtClean="0"/>
              <a:t>Russia excluded</a:t>
            </a:r>
          </a:p>
          <a:p>
            <a:pPr eaLnBrk="1" hangingPunct="1">
              <a:lnSpc>
                <a:spcPct val="90000"/>
              </a:lnSpc>
            </a:pPr>
            <a:r>
              <a:rPr lang="en-US" sz="2400" smtClean="0"/>
              <a:t>Defeated powers humiliated</a:t>
            </a:r>
          </a:p>
          <a:p>
            <a:pPr eaLnBrk="1" hangingPunct="1">
              <a:lnSpc>
                <a:spcPct val="90000"/>
              </a:lnSpc>
            </a:pPr>
            <a:r>
              <a:rPr lang="en-US" sz="2400" smtClean="0"/>
              <a:t>Wilson’s 14 points the major proposal</a:t>
            </a:r>
          </a:p>
        </p:txBody>
      </p:sp>
      <p:pic>
        <p:nvPicPr>
          <p:cNvPr id="69637" name="Picture 5" descr="433934w"/>
          <p:cNvPicPr>
            <a:picLocks noChangeAspect="1" noChangeArrowheads="1"/>
          </p:cNvPicPr>
          <p:nvPr/>
        </p:nvPicPr>
        <p:blipFill>
          <a:blip r:embed="rId3"/>
          <a:srcRect/>
          <a:stretch>
            <a:fillRect/>
          </a:stretch>
        </p:blipFill>
        <p:spPr bwMode="auto">
          <a:xfrm>
            <a:off x="4800600" y="4105275"/>
            <a:ext cx="3630613"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chemeClr val="accent2"/>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71681" name="Text Box 2"/>
          <p:cNvSpPr txBox="1">
            <a:spLocks noChangeArrowheads="1"/>
          </p:cNvSpPr>
          <p:nvPr/>
        </p:nvSpPr>
        <p:spPr bwMode="auto">
          <a:xfrm>
            <a:off x="152400" y="304800"/>
            <a:ext cx="8991600" cy="3937000"/>
          </a:xfrm>
          <a:prstGeom prst="rect">
            <a:avLst/>
          </a:prstGeom>
          <a:noFill/>
          <a:ln w="9525">
            <a:noFill/>
            <a:miter lim="800000"/>
            <a:headEnd/>
            <a:tailEnd/>
          </a:ln>
        </p:spPr>
        <p:txBody>
          <a:bodyPr>
            <a:spAutoFit/>
          </a:bodyPr>
          <a:lstStyle/>
          <a:p>
            <a:pPr algn="ctr"/>
            <a:r>
              <a:rPr lang="en-US" sz="3600" b="1">
                <a:latin typeface="Calibri" pitchFamily="34" charset="0"/>
                <a:cs typeface="Arial" charset="0"/>
              </a:rPr>
              <a:t>“I can predict with absolute certainty </a:t>
            </a:r>
          </a:p>
          <a:p>
            <a:pPr algn="ctr"/>
            <a:r>
              <a:rPr lang="en-US" sz="3600" b="1">
                <a:latin typeface="Calibri" pitchFamily="34" charset="0"/>
                <a:cs typeface="Arial" charset="0"/>
              </a:rPr>
              <a:t>that within another generation there will </a:t>
            </a:r>
          </a:p>
          <a:p>
            <a:pPr algn="ctr"/>
            <a:r>
              <a:rPr lang="en-US" sz="3600" b="1">
                <a:latin typeface="Calibri" pitchFamily="34" charset="0"/>
                <a:cs typeface="Arial" charset="0"/>
              </a:rPr>
              <a:t>be another world war if the nations of </a:t>
            </a:r>
          </a:p>
          <a:p>
            <a:pPr algn="ctr"/>
            <a:r>
              <a:rPr lang="en-US" sz="3600" b="1">
                <a:latin typeface="Calibri" pitchFamily="34" charset="0"/>
                <a:cs typeface="Arial" charset="0"/>
              </a:rPr>
              <a:t>the world do not concert the method </a:t>
            </a:r>
          </a:p>
          <a:p>
            <a:pPr algn="ctr"/>
            <a:r>
              <a:rPr lang="en-US" sz="3600" b="1">
                <a:latin typeface="Calibri" pitchFamily="34" charset="0"/>
                <a:cs typeface="Arial" charset="0"/>
              </a:rPr>
              <a:t>by which to prevent it." </a:t>
            </a:r>
          </a:p>
          <a:p>
            <a:pPr algn="ctr"/>
            <a:endParaRPr lang="en-US" sz="3600" b="1">
              <a:latin typeface="Calibri" pitchFamily="34" charset="0"/>
              <a:cs typeface="Arial" charset="0"/>
            </a:endParaRPr>
          </a:p>
          <a:p>
            <a:pPr algn="ctr"/>
            <a:r>
              <a:rPr lang="en-US" sz="3600" i="1">
                <a:solidFill>
                  <a:srgbClr val="FFCC00"/>
                </a:solidFill>
                <a:latin typeface="Bodoni MT Black" pitchFamily="18" charset="0"/>
                <a:cs typeface="Arial" charset="0"/>
              </a:rPr>
              <a:t>Woodrow Wilson, 1919</a:t>
            </a:r>
            <a:r>
              <a:rPr lang="en-US" sz="3600">
                <a:solidFill>
                  <a:srgbClr val="FFCC00"/>
                </a:solidFill>
                <a:latin typeface="Calibri" pitchFamily="34" charset="0"/>
                <a:cs typeface="Arial" charset="0"/>
              </a:rPr>
              <a:t> </a:t>
            </a:r>
          </a:p>
        </p:txBody>
      </p:sp>
      <p:pic>
        <p:nvPicPr>
          <p:cNvPr id="71682" name="Picture 3" descr="Wilson, W"/>
          <p:cNvPicPr>
            <a:picLocks noChangeAspect="1" noChangeArrowheads="1"/>
          </p:cNvPicPr>
          <p:nvPr/>
        </p:nvPicPr>
        <p:blipFill>
          <a:blip r:embed="rId3"/>
          <a:srcRect/>
          <a:stretch>
            <a:fillRect/>
          </a:stretch>
        </p:blipFill>
        <p:spPr bwMode="auto">
          <a:xfrm>
            <a:off x="3557588" y="4419600"/>
            <a:ext cx="2028825" cy="2438400"/>
          </a:xfrm>
          <a:prstGeom prst="rect">
            <a:avLst/>
          </a:prstGeom>
          <a:noFill/>
          <a:ln w="9525">
            <a:noFill/>
            <a:miter lim="800000"/>
            <a:headEnd/>
            <a:tailEnd/>
          </a:ln>
        </p:spPr>
      </p:pic>
      <p:pic>
        <p:nvPicPr>
          <p:cNvPr id="71683" name="Picture 4"/>
          <p:cNvPicPr>
            <a:picLocks noChangeAspect="1" noChangeArrowheads="1"/>
          </p:cNvPicPr>
          <p:nvPr/>
        </p:nvPicPr>
        <p:blipFill>
          <a:blip r:embed="rId4"/>
          <a:srcRect/>
          <a:stretch>
            <a:fillRect/>
          </a:stretch>
        </p:blipFill>
        <p:spPr bwMode="auto">
          <a:xfrm>
            <a:off x="1066800" y="5029200"/>
            <a:ext cx="1731963" cy="1189038"/>
          </a:xfrm>
          <a:prstGeom prst="rect">
            <a:avLst/>
          </a:prstGeom>
          <a:noFill/>
          <a:ln w="9525">
            <a:noFill/>
            <a:miter lim="800000"/>
            <a:headEnd/>
            <a:tailEnd/>
          </a:ln>
        </p:spPr>
      </p:pic>
      <p:pic>
        <p:nvPicPr>
          <p:cNvPr id="71684" name="Picture 5"/>
          <p:cNvPicPr>
            <a:picLocks noChangeAspect="1" noChangeArrowheads="1"/>
          </p:cNvPicPr>
          <p:nvPr/>
        </p:nvPicPr>
        <p:blipFill>
          <a:blip r:embed="rId4"/>
          <a:srcRect/>
          <a:stretch>
            <a:fillRect/>
          </a:stretch>
        </p:blipFill>
        <p:spPr bwMode="auto">
          <a:xfrm>
            <a:off x="6324600" y="4953000"/>
            <a:ext cx="1731963" cy="1189038"/>
          </a:xfrm>
          <a:prstGeom prst="rect">
            <a:avLst/>
          </a:prstGeom>
          <a:noFill/>
          <a:ln w="9525">
            <a:noFill/>
            <a:miter lim="800000"/>
            <a:headEnd/>
            <a:tailEnd/>
          </a:ln>
        </p:spPr>
      </p:pic>
    </p:spTree>
  </p:cSld>
  <p:clrMapOvr>
    <a:masterClrMapping/>
  </p:clrMapOvr>
  <p:transition spd="slow">
    <p:wedge/>
    <p:sndAc>
      <p:stSnd>
        <p:snd r:embed="rId2" name="push.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p:cNvSpPr>
          <p:nvPr>
            <p:ph type="title"/>
          </p:nvPr>
        </p:nvSpPr>
        <p:spPr>
          <a:xfrm>
            <a:off x="762000" y="0"/>
            <a:ext cx="7772400" cy="1143000"/>
          </a:xfrm>
        </p:spPr>
        <p:txBody>
          <a:bodyPr/>
          <a:lstStyle/>
          <a:p>
            <a:pPr eaLnBrk="1" hangingPunct="1"/>
            <a:r>
              <a:rPr lang="en-US" smtClean="0">
                <a:solidFill>
                  <a:schemeClr val="bg1"/>
                </a:solidFill>
              </a:rPr>
              <a:t>Wilson’s 14 Points</a:t>
            </a:r>
          </a:p>
        </p:txBody>
      </p:sp>
      <p:sp>
        <p:nvSpPr>
          <p:cNvPr id="72707" name="Rectangle 3"/>
          <p:cNvSpPr>
            <a:spLocks noGrp="1"/>
          </p:cNvSpPr>
          <p:nvPr>
            <p:ph type="body" sz="half" idx="2"/>
          </p:nvPr>
        </p:nvSpPr>
        <p:spPr>
          <a:xfrm>
            <a:off x="381000" y="1219200"/>
            <a:ext cx="3810000" cy="4114800"/>
          </a:xfrm>
        </p:spPr>
        <p:txBody>
          <a:bodyPr/>
          <a:lstStyle/>
          <a:p>
            <a:pPr eaLnBrk="1" hangingPunct="1">
              <a:lnSpc>
                <a:spcPct val="90000"/>
              </a:lnSpc>
            </a:pPr>
            <a:r>
              <a:rPr lang="en-US" sz="2800" smtClean="0">
                <a:solidFill>
                  <a:schemeClr val="bg1"/>
                </a:solidFill>
              </a:rPr>
              <a:t>To “make the world safe for democracy”</a:t>
            </a:r>
          </a:p>
          <a:p>
            <a:pPr eaLnBrk="1" hangingPunct="1">
              <a:lnSpc>
                <a:spcPct val="90000"/>
              </a:lnSpc>
            </a:pPr>
            <a:r>
              <a:rPr lang="en-US" sz="2800" smtClean="0">
                <a:solidFill>
                  <a:schemeClr val="bg1"/>
                </a:solidFill>
              </a:rPr>
              <a:t>#1-5 - international law recommendations</a:t>
            </a:r>
          </a:p>
          <a:p>
            <a:pPr eaLnBrk="1" hangingPunct="1">
              <a:lnSpc>
                <a:spcPct val="90000"/>
              </a:lnSpc>
            </a:pPr>
            <a:r>
              <a:rPr lang="en-US" sz="2800" smtClean="0">
                <a:solidFill>
                  <a:schemeClr val="bg1"/>
                </a:solidFill>
              </a:rPr>
              <a:t>#6-13 - European boundary restructure</a:t>
            </a:r>
          </a:p>
          <a:p>
            <a:pPr eaLnBrk="1" hangingPunct="1">
              <a:lnSpc>
                <a:spcPct val="90000"/>
              </a:lnSpc>
            </a:pPr>
            <a:r>
              <a:rPr lang="en-US" sz="2800" smtClean="0">
                <a:solidFill>
                  <a:schemeClr val="bg1"/>
                </a:solidFill>
              </a:rPr>
              <a:t>#14 - League of Nations</a:t>
            </a:r>
          </a:p>
        </p:txBody>
      </p:sp>
      <p:pic>
        <p:nvPicPr>
          <p:cNvPr id="72708" name="Picture 4" descr="272970w"/>
          <p:cNvPicPr>
            <a:picLocks noGrp="1" noChangeAspect="1" noChangeArrowheads="1"/>
          </p:cNvPicPr>
          <p:nvPr>
            <p:ph sz="half" idx="1"/>
          </p:nvPr>
        </p:nvPicPr>
        <p:blipFill>
          <a:blip r:embed="rId4"/>
          <a:srcRect/>
          <a:stretch>
            <a:fillRect/>
          </a:stretch>
        </p:blipFill>
        <p:spPr>
          <a:xfrm>
            <a:off x="4648200" y="1295400"/>
            <a:ext cx="3984625" cy="50292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4753" name="Picture 2" descr="lmt military"/>
          <p:cNvPicPr>
            <a:picLocks noChangeAspect="1" noChangeArrowheads="1"/>
          </p:cNvPicPr>
          <p:nvPr/>
        </p:nvPicPr>
        <p:blipFill>
          <a:blip r:embed="rId4"/>
          <a:srcRect/>
          <a:stretch>
            <a:fillRect/>
          </a:stretch>
        </p:blipFill>
        <p:spPr bwMode="auto">
          <a:xfrm>
            <a:off x="1066800" y="1295400"/>
            <a:ext cx="6970713" cy="5283200"/>
          </a:xfrm>
          <a:prstGeom prst="rect">
            <a:avLst/>
          </a:prstGeom>
          <a:noFill/>
          <a:ln w="9525">
            <a:noFill/>
            <a:miter lim="800000"/>
            <a:headEnd/>
            <a:tailEnd/>
          </a:ln>
        </p:spPr>
      </p:pic>
      <p:sp>
        <p:nvSpPr>
          <p:cNvPr id="67587" name="WordArt 3"/>
          <p:cNvSpPr>
            <a:spLocks noChangeArrowheads="1" noChangeShapeType="1" noTextEdit="1"/>
          </p:cNvSpPr>
          <p:nvPr/>
        </p:nvSpPr>
        <p:spPr bwMode="auto">
          <a:xfrm>
            <a:off x="0" y="4343400"/>
            <a:ext cx="9144000" cy="2514600"/>
          </a:xfrm>
          <a:prstGeom prst="rect">
            <a:avLst/>
          </a:prstGeom>
        </p:spPr>
        <p:txBody>
          <a:bodyPr wrap="none" fromWordArt="1">
            <a:prstTxWarp prst="textPlain">
              <a:avLst>
                <a:gd name="adj" fmla="val 50000"/>
              </a:avLst>
            </a:prstTxWarp>
          </a:bodyPr>
          <a:lstStyle/>
          <a:p>
            <a:pPr algn="ctr"/>
            <a:r>
              <a:rPr lang="en-US" sz="3600" kern="10">
                <a:ln w="66675">
                  <a:solidFill>
                    <a:srgbClr val="000000"/>
                  </a:solidFill>
                  <a:round/>
                  <a:headEnd/>
                  <a:tailEnd/>
                </a:ln>
                <a:solidFill>
                  <a:srgbClr val="FFFF00"/>
                </a:solidFill>
                <a:effectLst>
                  <a:outerShdw dist="35921" dir="2700000" algn="ctr" rotWithShape="0">
                    <a:srgbClr val="C0C0C0">
                      <a:alpha val="79999"/>
                    </a:srgbClr>
                  </a:outerShdw>
                </a:effectLst>
                <a:latin typeface="Impact"/>
              </a:rPr>
              <a:t>Very Limited </a:t>
            </a:r>
          </a:p>
          <a:p>
            <a:pPr algn="ctr"/>
            <a:r>
              <a:rPr lang="en-US" sz="3600" kern="10">
                <a:ln w="66675">
                  <a:solidFill>
                    <a:srgbClr val="000000"/>
                  </a:solidFill>
                  <a:round/>
                  <a:headEnd/>
                  <a:tailEnd/>
                </a:ln>
                <a:solidFill>
                  <a:srgbClr val="FFFF00"/>
                </a:solidFill>
                <a:effectLst>
                  <a:outerShdw dist="35921" dir="2700000" algn="ctr" rotWithShape="0">
                    <a:srgbClr val="C0C0C0">
                      <a:alpha val="79999"/>
                    </a:srgbClr>
                  </a:outerShdw>
                </a:effectLst>
                <a:latin typeface="Impact"/>
              </a:rPr>
              <a:t>German Military</a:t>
            </a:r>
          </a:p>
        </p:txBody>
      </p:sp>
      <p:sp>
        <p:nvSpPr>
          <p:cNvPr id="74755" name="WordArt 4"/>
          <p:cNvSpPr>
            <a:spLocks noChangeArrowheads="1" noChangeShapeType="1" noTextEdit="1"/>
          </p:cNvSpPr>
          <p:nvPr/>
        </p:nvSpPr>
        <p:spPr bwMode="auto">
          <a:xfrm>
            <a:off x="457200" y="381000"/>
            <a:ext cx="8305800" cy="800100"/>
          </a:xfrm>
          <a:prstGeom prst="rect">
            <a:avLst/>
          </a:prstGeom>
        </p:spPr>
        <p:txBody>
          <a:bodyPr wrap="none" fromWordArt="1">
            <a:prstTxWarp prst="textPlain">
              <a:avLst>
                <a:gd name="adj" fmla="val 50000"/>
              </a:avLst>
            </a:prstTxWarp>
          </a:bodyPr>
          <a:lstStyle/>
          <a:p>
            <a:pPr algn="ctr"/>
            <a:r>
              <a:rPr lang="en-US" sz="3600" kern="10">
                <a:ln w="19050">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Features of the Treaty of Versailles </a:t>
            </a:r>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oing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7" name="Picture 2" descr="reparations"/>
          <p:cNvPicPr>
            <a:picLocks noChangeAspect="1" noChangeArrowheads="1"/>
          </p:cNvPicPr>
          <p:nvPr/>
        </p:nvPicPr>
        <p:blipFill>
          <a:blip r:embed="rId4"/>
          <a:srcRect/>
          <a:stretch>
            <a:fillRect/>
          </a:stretch>
        </p:blipFill>
        <p:spPr bwMode="auto">
          <a:xfrm>
            <a:off x="668338" y="-17463"/>
            <a:ext cx="7808912" cy="5884863"/>
          </a:xfrm>
          <a:prstGeom prst="rect">
            <a:avLst/>
          </a:prstGeom>
          <a:noFill/>
          <a:ln w="9525">
            <a:noFill/>
            <a:miter lim="800000"/>
            <a:headEnd/>
            <a:tailEnd/>
          </a:ln>
        </p:spPr>
      </p:pic>
      <p:sp>
        <p:nvSpPr>
          <p:cNvPr id="68611" name="WordArt 3"/>
          <p:cNvSpPr>
            <a:spLocks noChangeArrowheads="1" noChangeShapeType="1" noTextEdit="1"/>
          </p:cNvSpPr>
          <p:nvPr/>
        </p:nvSpPr>
        <p:spPr bwMode="auto">
          <a:xfrm>
            <a:off x="152400" y="5410200"/>
            <a:ext cx="8839200" cy="1447800"/>
          </a:xfrm>
          <a:prstGeom prst="rect">
            <a:avLst/>
          </a:prstGeom>
        </p:spPr>
        <p:txBody>
          <a:bodyPr wrap="none" fromWordArt="1">
            <a:prstTxWarp prst="textPlain">
              <a:avLst>
                <a:gd name="adj" fmla="val 50000"/>
              </a:avLst>
            </a:prstTxWarp>
          </a:bodyPr>
          <a:lstStyle/>
          <a:p>
            <a:pPr algn="ctr"/>
            <a:r>
              <a:rPr lang="en-US" sz="3600" kern="10">
                <a:ln w="66675">
                  <a:solidFill>
                    <a:srgbClr val="000000"/>
                  </a:solidFill>
                  <a:round/>
                  <a:headEnd/>
                  <a:tailEnd/>
                </a:ln>
                <a:solidFill>
                  <a:srgbClr val="FF0000"/>
                </a:solidFill>
                <a:effectLst>
                  <a:outerShdw dist="35921" dir="2700000" algn="ctr" rotWithShape="0">
                    <a:srgbClr val="C0C0C0">
                      <a:alpha val="79999"/>
                    </a:srgbClr>
                  </a:outerShdw>
                </a:effectLst>
                <a:latin typeface="Impact"/>
              </a:rPr>
              <a:t>REPARATIONS</a:t>
            </a:r>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oing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6801" name="Picture 2" descr="germanys fault"/>
          <p:cNvPicPr>
            <a:picLocks noChangeAspect="1" noChangeArrowheads="1"/>
          </p:cNvPicPr>
          <p:nvPr/>
        </p:nvPicPr>
        <p:blipFill>
          <a:blip r:embed="rId4"/>
          <a:srcRect t="-633" r="5112"/>
          <a:stretch>
            <a:fillRect/>
          </a:stretch>
        </p:blipFill>
        <p:spPr bwMode="auto">
          <a:xfrm>
            <a:off x="947738" y="19050"/>
            <a:ext cx="7248525" cy="6813550"/>
          </a:xfrm>
          <a:prstGeom prst="rect">
            <a:avLst/>
          </a:prstGeom>
          <a:noFill/>
          <a:ln w="9525">
            <a:noFill/>
            <a:miter lim="800000"/>
            <a:headEnd/>
            <a:tailEnd/>
          </a:ln>
        </p:spPr>
      </p:pic>
      <p:sp>
        <p:nvSpPr>
          <p:cNvPr id="69635" name="WordArt 3"/>
          <p:cNvSpPr>
            <a:spLocks noChangeArrowheads="1" noChangeShapeType="1" noTextEdit="1"/>
          </p:cNvSpPr>
          <p:nvPr/>
        </p:nvSpPr>
        <p:spPr bwMode="auto">
          <a:xfrm>
            <a:off x="266700" y="4876800"/>
            <a:ext cx="8610600" cy="1752600"/>
          </a:xfrm>
          <a:prstGeom prst="rect">
            <a:avLst/>
          </a:prstGeom>
        </p:spPr>
        <p:txBody>
          <a:bodyPr wrap="none" fromWordArt="1">
            <a:prstTxWarp prst="textPlain">
              <a:avLst>
                <a:gd name="adj" fmla="val 50000"/>
              </a:avLst>
            </a:prstTxWarp>
          </a:bodyPr>
          <a:lstStyle/>
          <a:p>
            <a:pPr algn="ctr"/>
            <a:r>
              <a:rPr lang="en-US" sz="3600" kern="10">
                <a:ln w="53975">
                  <a:solidFill>
                    <a:srgbClr val="000000"/>
                  </a:solidFill>
                  <a:round/>
                  <a:headEnd/>
                  <a:tailEnd/>
                </a:ln>
                <a:solidFill>
                  <a:schemeClr val="accent1"/>
                </a:solidFill>
                <a:effectLst>
                  <a:outerShdw dist="35921" dir="2700000" algn="ctr" rotWithShape="0">
                    <a:srgbClr val="C0C0C0">
                      <a:alpha val="79999"/>
                    </a:srgbClr>
                  </a:outerShdw>
                </a:effectLst>
                <a:latin typeface="Impact"/>
              </a:rPr>
              <a:t>Germany/Full Blame </a:t>
            </a:r>
          </a:p>
          <a:p>
            <a:pPr algn="ctr"/>
            <a:r>
              <a:rPr lang="en-US" sz="3600" kern="10">
                <a:ln w="53975">
                  <a:solidFill>
                    <a:srgbClr val="000000"/>
                  </a:solidFill>
                  <a:round/>
                  <a:headEnd/>
                  <a:tailEnd/>
                </a:ln>
                <a:solidFill>
                  <a:schemeClr val="accent1"/>
                </a:solidFill>
                <a:effectLst>
                  <a:outerShdw dist="35921" dir="2700000" algn="ctr" rotWithShape="0">
                    <a:srgbClr val="C0C0C0">
                      <a:alpha val="79999"/>
                    </a:srgbClr>
                  </a:outerShdw>
                </a:effectLst>
                <a:latin typeface="Impact"/>
              </a:rPr>
              <a:t>for the War</a:t>
            </a:r>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oing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25" name="Picture 2" descr="14 points"/>
          <p:cNvPicPr>
            <a:picLocks noChangeAspect="1" noChangeArrowheads="1"/>
          </p:cNvPicPr>
          <p:nvPr/>
        </p:nvPicPr>
        <p:blipFill>
          <a:blip r:embed="rId4"/>
          <a:srcRect/>
          <a:stretch>
            <a:fillRect/>
          </a:stretch>
        </p:blipFill>
        <p:spPr bwMode="auto">
          <a:xfrm>
            <a:off x="855663" y="0"/>
            <a:ext cx="7434262" cy="6135688"/>
          </a:xfrm>
          <a:prstGeom prst="rect">
            <a:avLst/>
          </a:prstGeom>
          <a:noFill/>
          <a:ln w="9525">
            <a:noFill/>
            <a:miter lim="800000"/>
            <a:headEnd/>
            <a:tailEnd/>
          </a:ln>
        </p:spPr>
      </p:pic>
      <p:sp>
        <p:nvSpPr>
          <p:cNvPr id="70659" name="WordArt 3"/>
          <p:cNvSpPr>
            <a:spLocks noChangeArrowheads="1" noChangeShapeType="1" noTextEdit="1"/>
          </p:cNvSpPr>
          <p:nvPr/>
        </p:nvSpPr>
        <p:spPr bwMode="auto">
          <a:xfrm>
            <a:off x="0" y="5715000"/>
            <a:ext cx="9144000" cy="1143000"/>
          </a:xfrm>
          <a:prstGeom prst="rect">
            <a:avLst/>
          </a:prstGeom>
        </p:spPr>
        <p:txBody>
          <a:bodyPr wrap="none" fromWordArt="1">
            <a:prstTxWarp prst="textPlain">
              <a:avLst>
                <a:gd name="adj" fmla="val 50000"/>
              </a:avLst>
            </a:prstTxWarp>
          </a:bodyPr>
          <a:lstStyle/>
          <a:p>
            <a:pPr algn="ctr"/>
            <a:r>
              <a:rPr lang="en-US" sz="3600" kern="10">
                <a:ln w="50800">
                  <a:solidFill>
                    <a:srgbClr val="000000"/>
                  </a:solidFill>
                  <a:round/>
                  <a:headEnd/>
                  <a:tailEnd/>
                </a:ln>
                <a:solidFill>
                  <a:schemeClr val="accent1"/>
                </a:solidFill>
                <a:effectLst>
                  <a:outerShdw dist="35921" dir="2700000" algn="ctr" rotWithShape="0">
                    <a:srgbClr val="C0C0C0">
                      <a:alpha val="79999"/>
                    </a:srgbClr>
                  </a:outerShdw>
                </a:effectLst>
                <a:latin typeface="Impact"/>
              </a:rPr>
              <a:t>Wilson's 14 points</a:t>
            </a:r>
          </a:p>
        </p:txBody>
      </p:sp>
      <p:sp>
        <p:nvSpPr>
          <p:cNvPr id="70660" name="WordArt 4"/>
          <p:cNvSpPr>
            <a:spLocks noChangeArrowheads="1" noChangeShapeType="1" noTextEdit="1"/>
          </p:cNvSpPr>
          <p:nvPr/>
        </p:nvSpPr>
        <p:spPr bwMode="auto">
          <a:xfrm>
            <a:off x="0" y="2286000"/>
            <a:ext cx="9144000" cy="1143000"/>
          </a:xfrm>
          <a:prstGeom prst="rect">
            <a:avLst/>
          </a:prstGeom>
        </p:spPr>
        <p:txBody>
          <a:bodyPr wrap="none" fromWordArt="1">
            <a:prstTxWarp prst="textPlain">
              <a:avLst>
                <a:gd name="adj" fmla="val 50000"/>
              </a:avLst>
            </a:prstTxWarp>
          </a:bodyPr>
          <a:lstStyle/>
          <a:p>
            <a:pPr algn="ctr"/>
            <a:r>
              <a:rPr lang="en-US" sz="3600" kern="10">
                <a:ln w="50800">
                  <a:solidFill>
                    <a:srgbClr val="000000"/>
                  </a:solidFill>
                  <a:round/>
                  <a:headEnd/>
                  <a:tailEnd/>
                </a:ln>
                <a:solidFill>
                  <a:schemeClr val="accent1"/>
                </a:solidFill>
                <a:effectLst>
                  <a:outerShdw dist="35921" dir="2700000" algn="ctr" rotWithShape="0">
                    <a:srgbClr val="C0C0C0">
                      <a:alpha val="79999"/>
                    </a:srgbClr>
                  </a:outerShdw>
                </a:effectLst>
                <a:latin typeface="Impact"/>
              </a:rPr>
              <a:t>The League of Nations</a:t>
            </a:r>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boing 2.wav"/>
                                        </p:tgtEl>
                                      </p:cMediaNode>
                                    </p:audio>
                                  </p:subTnLst>
                                </p:cTn>
                              </p:par>
                            </p:childTnLst>
                          </p:cTn>
                        </p:par>
                      </p:childTnLst>
                    </p:cTn>
                  </p:par>
                  <p:par>
                    <p:cTn id="7" fill="hold">
                      <p:stCondLst>
                        <p:cond delay="indefinite"/>
                      </p:stCondLst>
                      <p:childTnLst>
                        <p:par>
                          <p:cTn id="8" fill="hold">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7066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boing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49" name="Picture 2" descr="w1leaguecartoon"/>
          <p:cNvPicPr>
            <a:picLocks noChangeAspect="1" noChangeArrowheads="1"/>
          </p:cNvPicPr>
          <p:nvPr/>
        </p:nvPicPr>
        <p:blipFill>
          <a:blip r:embed="rId4"/>
          <a:srcRect/>
          <a:stretch>
            <a:fillRect/>
          </a:stretch>
        </p:blipFill>
        <p:spPr bwMode="auto">
          <a:xfrm>
            <a:off x="1485900" y="0"/>
            <a:ext cx="6172200" cy="6130925"/>
          </a:xfrm>
          <a:prstGeom prst="rect">
            <a:avLst/>
          </a:prstGeom>
          <a:noFill/>
          <a:ln w="9525">
            <a:noFill/>
            <a:miter lim="800000"/>
            <a:headEnd/>
            <a:tailEnd/>
          </a:ln>
        </p:spPr>
      </p:pic>
      <p:sp>
        <p:nvSpPr>
          <p:cNvPr id="71683" name="WordArt 3"/>
          <p:cNvSpPr>
            <a:spLocks noChangeArrowheads="1" noChangeShapeType="1" noTextEdit="1"/>
          </p:cNvSpPr>
          <p:nvPr/>
        </p:nvSpPr>
        <p:spPr bwMode="auto">
          <a:xfrm>
            <a:off x="152400" y="5638800"/>
            <a:ext cx="8839200" cy="1219200"/>
          </a:xfrm>
          <a:prstGeom prst="rect">
            <a:avLst/>
          </a:prstGeom>
        </p:spPr>
        <p:txBody>
          <a:bodyPr wrap="none" fromWordArt="1">
            <a:prstTxWarp prst="textPlain">
              <a:avLst>
                <a:gd name="adj" fmla="val 50000"/>
              </a:avLst>
            </a:prstTxWarp>
          </a:bodyPr>
          <a:lstStyle/>
          <a:p>
            <a:pPr algn="ctr"/>
            <a:r>
              <a:rPr lang="en-US" sz="3600" kern="10">
                <a:ln w="50800">
                  <a:solidFill>
                    <a:srgbClr val="000000"/>
                  </a:solidFill>
                  <a:round/>
                  <a:headEnd/>
                  <a:tailEnd/>
                </a:ln>
                <a:solidFill>
                  <a:srgbClr val="FF0000"/>
                </a:solidFill>
                <a:effectLst>
                  <a:outerShdw dist="35921" dir="2700000" algn="ctr" rotWithShape="0">
                    <a:srgbClr val="C0C0C0">
                      <a:alpha val="79999"/>
                    </a:srgbClr>
                  </a:outerShdw>
                </a:effectLst>
                <a:latin typeface="Impact"/>
              </a:rPr>
              <a:t>America's Reaction</a:t>
            </a:r>
          </a:p>
        </p:txBody>
      </p:sp>
    </p:spTree>
  </p:cSld>
  <p:clrMapOvr>
    <a:masterClrMapping/>
  </p:clrMapOvr>
  <p:transition spd="slow">
    <p:wedg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Mass_demonstration_in_front_of_the_Reichstag_against_the_Treaty_of_Versailles"/>
          <p:cNvPicPr>
            <a:picLocks noChangeAspect="1" noChangeArrowheads="1"/>
          </p:cNvPicPr>
          <p:nvPr/>
        </p:nvPicPr>
        <p:blipFill>
          <a:blip r:embed="rId3">
            <a:lum bright="48000" contrast="-28000"/>
          </a:blip>
          <a:srcRect/>
          <a:stretch>
            <a:fillRect/>
          </a:stretch>
        </p:blipFill>
        <p:spPr bwMode="auto">
          <a:xfrm>
            <a:off x="0" y="0"/>
            <a:ext cx="9144000" cy="7391400"/>
          </a:xfrm>
          <a:prstGeom prst="rect">
            <a:avLst/>
          </a:prstGeom>
          <a:noFill/>
        </p:spPr>
      </p:pic>
      <p:sp>
        <p:nvSpPr>
          <p:cNvPr id="727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t>Why did the US Reject the Treaty of Versailles?</a:t>
            </a:r>
          </a:p>
        </p:txBody>
      </p:sp>
      <p:sp>
        <p:nvSpPr>
          <p:cNvPr id="72707" name="Rectangle 3"/>
          <p:cNvSpPr>
            <a:spLocks noGrp="1" noChangeArrowheads="1"/>
          </p:cNvSpPr>
          <p:nvPr>
            <p:ph type="body" idx="1"/>
          </p:nvPr>
        </p:nvSpPr>
        <p:spPr/>
        <p:txBody>
          <a:bodyPr/>
          <a:lstStyle/>
          <a:p>
            <a:pPr eaLnBrk="1" hangingPunct="1">
              <a:lnSpc>
                <a:spcPct val="90000"/>
              </a:lnSpc>
            </a:pPr>
            <a:r>
              <a:rPr lang="en-US" sz="2800" smtClean="0"/>
              <a:t>Critics of the Treaty believed that the League would drag the US into future European wars (Senator Henry Cabot Lodge)</a:t>
            </a:r>
          </a:p>
          <a:p>
            <a:pPr eaLnBrk="1" hangingPunct="1">
              <a:lnSpc>
                <a:spcPct val="90000"/>
              </a:lnSpc>
            </a:pPr>
            <a:r>
              <a:rPr lang="en-US" sz="2800" smtClean="0"/>
              <a:t>Americans were “war weary” and wanted to return to isolationism </a:t>
            </a:r>
          </a:p>
          <a:p>
            <a:pPr eaLnBrk="1" hangingPunct="1">
              <a:lnSpc>
                <a:spcPct val="90000"/>
              </a:lnSpc>
            </a:pPr>
            <a:r>
              <a:rPr lang="en-US" sz="2800" smtClean="0"/>
              <a:t>Wilson suffered a stroke and was unable to sell the treaty to the people </a:t>
            </a:r>
          </a:p>
          <a:p>
            <a:pPr eaLnBrk="1" hangingPunct="1">
              <a:lnSpc>
                <a:spcPct val="90000"/>
              </a:lnSpc>
            </a:pPr>
            <a:r>
              <a:rPr lang="en-US" sz="2800" smtClean="0"/>
              <a:t>The US refused to join the League of Nations, making the League a “paper tiger” or weak on the world stage.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2707">
                                            <p:txEl>
                                              <p:pRg st="0" end="0"/>
                                            </p:txEl>
                                          </p:spTgt>
                                        </p:tgtEl>
                                        <p:attrNameLst>
                                          <p:attrName>style.visibility</p:attrName>
                                        </p:attrNameLst>
                                      </p:cBhvr>
                                      <p:to>
                                        <p:strVal val="visible"/>
                                      </p:to>
                                    </p:set>
                                    <p:anim calcmode="discrete" valueType="clr">
                                      <p:cBhvr override="childStyle">
                                        <p:cTn id="7" dur="80"/>
                                        <p:tgtEl>
                                          <p:spTgt spid="727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27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2707">
                                            <p:txEl>
                                              <p:pRg st="0" end="0"/>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2707">
                                            <p:txEl>
                                              <p:pRg st="1" end="1"/>
                                            </p:txEl>
                                          </p:spTgt>
                                        </p:tgtEl>
                                        <p:attrNameLst>
                                          <p:attrName>style.visibility</p:attrName>
                                        </p:attrNameLst>
                                      </p:cBhvr>
                                      <p:to>
                                        <p:strVal val="visible"/>
                                      </p:to>
                                    </p:set>
                                    <p:anim calcmode="discrete" valueType="clr">
                                      <p:cBhvr override="childStyle">
                                        <p:cTn id="14" dur="80"/>
                                        <p:tgtEl>
                                          <p:spTgt spid="727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27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72707">
                                            <p:txEl>
                                              <p:pRg st="1" end="1"/>
                                            </p:txEl>
                                          </p:spTgt>
                                        </p:tgtEl>
                                        <p:attrNameLst>
                                          <p:attrName>fill.type</p:attrName>
                                        </p:attrNameLst>
                                      </p:cBhvr>
                                      <p:to>
                                        <p:strVal val="solid"/>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72707">
                                            <p:txEl>
                                              <p:pRg st="2" end="2"/>
                                            </p:txEl>
                                          </p:spTgt>
                                        </p:tgtEl>
                                        <p:attrNameLst>
                                          <p:attrName>style.visibility</p:attrName>
                                        </p:attrNameLst>
                                      </p:cBhvr>
                                      <p:to>
                                        <p:strVal val="visible"/>
                                      </p:to>
                                    </p:set>
                                    <p:anim calcmode="discrete" valueType="clr">
                                      <p:cBhvr override="childStyle">
                                        <p:cTn id="21" dur="80"/>
                                        <p:tgtEl>
                                          <p:spTgt spid="727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270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72707">
                                            <p:txEl>
                                              <p:pRg st="2" end="2"/>
                                            </p:txEl>
                                          </p:spTgt>
                                        </p:tgtEl>
                                        <p:attrNameLst>
                                          <p:attrName>fill.type</p:attrName>
                                        </p:attrNameLst>
                                      </p:cBhvr>
                                      <p:to>
                                        <p:strVal val="solid"/>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2707">
                                            <p:txEl>
                                              <p:pRg st="3" end="3"/>
                                            </p:txEl>
                                          </p:spTgt>
                                        </p:tgtEl>
                                        <p:attrNameLst>
                                          <p:attrName>style.visibility</p:attrName>
                                        </p:attrNameLst>
                                      </p:cBhvr>
                                      <p:to>
                                        <p:strVal val="visible"/>
                                      </p:to>
                                    </p:set>
                                    <p:anim calcmode="discrete" valueType="clr">
                                      <p:cBhvr override="childStyle">
                                        <p:cTn id="28" dur="80"/>
                                        <p:tgtEl>
                                          <p:spTgt spid="727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2707">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72707">
                                            <p:txEl>
                                              <p:pRg st="3" end="3"/>
                                            </p:txEl>
                                          </p:spTgt>
                                        </p:tgtEl>
                                        <p:attrNameLst>
                                          <p:attrName>fill.type</p:attrName>
                                        </p:attrNameLst>
                                      </p:cBhvr>
                                      <p:to>
                                        <p:strVal val="solid"/>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ch22_07"/>
          <p:cNvPicPr>
            <a:picLocks noChangeAspect="1" noChangeArrowheads="1"/>
          </p:cNvPicPr>
          <p:nvPr>
            <p:ph idx="1"/>
          </p:nvPr>
        </p:nvPicPr>
        <p:blipFill>
          <a:blip r:embed="rId3"/>
          <a:srcRect/>
          <a:stretch>
            <a:fillRect/>
          </a:stretch>
        </p:blipFill>
        <p:spPr>
          <a:xfrm>
            <a:off x="0" y="0"/>
            <a:ext cx="4572000" cy="6858000"/>
          </a:xfrm>
        </p:spPr>
      </p:pic>
      <p:sp>
        <p:nvSpPr>
          <p:cNvPr id="28676" name="AutoShape 4"/>
          <p:cNvSpPr>
            <a:spLocks noChangeArrowheads="1"/>
          </p:cNvSpPr>
          <p:nvPr/>
        </p:nvSpPr>
        <p:spPr bwMode="auto">
          <a:xfrm>
            <a:off x="4724400" y="609600"/>
            <a:ext cx="4267200" cy="2819400"/>
          </a:xfrm>
          <a:prstGeom prst="downArrowCallout">
            <a:avLst>
              <a:gd name="adj1" fmla="val 37838"/>
              <a:gd name="adj2" fmla="val 37838"/>
              <a:gd name="adj3" fmla="val 16667"/>
              <a:gd name="adj4" fmla="val 66667"/>
            </a:avLst>
          </a:prstGeom>
          <a:solidFill>
            <a:srgbClr val="66FF66">
              <a:alpha val="50195"/>
            </a:srgbClr>
          </a:solidFill>
          <a:ln w="9525">
            <a:solidFill>
              <a:schemeClr val="tx1"/>
            </a:solidFill>
            <a:miter lim="800000"/>
            <a:headEnd/>
            <a:tailEnd/>
          </a:ln>
        </p:spPr>
        <p:txBody>
          <a:bodyPr wrap="none" anchor="ctr"/>
          <a:lstStyle/>
          <a:p>
            <a:pPr>
              <a:buFontTx/>
              <a:buChar char="•"/>
            </a:pPr>
            <a:r>
              <a:rPr lang="en-US" sz="2000">
                <a:latin typeface="Calibri" pitchFamily="34" charset="0"/>
              </a:rPr>
              <a:t>Nationalistic pride</a:t>
            </a:r>
          </a:p>
          <a:p>
            <a:pPr>
              <a:buFontTx/>
              <a:buChar char="•"/>
            </a:pPr>
            <a:r>
              <a:rPr lang="en-US" sz="2000">
                <a:latin typeface="Calibri" pitchFamily="34" charset="0"/>
              </a:rPr>
              <a:t>Competition for colonies</a:t>
            </a:r>
          </a:p>
          <a:p>
            <a:pPr>
              <a:buFontTx/>
              <a:buChar char="•"/>
            </a:pPr>
            <a:r>
              <a:rPr lang="en-US" sz="2000">
                <a:latin typeface="Calibri" pitchFamily="34" charset="0"/>
              </a:rPr>
              <a:t>Military buildup</a:t>
            </a:r>
          </a:p>
          <a:p>
            <a:pPr>
              <a:buFontTx/>
              <a:buChar char="•"/>
            </a:pPr>
            <a:r>
              <a:rPr lang="en-US" sz="2000">
                <a:latin typeface="Calibri" pitchFamily="34" charset="0"/>
              </a:rPr>
              <a:t>Tangled web of alliances</a:t>
            </a:r>
          </a:p>
          <a:p>
            <a:pPr>
              <a:buFontTx/>
              <a:buChar char="•"/>
            </a:pPr>
            <a:r>
              <a:rPr lang="en-US" sz="2000">
                <a:latin typeface="Calibri" pitchFamily="34" charset="0"/>
              </a:rPr>
              <a:t>Assassination of Franz Ferdinand</a:t>
            </a:r>
          </a:p>
        </p:txBody>
      </p:sp>
      <p:sp>
        <p:nvSpPr>
          <p:cNvPr id="28677" name="AutoShape 5"/>
          <p:cNvSpPr>
            <a:spLocks noChangeArrowheads="1"/>
          </p:cNvSpPr>
          <p:nvPr/>
        </p:nvSpPr>
        <p:spPr bwMode="auto">
          <a:xfrm>
            <a:off x="5105400" y="0"/>
            <a:ext cx="3505200" cy="609600"/>
          </a:xfrm>
          <a:prstGeom prst="roundRect">
            <a:avLst>
              <a:gd name="adj" fmla="val 16667"/>
            </a:avLst>
          </a:prstGeom>
          <a:solidFill>
            <a:schemeClr val="accent1">
              <a:alpha val="50195"/>
            </a:schemeClr>
          </a:solidFill>
          <a:ln w="9525">
            <a:solidFill>
              <a:schemeClr val="tx1"/>
            </a:solidFill>
            <a:round/>
            <a:headEnd/>
            <a:tailEnd/>
          </a:ln>
        </p:spPr>
        <p:txBody>
          <a:bodyPr wrap="none" anchor="ctr"/>
          <a:lstStyle/>
          <a:p>
            <a:pPr algn="ctr"/>
            <a:r>
              <a:rPr lang="en-US">
                <a:latin typeface="Calibri" pitchFamily="34" charset="0"/>
              </a:rPr>
              <a:t>Causes of WWI</a:t>
            </a:r>
          </a:p>
        </p:txBody>
      </p:sp>
      <p:sp>
        <p:nvSpPr>
          <p:cNvPr id="28678" name="AutoShape 6"/>
          <p:cNvSpPr>
            <a:spLocks noChangeArrowheads="1"/>
          </p:cNvSpPr>
          <p:nvPr/>
        </p:nvSpPr>
        <p:spPr bwMode="auto">
          <a:xfrm>
            <a:off x="5181600" y="3429000"/>
            <a:ext cx="3505200" cy="609600"/>
          </a:xfrm>
          <a:prstGeom prst="roundRect">
            <a:avLst>
              <a:gd name="adj" fmla="val 16667"/>
            </a:avLst>
          </a:prstGeom>
          <a:solidFill>
            <a:srgbClr val="CC0066">
              <a:alpha val="50195"/>
            </a:srgbClr>
          </a:solidFill>
          <a:ln w="9525">
            <a:solidFill>
              <a:schemeClr val="tx1"/>
            </a:solidFill>
            <a:round/>
            <a:headEnd/>
            <a:tailEnd/>
          </a:ln>
        </p:spPr>
        <p:txBody>
          <a:bodyPr wrap="none" anchor="ctr"/>
          <a:lstStyle/>
          <a:p>
            <a:pPr algn="ctr"/>
            <a:r>
              <a:rPr lang="en-US">
                <a:latin typeface="Calibri" pitchFamily="34" charset="0"/>
              </a:rPr>
              <a:t>Effects of WWI</a:t>
            </a:r>
          </a:p>
        </p:txBody>
      </p:sp>
      <p:sp>
        <p:nvSpPr>
          <p:cNvPr id="28679" name="Rectangle 7"/>
          <p:cNvSpPr>
            <a:spLocks noChangeArrowheads="1"/>
          </p:cNvSpPr>
          <p:nvPr/>
        </p:nvSpPr>
        <p:spPr bwMode="auto">
          <a:xfrm>
            <a:off x="4648200" y="4038600"/>
            <a:ext cx="4343400" cy="2667000"/>
          </a:xfrm>
          <a:prstGeom prst="rect">
            <a:avLst/>
          </a:prstGeom>
          <a:solidFill>
            <a:srgbClr val="FFCCCC">
              <a:alpha val="50195"/>
            </a:srgbClr>
          </a:solidFill>
          <a:ln w="9525">
            <a:solidFill>
              <a:schemeClr val="tx1"/>
            </a:solidFill>
            <a:miter lim="800000"/>
            <a:headEnd/>
            <a:tailEnd/>
          </a:ln>
        </p:spPr>
        <p:txBody>
          <a:bodyPr wrap="none" anchor="ctr"/>
          <a:lstStyle/>
          <a:p>
            <a:pPr>
              <a:buFontTx/>
              <a:buChar char="•"/>
            </a:pPr>
            <a:r>
              <a:rPr lang="en-US" sz="2000">
                <a:latin typeface="Calibri" pitchFamily="34" charset="0"/>
              </a:rPr>
              <a:t>Destruction in Europe</a:t>
            </a:r>
          </a:p>
          <a:p>
            <a:pPr>
              <a:buFontTx/>
              <a:buChar char="•"/>
            </a:pPr>
            <a:r>
              <a:rPr lang="en-US" sz="2000">
                <a:latin typeface="Calibri" pitchFamily="34" charset="0"/>
              </a:rPr>
              <a:t>Boom in American economy</a:t>
            </a:r>
          </a:p>
          <a:p>
            <a:pPr>
              <a:buFontTx/>
              <a:buChar char="•"/>
            </a:pPr>
            <a:r>
              <a:rPr lang="en-US" sz="2000">
                <a:latin typeface="Calibri" pitchFamily="34" charset="0"/>
              </a:rPr>
              <a:t>Suppression of dissent in the U.S.</a:t>
            </a:r>
          </a:p>
          <a:p>
            <a:pPr>
              <a:buFontTx/>
              <a:buChar char="•"/>
            </a:pPr>
            <a:r>
              <a:rPr lang="en-US" sz="2000">
                <a:latin typeface="Calibri" pitchFamily="34" charset="0"/>
              </a:rPr>
              <a:t>Allied victory</a:t>
            </a:r>
          </a:p>
          <a:p>
            <a:pPr>
              <a:buFontTx/>
              <a:buChar char="•"/>
            </a:pPr>
            <a:r>
              <a:rPr lang="en-US" sz="2000">
                <a:latin typeface="Calibri" pitchFamily="34" charset="0"/>
              </a:rPr>
              <a:t>Defeated empires lose their colonies</a:t>
            </a:r>
          </a:p>
          <a:p>
            <a:pPr>
              <a:buFontTx/>
              <a:buChar char="•"/>
            </a:pPr>
            <a:r>
              <a:rPr lang="en-US" sz="2000">
                <a:latin typeface="Calibri" pitchFamily="34" charset="0"/>
              </a:rPr>
              <a:t>The U.S. emerges from the war as a </a:t>
            </a:r>
          </a:p>
          <a:p>
            <a:r>
              <a:rPr lang="en-US" sz="2000">
                <a:latin typeface="Calibri" pitchFamily="34" charset="0"/>
              </a:rPr>
              <a:t>  world leader and an economic giant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28677"/>
                                        </p:tgtEl>
                                        <p:attrNameLst>
                                          <p:attrName>style.visibility</p:attrName>
                                        </p:attrNameLst>
                                      </p:cBhvr>
                                      <p:to>
                                        <p:strVal val="visible"/>
                                      </p:to>
                                    </p:set>
                                    <p:animEffect transition="in" filter="checkerboard(across)">
                                      <p:cBhvr>
                                        <p:cTn id="11" dur="500"/>
                                        <p:tgtEl>
                                          <p:spTgt spid="28677"/>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p:stCondLst>
                              <p:cond delay="3000"/>
                            </p:stCondLst>
                            <p:childTnLst>
                              <p:par>
                                <p:cTn id="13" presetID="5" presetClass="entr" presetSubtype="10" fill="hold" grpId="0" nodeType="afterEffect">
                                  <p:stCondLst>
                                    <p:cond delay="1000"/>
                                  </p:stCondLst>
                                  <p:childTnLst>
                                    <p:set>
                                      <p:cBhvr>
                                        <p:cTn id="14" dur="1" fill="hold">
                                          <p:stCondLst>
                                            <p:cond delay="0"/>
                                          </p:stCondLst>
                                        </p:cTn>
                                        <p:tgtEl>
                                          <p:spTgt spid="28676"/>
                                        </p:tgtEl>
                                        <p:attrNameLst>
                                          <p:attrName>style.visibility</p:attrName>
                                        </p:attrNameLst>
                                      </p:cBhvr>
                                      <p:to>
                                        <p:strVal val="visible"/>
                                      </p:to>
                                    </p:set>
                                    <p:animEffect transition="in" filter="checkerboard(across)">
                                      <p:cBhvr>
                                        <p:cTn id="15" dur="500"/>
                                        <p:tgtEl>
                                          <p:spTgt spid="28676"/>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p:stCondLst>
                              <p:cond delay="4500"/>
                            </p:stCondLst>
                            <p:childTnLst>
                              <p:par>
                                <p:cTn id="17" presetID="5" presetClass="entr" presetSubtype="10" fill="hold" grpId="0" nodeType="afterEffect">
                                  <p:stCondLst>
                                    <p:cond delay="1000"/>
                                  </p:stCondLst>
                                  <p:childTnLst>
                                    <p:set>
                                      <p:cBhvr>
                                        <p:cTn id="18" dur="1" fill="hold">
                                          <p:stCondLst>
                                            <p:cond delay="0"/>
                                          </p:stCondLst>
                                        </p:cTn>
                                        <p:tgtEl>
                                          <p:spTgt spid="28678"/>
                                        </p:tgtEl>
                                        <p:attrNameLst>
                                          <p:attrName>style.visibility</p:attrName>
                                        </p:attrNameLst>
                                      </p:cBhvr>
                                      <p:to>
                                        <p:strVal val="visible"/>
                                      </p:to>
                                    </p:set>
                                    <p:animEffect transition="in" filter="checkerboard(across)">
                                      <p:cBhvr>
                                        <p:cTn id="19" dur="500"/>
                                        <p:tgtEl>
                                          <p:spTgt spid="28678"/>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p:stCondLst>
                              <p:cond delay="6000"/>
                            </p:stCondLst>
                            <p:childTnLst>
                              <p:par>
                                <p:cTn id="21" presetID="5" presetClass="entr" presetSubtype="10" fill="hold" grpId="0" nodeType="afterEffect">
                                  <p:stCondLst>
                                    <p:cond delay="1000"/>
                                  </p:stCondLst>
                                  <p:childTnLst>
                                    <p:set>
                                      <p:cBhvr>
                                        <p:cTn id="22" dur="1" fill="hold">
                                          <p:stCondLst>
                                            <p:cond delay="0"/>
                                          </p:stCondLst>
                                        </p:cTn>
                                        <p:tgtEl>
                                          <p:spTgt spid="28679"/>
                                        </p:tgtEl>
                                        <p:attrNameLst>
                                          <p:attrName>style.visibility</p:attrName>
                                        </p:attrNameLst>
                                      </p:cBhvr>
                                      <p:to>
                                        <p:strVal val="visible"/>
                                      </p:to>
                                    </p:set>
                                    <p:animEffect transition="in" filter="checkerboard(across)">
                                      <p:cBhvr>
                                        <p:cTn id="23" dur="500"/>
                                        <p:tgtEl>
                                          <p:spTgt spid="28679"/>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autoUpdateAnimBg="0"/>
      <p:bldP spid="28677" grpId="0" animBg="1" autoUpdateAnimBg="0"/>
      <p:bldP spid="28678" grpId="0" animBg="1" autoUpdateAnimBg="0"/>
      <p:bldP spid="2867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b="1">
                <a:solidFill>
                  <a:srgbClr val="996600"/>
                </a:solidFill>
                <a:latin typeface="Comic Sans MS" pitchFamily="66" charset="0"/>
              </a:rPr>
              <a:t>The Assassination:  Sarajevo</a:t>
            </a:r>
          </a:p>
        </p:txBody>
      </p:sp>
      <p:pic>
        <p:nvPicPr>
          <p:cNvPr id="23555" name="Picture 3" descr="Sarajevo Assassination-sketch"/>
          <p:cNvPicPr>
            <a:picLocks noChangeAspect="1" noChangeArrowheads="1"/>
          </p:cNvPicPr>
          <p:nvPr>
            <p:ph/>
          </p:nvPr>
        </p:nvPicPr>
        <p:blipFill>
          <a:blip r:embed="rId2">
            <a:lum contrast="6000"/>
          </a:blip>
          <a:srcRect/>
          <a:stretch>
            <a:fillRect/>
          </a:stretch>
        </p:blipFill>
        <p:spPr>
          <a:xfrm>
            <a:off x="2438400" y="1143000"/>
            <a:ext cx="5638800" cy="5387975"/>
          </a:xfrm>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h22_0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100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subTnLst>
                                    <p:audio>
                                      <p:cMediaNode>
                                        <p:cTn display="0" masterRel="sameClick">
                                          <p:stCondLst>
                                            <p:cond evt="begin" delay="0">
                                              <p:tn val="5"/>
                                            </p:cond>
                                          </p:stCondLst>
                                          <p:endCondLst>
                                            <p:cond evt="onStopAudio" delay="0">
                                              <p:tgtEl>
                                                <p:sldTgt/>
                                              </p:tgtEl>
                                            </p:cond>
                                          </p:endCondLst>
                                        </p:cTn>
                                        <p:tgtEl>
                                          <p:sndTgt r:embed="rId2" name="bugsby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945" name="Picture 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73731" name="Picture 3" descr="overthere"/>
          <p:cNvPicPr>
            <a:picLocks noChangeAspect="1" noChangeArrowheads="1"/>
          </p:cNvPicPr>
          <p:nvPr/>
        </p:nvPicPr>
        <p:blipFill>
          <a:blip r:embed="rId5"/>
          <a:srcRect/>
          <a:stretch>
            <a:fillRect/>
          </a:stretch>
        </p:blipFill>
        <p:spPr bwMode="auto">
          <a:xfrm>
            <a:off x="2509838" y="1066800"/>
            <a:ext cx="4124325" cy="5413375"/>
          </a:xfrm>
          <a:prstGeom prst="rect">
            <a:avLst/>
          </a:prstGeom>
          <a:noFill/>
          <a:ln w="9525">
            <a:noFill/>
            <a:miter lim="800000"/>
            <a:headEnd/>
            <a:tailEnd/>
          </a:ln>
        </p:spPr>
      </p:pic>
      <p:pic>
        <p:nvPicPr>
          <p:cNvPr id="73732" name="overthere 2.wav">
            <a:hlinkClick r:id="" action="ppaction://media"/>
          </p:cNvPr>
          <p:cNvPicPr>
            <a:picLocks noRot="1" noChangeAspect="1" noChangeArrowheads="1"/>
          </p:cNvPicPr>
          <p:nvPr>
            <a:audioFile r:link="rId1"/>
          </p:nvPr>
        </p:nvPicPr>
        <p:blipFill>
          <a:blip r:embed="rId6"/>
          <a:srcRect/>
          <a:stretch>
            <a:fillRect/>
          </a:stretch>
        </p:blipFill>
        <p:spPr bwMode="auto">
          <a:xfrm>
            <a:off x="2133600" y="6477000"/>
            <a:ext cx="381000" cy="381000"/>
          </a:xfrm>
          <a:prstGeom prst="rect">
            <a:avLst/>
          </a:prstGeom>
          <a:noFill/>
          <a:ln w="9525">
            <a:noFill/>
            <a:miter lim="800000"/>
            <a:headEnd/>
            <a:tailEnd/>
          </a:ln>
        </p:spPr>
      </p:pic>
    </p:spTree>
  </p:cSld>
  <p:clrMapOvr>
    <a:masterClrMapping/>
  </p:clrMapOvr>
  <p:transition spd="slow">
    <p:wedge/>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3000"/>
                                        <p:tgtEl>
                                          <p:spTgt spid="73731"/>
                                        </p:tgtEl>
                                      </p:cBhvr>
                                    </p:animEffect>
                                    <p:anim calcmode="lin" valueType="num">
                                      <p:cBhvr>
                                        <p:cTn id="8" dur="3000" fill="hold"/>
                                        <p:tgtEl>
                                          <p:spTgt spid="73731"/>
                                        </p:tgtEl>
                                        <p:attrNameLst>
                                          <p:attrName>ppt_x</p:attrName>
                                        </p:attrNameLst>
                                      </p:cBhvr>
                                      <p:tavLst>
                                        <p:tav tm="0">
                                          <p:val>
                                            <p:strVal val="#ppt_x"/>
                                          </p:val>
                                        </p:tav>
                                        <p:tav tm="100000">
                                          <p:val>
                                            <p:strVal val="#ppt_x"/>
                                          </p:val>
                                        </p:tav>
                                      </p:tavLst>
                                    </p:anim>
                                    <p:anim calcmode="lin" valueType="num">
                                      <p:cBhvr>
                                        <p:cTn id="9" dur="3000" fill="hold"/>
                                        <p:tgtEl>
                                          <p:spTgt spid="73731"/>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 presetClass="mediacall" presetSubtype="0" fill="hold" nodeType="afterEffect">
                                  <p:stCondLst>
                                    <p:cond delay="0"/>
                                  </p:stCondLst>
                                  <p:childTnLst>
                                    <p:cmd type="call" cmd="playFrom(0.0)">
                                      <p:cBhvr>
                                        <p:cTn id="12" dur="213995" fill="hold"/>
                                        <p:tgtEl>
                                          <p:spTgt spid="7373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373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A73E3B"/>
            </a:gs>
          </a:gsLst>
          <a:lin ang="5400000" scaled="1"/>
        </a:gradFill>
        <a:effectLst/>
      </p:bgPr>
    </p:bg>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371600" y="212725"/>
            <a:ext cx="7620000" cy="793750"/>
          </a:xfrm>
          <a:prstGeom prst="rect">
            <a:avLst/>
          </a:prstGeom>
          <a:noFill/>
          <a:ln w="9525">
            <a:noFill/>
            <a:miter lim="800000"/>
            <a:headEnd/>
            <a:tailEnd/>
          </a:ln>
          <a:effectLst>
            <a:outerShdw dist="35921" dir="2700000" algn="ctr" rotWithShape="0">
              <a:srgbClr val="333399"/>
            </a:outerShdw>
          </a:effectLst>
        </p:spPr>
        <p:txBody>
          <a:bodyPr>
            <a:spAutoFit/>
          </a:bodyPr>
          <a:lstStyle/>
          <a:p>
            <a:pPr>
              <a:spcBef>
                <a:spcPct val="50000"/>
              </a:spcBef>
              <a:defRPr/>
            </a:pPr>
            <a:r>
              <a:rPr lang="en-US" sz="4600" b="1">
                <a:solidFill>
                  <a:srgbClr val="996600"/>
                </a:solidFill>
                <a:latin typeface="Comic Sans MS" pitchFamily="66" charset="0"/>
              </a:rPr>
              <a:t>    The Assassin:</a:t>
            </a:r>
            <a:endParaRPr lang="en-US" sz="4600" b="1">
              <a:solidFill>
                <a:srgbClr val="1B1B53"/>
              </a:solidFill>
              <a:latin typeface="Comic Sans MS" pitchFamily="66" charset="0"/>
            </a:endParaRPr>
          </a:p>
        </p:txBody>
      </p:sp>
      <p:pic>
        <p:nvPicPr>
          <p:cNvPr id="83971" name="Picture 3" descr="Assassination-Princips Caught"/>
          <p:cNvPicPr>
            <a:picLocks noChangeAspect="1" noChangeArrowheads="1"/>
          </p:cNvPicPr>
          <p:nvPr>
            <p:ph sz="half" idx="1"/>
          </p:nvPr>
        </p:nvPicPr>
        <p:blipFill>
          <a:blip r:embed="rId2">
            <a:lum bright="6000" contrast="6000"/>
          </a:blip>
          <a:srcRect l="4384" t="4109" r="2443" b="10959"/>
          <a:stretch>
            <a:fillRect/>
          </a:stretch>
        </p:blipFill>
        <p:spPr>
          <a:xfrm>
            <a:off x="1447800" y="1584325"/>
            <a:ext cx="4114800" cy="3292475"/>
          </a:xfrm>
          <a:ln cap="flat">
            <a:solidFill>
              <a:srgbClr val="664400"/>
            </a:solidFill>
            <a:headEnd type="none" w="med" len="med"/>
            <a:tailEnd type="none" w="med" len="med"/>
          </a:ln>
        </p:spPr>
      </p:pic>
      <p:pic>
        <p:nvPicPr>
          <p:cNvPr id="83972" name="Picture 4" descr="Gavrilo Princip"/>
          <p:cNvPicPr>
            <a:picLocks noChangeAspect="1" noChangeArrowheads="1"/>
          </p:cNvPicPr>
          <p:nvPr>
            <p:ph sz="half" idx="2"/>
          </p:nvPr>
        </p:nvPicPr>
        <p:blipFill>
          <a:blip r:embed="rId3">
            <a:lum contrast="6000"/>
          </a:blip>
          <a:srcRect/>
          <a:stretch>
            <a:fillRect/>
          </a:stretch>
        </p:blipFill>
        <p:spPr>
          <a:xfrm>
            <a:off x="5230813" y="2606675"/>
            <a:ext cx="3373437" cy="3351213"/>
          </a:xfrm>
          <a:ln cap="flat">
            <a:solidFill>
              <a:srgbClr val="664400"/>
            </a:solidFill>
            <a:headEnd type="none" w="med" len="med"/>
            <a:tailEnd type="none" w="med" len="med"/>
          </a:ln>
        </p:spPr>
      </p:pic>
      <p:sp>
        <p:nvSpPr>
          <p:cNvPr id="83973" name="Line 5"/>
          <p:cNvSpPr>
            <a:spLocks noChangeShapeType="1"/>
          </p:cNvSpPr>
          <p:nvPr/>
        </p:nvSpPr>
        <p:spPr bwMode="auto">
          <a:xfrm flipH="1" flipV="1">
            <a:off x="5029200" y="2971800"/>
            <a:ext cx="1219200" cy="1143000"/>
          </a:xfrm>
          <a:prstGeom prst="line">
            <a:avLst/>
          </a:prstGeom>
          <a:noFill/>
          <a:ln w="38100" cap="sq">
            <a:solidFill>
              <a:srgbClr val="E61F0A"/>
            </a:solidFill>
            <a:round/>
            <a:headEnd type="none" w="sm" len="sm"/>
            <a:tailEnd type="triangle" w="sm" len="sm"/>
          </a:ln>
        </p:spPr>
        <p:txBody>
          <a:bodyPr wrap="none"/>
          <a:lstStyle/>
          <a:p>
            <a:endParaRPr lang="en-US"/>
          </a:p>
        </p:txBody>
      </p:sp>
      <p:sp>
        <p:nvSpPr>
          <p:cNvPr id="83974" name="Rectangle 6"/>
          <p:cNvSpPr>
            <a:spLocks noChangeArrowheads="1"/>
          </p:cNvSpPr>
          <p:nvPr/>
        </p:nvSpPr>
        <p:spPr bwMode="auto">
          <a:xfrm>
            <a:off x="6477000" y="1143000"/>
            <a:ext cx="1933575" cy="1371600"/>
          </a:xfrm>
          <a:prstGeom prst="rect">
            <a:avLst/>
          </a:prstGeom>
          <a:noFill/>
          <a:ln w="12700" cap="sq">
            <a:noFill/>
            <a:miter lim="800000"/>
            <a:headEnd type="none" w="sm" len="sm"/>
            <a:tailEnd type="none" w="sm" len="sm"/>
          </a:ln>
          <a:effectLst>
            <a:outerShdw dist="35921" dir="2700000" algn="ctr" rotWithShape="0">
              <a:srgbClr val="996600"/>
            </a:outerShdw>
          </a:effectLst>
        </p:spPr>
        <p:txBody>
          <a:bodyPr wrap="none">
            <a:spAutoFit/>
          </a:bodyPr>
          <a:lstStyle/>
          <a:p>
            <a:pPr>
              <a:defRPr/>
            </a:pPr>
            <a:r>
              <a:rPr lang="en-US" sz="4200" b="1">
                <a:solidFill>
                  <a:srgbClr val="1B1B53"/>
                </a:solidFill>
                <a:latin typeface="Comic Sans MS" pitchFamily="66" charset="0"/>
              </a:rPr>
              <a:t>Gavrilo</a:t>
            </a:r>
            <a:br>
              <a:rPr lang="en-US" sz="4200" b="1">
                <a:solidFill>
                  <a:srgbClr val="1B1B53"/>
                </a:solidFill>
                <a:latin typeface="Comic Sans MS" pitchFamily="66" charset="0"/>
              </a:rPr>
            </a:br>
            <a:r>
              <a:rPr lang="en-US" sz="4200" b="1">
                <a:solidFill>
                  <a:srgbClr val="1B1B53"/>
                </a:solidFill>
                <a:latin typeface="Comic Sans MS" pitchFamily="66" charset="0"/>
              </a:rPr>
              <a:t>Princip</a:t>
            </a:r>
          </a:p>
        </p:txBody>
      </p:sp>
      <p:sp>
        <p:nvSpPr>
          <p:cNvPr id="83975" name="Text Box 7"/>
          <p:cNvSpPr txBox="1">
            <a:spLocks noChangeArrowheads="1"/>
          </p:cNvSpPr>
          <p:nvPr/>
        </p:nvSpPr>
        <p:spPr bwMode="auto">
          <a:xfrm>
            <a:off x="1371600" y="5105400"/>
            <a:ext cx="3276600" cy="1431925"/>
          </a:xfrm>
          <a:prstGeom prst="rect">
            <a:avLst/>
          </a:prstGeom>
          <a:noFill/>
          <a:ln w="9525">
            <a:noFill/>
            <a:miter lim="800000"/>
            <a:headEnd/>
            <a:tailEnd/>
          </a:ln>
        </p:spPr>
        <p:txBody>
          <a:bodyPr>
            <a:spAutoFit/>
          </a:bodyPr>
          <a:lstStyle/>
          <a:p>
            <a:pPr algn="ctr"/>
            <a:r>
              <a:rPr lang="en-US" sz="4400">
                <a:latin typeface="Algerian" pitchFamily="82" charset="0"/>
              </a:rPr>
              <a:t>The Black Hand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fade">
                                      <p:cBhvr>
                                        <p:cTn id="7" dur="2000"/>
                                        <p:tgtEl>
                                          <p:spTgt spid="83971"/>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83972"/>
                                        </p:tgtEl>
                                        <p:attrNameLst>
                                          <p:attrName>style.visibility</p:attrName>
                                        </p:attrNameLst>
                                      </p:cBhvr>
                                      <p:to>
                                        <p:strVal val="visible"/>
                                      </p:to>
                                    </p:set>
                                    <p:animEffect transition="in" filter="dissolve">
                                      <p:cBhvr>
                                        <p:cTn id="11" dur="2000"/>
                                        <p:tgtEl>
                                          <p:spTgt spid="8397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83973"/>
                                        </p:tgtEl>
                                        <p:attrNameLst>
                                          <p:attrName>style.visibility</p:attrName>
                                        </p:attrNameLst>
                                      </p:cBhvr>
                                      <p:to>
                                        <p:strVal val="visible"/>
                                      </p:to>
                                    </p:set>
                                    <p:animEffect transition="in" filter="dissolve">
                                      <p:cBhvr>
                                        <p:cTn id="14" dur="2000"/>
                                        <p:tgtEl>
                                          <p:spTgt spid="83973"/>
                                        </p:tgtEl>
                                      </p:cBhvr>
                                    </p:animEffect>
                                  </p:childTnLst>
                                </p:cTn>
                              </p:par>
                            </p:childTnLst>
                          </p:cTn>
                        </p:par>
                        <p:par>
                          <p:cTn id="15" fill="hold">
                            <p:stCondLst>
                              <p:cond delay="40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83974"/>
                                        </p:tgtEl>
                                        <p:attrNameLst>
                                          <p:attrName>style.visibility</p:attrName>
                                        </p:attrNameLst>
                                      </p:cBhvr>
                                      <p:to>
                                        <p:strVal val="visible"/>
                                      </p:to>
                                    </p:set>
                                    <p:anim calcmode="lin" valueType="num">
                                      <p:cBhvr>
                                        <p:cTn id="18" dur="500" fill="hold"/>
                                        <p:tgtEl>
                                          <p:spTgt spid="83974"/>
                                        </p:tgtEl>
                                        <p:attrNameLst>
                                          <p:attrName>ppt_w</p:attrName>
                                        </p:attrNameLst>
                                      </p:cBhvr>
                                      <p:tavLst>
                                        <p:tav tm="0">
                                          <p:val>
                                            <p:fltVal val="0"/>
                                          </p:val>
                                        </p:tav>
                                        <p:tav tm="100000">
                                          <p:val>
                                            <p:strVal val="#ppt_w"/>
                                          </p:val>
                                        </p:tav>
                                      </p:tavLst>
                                    </p:anim>
                                    <p:anim calcmode="lin" valueType="num">
                                      <p:cBhvr>
                                        <p:cTn id="19" dur="500" fill="hold"/>
                                        <p:tgtEl>
                                          <p:spTgt spid="83974"/>
                                        </p:tgtEl>
                                        <p:attrNameLst>
                                          <p:attrName>ppt_h</p:attrName>
                                        </p:attrNameLst>
                                      </p:cBhvr>
                                      <p:tavLst>
                                        <p:tav tm="0">
                                          <p:val>
                                            <p:fltVal val="0"/>
                                          </p:val>
                                        </p:tav>
                                        <p:tav tm="100000">
                                          <p:val>
                                            <p:strVal val="#ppt_h"/>
                                          </p:val>
                                        </p:tav>
                                      </p:tavLst>
                                    </p:anim>
                                    <p:anim calcmode="lin" valueType="num">
                                      <p:cBhvr>
                                        <p:cTn id="20" dur="500" fill="hold"/>
                                        <p:tgtEl>
                                          <p:spTgt spid="83974"/>
                                        </p:tgtEl>
                                        <p:attrNameLst>
                                          <p:attrName>style.rotation</p:attrName>
                                        </p:attrNameLst>
                                      </p:cBhvr>
                                      <p:tavLst>
                                        <p:tav tm="0">
                                          <p:val>
                                            <p:fltVal val="90"/>
                                          </p:val>
                                        </p:tav>
                                        <p:tav tm="100000">
                                          <p:val>
                                            <p:fltVal val="0"/>
                                          </p:val>
                                        </p:tav>
                                      </p:tavLst>
                                    </p:anim>
                                    <p:animEffect transition="in" filter="fade">
                                      <p:cBhvr>
                                        <p:cTn id="21" dur="500"/>
                                        <p:tgtEl>
                                          <p:spTgt spid="83974"/>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83975"/>
                                        </p:tgtEl>
                                        <p:attrNameLst>
                                          <p:attrName>style.visibility</p:attrName>
                                        </p:attrNameLst>
                                      </p:cBhvr>
                                      <p:to>
                                        <p:strVal val="visible"/>
                                      </p:to>
                                    </p:set>
                                    <p:animEffect transition="in" filter="fade">
                                      <p:cBhvr>
                                        <p:cTn id="26" dur="2000"/>
                                        <p:tgtEl>
                                          <p:spTgt spid="83975"/>
                                        </p:tgtEl>
                                      </p:cBhvr>
                                    </p:animEffect>
                                    <p:anim calcmode="lin" valueType="num">
                                      <p:cBhvr>
                                        <p:cTn id="27" dur="2000" fill="hold"/>
                                        <p:tgtEl>
                                          <p:spTgt spid="83975"/>
                                        </p:tgtEl>
                                        <p:attrNameLst>
                                          <p:attrName>style.rotation</p:attrName>
                                        </p:attrNameLst>
                                      </p:cBhvr>
                                      <p:tavLst>
                                        <p:tav tm="0">
                                          <p:val>
                                            <p:fltVal val="720"/>
                                          </p:val>
                                        </p:tav>
                                        <p:tav tm="100000">
                                          <p:val>
                                            <p:fltVal val="0"/>
                                          </p:val>
                                        </p:tav>
                                      </p:tavLst>
                                    </p:anim>
                                    <p:anim calcmode="lin" valueType="num">
                                      <p:cBhvr>
                                        <p:cTn id="28" dur="2000" fill="hold"/>
                                        <p:tgtEl>
                                          <p:spTgt spid="83975"/>
                                        </p:tgtEl>
                                        <p:attrNameLst>
                                          <p:attrName>ppt_h</p:attrName>
                                        </p:attrNameLst>
                                      </p:cBhvr>
                                      <p:tavLst>
                                        <p:tav tm="0">
                                          <p:val>
                                            <p:fltVal val="0"/>
                                          </p:val>
                                        </p:tav>
                                        <p:tav tm="100000">
                                          <p:val>
                                            <p:strVal val="#ppt_h"/>
                                          </p:val>
                                        </p:tav>
                                      </p:tavLst>
                                    </p:anim>
                                    <p:anim calcmode="lin" valueType="num">
                                      <p:cBhvr>
                                        <p:cTn id="29" dur="2000" fill="hold"/>
                                        <p:tgtEl>
                                          <p:spTgt spid="8397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P spid="83974" grpId="0"/>
      <p:bldP spid="8397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ch22_01"/>
          <p:cNvPicPr>
            <a:picLocks noChangeAspect="1" noChangeArrowheads="1"/>
          </p:cNvPicPr>
          <p:nvPr>
            <p:ph idx="1"/>
          </p:nvPr>
        </p:nvPicPr>
        <p:blipFill>
          <a:blip r:embed="rId3"/>
          <a:srcRect/>
          <a:stretch>
            <a:fillRect/>
          </a:stretch>
        </p:blipFill>
        <p:spPr>
          <a:xfrm>
            <a:off x="0" y="0"/>
            <a:ext cx="9144000" cy="6858000"/>
          </a:xfrm>
        </p:spPr>
      </p:pic>
      <p:sp>
        <p:nvSpPr>
          <p:cNvPr id="11267" name="Text Box 3"/>
          <p:cNvSpPr txBox="1">
            <a:spLocks noChangeArrowheads="1"/>
          </p:cNvSpPr>
          <p:nvPr/>
        </p:nvSpPr>
        <p:spPr bwMode="auto">
          <a:xfrm>
            <a:off x="6934200" y="609600"/>
            <a:ext cx="2438400" cy="53340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900" b="1">
                <a:solidFill>
                  <a:srgbClr val="FD0309"/>
                </a:solidFill>
                <a:effectLst>
                  <a:outerShdw blurRad="38100" dist="38100" dir="2700000" algn="tl">
                    <a:srgbClr val="000000"/>
                  </a:outerShdw>
                </a:effectLst>
                <a:latin typeface="+mn-lt"/>
              </a:rPr>
              <a:t>Imperialism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subTnLst>
                                    <p:audio>
                                      <p:cMediaNode>
                                        <p:cTn display="0" masterRel="sameClick">
                                          <p:stCondLst>
                                            <p:cond evt="begin" delay="0">
                                              <p:tn val="5"/>
                                            </p:cond>
                                          </p:stCondLst>
                                          <p:endCondLst>
                                            <p:cond evt="onStopAudio" delay="0">
                                              <p:tgtEl>
                                                <p:sldTgt/>
                                              </p:tgtEl>
                                            </p:cond>
                                          </p:endCondLst>
                                        </p:cTn>
                                        <p:tgtEl>
                                          <p:sndTgt r:embed="rId2" name="cartoo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6200"/>
            <a:ext cx="8385175" cy="1431925"/>
          </a:xfrm>
        </p:spPr>
        <p:txBody>
          <a:bodyPr rtlCol="0">
            <a:normAutofit/>
          </a:bodyPr>
          <a:lstStyle/>
          <a:p>
            <a:pPr eaLnBrk="1" fontAlgn="auto" hangingPunct="1">
              <a:spcAft>
                <a:spcPts val="0"/>
              </a:spcAft>
              <a:defRPr/>
            </a:pPr>
            <a:r>
              <a:rPr lang="en-US" b="1">
                <a:solidFill>
                  <a:srgbClr val="CC0000"/>
                </a:solidFill>
                <a:effectLst>
                  <a:outerShdw blurRad="38100" dist="38100" dir="2700000" algn="tl">
                    <a:srgbClr val="000000"/>
                  </a:outerShdw>
                </a:effectLst>
              </a:rPr>
              <a:t>New Military Technology</a:t>
            </a:r>
          </a:p>
        </p:txBody>
      </p:sp>
      <p:sp>
        <p:nvSpPr>
          <p:cNvPr id="12291" name="Rectangle 3"/>
          <p:cNvSpPr>
            <a:spLocks noGrp="1" noChangeArrowheads="1"/>
          </p:cNvSpPr>
          <p:nvPr>
            <p:ph type="body" idx="1"/>
          </p:nvPr>
        </p:nvSpPr>
        <p:spPr>
          <a:xfrm>
            <a:off x="609600" y="1676400"/>
            <a:ext cx="8007350" cy="4191000"/>
          </a:xfrm>
        </p:spPr>
        <p:txBody>
          <a:bodyPr/>
          <a:lstStyle/>
          <a:p>
            <a:pPr eaLnBrk="1" hangingPunct="1"/>
            <a:r>
              <a:rPr lang="en-US" smtClean="0"/>
              <a:t>The new industrialism meant new advances in the science of warfare</a:t>
            </a:r>
          </a:p>
          <a:p>
            <a:pPr eaLnBrk="1" hangingPunct="1"/>
            <a:r>
              <a:rPr lang="en-US" smtClean="0"/>
              <a:t>Rapid-firing rifles, improved explosives, motorized Gatlin guns, and enormous artillery pieces, submarines and tanks </a:t>
            </a:r>
          </a:p>
          <a:p>
            <a:pPr eaLnBrk="1" hangingPunct="1"/>
            <a:r>
              <a:rPr lang="en-US" smtClean="0"/>
              <a:t>Airplanes, poison gas and trench warfare strategies</a:t>
            </a:r>
          </a:p>
        </p:txBody>
      </p:sp>
      <p:pic>
        <p:nvPicPr>
          <p:cNvPr id="12299" name="Picture 11" descr="bobmer"/>
          <p:cNvPicPr>
            <a:picLocks noChangeAspect="1" noChangeArrowheads="1"/>
          </p:cNvPicPr>
          <p:nvPr/>
        </p:nvPicPr>
        <p:blipFill>
          <a:blip r:embed="rId7"/>
          <a:srcRect b="12599"/>
          <a:stretch>
            <a:fillRect/>
          </a:stretch>
        </p:blipFill>
        <p:spPr bwMode="auto">
          <a:xfrm>
            <a:off x="0" y="1219200"/>
            <a:ext cx="9144000" cy="5638800"/>
          </a:xfrm>
          <a:prstGeom prst="rect">
            <a:avLst/>
          </a:prstGeom>
          <a:noFill/>
          <a:ln w="9525">
            <a:noFill/>
            <a:miter lim="800000"/>
            <a:headEnd/>
            <a:tailEnd/>
          </a:ln>
        </p:spPr>
      </p:pic>
      <p:pic>
        <p:nvPicPr>
          <p:cNvPr id="12293" name="Picture 5" descr="pilot_flying_plane_lg_clr"/>
          <p:cNvPicPr>
            <a:picLocks noChangeAspect="1" noChangeArrowheads="1" noCrop="1"/>
          </p:cNvPicPr>
          <p:nvPr/>
        </p:nvPicPr>
        <p:blipFill>
          <a:blip r:embed="rId8"/>
          <a:srcRect/>
          <a:stretch>
            <a:fillRect/>
          </a:stretch>
        </p:blipFill>
        <p:spPr bwMode="auto">
          <a:xfrm>
            <a:off x="685800" y="685800"/>
            <a:ext cx="2286000" cy="1758950"/>
          </a:xfrm>
          <a:prstGeom prst="rect">
            <a:avLst/>
          </a:prstGeom>
          <a:noFill/>
          <a:ln w="9525">
            <a:noFill/>
            <a:miter lim="800000"/>
            <a:headEnd/>
            <a:tailEnd/>
          </a:ln>
        </p:spPr>
      </p:pic>
      <p:pic>
        <p:nvPicPr>
          <p:cNvPr id="12298" name="Picture 10" descr="german u boat"/>
          <p:cNvPicPr>
            <a:picLocks noChangeAspect="1" noChangeArrowheads="1"/>
          </p:cNvPicPr>
          <p:nvPr/>
        </p:nvPicPr>
        <p:blipFill>
          <a:blip r:embed="rId9"/>
          <a:srcRect/>
          <a:stretch>
            <a:fillRect/>
          </a:stretch>
        </p:blipFill>
        <p:spPr bwMode="auto">
          <a:xfrm>
            <a:off x="0" y="1219200"/>
            <a:ext cx="9144000" cy="5715000"/>
          </a:xfrm>
          <a:prstGeom prst="rect">
            <a:avLst/>
          </a:prstGeom>
          <a:noFill/>
          <a:ln w="9525">
            <a:noFill/>
            <a:miter lim="800000"/>
            <a:headEnd/>
            <a:tailEnd/>
          </a:ln>
        </p:spPr>
      </p:pic>
      <p:pic>
        <p:nvPicPr>
          <p:cNvPr id="12294" name="Picture 6" descr="submarine_back_md_clr"/>
          <p:cNvPicPr>
            <a:picLocks noChangeAspect="1" noChangeArrowheads="1" noCrop="1"/>
          </p:cNvPicPr>
          <p:nvPr/>
        </p:nvPicPr>
        <p:blipFill>
          <a:blip r:embed="rId10"/>
          <a:srcRect/>
          <a:stretch>
            <a:fillRect/>
          </a:stretch>
        </p:blipFill>
        <p:spPr bwMode="auto">
          <a:xfrm>
            <a:off x="5943600" y="3886200"/>
            <a:ext cx="2667000" cy="2400300"/>
          </a:xfrm>
          <a:prstGeom prst="rect">
            <a:avLst/>
          </a:prstGeom>
          <a:noFill/>
          <a:ln w="9525">
            <a:noFill/>
            <a:miter lim="800000"/>
            <a:headEnd/>
            <a:tailEnd/>
          </a:ln>
        </p:spPr>
      </p:pic>
      <p:pic>
        <p:nvPicPr>
          <p:cNvPr id="12297" name="Picture 9" descr="wwitank2"/>
          <p:cNvPicPr>
            <a:picLocks noChangeAspect="1" noChangeArrowheads="1"/>
          </p:cNvPicPr>
          <p:nvPr/>
        </p:nvPicPr>
        <p:blipFill>
          <a:blip r:embed="rId11"/>
          <a:srcRect/>
          <a:stretch>
            <a:fillRect/>
          </a:stretch>
        </p:blipFill>
        <p:spPr bwMode="auto">
          <a:xfrm>
            <a:off x="0" y="1304925"/>
            <a:ext cx="9144000" cy="5553075"/>
          </a:xfrm>
          <a:prstGeom prst="rect">
            <a:avLst/>
          </a:prstGeom>
          <a:noFill/>
          <a:ln w="9525">
            <a:noFill/>
            <a:miter lim="800000"/>
            <a:headEnd/>
            <a:tailEnd/>
          </a:ln>
        </p:spPr>
      </p:pic>
      <p:pic>
        <p:nvPicPr>
          <p:cNvPr id="12295" name="Picture 7" descr="german_panzer_cruising_lg_clr"/>
          <p:cNvPicPr>
            <a:picLocks noChangeAspect="1" noChangeArrowheads="1" noCrop="1"/>
          </p:cNvPicPr>
          <p:nvPr/>
        </p:nvPicPr>
        <p:blipFill>
          <a:blip r:embed="rId12"/>
          <a:srcRect/>
          <a:stretch>
            <a:fillRect/>
          </a:stretch>
        </p:blipFill>
        <p:spPr bwMode="auto">
          <a:xfrm>
            <a:off x="0" y="4724400"/>
            <a:ext cx="3581400" cy="2686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12290"/>
                                        </p:tgtEl>
                                        <p:attrNameLst>
                                          <p:attrName>style.visibility</p:attrName>
                                        </p:attrNameLst>
                                      </p:cBhvr>
                                      <p:to>
                                        <p:strVal val="visible"/>
                                      </p:to>
                                    </p:set>
                                    <p:animEffect transition="in" filter="slide(fromTop)">
                                      <p:cBhvr>
                                        <p:cTn id="7" dur="500"/>
                                        <p:tgtEl>
                                          <p:spTgt spid="12290"/>
                                        </p:tgtEl>
                                      </p:cBhvr>
                                    </p:animEffect>
                                  </p:childTnLst>
                                  <p:subTnLst>
                                    <p:audio>
                                      <p:cMediaNode>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par>
                          <p:cTn id="8" fill="hold">
                            <p:stCondLst>
                              <p:cond delay="1500"/>
                            </p:stCondLst>
                            <p:childTnLst>
                              <p:par>
                                <p:cTn id="9" presetID="5" presetClass="entr" presetSubtype="10" fill="hold" grpId="0" nodeType="afterEffect">
                                  <p:stCondLst>
                                    <p:cond delay="100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1" dur="500"/>
                                        <p:tgtEl>
                                          <p:spTgt spid="12291">
                                            <p:txEl>
                                              <p:pRg st="0" end="0"/>
                                            </p:txEl>
                                          </p:spTgt>
                                        </p:tgtEl>
                                      </p:cBhvr>
                                    </p:animEffect>
                                  </p:childTnLst>
                                </p:cTn>
                              </p:par>
                            </p:childTnLst>
                          </p:cTn>
                        </p:par>
                        <p:par>
                          <p:cTn id="12" fill="hold">
                            <p:stCondLst>
                              <p:cond delay="3000"/>
                            </p:stCondLst>
                            <p:childTnLst>
                              <p:par>
                                <p:cTn id="13" presetID="5" presetClass="entr" presetSubtype="10" fill="hold" grpId="0" nodeType="afterEffect">
                                  <p:stCondLst>
                                    <p:cond delay="100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5" dur="500"/>
                                        <p:tgtEl>
                                          <p:spTgt spid="12291">
                                            <p:txEl>
                                              <p:pRg st="1" end="1"/>
                                            </p:txEl>
                                          </p:spTgt>
                                        </p:tgtEl>
                                      </p:cBhvr>
                                    </p:animEffect>
                                  </p:childTnLst>
                                </p:cTn>
                              </p:par>
                            </p:childTnLst>
                          </p:cTn>
                        </p:par>
                        <p:par>
                          <p:cTn id="16" fill="hold">
                            <p:stCondLst>
                              <p:cond delay="4500"/>
                            </p:stCondLst>
                            <p:childTnLst>
                              <p:par>
                                <p:cTn id="17" presetID="5" presetClass="entr" presetSubtype="10" fill="hold" grpId="0" nodeType="afterEffect">
                                  <p:stCondLst>
                                    <p:cond delay="100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9" dur="500"/>
                                        <p:tgtEl>
                                          <p:spTgt spid="12291">
                                            <p:txEl>
                                              <p:pRg st="2" end="2"/>
                                            </p:txEl>
                                          </p:spTgt>
                                        </p:tgtEl>
                                      </p:cBhvr>
                                    </p:animEffect>
                                  </p:childTnLst>
                                </p:cTn>
                              </p:par>
                            </p:childTnLst>
                          </p:cTn>
                        </p:par>
                        <p:par>
                          <p:cTn id="20" fill="hold">
                            <p:stCondLst>
                              <p:cond delay="6000"/>
                            </p:stCondLst>
                            <p:childTnLst>
                              <p:par>
                                <p:cTn id="21" presetID="10" presetClass="entr" presetSubtype="0" fill="hold" nodeType="afterEffect">
                                  <p:stCondLst>
                                    <p:cond delay="2000"/>
                                  </p:stCondLst>
                                  <p:childTnLst>
                                    <p:set>
                                      <p:cBhvr>
                                        <p:cTn id="22" dur="1" fill="hold">
                                          <p:stCondLst>
                                            <p:cond delay="0"/>
                                          </p:stCondLst>
                                        </p:cTn>
                                        <p:tgtEl>
                                          <p:spTgt spid="12299"/>
                                        </p:tgtEl>
                                        <p:attrNameLst>
                                          <p:attrName>style.visibility</p:attrName>
                                        </p:attrNameLst>
                                      </p:cBhvr>
                                      <p:to>
                                        <p:strVal val="visible"/>
                                      </p:to>
                                    </p:set>
                                    <p:animEffect transition="in" filter="fade">
                                      <p:cBhvr>
                                        <p:cTn id="23" dur="1000"/>
                                        <p:tgtEl>
                                          <p:spTgt spid="12299"/>
                                        </p:tgtEl>
                                      </p:cBhvr>
                                    </p:animEffect>
                                  </p:childTnLst>
                                </p:cTn>
                              </p:par>
                              <p:par>
                                <p:cTn id="24" presetID="7" presetClass="entr" presetSubtype="8" fill="hold" nodeType="withEffect">
                                  <p:stCondLst>
                                    <p:cond delay="2000"/>
                                  </p:stCondLst>
                                  <p:childTnLst>
                                    <p:set>
                                      <p:cBhvr>
                                        <p:cTn id="25" dur="1" fill="hold">
                                          <p:stCondLst>
                                            <p:cond delay="0"/>
                                          </p:stCondLst>
                                        </p:cTn>
                                        <p:tgtEl>
                                          <p:spTgt spid="12293"/>
                                        </p:tgtEl>
                                        <p:attrNameLst>
                                          <p:attrName>style.visibility</p:attrName>
                                        </p:attrNameLst>
                                      </p:cBhvr>
                                      <p:to>
                                        <p:strVal val="visible"/>
                                      </p:to>
                                    </p:set>
                                    <p:anim calcmode="lin" valueType="num">
                                      <p:cBhvr additive="base">
                                        <p:cTn id="26" dur="5000" fill="hold"/>
                                        <p:tgtEl>
                                          <p:spTgt spid="12293"/>
                                        </p:tgtEl>
                                        <p:attrNameLst>
                                          <p:attrName>ppt_x</p:attrName>
                                        </p:attrNameLst>
                                      </p:cBhvr>
                                      <p:tavLst>
                                        <p:tav tm="0">
                                          <p:val>
                                            <p:strVal val="0-#ppt_w/2"/>
                                          </p:val>
                                        </p:tav>
                                        <p:tav tm="100000">
                                          <p:val>
                                            <p:strVal val="#ppt_x"/>
                                          </p:val>
                                        </p:tav>
                                      </p:tavLst>
                                    </p:anim>
                                    <p:anim calcmode="lin" valueType="num">
                                      <p:cBhvr additive="base">
                                        <p:cTn id="27" dur="5000" fill="hold"/>
                                        <p:tgtEl>
                                          <p:spTgt spid="122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ar plane flyby.wav"/>
                                        </p:tgtEl>
                                      </p:cMediaNode>
                                    </p:audio>
                                  </p:subTnLst>
                                </p:cTn>
                              </p:par>
                            </p:childTnLst>
                          </p:cTn>
                        </p:par>
                        <p:par>
                          <p:cTn id="28" fill="hold">
                            <p:stCondLst>
                              <p:cond delay="13000"/>
                            </p:stCondLst>
                            <p:childTnLst>
                              <p:par>
                                <p:cTn id="29" presetID="22" presetClass="path" presetSubtype="0" accel="50000" decel="50000" fill="hold" nodeType="afterEffect">
                                  <p:stCondLst>
                                    <p:cond delay="0"/>
                                  </p:stCondLst>
                                  <p:childTnLst>
                                    <p:animMotion origin="layout" path="M 0.02917 -0.09482 C 0.11823 -0.09482 0.19167 -0.02266 0.19167 0.06499 C 0.19167 0.16906 0.11042 0.20652 0.06146 0.22225 L -0.0033 0.23844 C -0.05208 0.25393 -0.13333 0.2944 -0.13333 0.41166 C -0.13333 0.48659 -0.06007 0.57169 0.02917 0.57169 C 0.11823 0.57169 0.19167 0.48659 0.19167 0.41166 C 0.19167 0.2944 0.11042 0.25393 0.06146 0.23844 L -0.0033 0.22225 C -0.05208 0.20652 -0.13333 0.16906 -0.13333 0.06499 C -0.13333 -0.02266 -0.06007 -0.09482 0.02917 -0.09482 Z " pathEditMode="relative" rAng="0" ptsTypes="ffFffffFfff">
                                      <p:cBhvr>
                                        <p:cTn id="30" dur="5000" fill="hold"/>
                                        <p:tgtEl>
                                          <p:spTgt spid="12293"/>
                                        </p:tgtEl>
                                        <p:attrNameLst>
                                          <p:attrName>ppt_x</p:attrName>
                                          <p:attrName>ppt_y</p:attrName>
                                        </p:attrNameLst>
                                      </p:cBhvr>
                                      <p:rCtr x="0" y="333"/>
                                    </p:animMotion>
                                  </p:childTnLst>
                                  <p:subTnLst>
                                    <p:audio>
                                      <p:cMediaNode>
                                        <p:cTn display="0" masterRel="sameClick">
                                          <p:stCondLst>
                                            <p:cond evt="begin" delay="0">
                                              <p:tn val="29"/>
                                            </p:cond>
                                          </p:stCondLst>
                                          <p:endCondLst>
                                            <p:cond evt="onStopAudio" delay="0">
                                              <p:tgtEl>
                                                <p:sldTgt/>
                                              </p:tgtEl>
                                            </p:cond>
                                          </p:endCondLst>
                                        </p:cTn>
                                        <p:tgtEl>
                                          <p:sndTgt r:embed="rId3" name="war plane flyby.wav"/>
                                        </p:tgtEl>
                                      </p:cMediaNode>
                                    </p:audio>
                                  </p:subTnLst>
                                </p:cTn>
                              </p:par>
                            </p:childTnLst>
                          </p:cTn>
                        </p:par>
                        <p:par>
                          <p:cTn id="31" fill="hold">
                            <p:stCondLst>
                              <p:cond delay="18000"/>
                            </p:stCondLst>
                            <p:childTnLst>
                              <p:par>
                                <p:cTn id="32" presetID="7" presetClass="exit" presetSubtype="2" fill="hold" nodeType="afterEffect">
                                  <p:stCondLst>
                                    <p:cond delay="0"/>
                                  </p:stCondLst>
                                  <p:childTnLst>
                                    <p:anim calcmode="lin" valueType="num">
                                      <p:cBhvr additive="base">
                                        <p:cTn id="33" dur="5000"/>
                                        <p:tgtEl>
                                          <p:spTgt spid="12293"/>
                                        </p:tgtEl>
                                        <p:attrNameLst>
                                          <p:attrName>ppt_x</p:attrName>
                                        </p:attrNameLst>
                                      </p:cBhvr>
                                      <p:tavLst>
                                        <p:tav tm="0">
                                          <p:val>
                                            <p:strVal val="ppt_x"/>
                                          </p:val>
                                        </p:tav>
                                        <p:tav tm="100000">
                                          <p:val>
                                            <p:strVal val="1+ppt_w/2"/>
                                          </p:val>
                                        </p:tav>
                                      </p:tavLst>
                                    </p:anim>
                                    <p:anim calcmode="lin" valueType="num">
                                      <p:cBhvr additive="base">
                                        <p:cTn id="34" dur="5000"/>
                                        <p:tgtEl>
                                          <p:spTgt spid="12293"/>
                                        </p:tgtEl>
                                        <p:attrNameLst>
                                          <p:attrName>ppt_y</p:attrName>
                                        </p:attrNameLst>
                                      </p:cBhvr>
                                      <p:tavLst>
                                        <p:tav tm="0">
                                          <p:val>
                                            <p:strVal val="ppt_y"/>
                                          </p:val>
                                        </p:tav>
                                        <p:tav tm="100000">
                                          <p:val>
                                            <p:strVal val="ppt_y"/>
                                          </p:val>
                                        </p:tav>
                                      </p:tavLst>
                                    </p:anim>
                                    <p:set>
                                      <p:cBhvr>
                                        <p:cTn id="35" dur="1" fill="hold">
                                          <p:stCondLst>
                                            <p:cond delay="4999"/>
                                          </p:stCondLst>
                                        </p:cTn>
                                        <p:tgtEl>
                                          <p:spTgt spid="1229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war plane flyby.wav"/>
                                        </p:tgtEl>
                                      </p:cMediaNode>
                                    </p:audio>
                                  </p:subTnLst>
                                </p:cTn>
                              </p:par>
                            </p:childTnLst>
                          </p:cTn>
                        </p:par>
                        <p:par>
                          <p:cTn id="36" fill="hold">
                            <p:stCondLst>
                              <p:cond delay="23000"/>
                            </p:stCondLst>
                            <p:childTnLst>
                              <p:par>
                                <p:cTn id="37" presetID="10" presetClass="exit" presetSubtype="0" fill="hold" nodeType="afterEffect">
                                  <p:stCondLst>
                                    <p:cond delay="0"/>
                                  </p:stCondLst>
                                  <p:childTnLst>
                                    <p:animEffect transition="out" filter="fade">
                                      <p:cBhvr>
                                        <p:cTn id="38" dur="1000"/>
                                        <p:tgtEl>
                                          <p:spTgt spid="12299"/>
                                        </p:tgtEl>
                                      </p:cBhvr>
                                    </p:animEffect>
                                    <p:set>
                                      <p:cBhvr>
                                        <p:cTn id="39" dur="1" fill="hold">
                                          <p:stCondLst>
                                            <p:cond delay="999"/>
                                          </p:stCondLst>
                                        </p:cTn>
                                        <p:tgtEl>
                                          <p:spTgt spid="12299"/>
                                        </p:tgtEl>
                                        <p:attrNameLst>
                                          <p:attrName>style.visibility</p:attrName>
                                        </p:attrNameLst>
                                      </p:cBhvr>
                                      <p:to>
                                        <p:strVal val="hidden"/>
                                      </p:to>
                                    </p:set>
                                  </p:childTnLst>
                                </p:cTn>
                              </p:par>
                            </p:childTnLst>
                          </p:cTn>
                        </p:par>
                        <p:par>
                          <p:cTn id="40" fill="hold">
                            <p:stCondLst>
                              <p:cond delay="24000"/>
                            </p:stCondLst>
                            <p:childTnLst>
                              <p:par>
                                <p:cTn id="41" presetID="10" presetClass="entr" presetSubtype="0" fill="hold" nodeType="afterEffect">
                                  <p:stCondLst>
                                    <p:cond delay="500"/>
                                  </p:stCondLst>
                                  <p:childTnLst>
                                    <p:set>
                                      <p:cBhvr>
                                        <p:cTn id="42" dur="1" fill="hold">
                                          <p:stCondLst>
                                            <p:cond delay="0"/>
                                          </p:stCondLst>
                                        </p:cTn>
                                        <p:tgtEl>
                                          <p:spTgt spid="12298"/>
                                        </p:tgtEl>
                                        <p:attrNameLst>
                                          <p:attrName>style.visibility</p:attrName>
                                        </p:attrNameLst>
                                      </p:cBhvr>
                                      <p:to>
                                        <p:strVal val="visible"/>
                                      </p:to>
                                    </p:set>
                                    <p:animEffect transition="in" filter="fade">
                                      <p:cBhvr>
                                        <p:cTn id="43" dur="2000"/>
                                        <p:tgtEl>
                                          <p:spTgt spid="12298"/>
                                        </p:tgtEl>
                                      </p:cBhvr>
                                    </p:animEffect>
                                  </p:childTnLst>
                                </p:cTn>
                              </p:par>
                            </p:childTnLst>
                          </p:cTn>
                        </p:par>
                        <p:par>
                          <p:cTn id="44" fill="hold">
                            <p:stCondLst>
                              <p:cond delay="26500"/>
                            </p:stCondLst>
                            <p:childTnLst>
                              <p:par>
                                <p:cTn id="45" presetID="7" presetClass="entr" presetSubtype="4" fill="hold" nodeType="afterEffect">
                                  <p:stCondLst>
                                    <p:cond delay="0"/>
                                  </p:stCondLst>
                                  <p:childTnLst>
                                    <p:set>
                                      <p:cBhvr>
                                        <p:cTn id="46" dur="1" fill="hold">
                                          <p:stCondLst>
                                            <p:cond delay="0"/>
                                          </p:stCondLst>
                                        </p:cTn>
                                        <p:tgtEl>
                                          <p:spTgt spid="12294"/>
                                        </p:tgtEl>
                                        <p:attrNameLst>
                                          <p:attrName>style.visibility</p:attrName>
                                        </p:attrNameLst>
                                      </p:cBhvr>
                                      <p:to>
                                        <p:strVal val="visible"/>
                                      </p:to>
                                    </p:set>
                                    <p:anim calcmode="lin" valueType="num">
                                      <p:cBhvr additive="base">
                                        <p:cTn id="47" dur="5000" fill="hold"/>
                                        <p:tgtEl>
                                          <p:spTgt spid="12294"/>
                                        </p:tgtEl>
                                        <p:attrNameLst>
                                          <p:attrName>ppt_x</p:attrName>
                                        </p:attrNameLst>
                                      </p:cBhvr>
                                      <p:tavLst>
                                        <p:tav tm="0">
                                          <p:val>
                                            <p:strVal val="#ppt_x"/>
                                          </p:val>
                                        </p:tav>
                                        <p:tav tm="100000">
                                          <p:val>
                                            <p:strVal val="#ppt_x"/>
                                          </p:val>
                                        </p:tav>
                                      </p:tavLst>
                                    </p:anim>
                                    <p:anim calcmode="lin" valueType="num">
                                      <p:cBhvr additive="base">
                                        <p:cTn id="48" dur="5000" fill="hold"/>
                                        <p:tgtEl>
                                          <p:spTgt spid="1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scuba diver.wav"/>
                                        </p:tgtEl>
                                      </p:cMediaNode>
                                    </p:audio>
                                  </p:subTnLst>
                                </p:cTn>
                              </p:par>
                            </p:childTnLst>
                          </p:cTn>
                        </p:par>
                        <p:par>
                          <p:cTn id="49" fill="hold">
                            <p:stCondLst>
                              <p:cond delay="31500"/>
                            </p:stCondLst>
                            <p:childTnLst>
                              <p:par>
                                <p:cTn id="50" presetID="7" presetClass="exit" presetSubtype="8" fill="hold" nodeType="afterEffect">
                                  <p:stCondLst>
                                    <p:cond delay="0"/>
                                  </p:stCondLst>
                                  <p:childTnLst>
                                    <p:anim calcmode="lin" valueType="num">
                                      <p:cBhvr additive="base">
                                        <p:cTn id="51" dur="5000"/>
                                        <p:tgtEl>
                                          <p:spTgt spid="12294"/>
                                        </p:tgtEl>
                                        <p:attrNameLst>
                                          <p:attrName>ppt_x</p:attrName>
                                        </p:attrNameLst>
                                      </p:cBhvr>
                                      <p:tavLst>
                                        <p:tav tm="0">
                                          <p:val>
                                            <p:strVal val="ppt_x"/>
                                          </p:val>
                                        </p:tav>
                                        <p:tav tm="100000">
                                          <p:val>
                                            <p:strVal val="0-ppt_w/2"/>
                                          </p:val>
                                        </p:tav>
                                      </p:tavLst>
                                    </p:anim>
                                    <p:anim calcmode="lin" valueType="num">
                                      <p:cBhvr additive="base">
                                        <p:cTn id="52" dur="5000"/>
                                        <p:tgtEl>
                                          <p:spTgt spid="12294"/>
                                        </p:tgtEl>
                                        <p:attrNameLst>
                                          <p:attrName>ppt_y</p:attrName>
                                        </p:attrNameLst>
                                      </p:cBhvr>
                                      <p:tavLst>
                                        <p:tav tm="0">
                                          <p:val>
                                            <p:strVal val="ppt_y"/>
                                          </p:val>
                                        </p:tav>
                                        <p:tav tm="100000">
                                          <p:val>
                                            <p:strVal val="ppt_y"/>
                                          </p:val>
                                        </p:tav>
                                      </p:tavLst>
                                    </p:anim>
                                    <p:set>
                                      <p:cBhvr>
                                        <p:cTn id="53" dur="1" fill="hold">
                                          <p:stCondLst>
                                            <p:cond delay="4999"/>
                                          </p:stCondLst>
                                        </p:cTn>
                                        <p:tgtEl>
                                          <p:spTgt spid="1229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scuba diver.wav"/>
                                        </p:tgtEl>
                                      </p:cMediaNode>
                                    </p:audio>
                                  </p:subTnLst>
                                </p:cTn>
                              </p:par>
                            </p:childTnLst>
                          </p:cTn>
                        </p:par>
                        <p:par>
                          <p:cTn id="54" fill="hold">
                            <p:stCondLst>
                              <p:cond delay="36500"/>
                            </p:stCondLst>
                            <p:childTnLst>
                              <p:par>
                                <p:cTn id="55" presetID="10" presetClass="exit" presetSubtype="0" fill="hold" nodeType="afterEffect">
                                  <p:stCondLst>
                                    <p:cond delay="0"/>
                                  </p:stCondLst>
                                  <p:childTnLst>
                                    <p:animEffect transition="out" filter="fade">
                                      <p:cBhvr>
                                        <p:cTn id="56" dur="1000"/>
                                        <p:tgtEl>
                                          <p:spTgt spid="12298"/>
                                        </p:tgtEl>
                                      </p:cBhvr>
                                    </p:animEffect>
                                    <p:set>
                                      <p:cBhvr>
                                        <p:cTn id="57" dur="1" fill="hold">
                                          <p:stCondLst>
                                            <p:cond delay="999"/>
                                          </p:stCondLst>
                                        </p:cTn>
                                        <p:tgtEl>
                                          <p:spTgt spid="12298"/>
                                        </p:tgtEl>
                                        <p:attrNameLst>
                                          <p:attrName>style.visibility</p:attrName>
                                        </p:attrNameLst>
                                      </p:cBhvr>
                                      <p:to>
                                        <p:strVal val="hidden"/>
                                      </p:to>
                                    </p:set>
                                  </p:childTnLst>
                                </p:cTn>
                              </p:par>
                            </p:childTnLst>
                          </p:cTn>
                        </p:par>
                        <p:par>
                          <p:cTn id="58" fill="hold">
                            <p:stCondLst>
                              <p:cond delay="37500"/>
                            </p:stCondLst>
                            <p:childTnLst>
                              <p:par>
                                <p:cTn id="59" presetID="10" presetClass="entr" presetSubtype="0" fill="hold" nodeType="afterEffect">
                                  <p:stCondLst>
                                    <p:cond delay="500"/>
                                  </p:stCondLst>
                                  <p:childTnLst>
                                    <p:set>
                                      <p:cBhvr>
                                        <p:cTn id="60" dur="1" fill="hold">
                                          <p:stCondLst>
                                            <p:cond delay="0"/>
                                          </p:stCondLst>
                                        </p:cTn>
                                        <p:tgtEl>
                                          <p:spTgt spid="12297"/>
                                        </p:tgtEl>
                                        <p:attrNameLst>
                                          <p:attrName>style.visibility</p:attrName>
                                        </p:attrNameLst>
                                      </p:cBhvr>
                                      <p:to>
                                        <p:strVal val="visible"/>
                                      </p:to>
                                    </p:set>
                                    <p:animEffect transition="in" filter="fade">
                                      <p:cBhvr>
                                        <p:cTn id="61" dur="2000"/>
                                        <p:tgtEl>
                                          <p:spTgt spid="12297"/>
                                        </p:tgtEl>
                                      </p:cBhvr>
                                    </p:animEffect>
                                  </p:childTnLst>
                                </p:cTn>
                              </p:par>
                            </p:childTnLst>
                          </p:cTn>
                        </p:par>
                        <p:par>
                          <p:cTn id="62" fill="hold">
                            <p:stCondLst>
                              <p:cond delay="40000"/>
                            </p:stCondLst>
                            <p:childTnLst>
                              <p:par>
                                <p:cTn id="63" presetID="7" presetClass="entr" presetSubtype="8" fill="hold" nodeType="afterEffect">
                                  <p:stCondLst>
                                    <p:cond delay="0"/>
                                  </p:stCondLst>
                                  <p:childTnLst>
                                    <p:set>
                                      <p:cBhvr>
                                        <p:cTn id="64" dur="1" fill="hold">
                                          <p:stCondLst>
                                            <p:cond delay="0"/>
                                          </p:stCondLst>
                                        </p:cTn>
                                        <p:tgtEl>
                                          <p:spTgt spid="12295"/>
                                        </p:tgtEl>
                                        <p:attrNameLst>
                                          <p:attrName>style.visibility</p:attrName>
                                        </p:attrNameLst>
                                      </p:cBhvr>
                                      <p:to>
                                        <p:strVal val="visible"/>
                                      </p:to>
                                    </p:set>
                                    <p:anim calcmode="lin" valueType="num">
                                      <p:cBhvr additive="base">
                                        <p:cTn id="65" dur="5000" fill="hold"/>
                                        <p:tgtEl>
                                          <p:spTgt spid="12295"/>
                                        </p:tgtEl>
                                        <p:attrNameLst>
                                          <p:attrName>ppt_x</p:attrName>
                                        </p:attrNameLst>
                                      </p:cBhvr>
                                      <p:tavLst>
                                        <p:tav tm="0">
                                          <p:val>
                                            <p:strVal val="0-#ppt_w/2"/>
                                          </p:val>
                                        </p:tav>
                                        <p:tav tm="100000">
                                          <p:val>
                                            <p:strVal val="#ppt_x"/>
                                          </p:val>
                                        </p:tav>
                                      </p:tavLst>
                                    </p:anim>
                                    <p:anim calcmode="lin" valueType="num">
                                      <p:cBhvr additive="base">
                                        <p:cTn id="66" dur="5000" fill="hold"/>
                                        <p:tgtEl>
                                          <p:spTgt spid="122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hot rod.wav"/>
                                        </p:tgtEl>
                                      </p:cMediaNode>
                                    </p:audio>
                                  </p:subTnLst>
                                </p:cTn>
                              </p:par>
                            </p:childTnLst>
                          </p:cTn>
                        </p:par>
                        <p:par>
                          <p:cTn id="67" fill="hold">
                            <p:stCondLst>
                              <p:cond delay="45000"/>
                            </p:stCondLst>
                            <p:childTnLst>
                              <p:par>
                                <p:cTn id="68" presetID="6" presetClass="emph" presetSubtype="0" fill="hold" nodeType="afterEffect">
                                  <p:stCondLst>
                                    <p:cond delay="0"/>
                                  </p:stCondLst>
                                  <p:childTnLst>
                                    <p:animScale>
                                      <p:cBhvr>
                                        <p:cTn id="69" dur="2000" fill="hold"/>
                                        <p:tgtEl>
                                          <p:spTgt spid="12295"/>
                                        </p:tgtEl>
                                      </p:cBhvr>
                                      <p:by x="150000" y="150000"/>
                                    </p:animScale>
                                  </p:childTnLst>
                                  <p:subTnLst>
                                    <p:audio>
                                      <p:cMediaNode>
                                        <p:cTn display="0" masterRel="sameClick">
                                          <p:stCondLst>
                                            <p:cond evt="begin" delay="0">
                                              <p:tn val="68"/>
                                            </p:cond>
                                          </p:stCondLst>
                                          <p:endCondLst>
                                            <p:cond evt="onStopAudio" delay="0">
                                              <p:tgtEl>
                                                <p:sldTgt/>
                                              </p:tgtEl>
                                            </p:cond>
                                          </p:endCondLst>
                                        </p:cTn>
                                        <p:tgtEl>
                                          <p:sndTgt r:embed="rId6" name="explosio.wav"/>
                                        </p:tgtEl>
                                      </p:cMediaNode>
                                    </p:audio>
                                  </p:subTnLst>
                                </p:cTn>
                              </p:par>
                            </p:childTnLst>
                          </p:cTn>
                        </p:par>
                        <p:par>
                          <p:cTn id="70" fill="hold">
                            <p:stCondLst>
                              <p:cond delay="47000"/>
                            </p:stCondLst>
                            <p:childTnLst>
                              <p:par>
                                <p:cTn id="71" presetID="7" presetClass="exit" presetSubtype="2" fill="hold" nodeType="afterEffect">
                                  <p:stCondLst>
                                    <p:cond delay="0"/>
                                  </p:stCondLst>
                                  <p:childTnLst>
                                    <p:anim calcmode="lin" valueType="num">
                                      <p:cBhvr additive="base">
                                        <p:cTn id="72" dur="5000"/>
                                        <p:tgtEl>
                                          <p:spTgt spid="12295"/>
                                        </p:tgtEl>
                                        <p:attrNameLst>
                                          <p:attrName>ppt_x</p:attrName>
                                        </p:attrNameLst>
                                      </p:cBhvr>
                                      <p:tavLst>
                                        <p:tav tm="0">
                                          <p:val>
                                            <p:strVal val="ppt_x"/>
                                          </p:val>
                                        </p:tav>
                                        <p:tav tm="100000">
                                          <p:val>
                                            <p:strVal val="1+ppt_w/2"/>
                                          </p:val>
                                        </p:tav>
                                      </p:tavLst>
                                    </p:anim>
                                    <p:anim calcmode="lin" valueType="num">
                                      <p:cBhvr additive="base">
                                        <p:cTn id="73" dur="5000"/>
                                        <p:tgtEl>
                                          <p:spTgt spid="12295"/>
                                        </p:tgtEl>
                                        <p:attrNameLst>
                                          <p:attrName>ppt_y</p:attrName>
                                        </p:attrNameLst>
                                      </p:cBhvr>
                                      <p:tavLst>
                                        <p:tav tm="0">
                                          <p:val>
                                            <p:strVal val="ppt_y"/>
                                          </p:val>
                                        </p:tav>
                                        <p:tav tm="100000">
                                          <p:val>
                                            <p:strVal val="ppt_y"/>
                                          </p:val>
                                        </p:tav>
                                      </p:tavLst>
                                    </p:anim>
                                    <p:set>
                                      <p:cBhvr>
                                        <p:cTn id="74" dur="1" fill="hold">
                                          <p:stCondLst>
                                            <p:cond delay="4999"/>
                                          </p:stCondLst>
                                        </p:cTn>
                                        <p:tgtEl>
                                          <p:spTgt spid="12295"/>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5" name="hot rod.wav"/>
                                        </p:tgtEl>
                                      </p:cMediaNode>
                                    </p:audio>
                                  </p:subTnLst>
                                </p:cTn>
                              </p:par>
                            </p:childTnLst>
                          </p:cTn>
                        </p:par>
                        <p:par>
                          <p:cTn id="75" fill="hold">
                            <p:stCondLst>
                              <p:cond delay="52000"/>
                            </p:stCondLst>
                            <p:childTnLst>
                              <p:par>
                                <p:cTn id="76" presetID="10" presetClass="exit" presetSubtype="0" fill="hold" nodeType="afterEffect">
                                  <p:stCondLst>
                                    <p:cond delay="0"/>
                                  </p:stCondLst>
                                  <p:childTnLst>
                                    <p:animEffect transition="out" filter="fade">
                                      <p:cBhvr>
                                        <p:cTn id="77" dur="1000"/>
                                        <p:tgtEl>
                                          <p:spTgt spid="12297"/>
                                        </p:tgtEl>
                                      </p:cBhvr>
                                    </p:animEffect>
                                    <p:set>
                                      <p:cBhvr>
                                        <p:cTn id="78" dur="1" fill="hold">
                                          <p:stCondLst>
                                            <p:cond delay="999"/>
                                          </p:stCondLst>
                                        </p:cTn>
                                        <p:tgtEl>
                                          <p:spTgt spid="12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advAuto="100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1980</Words>
  <Application>Microsoft Office PowerPoint</Application>
  <PresentationFormat>On-screen Show (4:3)</PresentationFormat>
  <Paragraphs>181</Paragraphs>
  <Slides>61</Slides>
  <Notes>3</Notes>
  <HiddenSlides>0</HiddenSlides>
  <MMClips>1</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61</vt:i4>
      </vt:variant>
    </vt:vector>
  </HeadingPairs>
  <TitlesOfParts>
    <vt:vector size="69" baseType="lpstr">
      <vt:lpstr>Arial</vt:lpstr>
      <vt:lpstr>Calibri</vt:lpstr>
      <vt:lpstr>Comic Sans MS</vt:lpstr>
      <vt:lpstr>Algerian</vt:lpstr>
      <vt:lpstr>Bodoni MT Black</vt:lpstr>
      <vt:lpstr>Office Theme</vt:lpstr>
      <vt:lpstr>Office Theme</vt:lpstr>
      <vt:lpstr>Office Theme</vt:lpstr>
      <vt:lpstr>Slide 1</vt:lpstr>
      <vt:lpstr>World War I</vt:lpstr>
      <vt:lpstr>I. The Early War Years </vt:lpstr>
      <vt:lpstr>The “MAIN” Causes of WWI</vt:lpstr>
      <vt:lpstr>Slide 5</vt:lpstr>
      <vt:lpstr>Slide 6</vt:lpstr>
      <vt:lpstr>Slide 7</vt:lpstr>
      <vt:lpstr>Slide 8</vt:lpstr>
      <vt:lpstr>New Military Technology</vt:lpstr>
      <vt:lpstr>Slide 10</vt:lpstr>
      <vt:lpstr>The sides formed</vt:lpstr>
      <vt:lpstr>Slide 12</vt:lpstr>
      <vt:lpstr>American Neutrality</vt:lpstr>
      <vt:lpstr>The United States  Enters the War</vt:lpstr>
      <vt:lpstr>Reasons for U.S. Neutrality:</vt:lpstr>
      <vt:lpstr>Reasons why the U.S. Entered the War:</vt:lpstr>
      <vt:lpstr>Slide 17</vt:lpstr>
      <vt:lpstr>The Zimmermann Telegram</vt:lpstr>
      <vt:lpstr>The Zimmermann Telegram</vt:lpstr>
      <vt:lpstr>Other Reasons for U.S. Entrance</vt:lpstr>
      <vt:lpstr>Propaganda</vt:lpstr>
      <vt:lpstr>U.S. Declares War!</vt:lpstr>
      <vt:lpstr>Slide 23</vt:lpstr>
      <vt:lpstr>Slide 24</vt:lpstr>
      <vt:lpstr>The Military Experience</vt:lpstr>
      <vt:lpstr>How did the U.S Help to Secure an Allied Victory in WWI?</vt:lpstr>
      <vt:lpstr>Fighting in Trenches</vt:lpstr>
      <vt:lpstr>Fighting in Trenches</vt:lpstr>
      <vt:lpstr>Fighting in Trenches</vt:lpstr>
      <vt:lpstr>Fighting in Trenches</vt:lpstr>
      <vt:lpstr>Fighting in Trenches</vt:lpstr>
      <vt:lpstr>The War at a Stalemate</vt:lpstr>
      <vt:lpstr>How did the U.S. Entry Break the Stalemate?</vt:lpstr>
      <vt:lpstr>The War Ends</vt:lpstr>
      <vt:lpstr>The Cost of War</vt:lpstr>
      <vt:lpstr>How did the U.S Help to Secure an Allied Victory in WWI?</vt:lpstr>
      <vt:lpstr>Slide 37</vt:lpstr>
      <vt:lpstr>Domestic Impact of the War</vt:lpstr>
      <vt:lpstr>Slide 39</vt:lpstr>
      <vt:lpstr>Slide 40</vt:lpstr>
      <vt:lpstr>Slide 41</vt:lpstr>
      <vt:lpstr>Slide 42</vt:lpstr>
      <vt:lpstr>Slide 43</vt:lpstr>
      <vt:lpstr>Slide 44</vt:lpstr>
      <vt:lpstr>Slide 45</vt:lpstr>
      <vt:lpstr>Suffrage for Women</vt:lpstr>
      <vt:lpstr>At the End of WWI A New Battle Rages Against A Global Pandemic</vt:lpstr>
      <vt:lpstr>Slide 48</vt:lpstr>
      <vt:lpstr>Slide 49</vt:lpstr>
      <vt:lpstr>Winning the Peace: The Versailles Peace Conference</vt:lpstr>
      <vt:lpstr>Slide 51</vt:lpstr>
      <vt:lpstr>Wilson’s 14 Points</vt:lpstr>
      <vt:lpstr>Slide 53</vt:lpstr>
      <vt:lpstr>Slide 54</vt:lpstr>
      <vt:lpstr>Slide 55</vt:lpstr>
      <vt:lpstr>Slide 56</vt:lpstr>
      <vt:lpstr>Slide 57</vt:lpstr>
      <vt:lpstr>Why did the US Reject the Treaty of Versailles?</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Kelley</dc:creator>
  <cp:lastModifiedBy>Chris Kelley</cp:lastModifiedBy>
  <cp:revision>8</cp:revision>
  <dcterms:created xsi:type="dcterms:W3CDTF">2013-12-12T01:56:16Z</dcterms:created>
  <dcterms:modified xsi:type="dcterms:W3CDTF">2013-12-13T18:45:02Z</dcterms:modified>
</cp:coreProperties>
</file>