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73" r:id="rId6"/>
    <p:sldId id="264" r:id="rId7"/>
    <p:sldId id="266" r:id="rId8"/>
    <p:sldId id="265" r:id="rId9"/>
    <p:sldId id="267" r:id="rId10"/>
    <p:sldId id="268" r:id="rId11"/>
    <p:sldId id="269" r:id="rId12"/>
    <p:sldId id="263" r:id="rId13"/>
    <p:sldId id="271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320" autoAdjust="0"/>
  </p:normalViewPr>
  <p:slideViewPr>
    <p:cSldViewPr>
      <p:cViewPr>
        <p:scale>
          <a:sx n="60" d="100"/>
          <a:sy n="60" d="100"/>
        </p:scale>
        <p:origin x="-136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8395A-9D49-4CF2-8CB7-54E13AAF2BB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24A9B-0CE6-47B0-BDEC-A07645C0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22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24A9B-0CE6-47B0-BDEC-A07645C012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617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24A9B-0CE6-47B0-BDEC-A07645C012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2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24A9B-0CE6-47B0-BDEC-A07645C012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05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24A9B-0CE6-47B0-BDEC-A07645C012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46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24A9B-0CE6-47B0-BDEC-A07645C012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06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24A9B-0CE6-47B0-BDEC-A07645C012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09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24A9B-0CE6-47B0-BDEC-A07645C012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6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24A9B-0CE6-47B0-BDEC-A07645C012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73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24A9B-0CE6-47B0-BDEC-A07645C012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0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24A9B-0CE6-47B0-BDEC-A07645C012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0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24A9B-0CE6-47B0-BDEC-A07645C012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6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24A9B-0CE6-47B0-BDEC-A07645C012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24A9B-0CE6-47B0-BDEC-A07645C012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31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24A9B-0CE6-47B0-BDEC-A07645C012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26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60E69FE-CCFD-4B8F-A598-ED772E5992B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A29BA81-BAD7-453A-9EE8-E8A5F8B4566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69FE-CCFD-4B8F-A598-ED772E5992B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BA81-BAD7-453A-9EE8-E8A5F8B45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69FE-CCFD-4B8F-A598-ED772E5992B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BA81-BAD7-453A-9EE8-E8A5F8B45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69FE-CCFD-4B8F-A598-ED772E5992B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BA81-BAD7-453A-9EE8-E8A5F8B45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69FE-CCFD-4B8F-A598-ED772E5992B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BA81-BAD7-453A-9EE8-E8A5F8B45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69FE-CCFD-4B8F-A598-ED772E5992B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BA81-BAD7-453A-9EE8-E8A5F8B456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69FE-CCFD-4B8F-A598-ED772E5992B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BA81-BAD7-453A-9EE8-E8A5F8B45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69FE-CCFD-4B8F-A598-ED772E5992B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BA81-BAD7-453A-9EE8-E8A5F8B45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69FE-CCFD-4B8F-A598-ED772E5992B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BA81-BAD7-453A-9EE8-E8A5F8B45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69FE-CCFD-4B8F-A598-ED772E5992B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BA81-BAD7-453A-9EE8-E8A5F8B4566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69FE-CCFD-4B8F-A598-ED772E5992B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BA81-BAD7-453A-9EE8-E8A5F8B45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60E69FE-CCFD-4B8F-A598-ED772E5992B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A29BA81-BAD7-453A-9EE8-E8A5F8B456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danaher@npsct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>Newington </a:t>
            </a:r>
            <a:br>
              <a:rPr lang="en-US" sz="2800" b="1" dirty="0" smtClean="0"/>
            </a:br>
            <a:r>
              <a:rPr lang="en-US" sz="2800" b="1" dirty="0" smtClean="0"/>
              <a:t>High School Academy Programs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420035" cy="1260629"/>
          </a:xfrm>
        </p:spPr>
        <p:txBody>
          <a:bodyPr/>
          <a:lstStyle/>
          <a:p>
            <a:r>
              <a:rPr lang="en-US" sz="1400" dirty="0" smtClean="0"/>
              <a:t>Presented by:</a:t>
            </a:r>
          </a:p>
          <a:p>
            <a:r>
              <a:rPr lang="en-US" sz="1200" b="1" dirty="0" smtClean="0"/>
              <a:t>Kim Davis</a:t>
            </a:r>
            <a:r>
              <a:rPr lang="en-US" sz="1200" dirty="0" smtClean="0"/>
              <a:t>, Director of Extended Learning,</a:t>
            </a:r>
          </a:p>
          <a:p>
            <a:r>
              <a:rPr lang="en-US" sz="1200" b="1" dirty="0" smtClean="0"/>
              <a:t>Jim Wenker</a:t>
            </a:r>
            <a:r>
              <a:rPr lang="en-US" sz="1200" dirty="0" smtClean="0"/>
              <a:t>, NHS Principal</a:t>
            </a:r>
          </a:p>
          <a:p>
            <a:r>
              <a:rPr lang="en-US" sz="1200" b="1" dirty="0" smtClean="0"/>
              <a:t>Gary Gula</a:t>
            </a:r>
            <a:r>
              <a:rPr lang="en-US" sz="1200" dirty="0" smtClean="0"/>
              <a:t>, Director of School Counseling</a:t>
            </a:r>
          </a:p>
          <a:p>
            <a:r>
              <a:rPr lang="en-US" sz="1200" b="1" dirty="0" smtClean="0"/>
              <a:t>Mark Danaher</a:t>
            </a:r>
            <a:r>
              <a:rPr lang="en-US" sz="1200" dirty="0" smtClean="0"/>
              <a:t>, Academy Counselor</a:t>
            </a:r>
          </a:p>
        </p:txBody>
      </p:sp>
    </p:spTree>
    <p:extLst>
      <p:ext uri="{BB962C8B-B14F-4D97-AF65-F5344CB8AC3E}">
        <p14:creationId xmlns:p14="http://schemas.microsoft.com/office/powerpoint/2010/main" val="258013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Career Academy Success Program </a:t>
            </a:r>
            <a:r>
              <a:rPr lang="en-US" b="1" dirty="0">
                <a:solidFill>
                  <a:srgbClr val="C00000"/>
                </a:solidFill>
              </a:rPr>
              <a:t>Year </a:t>
            </a:r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905000"/>
            <a:ext cx="7491984" cy="4572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/>
              <a:t>Seminar </a:t>
            </a:r>
            <a:r>
              <a:rPr lang="en-US" b="1" dirty="0"/>
              <a:t>Groups</a:t>
            </a:r>
            <a:endParaRPr lang="en-US" dirty="0"/>
          </a:p>
          <a:p>
            <a:pPr lvl="1"/>
            <a:r>
              <a:rPr lang="en-US" dirty="0"/>
              <a:t>Update Resume Review Workshop </a:t>
            </a:r>
          </a:p>
          <a:p>
            <a:pPr lvl="1"/>
            <a:r>
              <a:rPr lang="en-US" dirty="0"/>
              <a:t>Networking Workshop </a:t>
            </a:r>
          </a:p>
          <a:p>
            <a:pPr lvl="1"/>
            <a:r>
              <a:rPr lang="en-US" dirty="0"/>
              <a:t>Work Values Card Sort </a:t>
            </a:r>
          </a:p>
          <a:p>
            <a:pPr lvl="1"/>
            <a:r>
              <a:rPr lang="en-US" dirty="0"/>
              <a:t>Motivated Skills Card Sort </a:t>
            </a:r>
          </a:p>
          <a:p>
            <a:pPr marL="68580" indent="0">
              <a:buNone/>
            </a:pPr>
            <a:r>
              <a:rPr lang="en-US" b="1" dirty="0"/>
              <a:t>Individual or Online Lessons</a:t>
            </a:r>
            <a:endParaRPr lang="en-US" dirty="0"/>
          </a:p>
          <a:p>
            <a:pPr lvl="1"/>
            <a:r>
              <a:rPr lang="en-US" dirty="0" smtClean="0"/>
              <a:t>Internship </a:t>
            </a:r>
            <a:r>
              <a:rPr lang="en-US" dirty="0"/>
              <a:t>Preparation &amp; Placement </a:t>
            </a:r>
          </a:p>
          <a:p>
            <a:pPr lvl="1"/>
            <a:r>
              <a:rPr lang="en-US" dirty="0"/>
              <a:t>Mock Interview evaluation on Interview Stream </a:t>
            </a:r>
          </a:p>
          <a:p>
            <a:pPr lvl="1"/>
            <a:r>
              <a:rPr lang="en-US" dirty="0"/>
              <a:t>Internship Follow-up</a:t>
            </a:r>
          </a:p>
          <a:p>
            <a:pPr lvl="1"/>
            <a:r>
              <a:rPr lang="en-US" dirty="0"/>
              <a:t>Career Planning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2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Career Academy Success Program </a:t>
            </a:r>
            <a:r>
              <a:rPr lang="en-US" b="1" dirty="0">
                <a:solidFill>
                  <a:srgbClr val="C00000"/>
                </a:solidFill>
              </a:rPr>
              <a:t>Year </a:t>
            </a:r>
            <a:r>
              <a:rPr lang="en-US" b="1" dirty="0" smtClean="0">
                <a:solidFill>
                  <a:srgbClr val="C00000"/>
                </a:solidFill>
              </a:rPr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7644384" cy="4343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/>
              <a:t>Seminar </a:t>
            </a:r>
            <a:r>
              <a:rPr lang="en-US" b="1" dirty="0"/>
              <a:t>Groups</a:t>
            </a:r>
            <a:endParaRPr lang="en-US" dirty="0"/>
          </a:p>
          <a:p>
            <a:pPr lvl="1"/>
            <a:r>
              <a:rPr lang="en-US" dirty="0"/>
              <a:t>Update Resume Review Workshop</a:t>
            </a:r>
          </a:p>
          <a:p>
            <a:pPr lvl="1"/>
            <a:r>
              <a:rPr lang="en-US" dirty="0"/>
              <a:t>Social Media Awareness Workshop</a:t>
            </a:r>
          </a:p>
          <a:p>
            <a:pPr lvl="1"/>
            <a:r>
              <a:rPr lang="en-US" dirty="0"/>
              <a:t>LinkedIn Setup &amp; Profile Write up </a:t>
            </a:r>
          </a:p>
          <a:p>
            <a:pPr lvl="1"/>
            <a:r>
              <a:rPr lang="en-US" dirty="0"/>
              <a:t>Internship Preparation &amp; Placement </a:t>
            </a:r>
          </a:p>
          <a:p>
            <a:pPr marL="68580" indent="0">
              <a:buNone/>
            </a:pPr>
            <a:r>
              <a:rPr lang="en-US" b="1" dirty="0"/>
              <a:t>Individual or Online Lessons</a:t>
            </a:r>
            <a:endParaRPr lang="en-US" dirty="0"/>
          </a:p>
          <a:p>
            <a:pPr lvl="1"/>
            <a:r>
              <a:rPr lang="en-US" dirty="0"/>
              <a:t>Internship Follow-up </a:t>
            </a:r>
          </a:p>
          <a:p>
            <a:pPr lvl="1"/>
            <a:r>
              <a:rPr lang="en-US" dirty="0"/>
              <a:t>Completion of Career Planning </a:t>
            </a:r>
          </a:p>
        </p:txBody>
      </p:sp>
    </p:spTree>
    <p:extLst>
      <p:ext uri="{BB962C8B-B14F-4D97-AF65-F5344CB8AC3E}">
        <p14:creationId xmlns:p14="http://schemas.microsoft.com/office/powerpoint/2010/main" val="164942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33851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To Be </a:t>
            </a:r>
            <a:r>
              <a:rPr lang="en-US" dirty="0" smtClean="0"/>
              <a:t>or </a:t>
            </a:r>
            <a:r>
              <a:rPr lang="en-US" b="1" dirty="0" smtClean="0"/>
              <a:t>Not to Be</a:t>
            </a: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b="1" dirty="0" smtClean="0"/>
              <a:t>Academy Student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438400"/>
            <a:ext cx="6777317" cy="3508977"/>
          </a:xfrm>
        </p:spPr>
        <p:txBody>
          <a:bodyPr/>
          <a:lstStyle/>
          <a:p>
            <a:r>
              <a:rPr lang="en-US" dirty="0" smtClean="0"/>
              <a:t>Dedicated counselor to work with Academy students</a:t>
            </a:r>
          </a:p>
          <a:p>
            <a:r>
              <a:rPr lang="en-US" dirty="0" smtClean="0"/>
              <a:t>Preferential access to Academy-related courses</a:t>
            </a:r>
          </a:p>
          <a:p>
            <a:r>
              <a:rPr lang="en-US" dirty="0" smtClean="0"/>
              <a:t>Completion of an internship which sets Academy students apart from others applying to college</a:t>
            </a:r>
          </a:p>
        </p:txBody>
      </p:sp>
    </p:spTree>
    <p:extLst>
      <p:ext uri="{BB962C8B-B14F-4D97-AF65-F5344CB8AC3E}">
        <p14:creationId xmlns:p14="http://schemas.microsoft.com/office/powerpoint/2010/main" val="317824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Register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Email to Mark Danaher, Academy Counselor </a:t>
            </a:r>
            <a:r>
              <a:rPr lang="en-US" sz="2800" dirty="0" smtClean="0">
                <a:hlinkClick r:id="rId3"/>
              </a:rPr>
              <a:t>mdanaher@npsct.org</a:t>
            </a:r>
            <a:endParaRPr lang="en-US" sz="2800" dirty="0" smtClean="0"/>
          </a:p>
          <a:p>
            <a:pPr marL="969962" lvl="1" indent="-342900">
              <a:buFont typeface="Wingdings" panose="05000000000000000000" pitchFamily="2" charset="2"/>
              <a:buChar char="Ø"/>
            </a:pPr>
            <a:r>
              <a:rPr lang="en-US" sz="2800" dirty="0" smtClean="0"/>
              <a:t>Student Name</a:t>
            </a:r>
          </a:p>
          <a:p>
            <a:pPr marL="969962" lvl="1" indent="-342900">
              <a:buFont typeface="Wingdings" panose="05000000000000000000" pitchFamily="2" charset="2"/>
              <a:buChar char="Ø"/>
            </a:pPr>
            <a:r>
              <a:rPr lang="en-US" sz="2800" dirty="0" smtClean="0"/>
              <a:t>Academy of Interest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1847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Questions?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426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26231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 Career Academy?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315200" cy="4038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school within a school that provides a college preparatory curriculum within the context of a career-oriented theme.</a:t>
            </a:r>
          </a:p>
          <a:p>
            <a:endParaRPr lang="en-US" sz="2800" dirty="0" smtClean="0"/>
          </a:p>
          <a:p>
            <a:r>
              <a:rPr lang="en-US" sz="2800" dirty="0"/>
              <a:t>7,000 Career Academies within the </a:t>
            </a:r>
            <a:r>
              <a:rPr lang="en-US" sz="2800" dirty="0" smtClean="0"/>
              <a:t>U.S. </a:t>
            </a:r>
            <a:r>
              <a:rPr lang="en-US" sz="2800" dirty="0"/>
              <a:t>that serve over 1 million students</a:t>
            </a:r>
          </a:p>
          <a:p>
            <a:pPr marL="68580" indent="0">
              <a:buNone/>
            </a:pP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4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academies have </a:t>
            </a:r>
            <a:r>
              <a:rPr lang="en-US" b="1" u="sng" dirty="0" smtClean="0"/>
              <a:t>three </a:t>
            </a:r>
            <a:r>
              <a:rPr lang="en-US" dirty="0" smtClean="0"/>
              <a:t>key elements: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7262308" cy="3886200"/>
          </a:xfrm>
        </p:spPr>
        <p:txBody>
          <a:bodyPr>
            <a:normAutofit/>
          </a:bodyPr>
          <a:lstStyle/>
          <a:p>
            <a:pPr marL="457200" indent="-387350">
              <a:lnSpc>
                <a:spcPct val="150000"/>
              </a:lnSpc>
            </a:pPr>
            <a:r>
              <a:rPr lang="en-US" sz="2800" dirty="0" smtClean="0"/>
              <a:t>Smaller learning </a:t>
            </a:r>
            <a:r>
              <a:rPr lang="en-US" sz="2800" dirty="0"/>
              <a:t>c</a:t>
            </a:r>
            <a:r>
              <a:rPr lang="en-US" sz="2800" dirty="0" smtClean="0"/>
              <a:t>ommunities</a:t>
            </a:r>
          </a:p>
          <a:p>
            <a:pPr marL="457200" indent="-387350"/>
            <a:r>
              <a:rPr lang="en-US" sz="2800" dirty="0" smtClean="0"/>
              <a:t>College preparatory </a:t>
            </a:r>
            <a:r>
              <a:rPr lang="en-US" sz="2800" dirty="0"/>
              <a:t>c</a:t>
            </a:r>
            <a:r>
              <a:rPr lang="en-US" sz="2800" dirty="0" smtClean="0"/>
              <a:t>urriculum with a career-oriented theme</a:t>
            </a:r>
          </a:p>
          <a:p>
            <a:pPr marL="457200" indent="-387350"/>
            <a:r>
              <a:rPr lang="en-US" sz="2800" dirty="0" smtClean="0"/>
              <a:t>Strong partnerships within the community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314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09600"/>
            <a:ext cx="7024744" cy="877336"/>
          </a:xfrm>
        </p:spPr>
        <p:txBody>
          <a:bodyPr/>
          <a:lstStyle/>
          <a:p>
            <a:r>
              <a:rPr lang="en-US" dirty="0" smtClean="0"/>
              <a:t>NHS Academy Programs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3571">
            <a:off x="7012518" y="4404296"/>
            <a:ext cx="1841407" cy="2124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7848600" cy="4343400"/>
          </a:xfrm>
        </p:spPr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Ø"/>
            </a:pPr>
            <a:r>
              <a:rPr lang="en-US" sz="2800" dirty="0" smtClean="0"/>
              <a:t>Information Technology and Digital Innovation Academy</a:t>
            </a:r>
          </a:p>
          <a:p>
            <a:pPr marL="685800" lvl="2" indent="0">
              <a:buNone/>
            </a:pPr>
            <a:endParaRPr lang="en-US" sz="28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 smtClean="0"/>
              <a:t>Finance and Business Management Academy</a:t>
            </a:r>
          </a:p>
          <a:p>
            <a:pPr marL="685800" lvl="2" indent="0">
              <a:buNone/>
            </a:pPr>
            <a:endParaRPr lang="en-US" sz="28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 smtClean="0"/>
              <a:t>Culinary and Hospitality Academy</a:t>
            </a:r>
          </a:p>
          <a:p>
            <a:pPr marL="868680" lvl="4" indent="-342900">
              <a:buFont typeface="Wingdings" panose="05000000000000000000" pitchFamily="2" charset="2"/>
              <a:buChar char="Ø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5516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75264"/>
            <a:ext cx="7567110" cy="877336"/>
          </a:xfrm>
        </p:spPr>
        <p:txBody>
          <a:bodyPr>
            <a:noAutofit/>
          </a:bodyPr>
          <a:lstStyle/>
          <a:p>
            <a:r>
              <a:rPr lang="en-US" sz="3400" dirty="0" smtClean="0"/>
              <a:t>NHS Academy Programs: </a:t>
            </a:r>
            <a:br>
              <a:rPr lang="en-US" sz="3400" dirty="0" smtClean="0"/>
            </a:br>
            <a:r>
              <a:rPr lang="en-US" sz="3400" b="1" u="sng" dirty="0" smtClean="0"/>
              <a:t>three</a:t>
            </a:r>
            <a:r>
              <a:rPr lang="en-US" sz="3400" dirty="0" smtClean="0"/>
              <a:t> key </a:t>
            </a:r>
            <a:r>
              <a:rPr lang="en-US" sz="3400" dirty="0"/>
              <a:t>e</a:t>
            </a:r>
            <a:r>
              <a:rPr lang="en-US" sz="3400" dirty="0" smtClean="0"/>
              <a:t>lements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848600" cy="4419600"/>
          </a:xfrm>
        </p:spPr>
        <p:txBody>
          <a:bodyPr>
            <a:normAutofit/>
          </a:bodyPr>
          <a:lstStyle/>
          <a:p>
            <a:pPr indent="-273050"/>
            <a:r>
              <a:rPr lang="en-US" sz="2600" dirty="0" smtClean="0"/>
              <a:t>College preparatory curriculum with a career-oriented theme</a:t>
            </a:r>
          </a:p>
          <a:p>
            <a:pPr marL="457200" lvl="2" indent="-342900"/>
            <a:r>
              <a:rPr lang="en-US" sz="2600" dirty="0" smtClean="0"/>
              <a:t>Strong partnerships with local industry businesses </a:t>
            </a:r>
          </a:p>
          <a:p>
            <a:pPr marL="868680" lvl="4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Advisory Board </a:t>
            </a:r>
          </a:p>
          <a:p>
            <a:pPr marL="868680" lvl="4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Guest speakers</a:t>
            </a:r>
            <a:endParaRPr lang="en-US" dirty="0"/>
          </a:p>
          <a:p>
            <a:r>
              <a:rPr lang="en-US" sz="2600" dirty="0"/>
              <a:t>Work-based Learning Program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Structured and sequenced to allow students to examine future career options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Job shadows, Internships</a:t>
            </a:r>
          </a:p>
          <a:p>
            <a:pPr marL="868680" lvl="4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5161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716194"/>
              </p:ext>
            </p:extLst>
          </p:nvPr>
        </p:nvGraphicFramePr>
        <p:xfrm>
          <a:off x="457200" y="-4"/>
          <a:ext cx="8229600" cy="6842767"/>
        </p:xfrm>
        <a:graphic>
          <a:graphicData uri="http://schemas.openxmlformats.org/drawingml/2006/table">
            <a:tbl>
              <a:tblPr firstRow="1" bandRow="1">
                <a:solidFill>
                  <a:schemeClr val="accent2">
                    <a:lumMod val="20000"/>
                    <a:lumOff val="80000"/>
                  </a:schemeClr>
                </a:solidFill>
                <a:tableStyleId>{616DA210-FB5B-4158-B5E0-FEB733F419BA}</a:tableStyleId>
              </a:tblPr>
              <a:tblGrid>
                <a:gridCol w="1645920"/>
                <a:gridCol w="1222584"/>
                <a:gridCol w="2069256"/>
                <a:gridCol w="1645920"/>
                <a:gridCol w="1645920"/>
              </a:tblGrid>
              <a:tr h="5360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Current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Class</a:t>
                      </a:r>
                      <a:r>
                        <a:rPr lang="en-US" sz="1400" baseline="0" dirty="0" smtClean="0"/>
                        <a:t> of 2018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(Comprehensive)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Class of 2018 (Academy)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Class of 2020</a:t>
                      </a:r>
                    </a:p>
                    <a:p>
                      <a:pPr algn="ctr"/>
                      <a:r>
                        <a:rPr lang="en-US" sz="1400" dirty="0" smtClean="0"/>
                        <a:t>(State)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7840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English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4.0</a:t>
                      </a:r>
                      <a:endParaRPr lang="en-US" b="1" dirty="0"/>
                    </a:p>
                  </a:txBody>
                  <a:tcPr anchor="ctr"/>
                </a:tc>
              </a:tr>
              <a:tr h="37840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Social Studies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3.0</a:t>
                      </a:r>
                      <a:endParaRPr lang="en-US" b="1" dirty="0"/>
                    </a:p>
                  </a:txBody>
                  <a:tcPr anchor="ctr"/>
                </a:tc>
              </a:tr>
              <a:tr h="53606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Humanities Elective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1.0</a:t>
                      </a:r>
                      <a:endParaRPr lang="en-US" b="1" dirty="0"/>
                    </a:p>
                  </a:txBody>
                  <a:tcPr anchor="ctr"/>
                </a:tc>
              </a:tr>
              <a:tr h="37840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Math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4.0</a:t>
                      </a:r>
                      <a:endParaRPr lang="en-US" b="1" dirty="0"/>
                    </a:p>
                  </a:txBody>
                  <a:tcPr anchor="ctr"/>
                </a:tc>
              </a:tr>
              <a:tr h="37840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Science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3.0</a:t>
                      </a:r>
                      <a:endParaRPr lang="en-US" b="1" dirty="0"/>
                    </a:p>
                  </a:txBody>
                  <a:tcPr anchor="ctr"/>
                </a:tc>
              </a:tr>
              <a:tr h="37840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STEM Elective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1.0</a:t>
                      </a:r>
                      <a:endParaRPr lang="en-US" b="1" dirty="0"/>
                    </a:p>
                  </a:txBody>
                  <a:tcPr anchor="ctr"/>
                </a:tc>
              </a:tr>
              <a:tr h="53606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Career &amp; Life Skills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2.0</a:t>
                      </a:r>
                      <a:endParaRPr lang="en-US" b="1" dirty="0"/>
                    </a:p>
                  </a:txBody>
                  <a:tcPr anchor="ctr"/>
                </a:tc>
              </a:tr>
              <a:tr h="37840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Fine Arts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1.0</a:t>
                      </a:r>
                      <a:endParaRPr lang="en-US" b="1" dirty="0"/>
                    </a:p>
                  </a:txBody>
                  <a:tcPr anchor="ctr"/>
                </a:tc>
              </a:tr>
              <a:tr h="37840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World Language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2.0</a:t>
                      </a:r>
                      <a:endParaRPr lang="en-US" b="1" dirty="0"/>
                    </a:p>
                  </a:txBody>
                  <a:tcPr anchor="ctr"/>
                </a:tc>
              </a:tr>
              <a:tr h="37840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Wellness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1.5</a:t>
                      </a:r>
                      <a:endParaRPr lang="en-US" b="1" dirty="0"/>
                    </a:p>
                  </a:txBody>
                  <a:tcPr anchor="ctr"/>
                </a:tc>
              </a:tr>
              <a:tr h="37840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Free</a:t>
                      </a:r>
                      <a:r>
                        <a:rPr lang="en-US" sz="1400" b="1" baseline="0" dirty="0" smtClean="0"/>
                        <a:t> Electives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6.5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1.5</a:t>
                      </a:r>
                      <a:endParaRPr lang="en-US" b="1" dirty="0"/>
                    </a:p>
                  </a:txBody>
                  <a:tcPr anchor="ctr"/>
                </a:tc>
              </a:tr>
              <a:tr h="53606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Academy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Courses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3.0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</a:tr>
              <a:tr h="53606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Capstone Project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1.0</a:t>
                      </a:r>
                      <a:endParaRPr lang="en-US" b="1" dirty="0"/>
                    </a:p>
                  </a:txBody>
                  <a:tcPr anchor="ctr"/>
                </a:tc>
              </a:tr>
              <a:tr h="37840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Internship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1.0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</a:tr>
              <a:tr h="37840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TOTALS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21.0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25.0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25.0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25.0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2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Career Academy Success </a:t>
            </a:r>
            <a:r>
              <a:rPr lang="en-US" dirty="0"/>
              <a:t>P</a:t>
            </a:r>
            <a:r>
              <a:rPr lang="en-US" dirty="0" smtClean="0"/>
              <a:t>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619999" cy="1905000"/>
          </a:xfrm>
        </p:spPr>
        <p:txBody>
          <a:bodyPr>
            <a:normAutofit/>
          </a:bodyPr>
          <a:lstStyle/>
          <a:p>
            <a:r>
              <a:rPr lang="en-US" sz="2600" dirty="0"/>
              <a:t>The </a:t>
            </a:r>
            <a:r>
              <a:rPr lang="en-US" sz="2600" b="1" i="1" dirty="0"/>
              <a:t>Career Academy Success</a:t>
            </a:r>
            <a:r>
              <a:rPr lang="en-US" sz="2600" dirty="0"/>
              <a:t> program offers students a structured plan for optimizing career and employability success.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63" y="3733800"/>
            <a:ext cx="3833037" cy="25553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8853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Career Academy Success Program </a:t>
            </a:r>
            <a:r>
              <a:rPr lang="en-US" b="1" dirty="0" smtClean="0">
                <a:solidFill>
                  <a:srgbClr val="C00000"/>
                </a:solidFill>
              </a:rPr>
              <a:t>Year 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133600"/>
            <a:ext cx="7110984" cy="4343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/>
              <a:t>Seminar </a:t>
            </a:r>
            <a:r>
              <a:rPr lang="en-US" b="1" dirty="0"/>
              <a:t>Groups</a:t>
            </a:r>
            <a:endParaRPr lang="en-US" dirty="0"/>
          </a:p>
          <a:p>
            <a:pPr lvl="1"/>
            <a:r>
              <a:rPr lang="en-US" dirty="0"/>
              <a:t>Effective Resumes  Workshop </a:t>
            </a:r>
          </a:p>
          <a:p>
            <a:pPr lvl="1"/>
            <a:r>
              <a:rPr lang="en-US" dirty="0"/>
              <a:t>Decision Making Exercise </a:t>
            </a:r>
          </a:p>
          <a:p>
            <a:pPr lvl="1"/>
            <a:r>
              <a:rPr lang="en-US" dirty="0"/>
              <a:t>Exploring Work &amp; Local Job Sites </a:t>
            </a:r>
          </a:p>
          <a:p>
            <a:pPr marL="68580" indent="0">
              <a:buNone/>
            </a:pPr>
            <a:r>
              <a:rPr lang="en-US" b="1" dirty="0"/>
              <a:t>Individual or Online Lessons</a:t>
            </a:r>
            <a:endParaRPr lang="en-US" dirty="0"/>
          </a:p>
          <a:p>
            <a:pPr lvl="1"/>
            <a:r>
              <a:rPr lang="en-US" dirty="0"/>
              <a:t>Explore 3 Occupational and Career websites </a:t>
            </a:r>
          </a:p>
          <a:p>
            <a:pPr lvl="1"/>
            <a:r>
              <a:rPr lang="en-US" dirty="0"/>
              <a:t>Examine the website of a professional association related to your academy </a:t>
            </a:r>
          </a:p>
          <a:p>
            <a:pPr lvl="1"/>
            <a:r>
              <a:rPr lang="en-US" dirty="0"/>
              <a:t>Career Planning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04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Career </a:t>
            </a:r>
            <a:r>
              <a:rPr lang="en-US" dirty="0"/>
              <a:t>Academy Success Program </a:t>
            </a:r>
            <a:r>
              <a:rPr lang="en-US" b="1" dirty="0">
                <a:solidFill>
                  <a:srgbClr val="C00000"/>
                </a:solidFill>
              </a:rPr>
              <a:t>Year </a:t>
            </a:r>
            <a:r>
              <a:rPr lang="en-US" b="1" dirty="0" smtClean="0">
                <a:solidFill>
                  <a:srgbClr val="C00000"/>
                </a:solidFill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905000"/>
            <a:ext cx="7263384" cy="4572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/>
              <a:t>Seminar </a:t>
            </a:r>
            <a:r>
              <a:rPr lang="en-US" b="1" dirty="0"/>
              <a:t>Groups</a:t>
            </a:r>
            <a:endParaRPr lang="en-US" dirty="0"/>
          </a:p>
          <a:p>
            <a:pPr lvl="1"/>
            <a:r>
              <a:rPr lang="en-US" dirty="0"/>
              <a:t>Effective Cover Letters Workshop </a:t>
            </a:r>
          </a:p>
          <a:p>
            <a:pPr lvl="1"/>
            <a:r>
              <a:rPr lang="en-US" dirty="0"/>
              <a:t>Update Resume Review Workshop </a:t>
            </a:r>
          </a:p>
          <a:p>
            <a:pPr lvl="1"/>
            <a:r>
              <a:rPr lang="en-US" dirty="0"/>
              <a:t>Successful Interviewing Workshop</a:t>
            </a:r>
          </a:p>
          <a:p>
            <a:pPr lvl="1"/>
            <a:r>
              <a:rPr lang="en-US" dirty="0"/>
              <a:t>Mock Interview Workshop </a:t>
            </a:r>
          </a:p>
          <a:p>
            <a:pPr lvl="1"/>
            <a:r>
              <a:rPr lang="en-US" dirty="0"/>
              <a:t>MBTI feedback session </a:t>
            </a:r>
          </a:p>
          <a:p>
            <a:pPr marL="68580" indent="0">
              <a:buNone/>
            </a:pPr>
            <a:r>
              <a:rPr lang="en-US" b="1" dirty="0"/>
              <a:t>Individual or Online Lessons</a:t>
            </a:r>
            <a:endParaRPr lang="en-US" dirty="0"/>
          </a:p>
          <a:p>
            <a:pPr lvl="1"/>
            <a:r>
              <a:rPr lang="en-US" dirty="0"/>
              <a:t>Career Shadow setup </a:t>
            </a:r>
          </a:p>
          <a:p>
            <a:pPr lvl="1"/>
            <a:r>
              <a:rPr lang="en-US" dirty="0"/>
              <a:t>Career Shadow Follow-up </a:t>
            </a:r>
          </a:p>
          <a:p>
            <a:pPr lvl="1"/>
            <a:r>
              <a:rPr lang="en-US" dirty="0"/>
              <a:t>Career Planning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3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3088</TotalTime>
  <Words>461</Words>
  <Application>Microsoft Office PowerPoint</Application>
  <PresentationFormat>On-screen Show (4:3)</PresentationFormat>
  <Paragraphs>158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Newington  High School Academy Programs</vt:lpstr>
      <vt:lpstr>What is a Career Academy?</vt:lpstr>
      <vt:lpstr>Career academies have three key elements:</vt:lpstr>
      <vt:lpstr>NHS Academy Programs</vt:lpstr>
      <vt:lpstr>NHS Academy Programs:  three key elements</vt:lpstr>
      <vt:lpstr>PowerPoint Presentation</vt:lpstr>
      <vt:lpstr>Career Academy Success Program</vt:lpstr>
      <vt:lpstr>Career Academy Success Program Year 1</vt:lpstr>
      <vt:lpstr>Career Academy Success Program Year 2</vt:lpstr>
      <vt:lpstr>Career Academy Success Program Year 3</vt:lpstr>
      <vt:lpstr>Career Academy Success Program Year 4</vt:lpstr>
      <vt:lpstr>To Be or Not to Be… an Academy Student</vt:lpstr>
      <vt:lpstr>How to Register </vt:lpstr>
      <vt:lpstr>Questions?</vt:lpstr>
    </vt:vector>
  </TitlesOfParts>
  <Company>NPS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Newington  High School Academy Programs</dc:title>
  <dc:creator>Davis, Kimberly</dc:creator>
  <cp:lastModifiedBy>Davis, Kimberly</cp:lastModifiedBy>
  <cp:revision>34</cp:revision>
  <cp:lastPrinted>2014-03-03T17:34:01Z</cp:lastPrinted>
  <dcterms:created xsi:type="dcterms:W3CDTF">2014-02-06T18:01:50Z</dcterms:created>
  <dcterms:modified xsi:type="dcterms:W3CDTF">2014-03-04T01:36:09Z</dcterms:modified>
</cp:coreProperties>
</file>