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553" r:id="rId3"/>
    <p:sldId id="557" r:id="rId4"/>
    <p:sldId id="558" r:id="rId5"/>
    <p:sldId id="544" r:id="rId6"/>
    <p:sldId id="556" r:id="rId7"/>
    <p:sldId id="555" r:id="rId8"/>
    <p:sldId id="546" r:id="rId9"/>
    <p:sldId id="547" r:id="rId10"/>
    <p:sldId id="559" r:id="rId11"/>
    <p:sldId id="540" r:id="rId12"/>
    <p:sldId id="548" r:id="rId13"/>
    <p:sldId id="549" r:id="rId14"/>
    <p:sldId id="550" r:id="rId15"/>
    <p:sldId id="564" r:id="rId16"/>
    <p:sldId id="563" r:id="rId17"/>
    <p:sldId id="552" r:id="rId18"/>
    <p:sldId id="543" r:id="rId19"/>
    <p:sldId id="560" r:id="rId20"/>
    <p:sldId id="561" r:id="rId21"/>
    <p:sldId id="562" r:id="rId22"/>
    <p:sldId id="551" r:id="rId23"/>
    <p:sldId id="545" r:id="rId2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/>
              <a:t>The Maine Department of Environmental Protection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/>
              <a:t>Acid Rain: The Problem Continues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fld id="{879B58A5-2938-4CF9-A4FF-53589A8C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25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6438"/>
            <a:ext cx="4689475" cy="3516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83" tIns="47442" rIns="94883" bIns="4744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62C4B4-53FD-41E3-BD4D-F2BDA471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ahoma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Tahoma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Tahoma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Tahoma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Tahoma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13FDA3A2-45C5-45EE-9A6F-9C5B693EEB4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ahoma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Tahoma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Tahoma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Tahoma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Tahoma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92B90B76-15D8-48E5-8D9A-D052C7CB499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ahoma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Tahoma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Tahoma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Tahoma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Tahoma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D791DB77-6F70-453C-AA78-0191A05FA07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2C4B4-53FD-41E3-BD4D-F2BDA4711F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00DA4E-85C7-41DC-B46E-35F3968E97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209AA6-B52D-4507-B728-314BB107F6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AC6BE1-70B0-4A4C-AA55-E3C9C0510D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CB3D6A-2DC7-4FCD-8E11-105D12327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5C4F35-3807-45FA-B93C-D898990A61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822270-AECB-4454-810E-A5E36E81CC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FAE5D-1402-4D5F-85A0-DFAB492098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869FB3-DB41-4498-9B7F-D67E23733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18317-34E4-4FBE-9C13-A0F1EDC92D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CCA87D-B2CB-4902-BDCA-C6EFE5396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531130-AC0F-40AE-8EF0-EEACFE40C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BF1EA5-4E7F-4F8C-B207-718930301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acidrain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962400"/>
            <a:ext cx="7772400" cy="1829761"/>
          </a:xfrm>
        </p:spPr>
        <p:txBody>
          <a:bodyPr anchor="ctr"/>
          <a:lstStyle/>
          <a:p>
            <a:pPr>
              <a:defRPr/>
            </a:pPr>
            <a:r>
              <a:rPr lang="en-US" sz="5400" dirty="0" smtClean="0">
                <a:solidFill>
                  <a:srgbClr val="0070C0"/>
                </a:solidFill>
              </a:rPr>
              <a:t>Acid Rain</a:t>
            </a: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71033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549775" y="6096000"/>
            <a:ext cx="958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/>
              <a:t>ypte.org.uk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acid rain is formed</a:t>
            </a:r>
            <a:endParaRPr lang="en-US" dirty="0"/>
          </a:p>
        </p:txBody>
      </p:sp>
      <p:sp>
        <p:nvSpPr>
          <p:cNvPr id="7" name="AutoShape 4" descr="data:image/jpeg;base64,/9j/4AAQSkZJRgABAQAAAQABAAD/2wCEAAkGBhQSERUUExMWFRUVFBgVFBQUFBQVFRUUFRQVFBQUFBYXHCYeFxkkGRUUHy8gIycpLCwsFR4xNTAqNSYrLCkBCQoKDgwOGg8PGiwiHyQsLCwpLCwsKSwqLCksKSksLCwsLCwpLCksKSksKSwsKSksLCksLCwsLCwsLCwsLCwpLP/AABEIAQAAxQMBIgACEQEDEQH/xAAbAAACAwEBAQAAAAAAAAAAAAAEBQIDBgABB//EAEMQAAIBAgQCCAMECAQFBQAAAAECEQADBAUSITFBBhMiUWFxgZEyobFCUsHRBxQVI2JygvAWM+HxkqKjssMkg5PC0v/EABoBAAIDAQEAAAAAAAAAAAAAAAIDAAEEBQb/xAAxEQACAgEDAQUHBAMBAQAAAAAAAQIRAwQSITEFEyJBURQyYXGBsdFCkaHhI7LwchX/2gAMAwEAAhEDEQA/AHGRZat66RcJW2qs7sOIA2EGDzIpg2QWrQY4hrgHXNaTRp2CgtraZmRGwoDL8zewH6s6S4A1AbgAk7E8OXtTBOk9zUxbQ3wsAyAw40rrX+KJ3r0+bvnNuPT58/b4/wAHDx90o89S6x0ZsdV1rPcK9Wz9nSCYfSpAI225GluOyVbeJS0GJRzbIYwGC3CBvykUWnSi7pAOhuywIZAQdRZoPrpoK7mbvfF1iCysCJGwCmVEDlQ4lnUm5P1/ryLm8TS2r0/saZn0URSgTrFZr4tAPpIZYk3F08APGpDonaN1wrubehHRpEmbmhgTHgeXOg7fSO4rEiN36zhMOUKlh71fY6S343IYgRLL2j2lYSR5GlNalLr/ACMTwN9CrOejAsW7j6iQLirbMiCpB1av4g23pWfin+Oxl17bWz8LXDcPZjtFmJjw3BpO1mK16aUtvjdsz5ox3eFUiiK90UQlmjsNlxblTZ5ow6i443LoKurNSGHJrVYToyzcqb2Oi6gb1gydp44GqGjlI+fHDGoFDX0W70aUjjSPGdHCDsJ8qrF2pjnw+CT0c4mXFo171JrR4fITzFFXujpAmKa9fjTqwFpZVZkCleRTbF4AqaBa1WyGVSVoRKDiDxXRV2ipJamj3A0VW7JNG2cpY8qdZJk2sjatVbytUFcXVdp929sToYdHvVs+e3cmYDhQNywRX0pwnA0jzfJQd1oNN2rvltmFm0O1XExyrXUc+BIPCurs97F+Zz9jIaK7RRBt151dBuD2lGiu6uiOrq7DYaTVSyJK2WoWeYHLS5AArXZd0aVRLVfkeXqgk8aJzLH6RC15zV695LUWdbBplHlkb+VWyIgUgx/RzmK9v51okswAHEkgAeZNLr36RbadlVe6x4BRpB8i27f0qay6fLnjLwWx2XHja8R5byog8K02TZaoEmsddzjMru9vDW7APBrvH/qEH/p0Ni+j+Zm9ZuNi0DQw6y2wAtJsxDKqL1gJ+zBEjlxrXmyyyqpSS+t/axEMahyk3/3xNh0hwBuujJp7Kup1FhqDQSkKNg2kKWBBClhDTsEi3gly1rFpWUlDb3FpmuFtKGVaAu32RvtpivcXcxTaFsMLhCxcZlVdTdZa7YH2YXrCVHItG4Wq0weIKOvb6wrNo3xbHaVV60MbewBYnT3w32QK5Vs28IHTo9iX4ZleHkLp/wDPU+jHQvF2bDpcxOlXtMi2F7aW2ZCAwdt1gmYQR50MtjNLZlFsGO+CPk1UZHn2Yiw4ugEC2xtNd2xBfQdAKgHUJj4gp861OU9j5j5el/YVS3Lh/wAmnxmRXmtNZlXDB21XNIBdsSbqatKzsvEadJiIqOCyO9auBh1Wkki6Qz6rqlncXGDCBcBKqBJ2LbxACE9I8fqIjslyNSKGZUBeSoIGvslSu0yu4OqKeZPm11jpuK2ylg7DSWQ3GVNawNLFQp9TspBAzSkxqRVnOFB4CkTZee6tscIHM8q4rZXurpYdd3caMeTTbpGDuYEjlXlmxvWtxVhHmKUrg+1XSx61ZI2ZJaZxkPujoAWr88xukACqMutlRtQmaoWrz2eVzZ1MaqKFgxzFqc4e72JIpXhMCdQPKaeZhcHVQg4UkaKbqoxnauqQy1gASInvrqcs80qsW8cX5CE269W1RHV1ZbtV6lzpHFUSq1hJpzlOXiZNeYZFA3iiHzm1aBJYbev+58K42q1Tdwib8OFLxMZaCeGw7zwrHZ50jGrRY/eE7aoJUkcdAG7+eyj71RzDOHxj6P8ALtAwwO//AMkHtH+AGB9onYVa2GsW9kJJPxOxBZjyk93gNhyFYVCOLmfL9Pz+DVucvd6ev4EBypnYNfck/dBBI9Y0p5IP6jTXB6bKkWlCFjuw+I/zMe0fU1YwQcWFQe+gHEUM8sp8Pp6eQUYKJdZZ2POr2tXOEzSr9qqvOrbXSAA8aVQRoMHjTaGw3qrF42655+lK/wDEi+FWWulgHd7VVFjLC4y4vE1Xi+2dqEXpMgk7HukVX/iVe4e1SiDLAYaDJFNhipERWZPScf2K5elAqUyGnu4shYFJbrkmKGXpMhEE1TczhORqJEHyYYLHbk86ITCW5ktWcw+bJzaiHzO3ycH3ok5R6FNJ9TShVjstMVRcVW76QWs1tj7ceU0xwfSK0o7yfGgos8uSNgKLylwpOvYRO9ejPrRHAA1RfxK3RC/Fy8asgPmmY9Y+xgDYfnXUNdy/TxO/dxrqtFFQtURawLNwFFYTBajTZUULCtBrsanU7VSMGLFb5MjmtgopJMAcf77/AA8azbB3JO8jn9zvC9795+zMDeaespxd/SpPVIZLDjG41jxMEJ3CW7hTQ5aAAgQKBsPAVj393zL3n/H9/Y0Vu6dPv/Ri+0ogbAcIqsu/jW3bIh4HyqZ6PACStCscZeYTm15GGay/jQlu4WZlEyvHY95G3fup9q31zACCIjlI4jy8ax3R3KroxV5XJ/d/5hgRcZyWttw2kFn2jiBWpaRU3Ynv3fQFOGaomww5Vs/2YO6qr2BXuoPZQu+MjBrt60F7Cr3UKyKOVB7M/ULvUKYNcJpkzjuqi7iAOVR4K5bIsgMA1ehWr1seo5VA5sOQpcoRXQNSfmWLaauZGFVjNyOVLM1zQuyyoGgawTzIKnu2jT/zVMeF5JbUVKe1WxsWYV515qlc2LRKxtw7vCrFxE/Zpbgw7Ji+aIw63GO01VbuR9miVzZl4CKFpl2GLl17n9aZZRZuBhO0UjGcXTXozS740NMuz6B+z1O5aSa6sTbza+RzrqndyJuQ5x+c3Ley0ix3SG86lZ2OzDhK/aWRwkbT41rcRl4bjQF3IFrbPE925GeMuKEGX9IXsrpWNzqYxxY8T5QAB4AUanSm854A+lH2+j1ueNMLGUIvAUtYXN2w3PaqQnt9KGEybYImQzBSApIYwTMAgieGxpY2bM95mW/bQnW5Nq5DOOqXQLrA6QisgI1GDqI2Bhn7dFULszO+7B1AIUK4uXbiuNjLA3Widu8GvbfRSyqqF1jQdStq7QbUW1cIJ1GdxHhTVp0naAeSxVj7BYIxxNpX6ofvy26spfWUPwhGa4F3PBYAJAgexZuGf/WJAJG+Jca1UhCkgAqFuSOsA1NEcGmnz9F7ROrVc1DcNrEqTq1FezG+tyZB+MxG0ZvK1wt/EvbGwAiw63JN3SXbUpKyGALGQdgZ4gEaUmKbRbeytwx14y31qnSC1ztgswZdSkiCYMADsz2ZiTLD3NBd3xKsoZkIN0siEi21tAz7FlGuTxOoTw2eYvo9aZ2dtR1a+zq7I60EXNIiROonifCKSZnkK6Ci3HWTOowx09V1GgcIHVwOfDnVdCA+JzG3v+8TaZ7a7RAM77RI96E/WlYkKwJAkwZ5kcR4g1Xiej9oni/IDtDYLp0gdncDSImfGTUcJli2idMwQAAeW5O3uPadyTQ2wqLSagyzVumvNNSyUUso5x6+O1QXQRPZgcTtA2nj5EH1qWOQG04aYKkHTx3H2fGeHjSW5hMPtBfT2gBocjcTCyN4DoNO5IK91C2XQ6UoWKgrqHFZEjhxHqPcVG9lyPGocGDDzH4eFA5jhbbgMztpclkAQncqgMgCTso2PPvodcLYA7V2AZAJt6QQX1fERvcGoAtMjcbb1LJQ8tW0J0gieYnfYxwptgcrB5VmWyuzbVCzmCgMm2pUpK9plIiB1gIB+ZFaDIcbhrPZtlnZioKhDqLFyJYwO12xJPIA1arzKZobOTpHCrVyK2eIA5+fhRuGYMisODKGHkwBHyNXC3NM2xBtgFjKLYjYcZ5R71YuX295UHb3PeIo1R3AcI/1865VHnt5QfGq2x9CWwQYRV20+c99dRZtzwHLu511EqK5OuGBNDi4CCSfSvM1Yi2YrIY7G3mVVtTq1iQAsEQR2yeCzBMd0bTNZ5y8h0EaBMyBaKY27vtWNyWzcDw4eDJBuABxpRS0hBpjUSBuDxiQJpxczhbSszmFRSxPgOQ8TwHiRQRbsKSNHFdFZzoT0jbFJcW6R1qOWgR/lXCSgjuUhkn+Ed9aWtUk4umITTVojFIMs6KrZxl6+I0uP3a/cZzqvehIEeDMK0NRc1Sk0SrBMUaRY16a427SPEtQhAV2qDVz1XFCWV6a801aEr3q6hYPcsBlKngRB9aq/Z1udWhZ747oiPZfYd1HdXUhaqFAYy5NuyNm1DwbvFWJlVrf92u/Hsjuj6Gixbq5EqEOsZTbaNSK0EkSJ3Yy3GnmDyGyBtbUGIkceMzP3pgzx2FVYCzTq0u1EUz23ZCgAcAAB5AQB7VKKlXsiOG9XZRGNuHrXs+A4f2a91f6+NcDv3VRDiI8Nq6uLTXVCyq4AZB4VlsReS2xgU5zNiAax+KuGTNIn1Gx6B+Ixl/SDaTXOrUIJI+EKR6mY5gGNxBpyW4zXCt3iw2BtskPDtct7/EFCqdXjxNH5LjoWKPw6Fn9D9KqPUtgn6O7IXCcN+s48/8AKsmtRWf6ECMN/X/4rIPzBHpWgrXP3mZ49EdVF56uY0FirlAWLsY9Kr1HYl6EZKoIDZK4WpotbFEWsLUIBph6tTCUztYKh8yxy2RAAZ+6dl8/ypeXLDFHdN0gJzjBXIFu2VRSzkKo4k8KV3OkmGH2mPkjfjFBY++95pczHADYDyH48aFfJ53iuNk7Wju8K4+Jhlrknwa8YadxuCJBG4I7wanaw+9ZXAZo+FMDtW+aE7ean7JrdZfcS9bW4hlWE8pB+6w5HwrpabVw1C8PX0NWLPHIuAjBWYpgoqqykVbWwae11dXVZD2P7Fehd4O1RU1dYs6iAPMnkBQvgsrP1rqhcxSzzG/nPj4V1SyEL1kMINZHN8LpNbKs7n2ItgldQLc1Bkj+bu9aDJVWwouhRZskCRwor/E62YPVtcHAkELHlPGoWMVKEUvzAKqb99c/VZ5YYboitVkeOFoOzXpy7rGGUox+J7gUlf5FBIJ8T7Uss9O8XagOtu8OZg23PqvZn+mk97HAcBS/EY+a5S1uplLdZy1nyydn0vLenWGvQCxtOfsXezv/AAt8J958KNxVyvkE6uNOstzu9aAUNqQcEfeB3A8RXYw6xyX+RG+Ga/eNndrxLVL8H0htP8R6s9z8PRuH0poMdZUSbi+jBifIDc1t7yFXaH71V2X2cNR1nC1nh0oZjFu1Hczmdu/SPzqX6y7bsxY+cD0UbCuZqO1sOLiPif8A3mY8mthF1HlhmZ5oQSqGANiRxJ5weQ8azuJeeFG3rdCsAvGvNZtRPUT3zfyXoc2c3OW6RDD4Tei7l4ARtSrFZvGwpXex5POl9zKfLFyx7xpiGQ8d6AtYt7LarLsh5wdj4MODDzoVXJqYtE1pxp43aYyC2dGO8H0/xSbOtu74kaT7rsfamNn9JZ+1h4McRc2nxlZisumEJo23gNtxWz/6OaH6h3tUo+YzH6SLofdLen7o1g/8U/hWuyvpFZvrKtpPNXIB9DwI8q+b38GvOqLaMhm2fTlTMXaWWPN38woaqa+PzPrT5igUsDq0iSFIED+JjCqPM+QNZ2z+kxS6roCJ29b7ttDaBbA5k6ZY9/DnWXuZ5dKaWt2m4QXtKxA7hP8AvReX9KtMpfw1hrb/AB6LSo3EHfTGoSAY24VoWulkauSX2/I+Oocq5oet07wrGdNxRA2gbciOPhM+NdVmF6OYG9aVkEgszdkkFQ2mEJ4kAgxO4k11bk9U1w4j/wDL6ozOc9Ob96Vt/uUO3ZM3CPF+XpHnQWSgCfn4+JpMLkmnmUYMhesPDu765Snky5E5OzLFylNNjjBYkbiuxgDWndhty+leWMKCjPwj6VDF4z9yyxtproZfEvodDJ4l9DHXBVfU1aXr1RNchcHLTojbtUXbaK8tWJplhcvnlVvOorkqWVIDUE8q0OS5aCJIqy1lIA4UdZxCoIrnajVOaqJiy59/CL2wIjYRUBaCjjVN7NoHGk+Kzaskcc5C4qXRDPFYpVFZjMswJqV7FFqEbDk1txYlHlmiEPOQEWJonDYQmjMNlhPKneAyuKZkzKK4CyZlFcAuAyXVTRcjAFNLFoKIqw1zJ5pNmCWSUuRA9jQeFeNiliiczHGs3ib0Voxx3objjvCsZdBFJ3xBU7V618mqLiE1uhj29TZCFdSZzInjXoxxoU2DXgFN2RG7YhlvFcYJHkSPpXlDqK6jSouiC8a3GXWdVhSdojasnh8J2gfGtaHMDTMEcuRrTp5R3M04JKy7FW9NoidvzqrFIFs78IpZiLb6tBY7hiP6YMfOjMRbLWlUnuBp09RGKbfpx+9DJaiMU/kZfqCSYG00ZhcsZuVNLeDC1eb0cK4s8zfQ5MsrfQot5SF4kUZZuKnCgrl8mhb14ilODl1YDg31G97NfGlGKzIk7UFdcmrrGGnjTI4ox5DWOMeT1SzURawJNE4eyBRQugUEpvyAlL0Bly6r1wYFV38woO5mXjQqM5A7ZMcW2VasTHgVmLmPPfVDY899X7M31L9nvqbRMzFWrmANYS7nGgEngKKt5r40L0fmC9KaXHXQ1ZzGWd6uGYVRexI4mmY8bgHjg4ggsURatCq3u1WcRWimzRTZbeUUC9V2Mw6xZiNyPavC9NUGuGMUWupNa6oqa6joOjTYLBU9y6zG0bEUuwzEUwXHAA+AJ+Vc9TlGaaMKnKM00B4yzGJtfxC7/wBq1dYw0vdHcy/9imh8ZjNWJsRy6z3KrRmB6w376rbYvqWUAOoQiiSPb3rfLFOeG0v0y/3RrlCU8V15P/ZFOIw0UE4FM80tX1Us9l1XhLKQJPCs/exB7658cc17yoxxxyXvE7l+KEu3ZNVXLnjVDYtQYneJjyifqK0xxmhQD0QVcLwFJnzIKCZ4T8jBqh83GgvyB/8Atpou5ky+6bHjY2hMRmUEAndjA8TE/SlTZiNRHcuonlFKcXmBbQ3AgT5GSPwpsNPbGQwWaHE4/SJPeB7kD8aDOY9t1PBdPz2+sUnvYslADvB9dgIJ96obEEkk8/zn61ojgVD44R3dx2z77rt8vzmhsXjWGqDwCkeu5/Cly3SQ/jufn+dVFj/fhTI4khixpDDG4zUpXyPoVBHzJ+VV38yLJp9D5aR+M0EWn++6rLQ3HrM9w3/Oj2JILakN8NnOwB5QPHgu5/5vaqL+ZlkcMeKp77avnS3VJ+Z9B/fvXTJ86FYop3QKxxXI4/ap0W9+KNq8wCB8xXn7S/dpzLKwP8yiKTs5qTSAB6/36VO5iTukX4fGaUYDYyCPx+gor9c3Tf7bT/Kdh9flS11I2rgSY+VG4JhOCHuBvakk8eB9K6gcEzRAMc+W8z+VdS3j5AcOT6F1tAY/PBZIBti4GU7F2SOU7Dfj8qofMBSfM7pcggEwDyPfWbSYU8q3LgRpsV5FaHeY9PDdW0P1a2jWZ0sjkTqADErpiTpBmnGX/pEe/jLLCwlu4ToZ1cnWuk7MCAOXH8q+f9U33T7GjsjYribRiCGnceBr0CR2T610uxDXLJWCxBRtpgKX0kjwnmfyr5ji77IxVwVYcVYEEHxB3Fa/Kenq3b2gI4N22LdxnKn4WLSqjlDER4DnWT6bXV/XbunYdiB/7a1h1eFSqf0Meoxp+Iz2Y4ti+3co9QdY+YoO/iCzE8Jn2Mf/AJo92kGONLVkEqO4j8aRBKhcUqJG8SIPKZ8yQxn2qtbsAjkR+M/WoqJPgT9edcw40yg6LFvEc+K6fQR+VVGvS3hyipWrBaYHKfap0L+JDVvwiuBq3D4RmcKIngJMCtNmHRwaJ4GNuXpQTyRg0mDKcYNJmVYkbcIrl4VZcsEGDy2ozL8KCCWIA4bjj5R3H60bdKy26Vi4rUnYn++6jhlp1jSNUnbY79wg70x/YKkSHAIHaVtoPOKqT2q2U5xXURW7JMkDgKsewU4jcwQeQB3rZXMutr1bgqwI03O0I3WNX50mzLDIdl+z8JAJ2PLfakwyubpIXHNufQQ2lkwTHOa9uXN57voKaZZlWokFN/skmAfavDlZL9lf6SRtyitOyTfRjNyuhbiOMnnvXWzBHOJj2MfOnV3CoU0lYMbGZg+HhQuGwoQhnUmOI5ef40HiS5TKUlRTl90wd+7iCdt44ete05XEWfsoB6V1K335Ab/gC2sWA4LLrUGSmorqHdqG49K1eI/SWzdSEsCytn4Us37iIRtsygQeGx5b99YgHep1u08UkzXhVI+odGv0n3rt0WOqA6xnbW917jLILwJA2EQByrP9L8SDmusmBptySe61uSfSknRa/oxVtu7V/wBjUZ0gyv8AWMYzd4X5KAa0jwTooxOJUrvsd4MbjnX0bDW7egvfS2bn3QqXGkkhDDQW2Ex3A0nyTLksrAAkce+fGicVjuwAer1yTrK6QW307yTsNverKM703xFsaUQDX9vTaW2pA+0Np3PcY2NYUXBB23Orem2c4037jueey9wUCB+frSR1gxWCb3SbMsnbOJnw2G1SsmWg1CIqdiwzMAASSYgcZoaKLLmGUNGrbw3M7xt7U4w2Cu3LkWrZtqU3FyQCNgSoO53p30VwVvr8QoQBrZWJhmEghwGjcahWmTLwxOkzBIJneQQCNue/Cuhg0KyRUpv6GWeanRh7vRYo6g3CdXEqIAI35D8a8s4VngSYJI3LESBPOtlcy/gYPh4cqHt5bpmBxJO8mJ41rejhfCB72+pkDhBAOmdRjhM8PepdRG0Rvp8iI/OtVcypeyPutI5b+dQbIgSDO2stBjnG3fyqvZmuhfeIzRlTE7g8BIgjyqSsNxxkDeJ3401zDK4ZI3lobnxbj84q+7kRYqU5EAzERJJ+oFD3MuS96ENu3tw4+E11tOZG3CY9614yJSIEDkJkxvNDYvowdICkf5hY7nZT/tRPTyXQHvUZg6lPPkfxFTYMCGJ3IDfiJ+tabG5ADJG0gDhyB4+1U5llU22aNwo9lM1HgkrL7xMzTGf9qn1JmPCfAjvBp9gMj1W7Z8S3nPL6UytdHvna6uYPHv3Pd9akdPJ8lPIkJsuyhNEvbB1bjiDHpxHOfGva0V3CQFWRCiBPd5866tCwRSql+yF95Z8uUmdgT3wpP0qes/df/gP51Ybls8n9x/fd7Vy3EHFWP9QH4edcaEoRVWdeLjFUGZMrdapVWnfiunYiCRM99b3JcnhtTLsdySQd+S770g6HYjWWi1CqO05ad+SgRVmadOOquNbS3q0mCxaN+e0cqbvilYe5dR30gxqYe2z8ydhwLMeX+vhWJxnSN7qldKqDz3J9J4UFmubPiG1N6CSQD60NbWs+TK306CZz9C3TtS/E2wCT301VRxYx7wfCag+f6EcvbQ6YCjSoliYAmJjn6Vltp8I6Ok7OjmjKUp7a68fC/USGjcDiwHJPcD5EcxTLAZ0SVXE2Fti6Jt3AhUeG5ABHiKrxuMKN2Qsd4A+VSUmnTRrh2NDLDfDLa/8AP9lvRbPOpxJc7i4pDSTuZ1TPfIPvWx6DZyt+9ixMarvW21PHSeyQPIKvvWFuZhqRhoUGOIqHR/DXTfHVfGASIYDbYcT51r0+pyxa2815HH7S7Ojp3W67XWq8/mfajZBqLYIVneiua3rqa7joRLKAolpVipLH0+dai3iJr0OHI8kFJqjz8ouLoAu4PfhQxsU6Zwahp8KbRSkxKcKTVlrC016sVFiBy+VTaXuKLOH8KJGEqpbtG2blR8AtsE/ZgNEWsnHdxotI76vRx30mU35AbmLXywKABtHADgB4UJdtxTq/dEUjx12jg21yFFti/FvuPw/GurNdJsyYXFCMRAM6TG88xXVz8uvjCbjTdG2GFtWZOzbqV+3tVNq/FSuXpri1yb65PpOQYMWsPbUcSoY+LOAT9Y9BXz25aFvFkXxKi6S4MjUpJPEbiZG476dZdngu4cYdm0uIVWPBkHAb/aGw8YozM8mW+q6jDqoGsbz/ADTxHrWtx3xVD2rXAp0Ydl022QSqgM4dbgudjtE/CEA1avHVt8NLVIq/E9GL6cE1jvTc/wDDxoBlZdmGk9zAg+x3rNKL8yoJ30Nz0KvMtu6dOq1qGsAS0xtAnumkGP6MD9at6WRrT30OlidKAtsLwEFVkgbH2kVd0c6UphrNxHV26xgQyFRECN5pLmeZtcaUu3F3DCeRBDKdjxBAPpTYqDirfKN0M08acVVNJPp6fMe9O8Mv6qTqCEHrVts+p2drltWdSYJ0yV2GwmQOWTweZEWwCoZTuJHA8DBozP8AObuLVVfqkAJZjbRgXZjqYkFiFliWgbSfKFCYEjZXIHkfzocqUzVotT7O3z19GvyNBi0cMAkEjjv68aGTFMlzWjEEbAgweEVXbDLMvq2IiDzEcZqQWd6XCG0z9p5455xa9PgPei3SQ4dWSJGrUJHeAD9BWpsdPFA3Qzz4RWAt2+YFE6TTlnyxVRkziTwwk7ZvF6c224gr5Cfxq5elNs7hvka+ejapHExTFrM6/Vf0Qv2aPkfRl6SIft/Wr7GYIwlryJ3A7k+lfL/2iRwNRbM276KeuzyVKl8a/JXsqPpFzOBOzz6RXtvpKBxNfNUzNgeNMLObA/FSlq9TH9V/Rfgj0yN//i22OOr5fnUX6cWh972H51hzeB50DiDTV2hn+H7FLTRN7e6epyVvWB+NKcy6bgqQqyx5ydvSsabprmujuoMmpzZFTl+3AxaeC8i6/j2diSa6hQ1eUijTSITVqVXFXW6JhFi2Zo/CZlet/C5jubtD2PD0oVHqZuVVtdAeR7humdxfito3lqX86J/xkjIwawCWYmWC3FEkbFWiYUAceQrKNdqIu0e+Q2M2uGaq9dy66RNs2hB1QrJvtpgISPvVUvRLC3j+5xMeDtbY+iiD71mi9RPlU3eqLlNPyNHiv0bYhd7bWnHmVP8AzCPnSXGdGcVb+Ow8d6jWPdJqGHzG7b/y7jp/KzAe3CmWH6dYpPiK3B/EsH3WKvwsG7M5zg+1XWjvWobpfZv7X7HrpDj3gMKrbIsPeGqy+nyMgeatuPer2X0K2imywq1oqjHZbcs/FBXkymR68x61Ql40lwoBxLrhoV6uJmo6KtIiQOUrwrRBWq2FWEU1wameBtYcoesYi5rAHxBdPZ3OlG/innsIqbWMLyZuI46zCyszCcYLzHJViSSBdF0LVvkVPr5ojD2sOy9priGSYjUAup4Exu2nR4E8xO15wuEggXXJnstoZZ7PNdJgA+MnwqbSULWeoFqbJZwe4Z7u32xMMYH2dOwJJ9F8agMJhZjrrg3Ha0GI3nlO23Ln4byiULENe1FK6pRKP//Z"/>
          <p:cNvSpPr>
            <a:spLocks noChangeAspect="1" noChangeArrowheads="1"/>
          </p:cNvSpPr>
          <p:nvPr/>
        </p:nvSpPr>
        <p:spPr bwMode="auto">
          <a:xfrm>
            <a:off x="63500" y="-1179513"/>
            <a:ext cx="187642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edu.glogster.com/media/12/40/17/51/40175127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7907"/>
          <a:stretch>
            <a:fillRect/>
          </a:stretch>
        </p:blipFill>
        <p:spPr bwMode="auto">
          <a:xfrm>
            <a:off x="228600" y="189968"/>
            <a:ext cx="8686800" cy="46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16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576" y="1676400"/>
            <a:ext cx="5988508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SO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/>
              <a:t>NO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 are emitted from the combustion of fossil fuels. </a:t>
            </a:r>
          </a:p>
          <a:p>
            <a:pPr lvl="1">
              <a:defRPr/>
            </a:pPr>
            <a:r>
              <a:rPr lang="en-US" sz="2400" dirty="0" smtClean="0"/>
              <a:t>Electric utility plants contribute the greatest percentage of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about 1/3 of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x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Other sources are:</a:t>
            </a:r>
          </a:p>
          <a:p>
            <a:pPr lvl="1">
              <a:defRPr/>
            </a:pPr>
            <a:r>
              <a:rPr lang="en-US" sz="2400" dirty="0" smtClean="0"/>
              <a:t>Automobile exhaust </a:t>
            </a:r>
            <a:endParaRPr lang="en-US" sz="2400" dirty="0"/>
          </a:p>
          <a:p>
            <a:pPr lvl="2">
              <a:defRPr/>
            </a:pPr>
            <a:r>
              <a:rPr lang="en-US" sz="2200" dirty="0" smtClean="0"/>
              <a:t>(1/2 of atmospheric </a:t>
            </a:r>
            <a:r>
              <a:rPr lang="en-US" sz="2200" dirty="0" err="1" smtClean="0"/>
              <a:t>NO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)</a:t>
            </a:r>
          </a:p>
          <a:p>
            <a:pPr>
              <a:defRPr/>
            </a:pPr>
            <a:r>
              <a:rPr lang="en-US" sz="2800" dirty="0" smtClean="0"/>
              <a:t>Natural sources</a:t>
            </a:r>
          </a:p>
          <a:p>
            <a:pPr lvl="2">
              <a:defRPr/>
            </a:pPr>
            <a:r>
              <a:rPr lang="en-US" sz="2200" dirty="0" smtClean="0"/>
              <a:t>Volcanoes</a:t>
            </a:r>
          </a:p>
          <a:p>
            <a:pPr lvl="2">
              <a:defRPr/>
            </a:pPr>
            <a:r>
              <a:rPr lang="en-US" sz="2200" dirty="0" smtClean="0"/>
              <a:t>Decaying vegetation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6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From where do Sulfur Dioxide (SO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 and Nitrogen Oxide (</a:t>
            </a:r>
            <a:r>
              <a:rPr lang="en-US" sz="3600" dirty="0" err="1" smtClean="0"/>
              <a:t>NO</a:t>
            </a:r>
            <a:r>
              <a:rPr lang="en-US" sz="3600" baseline="-25000" dirty="0" err="1" smtClean="0"/>
              <a:t>x</a:t>
            </a:r>
            <a:r>
              <a:rPr lang="en-US" sz="3600" dirty="0" smtClean="0"/>
              <a:t>) Particles originate?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08" y="1874004"/>
            <a:ext cx="3124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4038600"/>
            <a:ext cx="3124200" cy="181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6170613" y="6399213"/>
            <a:ext cx="1235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/>
              <a:t>blog.usedcars.com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763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the effects of </a:t>
            </a:r>
            <a:br>
              <a:rPr lang="en-US" dirty="0" smtClean="0"/>
            </a:br>
            <a:r>
              <a:rPr lang="en-US" dirty="0" smtClean="0"/>
              <a:t>acid rain?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231946"/>
            <a:ext cx="4114800" cy="4995672"/>
          </a:xfrm>
        </p:spPr>
        <p:txBody>
          <a:bodyPr>
            <a:noAutofit/>
          </a:bodyPr>
          <a:lstStyle/>
          <a:p>
            <a:r>
              <a:rPr lang="en-US" sz="2400" dirty="0" smtClean="0"/>
              <a:t>Acidic soils lose nutrients </a:t>
            </a:r>
            <a:r>
              <a:rPr lang="en-US" sz="2400" dirty="0"/>
              <a:t>such as calcium, magnesium and </a:t>
            </a:r>
            <a:r>
              <a:rPr lang="en-US" sz="2400" dirty="0" smtClean="0"/>
              <a:t>potassium at a higher rate than normal.</a:t>
            </a:r>
          </a:p>
          <a:p>
            <a:endParaRPr lang="en-US" sz="2400" dirty="0" smtClean="0"/>
          </a:p>
          <a:p>
            <a:r>
              <a:rPr lang="en-US" sz="2400" dirty="0" smtClean="0"/>
              <a:t>Toxic aluminum ions will leach out of soils, and harm aquatic ecosystems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Acid Rain Causes Soil Damage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0" y="1981200"/>
            <a:ext cx="3810000" cy="4114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000" dirty="0" smtClean="0"/>
              <a:t>www.chemtrails.cc</a:t>
            </a:r>
            <a:endParaRPr lang="en-US" sz="1000" dirty="0"/>
          </a:p>
        </p:txBody>
      </p:sp>
      <p:pic>
        <p:nvPicPr>
          <p:cNvPr id="28674" name="Picture 2" descr="http://www.spectrumanalytic.com/support/library/ff/Soil_Aluminum_and_test_interpretation_file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797031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7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Acid </a:t>
            </a:r>
            <a:r>
              <a:rPr lang="en-US" dirty="0"/>
              <a:t>rain releases aluminum from soils into lakes and </a:t>
            </a:r>
            <a:r>
              <a:rPr lang="en-US" dirty="0" smtClean="0"/>
              <a:t>streams which is highly </a:t>
            </a:r>
            <a:r>
              <a:rPr lang="en-US" dirty="0"/>
              <a:t>toxic to many species of aquatic organisms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Damage to Aquatic Ecosystems</a:t>
            </a:r>
            <a:endParaRPr lang="en-US" dirty="0"/>
          </a:p>
        </p:txBody>
      </p:sp>
      <p:pic>
        <p:nvPicPr>
          <p:cNvPr id="2050" name="Picture 2" descr="http://www.angleseanews.com/wp-content/uploads/2011/10/Anglesea-Fish-K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810000" cy="27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Damages water systems by …</a:t>
            </a:r>
          </a:p>
          <a:p>
            <a:r>
              <a:rPr lang="en-US" dirty="0"/>
              <a:t>harming or killing individual fish or </a:t>
            </a:r>
            <a:r>
              <a:rPr lang="en-US" dirty="0" smtClean="0"/>
              <a:t>plankton which reduces overall population numbers</a:t>
            </a:r>
          </a:p>
          <a:p>
            <a:endParaRPr lang="en-US" dirty="0"/>
          </a:p>
          <a:p>
            <a:r>
              <a:rPr lang="en-US" dirty="0"/>
              <a:t>eliminating some </a:t>
            </a:r>
            <a:r>
              <a:rPr lang="en-US" dirty="0" smtClean="0"/>
              <a:t>fish </a:t>
            </a:r>
            <a:r>
              <a:rPr lang="en-US" dirty="0"/>
              <a:t>or plankton species from a body of water, thereby decreasing </a:t>
            </a:r>
            <a:r>
              <a:rPr lang="en-US" dirty="0" smtClean="0"/>
              <a:t>biodiversity</a:t>
            </a:r>
          </a:p>
          <a:p>
            <a:endParaRPr lang="en-US" dirty="0" smtClean="0"/>
          </a:p>
          <a:p>
            <a:r>
              <a:rPr lang="en-US" dirty="0" smtClean="0"/>
              <a:t>disrupting the established food webs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effects on Aquatic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07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Effects on specific species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7550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Minnows are an important part of the food chain, and cannot survive at pH less than 6.0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50327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Smallmouth bass and other species such as walleye and lake trout, cannot </a:t>
            </a:r>
            <a:r>
              <a:rPr lang="en-US" dirty="0"/>
              <a:t>survive at pH less than </a:t>
            </a:r>
            <a:r>
              <a:rPr lang="en-US" dirty="0" smtClean="0"/>
              <a:t>5.3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lakework.com/images/fathead_minn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810000" cy="28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QCt_XixrZ-8KCmJE2S26VvlJdPbNKcgUAQKKiJ-8aTwwL4rY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6" y="1170709"/>
            <a:ext cx="4303797" cy="2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50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89037"/>
            <a:ext cx="5638800" cy="5897563"/>
          </a:xfrm>
        </p:spPr>
        <p:txBody>
          <a:bodyPr>
            <a:normAutofit/>
          </a:bodyPr>
          <a:lstStyle/>
          <a:p>
            <a:r>
              <a:rPr lang="en-US" dirty="0" smtClean="0"/>
              <a:t>Weakens trees …</a:t>
            </a:r>
          </a:p>
          <a:p>
            <a:pPr lvl="1"/>
            <a:r>
              <a:rPr lang="en-US" dirty="0" smtClean="0"/>
              <a:t>by damaging  their leaves by removing the waxy outer coating</a:t>
            </a:r>
          </a:p>
          <a:p>
            <a:pPr lvl="2"/>
            <a:r>
              <a:rPr lang="en-US" dirty="0" smtClean="0"/>
              <a:t>This limits its protection and its ability to perform photosynthesis</a:t>
            </a:r>
          </a:p>
          <a:p>
            <a:pPr lvl="1"/>
            <a:r>
              <a:rPr lang="en-US" dirty="0" smtClean="0"/>
              <a:t>by limiting the nutrients available to them</a:t>
            </a:r>
          </a:p>
          <a:p>
            <a:pPr lvl="1"/>
            <a:r>
              <a:rPr lang="en-US" dirty="0" smtClean="0"/>
              <a:t>by exposing them to toxic substances slowly released from the soil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sz="1100" dirty="0" smtClean="0"/>
              <a:t>www.photographersdirect.com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 Damage</a:t>
            </a:r>
            <a:endParaRPr lang="en-US" dirty="0"/>
          </a:p>
        </p:txBody>
      </p:sp>
      <p:pic>
        <p:nvPicPr>
          <p:cNvPr id="2050" name="Picture 2" descr="http://img2.photographersdirect.com/img/9670/wm/pd684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842" y="2362200"/>
            <a:ext cx="4901754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438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It reduces the amount of recreational areas available</a:t>
            </a:r>
          </a:p>
          <a:p>
            <a:pPr>
              <a:defRPr/>
            </a:pPr>
            <a:r>
              <a:rPr lang="en-US" sz="2400" dirty="0" smtClean="0"/>
              <a:t>It reduces the amount of food available</a:t>
            </a:r>
          </a:p>
          <a:p>
            <a:pPr>
              <a:defRPr/>
            </a:pPr>
            <a:r>
              <a:rPr lang="en-US" sz="2400" dirty="0" smtClean="0"/>
              <a:t>It erodes buildings and monuments</a:t>
            </a:r>
          </a:p>
          <a:p>
            <a:pPr>
              <a:defRPr/>
            </a:pPr>
            <a:r>
              <a:rPr lang="en-US" sz="2400" dirty="0" smtClean="0"/>
              <a:t>It corrodes painted finishes</a:t>
            </a:r>
          </a:p>
          <a:p>
            <a:pPr>
              <a:defRPr/>
            </a:pPr>
            <a:r>
              <a:rPr lang="en-US" sz="2400" dirty="0" smtClean="0"/>
              <a:t>It increases taxes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How Does Acid Rain Affect Our Lives?</a:t>
            </a:r>
          </a:p>
        </p:txBody>
      </p:sp>
      <p:pic>
        <p:nvPicPr>
          <p:cNvPr id="8196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26035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27273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 Damage to Car Paint</a:t>
            </a:r>
            <a:endParaRPr lang="en-US" dirty="0"/>
          </a:p>
        </p:txBody>
      </p:sp>
      <p:pic>
        <p:nvPicPr>
          <p:cNvPr id="2050" name="Picture 2" descr="http://www.speedyks.com/images/sce/ACID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b="173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16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how the release of sulfur dioxide (SO</a:t>
            </a:r>
            <a:r>
              <a:rPr lang="en-US" baseline="-25000" dirty="0"/>
              <a:t>2</a:t>
            </a:r>
            <a:r>
              <a:rPr lang="en-US" dirty="0"/>
              <a:t>) into the atmosphere can form acid rain, and how acid rain affects water sources, organisms and human-made structures.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D22 – Learning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0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0211" y="5410200"/>
            <a:ext cx="8074025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Acid Rain Damage to Metal Statues</a:t>
            </a:r>
            <a:endParaRPr lang="en-US" dirty="0"/>
          </a:p>
        </p:txBody>
      </p:sp>
      <p:pic>
        <p:nvPicPr>
          <p:cNvPr id="3074" name="Picture 2" descr="http://billcrane.photoshelter.com/img/pixel.gif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 b="24744"/>
          <a:stretch>
            <a:fillRect/>
          </a:stretch>
        </p:blipFill>
        <p:spPr bwMode="auto">
          <a:xfrm>
            <a:off x="0" y="190500"/>
            <a:ext cx="868680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llcrane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37025"/>
            <a:ext cx="6858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illcrane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984625"/>
            <a:ext cx="6858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.c.photoshelter.com/img-get/I0000bnMRKufyeHk/s/900/900/Acid-Rain-Effects-On-Statues-Philadelphia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35" y="120650"/>
            <a:ext cx="3864318" cy="48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89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5257800"/>
            <a:ext cx="8075613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Acid Rain Damage to </a:t>
            </a:r>
            <a:r>
              <a:rPr lang="en-US" dirty="0" smtClean="0"/>
              <a:t>Stone </a:t>
            </a:r>
            <a:r>
              <a:rPr lang="en-US" dirty="0"/>
              <a:t>Statues</a:t>
            </a:r>
          </a:p>
        </p:txBody>
      </p:sp>
      <p:pic>
        <p:nvPicPr>
          <p:cNvPr id="4098" name="Picture 2" descr="http://static.ddmcdn.com/gif/acid-rai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5463"/>
            <a:ext cx="6705600" cy="44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42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dirty="0" smtClean="0"/>
              <a:t>Clean up smokestacks and exhaust pipes</a:t>
            </a:r>
          </a:p>
          <a:p>
            <a:r>
              <a:rPr lang="en-US" dirty="0" smtClean="0"/>
              <a:t>Use alternative energy sources</a:t>
            </a:r>
          </a:p>
          <a:p>
            <a:r>
              <a:rPr lang="en-US" dirty="0" smtClean="0"/>
              <a:t>Restore damaged ecosystems</a:t>
            </a:r>
          </a:p>
          <a:p>
            <a:r>
              <a:rPr lang="en-US" dirty="0" smtClean="0"/>
              <a:t>Reduce the amount of electricity you use</a:t>
            </a:r>
          </a:p>
          <a:p>
            <a:r>
              <a:rPr lang="en-US" dirty="0"/>
              <a:t>Use energy-efficient </a:t>
            </a:r>
            <a:r>
              <a:rPr lang="en-US" dirty="0" smtClean="0"/>
              <a:t>appliances</a:t>
            </a:r>
          </a:p>
          <a:p>
            <a:r>
              <a:rPr lang="en-US" dirty="0" smtClean="0"/>
              <a:t>Carpool, use a bicycle or walk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Reduce Acid 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en-US" sz="2400" dirty="0" smtClean="0"/>
              <a:t>Acid Rain | US EPA. (2011). US Environmental 	Protection Agency. Retrieved from 	</a:t>
            </a:r>
            <a:r>
              <a:rPr lang="en-US" sz="2400" dirty="0" smtClean="0">
                <a:hlinkClick r:id="rId3"/>
              </a:rPr>
              <a:t>http://www.epa.gov/acidrain/index.html</a:t>
            </a:r>
            <a:endParaRPr lang="en-US" sz="2400" dirty="0" smtClean="0"/>
          </a:p>
          <a:p>
            <a:pPr marL="0" indent="-457200">
              <a:spcBef>
                <a:spcPts val="0"/>
              </a:spcBef>
              <a:buFont typeface="Monotype Sort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First, let’s review the 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Substances with pH = 7 are neutral.</a:t>
            </a:r>
          </a:p>
          <a:p>
            <a:pPr marL="109728" indent="0" algn="ctr">
              <a:buNone/>
            </a:pPr>
            <a:r>
              <a:rPr lang="en-US" dirty="0" smtClean="0"/>
              <a:t>Substances</a:t>
            </a:r>
            <a:r>
              <a:rPr lang="en-US" dirty="0"/>
              <a:t> with pH </a:t>
            </a:r>
            <a:r>
              <a:rPr lang="en-US" dirty="0" smtClean="0"/>
              <a:t>&gt; </a:t>
            </a:r>
            <a:r>
              <a:rPr lang="en-US" dirty="0"/>
              <a:t>7 are </a:t>
            </a:r>
            <a:r>
              <a:rPr lang="en-US" dirty="0" smtClean="0"/>
              <a:t>basic.</a:t>
            </a:r>
            <a:r>
              <a:rPr lang="en-US" dirty="0"/>
              <a:t> </a:t>
            </a: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Substances </a:t>
            </a:r>
            <a:r>
              <a:rPr lang="en-US" dirty="0"/>
              <a:t>with pH </a:t>
            </a:r>
            <a:r>
              <a:rPr lang="en-US" dirty="0" smtClean="0"/>
              <a:t>&lt; </a:t>
            </a:r>
            <a:r>
              <a:rPr lang="en-US" dirty="0"/>
              <a:t>7 are </a:t>
            </a:r>
            <a:r>
              <a:rPr lang="en-US" dirty="0" smtClean="0"/>
              <a:t>acidic.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t3.gstatic.com/images?q=tbn:ANd9GcSc_qql75CYF_JTaGBMS5rh3OiPA0wj41XCcWHlW-k_n6-3TJm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3956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96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rain has a pH = about 5.6</a:t>
            </a:r>
          </a:p>
          <a:p>
            <a:endParaRPr lang="en-US" dirty="0" smtClean="0"/>
          </a:p>
          <a:p>
            <a:r>
              <a:rPr lang="en-US" i="1" dirty="0" smtClean="0"/>
              <a:t>Why is normal rain a weak acid?</a:t>
            </a:r>
          </a:p>
          <a:p>
            <a:r>
              <a:rPr lang="en-US" dirty="0" smtClean="0"/>
              <a:t>The CO</a:t>
            </a:r>
            <a:r>
              <a:rPr lang="en-US" baseline="-25000" dirty="0" smtClean="0"/>
              <a:t>2</a:t>
            </a:r>
            <a:r>
              <a:rPr lang="en-US" dirty="0" smtClean="0"/>
              <a:t> gas in the atmosphere dissolves in the water vapor to form carbonic acid.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This is the same type of acid found in soda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pH of “normal rain?”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87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 and foremost, acid rain includes more than just “rain.”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 is a mixture of wet and dry deposition from the atmosphere containing higher than normal amounts of nitric and sulfuric acids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So, what is acid rain?</a:t>
            </a:r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26275"/>
            <a:ext cx="1744675" cy="18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Deposition is the way that the pollution in the atmosphere falls to the ground.</a:t>
            </a:r>
          </a:p>
          <a:p>
            <a:pPr lvl="1">
              <a:defRPr/>
            </a:pPr>
            <a:endParaRPr lang="en-US" sz="2800" dirty="0" smtClean="0"/>
          </a:p>
          <a:p>
            <a:pPr>
              <a:defRPr/>
            </a:pPr>
            <a:r>
              <a:rPr lang="en-US" sz="3200" dirty="0" smtClean="0"/>
              <a:t>What is wet deposition?</a:t>
            </a:r>
          </a:p>
          <a:p>
            <a:pPr lvl="2">
              <a:defRPr/>
            </a:pPr>
            <a:r>
              <a:rPr lang="en-US" dirty="0" smtClean="0"/>
              <a:t>This is when the pollution is deposited during the time of a storm</a:t>
            </a:r>
          </a:p>
          <a:p>
            <a:pPr lvl="3">
              <a:defRPr/>
            </a:pPr>
            <a:r>
              <a:rPr lang="en-US" dirty="0" smtClean="0"/>
              <a:t>Rain, snow or sleet</a:t>
            </a:r>
          </a:p>
          <a:p>
            <a:pPr lvl="2">
              <a:defRPr/>
            </a:pPr>
            <a:r>
              <a:rPr lang="en-US" dirty="0" smtClean="0"/>
              <a:t>Also, pollution can be deposited during fog</a:t>
            </a:r>
          </a:p>
          <a:p>
            <a:pPr marL="914400" lvl="3" indent="0"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deposition?</a:t>
            </a:r>
            <a:endParaRPr lang="en-US" dirty="0"/>
          </a:p>
        </p:txBody>
      </p:sp>
      <p:pic>
        <p:nvPicPr>
          <p:cNvPr id="2050" name="Picture 2" descr="C:\Users\saswanson\AppData\Local\Microsoft\Windows\Temporary Internet Files\Content.IE5\XON6FX8T\MC9002003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3259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8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dry deposition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What is dry deposition?</a:t>
            </a:r>
          </a:p>
          <a:p>
            <a:pPr lvl="2"/>
            <a:r>
              <a:rPr lang="en-US" dirty="0"/>
              <a:t>This is when the pollution is deposited from the atmosphere in between storm events. </a:t>
            </a:r>
          </a:p>
          <a:p>
            <a:pPr lvl="2"/>
            <a:r>
              <a:rPr lang="en-US" dirty="0"/>
              <a:t>Dry deposition can be in the form of small particles like dust, or even as smoke</a:t>
            </a:r>
          </a:p>
          <a:p>
            <a:endParaRPr lang="en-US" dirty="0"/>
          </a:p>
        </p:txBody>
      </p:sp>
      <p:pic>
        <p:nvPicPr>
          <p:cNvPr id="1028" name="Picture 4" descr="C:\Users\saswanson\AppData\Local\Microsoft\Windows\Temporary Internet Files\Content.IE5\BQB523HK\MC9002979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71" y="3733800"/>
            <a:ext cx="3200400" cy="28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83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Pure water has a pH of 7.0.</a:t>
            </a:r>
          </a:p>
          <a:p>
            <a:pPr marL="109728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Normal rain pH of approximately 5.6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As of 2000, the most acidic rain falling in the U.S. has a pH of about 4.3</a:t>
            </a:r>
          </a:p>
          <a:p>
            <a:pPr>
              <a:defRPr/>
            </a:pPr>
            <a:endParaRPr lang="en-US" dirty="0"/>
          </a:p>
          <a:p>
            <a:pPr marL="109728" indent="0" algn="ctr">
              <a:buNone/>
              <a:defRPr/>
            </a:pPr>
            <a:r>
              <a:rPr lang="en-US" sz="4400" i="1" dirty="0" smtClean="0"/>
              <a:t>How does this happen?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Let’s talk about pH values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Acid rain is caused by </a:t>
            </a:r>
            <a:r>
              <a:rPr lang="en-US" u="sng" dirty="0" smtClean="0">
                <a:solidFill>
                  <a:srgbClr val="FF0000"/>
                </a:solidFill>
              </a:rPr>
              <a:t>sulfur dioxide (SO</a:t>
            </a:r>
            <a:r>
              <a:rPr lang="en-US" u="sng" baseline="-25000" dirty="0" smtClean="0">
                <a:solidFill>
                  <a:srgbClr val="FF0000"/>
                </a:solidFill>
              </a:rPr>
              <a:t>2</a:t>
            </a:r>
            <a:r>
              <a:rPr lang="en-US" u="sng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nitrogen oxides (</a:t>
            </a:r>
            <a:r>
              <a:rPr lang="en-US" u="sng" dirty="0" err="1" smtClean="0">
                <a:solidFill>
                  <a:srgbClr val="FF0000"/>
                </a:solidFill>
              </a:rPr>
              <a:t>NO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x</a:t>
            </a:r>
            <a:r>
              <a:rPr lang="en-US" u="sng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in the atmosphere.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react in the atmosphere with water vapor (H</a:t>
            </a:r>
            <a:r>
              <a:rPr lang="en-US" baseline="-25000" dirty="0" smtClean="0"/>
              <a:t>2</a:t>
            </a:r>
            <a:r>
              <a:rPr lang="en-US" dirty="0" smtClean="0"/>
              <a:t>O in gas phase)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result is a mild solution of sulfuric acid and nitric acid in the atmosphere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particles can travel long distances on wind currents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Formation of Acid Rain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928</TotalTime>
  <Words>731</Words>
  <Application>Microsoft Office PowerPoint</Application>
  <PresentationFormat>On-screen Show (4:3)</PresentationFormat>
  <Paragraphs>144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Acid Rain</vt:lpstr>
      <vt:lpstr>D22 – Learning Target</vt:lpstr>
      <vt:lpstr>First, let’s review the pH scale</vt:lpstr>
      <vt:lpstr>What is the pH of “normal rain?”</vt:lpstr>
      <vt:lpstr>So, what is acid rain?</vt:lpstr>
      <vt:lpstr>What is deposition?</vt:lpstr>
      <vt:lpstr>What is dry deposition?</vt:lpstr>
      <vt:lpstr>Let’s talk about pH values</vt:lpstr>
      <vt:lpstr>The Formation of Acid Rain</vt:lpstr>
      <vt:lpstr>How acid rain is formed</vt:lpstr>
      <vt:lpstr>From where do Sulfur Dioxide (SO2) and Nitrogen Oxide (NOx) Particles originate?</vt:lpstr>
      <vt:lpstr>What are the effects of  acid rain?</vt:lpstr>
      <vt:lpstr>Acid Rain Causes Soil Damage</vt:lpstr>
      <vt:lpstr>Damage to Aquatic Ecosystems</vt:lpstr>
      <vt:lpstr>Specific effects on Aquatic Systems</vt:lpstr>
      <vt:lpstr>Effects on specific species</vt:lpstr>
      <vt:lpstr>Forest Damage</vt:lpstr>
      <vt:lpstr>How Does Acid Rain Affect Our Lives?</vt:lpstr>
      <vt:lpstr>Acid Rain Damage to Car Paint</vt:lpstr>
      <vt:lpstr>Acid Rain Damage to Metal Statues</vt:lpstr>
      <vt:lpstr>Acid Rain Damage to Stone Statues</vt:lpstr>
      <vt:lpstr>Ways to Reduce Acid Rain</vt:lpstr>
      <vt:lpstr>References</vt:lpstr>
    </vt:vector>
  </TitlesOfParts>
  <Company>Maine DEP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Rain: The Problem Continues</dc:title>
  <dc:creator>Deb Avalone-King</dc:creator>
  <cp:lastModifiedBy>Swanson, Sandie</cp:lastModifiedBy>
  <cp:revision>52</cp:revision>
  <cp:lastPrinted>2013-01-11T12:46:05Z</cp:lastPrinted>
  <dcterms:created xsi:type="dcterms:W3CDTF">1999-08-13T16:56:47Z</dcterms:created>
  <dcterms:modified xsi:type="dcterms:W3CDTF">2013-12-16T19:53:10Z</dcterms:modified>
</cp:coreProperties>
</file>