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4" r:id="rId6"/>
    <p:sldId id="260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79B7-4C45-4EEF-9569-2BB01CB52D4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72BA-CF04-4607-A12F-D0C58F1367F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79B7-4C45-4EEF-9569-2BB01CB52D4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72BA-CF04-4607-A12F-D0C58F136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79B7-4C45-4EEF-9569-2BB01CB52D4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72BA-CF04-4607-A12F-D0C58F136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79B7-4C45-4EEF-9569-2BB01CB52D4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72BA-CF04-4607-A12F-D0C58F136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79B7-4C45-4EEF-9569-2BB01CB52D4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72BA-CF04-4607-A12F-D0C58F1367F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79B7-4C45-4EEF-9569-2BB01CB52D4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72BA-CF04-4607-A12F-D0C58F136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79B7-4C45-4EEF-9569-2BB01CB52D4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72BA-CF04-4607-A12F-D0C58F1367F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79B7-4C45-4EEF-9569-2BB01CB52D4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72BA-CF04-4607-A12F-D0C58F136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79B7-4C45-4EEF-9569-2BB01CB52D4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72BA-CF04-4607-A12F-D0C58F136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79B7-4C45-4EEF-9569-2BB01CB52D4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72BA-CF04-4607-A12F-D0C58F1367F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79B7-4C45-4EEF-9569-2BB01CB52D4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72BA-CF04-4607-A12F-D0C58F136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BBD79B7-4C45-4EEF-9569-2BB01CB52D4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3D772BA-CF04-4607-A12F-D0C58F1367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Cappiello</a:t>
            </a:r>
            <a:endParaRPr lang="en-US" dirty="0" smtClean="0"/>
          </a:p>
          <a:p>
            <a:r>
              <a:rPr lang="en-US" dirty="0" smtClean="0"/>
              <a:t>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260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WBCs</a:t>
            </a:r>
            <a:endParaRPr lang="en-US" dirty="0"/>
          </a:p>
        </p:txBody>
      </p:sp>
      <p:pic>
        <p:nvPicPr>
          <p:cNvPr id="3074" name="Picture 2" descr="http://www.med-health.net/images/10436845/image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4800"/>
            <a:ext cx="5876925" cy="340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biosbcc.net/doohan/sample/images/blood%20cells/0281bloo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799" y="3943443"/>
            <a:ext cx="4352925" cy="278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04800" y="3943443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254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Platelets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Known as Thrombocytes (not complete cells)</a:t>
            </a:r>
          </a:p>
          <a:p>
            <a:pPr lvl="1"/>
            <a:r>
              <a:rPr lang="en-US" dirty="0" smtClean="0"/>
              <a:t>Lacks nucleus and less than half the size of a RBC </a:t>
            </a:r>
          </a:p>
          <a:p>
            <a:r>
              <a:rPr lang="en-US" dirty="0" smtClean="0"/>
              <a:t>Arise from red bone marrow</a:t>
            </a:r>
          </a:p>
          <a:p>
            <a:r>
              <a:rPr lang="en-US" dirty="0" smtClean="0"/>
              <a:t>Amoeboid movement</a:t>
            </a:r>
          </a:p>
          <a:p>
            <a:r>
              <a:rPr lang="en-US" dirty="0" smtClean="0"/>
              <a:t>Lifespan 10 days</a:t>
            </a:r>
          </a:p>
          <a:p>
            <a:r>
              <a:rPr lang="en-US" dirty="0" smtClean="0"/>
              <a:t>FXN: close breaks in damaged blood vessels and initiate formation of blood clots </a:t>
            </a:r>
            <a:endParaRPr lang="en-US" dirty="0"/>
          </a:p>
        </p:txBody>
      </p:sp>
      <p:pic>
        <p:nvPicPr>
          <p:cNvPr id="5122" name="Picture 2" descr="http://missinglink.ucsf.edu/lm/ids_101_histo_resource/images/RBCs_Platelets_arrow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191000"/>
            <a:ext cx="3429001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275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 liquid that suspends cells and platelets </a:t>
            </a:r>
          </a:p>
          <a:p>
            <a:r>
              <a:rPr lang="en-US" dirty="0" smtClean="0"/>
              <a:t>92% is water </a:t>
            </a:r>
          </a:p>
          <a:p>
            <a:r>
              <a:rPr lang="en-US" dirty="0" smtClean="0"/>
              <a:t>Consists of plasma proteins, gases, nutrients, </a:t>
            </a:r>
            <a:r>
              <a:rPr lang="en-US" dirty="0" err="1" smtClean="0"/>
              <a:t>nonprotein</a:t>
            </a:r>
            <a:r>
              <a:rPr lang="en-US" dirty="0" smtClean="0"/>
              <a:t> nitrogenous substances and electrolytes </a:t>
            </a:r>
            <a:endParaRPr lang="en-US" dirty="0"/>
          </a:p>
        </p:txBody>
      </p:sp>
      <p:pic>
        <p:nvPicPr>
          <p:cNvPr id="6146" name="Picture 2" descr="http://www.pennmedicine.org/health_info/images/194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581400"/>
            <a:ext cx="3810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549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Plasma Components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Electrolytes</a:t>
            </a:r>
          </a:p>
          <a:p>
            <a:r>
              <a:rPr lang="en-US" dirty="0" smtClean="0"/>
              <a:t>Water (92%)</a:t>
            </a:r>
          </a:p>
          <a:p>
            <a:r>
              <a:rPr lang="en-US" dirty="0" smtClean="0"/>
              <a:t>Proteins (7%) – Albumins, Globulins, Fibrinogen </a:t>
            </a:r>
          </a:p>
          <a:p>
            <a:r>
              <a:rPr lang="en-US" dirty="0" smtClean="0"/>
              <a:t>Wastes</a:t>
            </a:r>
          </a:p>
          <a:p>
            <a:r>
              <a:rPr lang="en-US" dirty="0" smtClean="0"/>
              <a:t>Nutrients</a:t>
            </a:r>
          </a:p>
          <a:p>
            <a:r>
              <a:rPr lang="en-US" dirty="0" smtClean="0"/>
              <a:t>Vitamins</a:t>
            </a:r>
          </a:p>
          <a:p>
            <a:r>
              <a:rPr lang="en-US" dirty="0" smtClean="0"/>
              <a:t>Hormones </a:t>
            </a:r>
          </a:p>
          <a:p>
            <a:r>
              <a:rPr lang="en-US" dirty="0" smtClean="0"/>
              <a:t>Gases (N2, O2, CO2)</a:t>
            </a:r>
            <a:endParaRPr lang="en-US" dirty="0"/>
          </a:p>
        </p:txBody>
      </p:sp>
      <p:pic>
        <p:nvPicPr>
          <p:cNvPr id="7170" name="Picture 2" descr="http://quinte55ence.edublogs.org/files/2009/06/components-of-blo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131126"/>
            <a:ext cx="4978401" cy="3733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8344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Conditions/Diseases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1600200"/>
            <a:ext cx="8229600" cy="4876800"/>
          </a:xfrm>
        </p:spPr>
        <p:txBody>
          <a:bodyPr/>
          <a:lstStyle/>
          <a:p>
            <a:r>
              <a:rPr lang="en-US" dirty="0" smtClean="0"/>
              <a:t>Cyanosis</a:t>
            </a:r>
          </a:p>
          <a:p>
            <a:r>
              <a:rPr lang="en-US" dirty="0" smtClean="0"/>
              <a:t>Sickle Cell Anemia </a:t>
            </a:r>
          </a:p>
          <a:p>
            <a:r>
              <a:rPr lang="en-US" dirty="0" smtClean="0"/>
              <a:t>Anemia</a:t>
            </a:r>
          </a:p>
          <a:p>
            <a:r>
              <a:rPr lang="en-US" dirty="0" smtClean="0"/>
              <a:t>Cancer (HIV and </a:t>
            </a:r>
            <a:r>
              <a:rPr lang="en-US" dirty="0" err="1" smtClean="0"/>
              <a:t>Leukemias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Hemophilia</a:t>
            </a:r>
          </a:p>
          <a:p>
            <a:r>
              <a:rPr lang="en-US" dirty="0" smtClean="0"/>
              <a:t>von </a:t>
            </a:r>
            <a:r>
              <a:rPr lang="en-US" dirty="0" err="1" smtClean="0"/>
              <a:t>Willebrand</a:t>
            </a:r>
            <a:r>
              <a:rPr lang="en-US" dirty="0" smtClean="0"/>
              <a:t> Disease </a:t>
            </a:r>
          </a:p>
          <a:p>
            <a:r>
              <a:rPr lang="en-US" dirty="0" smtClean="0"/>
              <a:t>Hemolytic Disease </a:t>
            </a:r>
          </a:p>
        </p:txBody>
      </p:sp>
      <p:sp>
        <p:nvSpPr>
          <p:cNvPr id="4" name="AutoShape 2" descr="data:image/jpeg;base64,/9j/4AAQSkZJRgABAQAAAQABAAD/2wCEAAkGBxQTEhQUExQUFBQXFBQXFBcVFxQVFRQVFxQWFxUUFBUYHCggGBolHBQUITEhJSkrLi4uFx8zODMsNygtLiwBCgoKDg0OGhAQFywfHCQsLCwsLCwsLCwsLCwsLCwsLCwsLCwsLCwsLCwsLCwsLCwsLCwsLCwsLCwsLCwsLCwsK//AABEIAL0BCwMBIgACEQEDEQH/xAAbAAACAwEBAQAAAAAAAAAAAAADBAECBQYAB//EAD0QAAIBAgMFBgUCAwcFAQAAAAABAgMRBCExBRJBUXEiYYGRsfAGE6HB0TLhYrLxIzNCUqLC0hQVQ3KCB//EABoBAAMBAQEBAAAAAAAAAAAAAAABAgMEBQb/xAAjEQEBAAICAgMAAgMAAAAAAAAAAQIRAyESMQRBURNhIiNx/9oADAMBAAIRAxEAPwATm1cUnJjbhLSwKeDds3YNxMlrQ+HFlPPijWZnbApJRnZ3zXoaTMcr26cZqKT/AD+Qbq8e9Pwl+/oWk23ln7swtLCLjnw83l77yKqF6UZOyiua5dPRDmGwK7N3d59OHD3oMwhZJ97X1lb0XmFpu1u528Hl6SRO1L0Yrs8r28LyQeHHvt5uD+6ArJPuz9Jf7WNU452Xu0mv9yAL37SfOL/K+rLJXTXK+fTNFYLKPVfj7Bqer6L0f7gSUtHzv9dPuFitfF+YOMuyvD1ZeM+13W+/9Bhdar33ltPBgoS0+q8/2Cb+vhbyAhL6r37yZe/p9ykZZ91vu/ySn6FEvDgXiDg9PfIImATEtFlYr0LDJYhUrnkS5NJ2LxTelfkPmFjHmKus0Eo1bmnijzOq1hdVLSsStANZ5XHpPkjFV3ogFOu3xIjncpu2THotmo1T0ugnQndXGaVQLDl/QfmdwWNXuLVmkhR4juJ1V3LF8xqVJMEpt5DtaWtkITxTT0M/GrnLPxsbHpbu+udmPKF8jP2MpOTvxWRtJWXvqRl0qXfalKml+ed0Xtk1zV+GsX78iPf3RClnddfyjKrEvk7PlJe//leYf5eUvP6P/igUI2tbvXg819kEhw6W8n+zACJ3fVe/5xmnfK3K3ml94sDTirK/DJ/yv7MMparjw8X/AMl9RgSGll1XjmvuWavblbw7Wn1v5FVPNPufpf1uecsnyV7ad0l6sCXlNaPjZ/n6+h5Sb8Neuj+noVnHtLpP8/clKynzvL62QAbe1+np62PKWnf79UyLK66fdL7M9TyS6r1kMCRn79+AVP376lVx98Au6vfiPRIiwqKbv0CRQyWiESKItFjJaxEkWPMqJrO3rk0Hmerxs7BKVN8jo2x0dgCxCyGIUytejcWz0QoIJUjwDUqcUeq1FfIXkcwrM+RKLatkwlNNMfqyutDJxNd7wrmqce2hWptoQtzG8BiW8mHaT4BMiy46+YTcUKSkr6DrwrYB0M82Y7reTCNXZFPsuT45LotX5+g7IrQhuwiu5EyIvs1H7+xemrPy8n+5Vr30f9SJJ8OTX4995BjJ3yz5eKfZCx+ykuvvd8wVNcucX53XoMUKTsrcJfR8P9S8gAikvNX8ln/pkvIJBvLg80+unql5no0NO7PwfDyk/IYnaKd3rFtZpZpfsmPRKKGTtwd1019HIYUM+5pW8Lr0MHafxZh6SfaU5Ws4x7Wefh/U5PanxfXq5UoqlHO0nnO3Xhw8htMeLLJ3e1Nr0aEU6lSMbNJ3eeeWngctiv8A9ApveVOE58m+wnkuOupxM8M5Sc5tybd5OV22+9ikp3luwz52HprOGT26+p8dVpS7MIRXe5Set78Buj8S4iVs4rLO0dfM5LC4ZrNmxQgDfDin46jDbbrWz3ZdVb0GIfFko/3lOXWL3l5amLSvYvKL5CVlw436dVhfiyhL/wAkU8rqXZf1NmjjYvRprqfN8Vs+E43sr8b6mdHCSg705zg/4ZNLyH2xvxZfT7FGqgkdD5fg/iDF03ZuNWPet2Xmsn5HTbJ+LKc3uzvTlymrX6S0YeX658/j54utRYWoYhS0YyjSOewKtJJExqXWRMqVyKcFFall0tGs1qEq3aKOUXmgqqqw9UvKFXBkUaXMnEVXqiMPGTdw0PMxKmlkZWP3Uadal3ieKw8Wh6hbyKYLEJSNa8TEi4o16VaFkKWHZk+Z1azd8/IzMRVs0N1MnYz8YGmO3YxldJ8LL0IYps2vvUoPuS8shmLOeuuennn76hMPTu796/H4LU6d+A7RpW8tNLr8/kk1aFG2umcX9n75hq1WFNNzairWldpLuauzG2/8RQw63VadThFZWT/z5NW+rOEx+Oq13erJvlFZQj0iG23HwXPu+nV7U+OIJtUIuo7W3n2YPqtWcljtp4iv/eVHu8IR7MFySX5BRiXggdmPDjj6ilDCLkaFKgitFGhTpja6YW3bqGQH4ew6cE+Lu35mrtimmrGVgKzovJXj3aoq+mU7yadXF0oPdlJReivl9RjCTuK4qlSxCs1b6MHhsO6TUYu65X9CW+P9upwdVJaHq2Piv1NJd5m06jSu8vENToU29/d3n1vYY1Dnz4Tpy3c8m/FGVTqX11Gfma2SSYvKPIcidyUVMLGz1QOK6hoisU0tnYqdJ3g21xi3/LyOz2VtFVIprxXFdThKb0NfZFfdmnz1/JM6cvPxTKb+3Z102sgKink2F3+wZTlm+46ZenmeG2rCCXEJ8yKQjQqXXeUxU1GObSHuiYw3iKuWSIw1a4ssTTdNy3k0tczEl8YUYzSjFvvJtXjhcvUdJJvesWVBmI/imEn2INrm8jWwG1FVTSVnyY5ZRnhyYzdx0QxGEsyY0HzPbWlLgK4fGXincrwZ/wAtcTITxNNy0NVKKbRNayXZSIucRjxZWltiTcbwfVfdHQwpnObNi3Wj1b8jqIriZZVvMddD0opLP3489Tnvir4i3F8mi+29Xb9K4u2l9fMe2rtBQg3pZZ9/gcDBuTc5ayd/DgiLXRwcfld1VU9Xq3m29W+bJ3Qu4SkJ6EgKRenEuqZeEBr8RaMBtSsATInK5ULInjZuTFGrMdrLiBlRZbn9KRrMcwrvqJWsMYepbuCxeNpjEVMy1Oq1oxWrTnLRDNCk7ZsTW7Mwk2gtNAqURuhTKYVVQ7xiK0JVJBErENcbuLRQ1hpNPxF48g8CadjssRtCNOnBv/ErrpY5naG37SyRfac70oX4JHEbWxu69TfX+LxsZvk1/bcfxLUg95LIridsyrSUu7JcjncRiJTh2Y2uhrY00opTdmlZmPlXr48OG9yL4nGS+a0pNRcc1fJg8CnObfBZeJKdN1276K3UttTERoKMqbu2819xbbTjk7btGSox3pu3A0tnbQu1OLtb6nzvFbXdVx3tFwXM39j1dMmOUssJlLa+oV7TgpLRo52thXvO2lzT2HiN6m48s0MuiuR1Y3p87y8fhncXDVsPK6yJhhnnoExGIk2wK3pPWyMvBX81+l9l00qrS4JmxN5GRh6kYVI5/q7L68DUk8jPJphu+3PfE0v7KRhRjkja+JYf2cl71MWg7xRk7+BFiYou2egDvxi0YhdwHAOkClWrnqdK4bdGKELMqVGU2VnhrZsyMZtCnFtJ3fJZmtta8uzw9TClstLNRt0NJXPcAo41vSHmHp78l+jxvl4kUqFjTw8klm9Q21mJSHzF2d1Zu2oWhTq20glzvzCvdfNjNGK/y+YbF/6zqFervZRTXc/yadLFTX6oNeTQWnDiMRguIbRlNmqFRSWQXdFqcLaDMahO1YxeMQsIFaZpbGwjqTvwjm+vBCndTy5+GNrL2xUa7PJHB7RpuVRL+Jep9S23stfq8zhdo4JKp4nRbHk8Utu0uyVm7WyAxl/D4nq7zKxmYPbxuoztqKbfYVvUypRqSdpX8TroJPgUeGTd7BsrN1mbM2fxZ1WBo6CeHpGzgaDdgisuo6f4Xp3k1/C/sdF8lGN8LU7Sk+UfudC4m2Pp4fyb/sr5xOsuQlWle/JDtSkk2rg6koRViNVO8Z6YM7uV1w06pnR0q29FPmvryMirUVskThMZbJ6fcLj0U5ZavtalvJnKxbhNxejzR1VasmYe06V3vLVGOnXx8mi9ybAFIJGQnp4ZbhimHixaDDU5A1OU0MSlkL05Kxe49ps2WcbvMsqYSbAufEcpXHaKsUtEr9BOopMPKdw1GI9o8JCEcLJ8/M0MHhed/Mbp01yGKcR7Lxn4hYdE/KSGYxB1IPgidnNAuJZZE/LlysQ4211FtXUNU5HW7GdONNRjJN6yzzucTFu41S+pWN05OfjvJNb06vaULxZxO0sPvN5Zo38LtJ/pnmufFdRfEQTm7aGlu3D4Zcd1XFYiOeYtu5nU7R2epJvic5Xg46kV6PDyzL2NQYxuCNKeY3GsJ0NDC0zbwbSXec5Rr56s0qM+I4jLG12/w7POS45eR0CicJsfGOE4y4Xz6PU7u5thdvH+Xhcc9/r5rXgmI4inbUcqVMxCvVunfwLsccK1UZ+LrWDV8UrHO7W2hnZC2cwtrVobUurSyfPmBxmKsnZnNxxJWdSTyRncJ9OjHKzqtHA4h8TShURiYejNLVXGYufcZWPV4rddxsxaJMynjGtV5DNPaMenUjToxsOKo+RZYmXIHDFxfFBY14g0Dli+aaCxqXDLca4FJUIcJJeQDyCmmMUKgvKuo6yi/E9T2lC/6JPogFrXozGKauZtLHLhTl9F9xqOJm8lFLrmPaLL+NOjG+bySBYjHxWSd+5CkoSl+qTa5aLyRDoJAUxm+3quLlLTL1PUnzPbttCu/YFa/DcLMPTEoSGqdQGVmjcCrjZ3K05WDvMqMssZei9WF0YmLpapm9pkzK2pEblkuOWnNylZsJGoAr5SfUmnImvVw7jTw7NrCowsIzcwQSnnNRr4eOR2OzsXenC/K3lkcdQZqUMRaKXvU0l0835PH5xx+KxFnYzXid65StZy4g5S4LJGtzjz+PgyypHEU5Nu3mJvY6erbNqMA0aZjc678PjYz2wf+1RXApPC20R0LogalFEbronFjPUc9Km1xJjvdxp1aIH5YbX46LpEumGseYbOQt/065Flh0GsXjEW1yBwoIPTw65IJSgMRiJpJEU8KuQ3SoLuK0UNU0AolGihqMAVMNGY0WiJFJslSKtDSDMG4h2RuiVtVRCQkVaLJAVM0qg1TZnwGaNQcrKzQ9dXMnaWhoSk8ytbD70bMac+OZRxGPdpFKbC7doOE0n4PmLUSa6OD1pr4Rm3hJGFhDZwsgjXNt0JjkJZGdQkNxeRcceccE5ZsJTiLweY3RQrUYYag0Ihoo9CAW1hNEOCF6yGprITrMSpCdVC84jFRgnEDB3SVANuk7oFsFUwkKZexYS5XoIKVhENFAva0EMwKU6YzCmBWphENFFFCweA0Wq2JaLuJXdGWwpxJgEcSGBo3SyieRdCD0YnnEukX3cgSBKbXeuQ1h6ikrr+jBOJfCU7N944LrRPbWzVWhZ6/wCF8mcUqThJxkrNOzPpVSBy/wAV4C6VWOTWUu9DsVx5ds/CGvhlmYeFclwv0NrCVL9xDoybFBjkZGfQkOxeRccuccJSWY9SQnRHaKFRjDlEtUyIpxsUxkuzdcPQR2PVJ5CVWVwk5dnyB7ojBse3Qjge3RooViT0jwE84looqkTBCaYmIQD0oA4IapgdXhENCJWIaKGlKjcukTEtujSo0eRdIiUQParKMJYiwGhIukVReABa1i6KbxZSAl90tErEsCaK2JbXp3o1P/V+aG+hWrG6s+JQxrjMCro16MckZVGluTlB/wCGTXhw+htYONyHZn62boRsNx6AKURiJUc2Tg6M8zRoyyMyhA0qESarGTRqFawPGTWvB6/kJ8rIUqQtfPLiuDAUODy3eXpwGoRyEd2zST006PgacYZeAEA4gmMTgU+XkCaW3Ssg+4ClACAc8xihIXVLOzGcNStYG2ujsEMQQOlEYhESKtEPFFIUwqiNNqYslkpHnEZPRRMkeSLTQEFIpfMvKBVUwXHke3idw9YDWTLnqcQu6CbVWXiTulnEaEpla0LtPhb6lkiyGW9XbmttUt2qp/5sn1Q1g3kG2/RTp9GmvMDs+OSJ+3VLvBoxiERFJBYxKYWv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QUExQUFBQXFBQXFBcVFxQVFRQVFxQWFxUUFBUYHCggGBolHBQUITEhJSkrLi4uFx8zODMsNygtLiwBCgoKDg0OGhAQFywfHCQsLCwsLCwsLCwsLCwsLCwsLCwsLCwsLCwsLCwsLCwsLCwsLCwsLCwsLCwsLCwsLCwsK//AABEIAL0BCwMBIgACEQEDEQH/xAAbAAACAwEBAQAAAAAAAAAAAAADBAECBQYAB//EAD0QAAIBAgMFBgUCAwcFAQAAAAABAgMRBCExBRJBUXEiYYGRsfAGE6HB0TLhYrLxIzNCUqLC0hQVQ3KCB//EABoBAAMBAQEBAAAAAAAAAAAAAAABAgMEBQb/xAAjEQEBAAICAgMAAgMAAAAAAAAAAQIRAyESMQRBURNhIiNx/9oADAMBAAIRAxEAPwATm1cUnJjbhLSwKeDds3YNxMlrQ+HFlPPijWZnbApJRnZ3zXoaTMcr26cZqKT/AD+Qbq8e9Pwl+/oWk23ln7swtLCLjnw83l77yKqF6UZOyiua5dPRDmGwK7N3d59OHD3oMwhZJ97X1lb0XmFpu1u528Hl6SRO1L0Yrs8r28LyQeHHvt5uD+6ArJPuz9Jf7WNU452Xu0mv9yAL37SfOL/K+rLJXTXK+fTNFYLKPVfj7Bqer6L0f7gSUtHzv9dPuFitfF+YOMuyvD1ZeM+13W+/9Bhdar33ltPBgoS0+q8/2Cb+vhbyAhL6r37yZe/p9ykZZ91vu/ySn6FEvDgXiDg9PfIImATEtFlYr0LDJYhUrnkS5NJ2LxTelfkPmFjHmKus0Eo1bmnijzOq1hdVLSsStANZ5XHpPkjFV3ogFOu3xIjncpu2THotmo1T0ugnQndXGaVQLDl/QfmdwWNXuLVmkhR4juJ1V3LF8xqVJMEpt5DtaWtkITxTT0M/GrnLPxsbHpbu+udmPKF8jP2MpOTvxWRtJWXvqRl0qXfalKml+ed0Xtk1zV+GsX78iPf3RClnddfyjKrEvk7PlJe//leYf5eUvP6P/igUI2tbvXg819kEhw6W8n+zACJ3fVe/5xmnfK3K3ml94sDTirK/DJ/yv7MMparjw8X/AMl9RgSGll1XjmvuWavblbw7Wn1v5FVPNPufpf1uecsnyV7ad0l6sCXlNaPjZ/n6+h5Sb8Neuj+noVnHtLpP8/clKynzvL62QAbe1+np62PKWnf79UyLK66fdL7M9TyS6r1kMCRn79+AVP376lVx98Au6vfiPRIiwqKbv0CRQyWiESKItFjJaxEkWPMqJrO3rk0Hmerxs7BKVN8jo2x0dgCxCyGIUytejcWz0QoIJUjwDUqcUeq1FfIXkcwrM+RKLatkwlNNMfqyutDJxNd7wrmqce2hWptoQtzG8BiW8mHaT4BMiy46+YTcUKSkr6DrwrYB0M82Y7reTCNXZFPsuT45LotX5+g7IrQhuwiu5EyIvs1H7+xemrPy8n+5Vr30f9SJJ8OTX4995BjJ3yz5eKfZCx+ykuvvd8wVNcucX53XoMUKTsrcJfR8P9S8gAikvNX8ln/pkvIJBvLg80+unql5no0NO7PwfDyk/IYnaKd3rFtZpZpfsmPRKKGTtwd1019HIYUM+5pW8Lr0MHafxZh6SfaU5Ws4x7Wefh/U5PanxfXq5UoqlHO0nnO3Xhw8htMeLLJ3e1Nr0aEU6lSMbNJ3eeeWngctiv8A9ApveVOE58m+wnkuOupxM8M5Sc5tybd5OV22+9ikp3luwz52HprOGT26+p8dVpS7MIRXe5Set78Buj8S4iVs4rLO0dfM5LC4ZrNmxQgDfDin46jDbbrWz3ZdVb0GIfFko/3lOXWL3l5amLSvYvKL5CVlw436dVhfiyhL/wAkU8rqXZf1NmjjYvRprqfN8Vs+E43sr8b6mdHCSg705zg/4ZNLyH2xvxZfT7FGqgkdD5fg/iDF03ZuNWPet2Xmsn5HTbJ+LKc3uzvTlymrX6S0YeX658/j54utRYWoYhS0YyjSOewKtJJExqXWRMqVyKcFFall0tGs1qEq3aKOUXmgqqqw9UvKFXBkUaXMnEVXqiMPGTdw0PMxKmlkZWP3Uadal3ieKw8Wh6hbyKYLEJSNa8TEi4o16VaFkKWHZk+Z1azd8/IzMRVs0N1MnYz8YGmO3YxldJ8LL0IYps2vvUoPuS8shmLOeuuennn76hMPTu796/H4LU6d+A7RpW8tNLr8/kk1aFG2umcX9n75hq1WFNNzairWldpLuauzG2/8RQw63VadThFZWT/z5NW+rOEx+Oq13erJvlFZQj0iG23HwXPu+nV7U+OIJtUIuo7W3n2YPqtWcljtp4iv/eVHu8IR7MFySX5BRiXggdmPDjj6ilDCLkaFKgitFGhTpja6YW3bqGQH4ew6cE+Lu35mrtimmrGVgKzovJXj3aoq+mU7yadXF0oPdlJReivl9RjCTuK4qlSxCs1b6MHhsO6TUYu65X9CW+P9upwdVJaHq2Piv1NJd5m06jSu8vENToU29/d3n1vYY1Dnz4Tpy3c8m/FGVTqX11Gfma2SSYvKPIcidyUVMLGz1QOK6hoisU0tnYqdJ3g21xi3/LyOz2VtFVIprxXFdThKb0NfZFfdmnz1/JM6cvPxTKb+3Z102sgKink2F3+wZTlm+46ZenmeG2rCCXEJ8yKQjQqXXeUxU1GObSHuiYw3iKuWSIw1a4ssTTdNy3k0tczEl8YUYzSjFvvJtXjhcvUdJJvesWVBmI/imEn2INrm8jWwG1FVTSVnyY5ZRnhyYzdx0QxGEsyY0HzPbWlLgK4fGXincrwZ/wAtcTITxNNy0NVKKbRNayXZSIucRjxZWltiTcbwfVfdHQwpnObNi3Wj1b8jqIriZZVvMddD0opLP3489Tnvir4i3F8mi+29Xb9K4u2l9fMe2rtBQg3pZZ9/gcDBuTc5ayd/DgiLXRwcfld1VU9Xq3m29W+bJ3Qu4SkJ6EgKRenEuqZeEBr8RaMBtSsATInK5ULInjZuTFGrMdrLiBlRZbn9KRrMcwrvqJWsMYepbuCxeNpjEVMy1Oq1oxWrTnLRDNCk7ZsTW7Mwk2gtNAqURuhTKYVVQ7xiK0JVJBErENcbuLRQ1hpNPxF48g8CadjssRtCNOnBv/ErrpY5naG37SyRfac70oX4JHEbWxu69TfX+LxsZvk1/bcfxLUg95LIridsyrSUu7JcjncRiJTh2Y2uhrY00opTdmlZmPlXr48OG9yL4nGS+a0pNRcc1fJg8CnObfBZeJKdN1276K3UttTERoKMqbu2819xbbTjk7btGSox3pu3A0tnbQu1OLtb6nzvFbXdVx3tFwXM39j1dMmOUssJlLa+oV7TgpLRo52thXvO2lzT2HiN6m48s0MuiuR1Y3p87y8fhncXDVsPK6yJhhnnoExGIk2wK3pPWyMvBX81+l9l00qrS4JmxN5GRh6kYVI5/q7L68DUk8jPJphu+3PfE0v7KRhRjkja+JYf2cl71MWg7xRk7+BFiYou2egDvxi0YhdwHAOkClWrnqdK4bdGKELMqVGU2VnhrZsyMZtCnFtJ3fJZmtta8uzw9TClstLNRt0NJXPcAo41vSHmHp78l+jxvl4kUqFjTw8klm9Q21mJSHzF2d1Zu2oWhTq20glzvzCvdfNjNGK/y+YbF/6zqFervZRTXc/yadLFTX6oNeTQWnDiMRguIbRlNmqFRSWQXdFqcLaDMahO1YxeMQsIFaZpbGwjqTvwjm+vBCndTy5+GNrL2xUa7PJHB7RpuVRL+Jep9S23stfq8zhdo4JKp4nRbHk8Utu0uyVm7WyAxl/D4nq7zKxmYPbxuoztqKbfYVvUypRqSdpX8TroJPgUeGTd7BsrN1mbM2fxZ1WBo6CeHpGzgaDdgisuo6f4Xp3k1/C/sdF8lGN8LU7Sk+UfudC4m2Pp4fyb/sr5xOsuQlWle/JDtSkk2rg6koRViNVO8Z6YM7uV1w06pnR0q29FPmvryMirUVskThMZbJ6fcLj0U5ZavtalvJnKxbhNxejzR1VasmYe06V3vLVGOnXx8mi9ybAFIJGQnp4ZbhimHixaDDU5A1OU0MSlkL05Kxe49ps2WcbvMsqYSbAufEcpXHaKsUtEr9BOopMPKdw1GI9o8JCEcLJ8/M0MHhed/Mbp01yGKcR7Lxn4hYdE/KSGYxB1IPgidnNAuJZZE/LlysQ4211FtXUNU5HW7GdONNRjJN6yzzucTFu41S+pWN05OfjvJNb06vaULxZxO0sPvN5Zo38LtJ/pnmufFdRfEQTm7aGlu3D4Zcd1XFYiOeYtu5nU7R2epJvic5Xg46kV6PDyzL2NQYxuCNKeY3GsJ0NDC0zbwbSXec5Rr56s0qM+I4jLG12/w7POS45eR0CicJsfGOE4y4Xz6PU7u5thdvH+Xhcc9/r5rXgmI4inbUcqVMxCvVunfwLsccK1UZ+LrWDV8UrHO7W2hnZC2cwtrVobUurSyfPmBxmKsnZnNxxJWdSTyRncJ9OjHKzqtHA4h8TShURiYejNLVXGYufcZWPV4rddxsxaJMynjGtV5DNPaMenUjToxsOKo+RZYmXIHDFxfFBY14g0Dli+aaCxqXDLca4FJUIcJJeQDyCmmMUKgvKuo6yi/E9T2lC/6JPogFrXozGKauZtLHLhTl9F9xqOJm8lFLrmPaLL+NOjG+bySBYjHxWSd+5CkoSl+qTa5aLyRDoJAUxm+3quLlLTL1PUnzPbttCu/YFa/DcLMPTEoSGqdQGVmjcCrjZ3K05WDvMqMssZei9WF0YmLpapm9pkzK2pEblkuOWnNylZsJGoAr5SfUmnImvVw7jTw7NrCowsIzcwQSnnNRr4eOR2OzsXenC/K3lkcdQZqUMRaKXvU0l0835PH5xx+KxFnYzXid65StZy4g5S4LJGtzjz+PgyypHEU5Nu3mJvY6erbNqMA0aZjc678PjYz2wf+1RXApPC20R0LogalFEbronFjPUc9Km1xJjvdxp1aIH5YbX46LpEumGseYbOQt/065Flh0GsXjEW1yBwoIPTw65IJSgMRiJpJEU8KuQ3SoLuK0UNU0AolGihqMAVMNGY0WiJFJslSKtDSDMG4h2RuiVtVRCQkVaLJAVM0qg1TZnwGaNQcrKzQ9dXMnaWhoSk8ytbD70bMac+OZRxGPdpFKbC7doOE0n4PmLUSa6OD1pr4Rm3hJGFhDZwsgjXNt0JjkJZGdQkNxeRcceccE5ZsJTiLweY3RQrUYYag0Ihoo9CAW1hNEOCF6yGprITrMSpCdVC84jFRgnEDB3SVANuk7oFsFUwkKZexYS5XoIKVhENFAva0EMwKU6YzCmBWphENFFFCweA0Wq2JaLuJXdGWwpxJgEcSGBo3SyieRdCD0YnnEukX3cgSBKbXeuQ1h6ikrr+jBOJfCU7N944LrRPbWzVWhZ6/wCF8mcUqThJxkrNOzPpVSBy/wAV4C6VWOTWUu9DsVx5ds/CGvhlmYeFclwv0NrCVL9xDoybFBjkZGfQkOxeRccuccJSWY9SQnRHaKFRjDlEtUyIpxsUxkuzdcPQR2PVJ5CVWVwk5dnyB7ojBse3Qjge3RooViT0jwE84looqkTBCaYmIQD0oA4IapgdXhENCJWIaKGlKjcukTEtujSo0eRdIiUQParKMJYiwGhIukVReABa1i6KbxZSAl90tErEsCaK2JbXp3o1P/V+aG+hWrG6s+JQxrjMCro16MckZVGluTlB/wCGTXhw+htYONyHZn62boRsNx6AKURiJUc2Tg6M8zRoyyMyhA0qESarGTRqFawPGTWvB6/kJ8rIUqQtfPLiuDAUODy3eXpwGoRyEd2zST006PgacYZeAEA4gmMTgU+XkCaW3Ssg+4ClACAc8xihIXVLOzGcNStYG2ujsEMQQOlEYhESKtEPFFIUwqiNNqYslkpHnEZPRRMkeSLTQEFIpfMvKBVUwXHke3idw9YDWTLnqcQu6CbVWXiTulnEaEpla0LtPhb6lkiyGW9XbmttUt2qp/5sn1Q1g3kG2/RTp9GmvMDs+OSJ+3VLvBoxiERFJBYxKYWv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TEhQUExQUFBQXFBQXFBcVFxQVFRQVFxQWFxUUFBUYHCggGBolHBQUITEhJSkrLi4uFx8zODMsNygtLiwBCgoKDg0OGhAQFywfHCQsLCwsLCwsLCwsLCwsLCwsLCwsLCwsLCwsLCwsLCwsLCwsLCwsLCwsLCwsLCwsLCwsK//AABEIAL0BCwMBIgACEQEDEQH/xAAbAAACAwEBAQAAAAAAAAAAAAADBAECBQYAB//EAD0QAAIBAgMFBgUCAwcFAQAAAAABAgMRBCExBRJBUXEiYYGRsfAGE6HB0TLhYrLxIzNCUqLC0hQVQ3KCB//EABoBAAMBAQEBAAAAAAAAAAAAAAABAgMEBQb/xAAjEQEBAAICAgMAAgMAAAAAAAAAAQIRAyESMQRBURNhIiNx/9oADAMBAAIRAxEAPwATm1cUnJjbhLSwKeDds3YNxMlrQ+HFlPPijWZnbApJRnZ3zXoaTMcr26cZqKT/AD+Qbq8e9Pwl+/oWk23ln7swtLCLjnw83l77yKqF6UZOyiua5dPRDmGwK7N3d59OHD3oMwhZJ97X1lb0XmFpu1u528Hl6SRO1L0Yrs8r28LyQeHHvt5uD+6ArJPuz9Jf7WNU452Xu0mv9yAL37SfOL/K+rLJXTXK+fTNFYLKPVfj7Bqer6L0f7gSUtHzv9dPuFitfF+YOMuyvD1ZeM+13W+/9Bhdar33ltPBgoS0+q8/2Cb+vhbyAhL6r37yZe/p9ykZZ91vu/ySn6FEvDgXiDg9PfIImATEtFlYr0LDJYhUrnkS5NJ2LxTelfkPmFjHmKus0Eo1bmnijzOq1hdVLSsStANZ5XHpPkjFV3ogFOu3xIjncpu2THotmo1T0ugnQndXGaVQLDl/QfmdwWNXuLVmkhR4juJ1V3LF8xqVJMEpt5DtaWtkITxTT0M/GrnLPxsbHpbu+udmPKF8jP2MpOTvxWRtJWXvqRl0qXfalKml+ed0Xtk1zV+GsX78iPf3RClnddfyjKrEvk7PlJe//leYf5eUvP6P/igUI2tbvXg819kEhw6W8n+zACJ3fVe/5xmnfK3K3ml94sDTirK/DJ/yv7MMparjw8X/AMl9RgSGll1XjmvuWavblbw7Wn1v5FVPNPufpf1uecsnyV7ad0l6sCXlNaPjZ/n6+h5Sb8Neuj+noVnHtLpP8/clKynzvL62QAbe1+np62PKWnf79UyLK66fdL7M9TyS6r1kMCRn79+AVP376lVx98Au6vfiPRIiwqKbv0CRQyWiESKItFjJaxEkWPMqJrO3rk0Hmerxs7BKVN8jo2x0dgCxCyGIUytejcWz0QoIJUjwDUqcUeq1FfIXkcwrM+RKLatkwlNNMfqyutDJxNd7wrmqce2hWptoQtzG8BiW8mHaT4BMiy46+YTcUKSkr6DrwrYB0M82Y7reTCNXZFPsuT45LotX5+g7IrQhuwiu5EyIvs1H7+xemrPy8n+5Vr30f9SJJ8OTX4995BjJ3yz5eKfZCx+ykuvvd8wVNcucX53XoMUKTsrcJfR8P9S8gAikvNX8ln/pkvIJBvLg80+unql5no0NO7PwfDyk/IYnaKd3rFtZpZpfsmPRKKGTtwd1019HIYUM+5pW8Lr0MHafxZh6SfaU5Ws4x7Wefh/U5PanxfXq5UoqlHO0nnO3Xhw8htMeLLJ3e1Nr0aEU6lSMbNJ3eeeWngctiv8A9ApveVOE58m+wnkuOupxM8M5Sc5tybd5OV22+9ikp3luwz52HprOGT26+p8dVpS7MIRXe5Set78Buj8S4iVs4rLO0dfM5LC4ZrNmxQgDfDin46jDbbrWz3ZdVb0GIfFko/3lOXWL3l5amLSvYvKL5CVlw436dVhfiyhL/wAkU8rqXZf1NmjjYvRprqfN8Vs+E43sr8b6mdHCSg705zg/4ZNLyH2xvxZfT7FGqgkdD5fg/iDF03ZuNWPet2Xmsn5HTbJ+LKc3uzvTlymrX6S0YeX658/j54utRYWoYhS0YyjSOewKtJJExqXWRMqVyKcFFall0tGs1qEq3aKOUXmgqqqw9UvKFXBkUaXMnEVXqiMPGTdw0PMxKmlkZWP3Uadal3ieKw8Wh6hbyKYLEJSNa8TEi4o16VaFkKWHZk+Z1azd8/IzMRVs0N1MnYz8YGmO3YxldJ8LL0IYps2vvUoPuS8shmLOeuuennn76hMPTu796/H4LU6d+A7RpW8tNLr8/kk1aFG2umcX9n75hq1WFNNzairWldpLuauzG2/8RQw63VadThFZWT/z5NW+rOEx+Oq13erJvlFZQj0iG23HwXPu+nV7U+OIJtUIuo7W3n2YPqtWcljtp4iv/eVHu8IR7MFySX5BRiXggdmPDjj6ilDCLkaFKgitFGhTpja6YW3bqGQH4ew6cE+Lu35mrtimmrGVgKzovJXj3aoq+mU7yadXF0oPdlJReivl9RjCTuK4qlSxCs1b6MHhsO6TUYu65X9CW+P9upwdVJaHq2Piv1NJd5m06jSu8vENToU29/d3n1vYY1Dnz4Tpy3c8m/FGVTqX11Gfma2SSYvKPIcidyUVMLGz1QOK6hoisU0tnYqdJ3g21xi3/LyOz2VtFVIprxXFdThKb0NfZFfdmnz1/JM6cvPxTKb+3Z102sgKink2F3+wZTlm+46ZenmeG2rCCXEJ8yKQjQqXXeUxU1GObSHuiYw3iKuWSIw1a4ssTTdNy3k0tczEl8YUYzSjFvvJtXjhcvUdJJvesWVBmI/imEn2INrm8jWwG1FVTSVnyY5ZRnhyYzdx0QxGEsyY0HzPbWlLgK4fGXincrwZ/wAtcTITxNNy0NVKKbRNayXZSIucRjxZWltiTcbwfVfdHQwpnObNi3Wj1b8jqIriZZVvMddD0opLP3489Tnvir4i3F8mi+29Xb9K4u2l9fMe2rtBQg3pZZ9/gcDBuTc5ayd/DgiLXRwcfld1VU9Xq3m29W+bJ3Qu4SkJ6EgKRenEuqZeEBr8RaMBtSsATInK5ULInjZuTFGrMdrLiBlRZbn9KRrMcwrvqJWsMYepbuCxeNpjEVMy1Oq1oxWrTnLRDNCk7ZsTW7Mwk2gtNAqURuhTKYVVQ7xiK0JVJBErENcbuLRQ1hpNPxF48g8CadjssRtCNOnBv/ErrpY5naG37SyRfac70oX4JHEbWxu69TfX+LxsZvk1/bcfxLUg95LIridsyrSUu7JcjncRiJTh2Y2uhrY00opTdmlZmPlXr48OG9yL4nGS+a0pNRcc1fJg8CnObfBZeJKdN1276K3UttTERoKMqbu2819xbbTjk7btGSox3pu3A0tnbQu1OLtb6nzvFbXdVx3tFwXM39j1dMmOUssJlLa+oV7TgpLRo52thXvO2lzT2HiN6m48s0MuiuR1Y3p87y8fhncXDVsPK6yJhhnnoExGIk2wK3pPWyMvBX81+l9l00qrS4JmxN5GRh6kYVI5/q7L68DUk8jPJphu+3PfE0v7KRhRjkja+JYf2cl71MWg7xRk7+BFiYou2egDvxi0YhdwHAOkClWrnqdK4bdGKELMqVGU2VnhrZsyMZtCnFtJ3fJZmtta8uzw9TClstLNRt0NJXPcAo41vSHmHp78l+jxvl4kUqFjTw8klm9Q21mJSHzF2d1Zu2oWhTq20glzvzCvdfNjNGK/y+YbF/6zqFervZRTXc/yadLFTX6oNeTQWnDiMRguIbRlNmqFRSWQXdFqcLaDMahO1YxeMQsIFaZpbGwjqTvwjm+vBCndTy5+GNrL2xUa7PJHB7RpuVRL+Jep9S23stfq8zhdo4JKp4nRbHk8Utu0uyVm7WyAxl/D4nq7zKxmYPbxuoztqKbfYVvUypRqSdpX8TroJPgUeGTd7BsrN1mbM2fxZ1WBo6CeHpGzgaDdgisuo6f4Xp3k1/C/sdF8lGN8LU7Sk+UfudC4m2Pp4fyb/sr5xOsuQlWle/JDtSkk2rg6koRViNVO8Z6YM7uV1w06pnR0q29FPmvryMirUVskThMZbJ6fcLj0U5ZavtalvJnKxbhNxejzR1VasmYe06V3vLVGOnXx8mi9ybAFIJGQnp4ZbhimHixaDDU5A1OU0MSlkL05Kxe49ps2WcbvMsqYSbAufEcpXHaKsUtEr9BOopMPKdw1GI9o8JCEcLJ8/M0MHhed/Mbp01yGKcR7Lxn4hYdE/KSGYxB1IPgidnNAuJZZE/LlysQ4211FtXUNU5HW7GdONNRjJN6yzzucTFu41S+pWN05OfjvJNb06vaULxZxO0sPvN5Zo38LtJ/pnmufFdRfEQTm7aGlu3D4Zcd1XFYiOeYtu5nU7R2epJvic5Xg46kV6PDyzL2NQYxuCNKeY3GsJ0NDC0zbwbSXec5Rr56s0qM+I4jLG12/w7POS45eR0CicJsfGOE4y4Xz6PU7u5thdvH+Xhcc9/r5rXgmI4inbUcqVMxCvVunfwLsccK1UZ+LrWDV8UrHO7W2hnZC2cwtrVobUurSyfPmBxmKsnZnNxxJWdSTyRncJ9OjHKzqtHA4h8TShURiYejNLVXGYufcZWPV4rddxsxaJMynjGtV5DNPaMenUjToxsOKo+RZYmXIHDFxfFBY14g0Dli+aaCxqXDLca4FJUIcJJeQDyCmmMUKgvKuo6yi/E9T2lC/6JPogFrXozGKauZtLHLhTl9F9xqOJm8lFLrmPaLL+NOjG+bySBYjHxWSd+5CkoSl+qTa5aLyRDoJAUxm+3quLlLTL1PUnzPbttCu/YFa/DcLMPTEoSGqdQGVmjcCrjZ3K05WDvMqMssZei9WF0YmLpapm9pkzK2pEblkuOWnNylZsJGoAr5SfUmnImvVw7jTw7NrCowsIzcwQSnnNRr4eOR2OzsXenC/K3lkcdQZqUMRaKXvU0l0835PH5xx+KxFnYzXid65StZy4g5S4LJGtzjz+PgyypHEU5Nu3mJvY6erbNqMA0aZjc678PjYz2wf+1RXApPC20R0LogalFEbronFjPUc9Km1xJjvdxp1aIH5YbX46LpEumGseYbOQt/065Flh0GsXjEW1yBwoIPTw65IJSgMRiJpJEU8KuQ3SoLuK0UNU0AolGihqMAVMNGY0WiJFJslSKtDSDMG4h2RuiVtVRCQkVaLJAVM0qg1TZnwGaNQcrKzQ9dXMnaWhoSk8ytbD70bMac+OZRxGPdpFKbC7doOE0n4PmLUSa6OD1pr4Rm3hJGFhDZwsgjXNt0JjkJZGdQkNxeRcceccE5ZsJTiLweY3RQrUYYag0Ihoo9CAW1hNEOCF6yGprITrMSpCdVC84jFRgnEDB3SVANuk7oFsFUwkKZexYS5XoIKVhENFAva0EMwKU6YzCmBWphENFFFCweA0Wq2JaLuJXdGWwpxJgEcSGBo3SyieRdCD0YnnEukX3cgSBKbXeuQ1h6ikrr+jBOJfCU7N944LrRPbWzVWhZ6/wCF8mcUqThJxkrNOzPpVSBy/wAV4C6VWOTWUu9DsVx5ds/CGvhlmYeFclwv0NrCVL9xDoybFBjkZGfQkOxeRccuccJSWY9SQnRHaKFRjDlEtUyIpxsUxkuzdcPQR2PVJ5CVWVwk5dnyB7ojBse3Qjge3RooViT0jwE84looqkTBCaYmIQD0oA4IapgdXhENCJWIaKGlKjcukTEtujSo0eRdIiUQParKMJYiwGhIukVReABa1i6KbxZSAl90tErEsCaK2JbXp3o1P/V+aG+hWrG6s+JQxrjMCro16MckZVGluTlB/wCGTXhw+htYONyHZn62boRsNx6AKURiJUc2Tg6M8zRoyyMyhA0qESarGTRqFawPGTWvB6/kJ8rIUqQtfPLiuDAUODy3eXpwGoRyEd2zST006PgacYZeAEA4gmMTgU+XkCaW3Ssg+4ClACAc8xihIXVLOzGcNStYG2ujsEMQQOlEYhESKtEPFFIUwqiNNqYslkpHnEZPRRMkeSLTQEFIpfMvKBVUwXHke3idw9YDWTLnqcQu6CbVWXiTulnEaEpla0LtPhb6lkiyGW9XbmttUt2qp/5sn1Q1g3kG2/RTp9GmvMDs+OSJ+3VLvBoxiERFJBYxKYWv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5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Question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blood volume per person</a:t>
            </a:r>
          </a:p>
          <a:p>
            <a:pPr lvl="1"/>
            <a:r>
              <a:rPr lang="en-US" dirty="0" smtClean="0"/>
              <a:t>Vary male to female?</a:t>
            </a:r>
          </a:p>
          <a:p>
            <a:pPr lvl="2"/>
            <a:r>
              <a:rPr lang="en-US" dirty="0" smtClean="0"/>
              <a:t>Men 5-6 liters</a:t>
            </a:r>
          </a:p>
          <a:p>
            <a:pPr lvl="2"/>
            <a:r>
              <a:rPr lang="en-US" dirty="0" smtClean="0"/>
              <a:t>Women 4-5 liters </a:t>
            </a:r>
          </a:p>
          <a:p>
            <a:pPr lvl="1"/>
            <a:r>
              <a:rPr lang="en-US" dirty="0" smtClean="0"/>
              <a:t>Factors that affect blood volume?</a:t>
            </a:r>
          </a:p>
          <a:p>
            <a:pPr lvl="2"/>
            <a:r>
              <a:rPr lang="en-US" dirty="0" smtClean="0"/>
              <a:t>Body size</a:t>
            </a:r>
          </a:p>
          <a:p>
            <a:pPr lvl="2"/>
            <a:r>
              <a:rPr lang="en-US" dirty="0" smtClean="0"/>
              <a:t>Fluid and electrolyte concentration</a:t>
            </a:r>
          </a:p>
          <a:p>
            <a:pPr lvl="2"/>
            <a:r>
              <a:rPr lang="en-US" dirty="0" smtClean="0"/>
              <a:t>Amount of adipose tissue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156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components of Blood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 Blood Cells </a:t>
            </a:r>
          </a:p>
          <a:p>
            <a:r>
              <a:rPr lang="en-US" dirty="0" smtClean="0"/>
              <a:t>White Blood Cells</a:t>
            </a:r>
          </a:p>
          <a:p>
            <a:r>
              <a:rPr lang="en-US" dirty="0" smtClean="0"/>
              <a:t>Plasma</a:t>
            </a:r>
          </a:p>
          <a:p>
            <a:r>
              <a:rPr lang="en-US" dirty="0" smtClean="0"/>
              <a:t>Platelets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581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Sample by Volume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Known as a hematocrit </a:t>
            </a:r>
          </a:p>
          <a:p>
            <a:r>
              <a:rPr lang="en-US" dirty="0" smtClean="0"/>
              <a:t>RBC – 45%</a:t>
            </a:r>
          </a:p>
          <a:p>
            <a:r>
              <a:rPr lang="en-US" dirty="0" smtClean="0"/>
              <a:t>WBC and platelets – Less than 1%</a:t>
            </a:r>
          </a:p>
          <a:p>
            <a:r>
              <a:rPr lang="en-US" dirty="0" smtClean="0"/>
              <a:t>Plasma – 55%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972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of Blood </a:t>
            </a:r>
            <a:endParaRPr lang="en-US" dirty="0"/>
          </a:p>
        </p:txBody>
      </p:sp>
      <p:pic>
        <p:nvPicPr>
          <p:cNvPr id="1026" name="Picture 2" descr="http://2.bp.blogspot.com/_AvN1PycScUE/R8zrU1DY2UI/AAAAAAAAABY/cw7eNlq_o2A/s400/Illu_blood_cell_line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33945"/>
            <a:ext cx="6934200" cy="506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00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Blood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Known as erythrocytes</a:t>
            </a:r>
          </a:p>
          <a:p>
            <a:r>
              <a:rPr lang="en-US" dirty="0" smtClean="0"/>
              <a:t>Bio-concave discs </a:t>
            </a:r>
          </a:p>
          <a:p>
            <a:pPr lvl="1"/>
            <a:r>
              <a:rPr lang="en-US" dirty="0" smtClean="0"/>
              <a:t>FXN: transport gases </a:t>
            </a:r>
          </a:p>
          <a:p>
            <a:r>
              <a:rPr lang="en-US" dirty="0" smtClean="0"/>
              <a:t>1/3 hemoglobin (protein) by volume</a:t>
            </a:r>
          </a:p>
          <a:p>
            <a:pPr lvl="1"/>
            <a:r>
              <a:rPr lang="en-US" dirty="0" smtClean="0"/>
              <a:t>Function of hemoglobin?</a:t>
            </a:r>
          </a:p>
          <a:p>
            <a:pPr lvl="1"/>
            <a:r>
              <a:rPr lang="en-US" dirty="0" smtClean="0"/>
              <a:t>Cyanosis 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Lack Nucleus and </a:t>
            </a:r>
            <a:r>
              <a:rPr lang="en-US" dirty="0" err="1" smtClean="0"/>
              <a:t>Mitocondria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smtClean="0"/>
              <a:t>Produce ATP through glycolysis 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2050" name="Picture 2" descr="http://chenected.aiche.org/wp-content/uploads/2012/11/red-blood-cel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084606"/>
            <a:ext cx="3779753" cy="277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207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RBC Production/Destruction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are RBC Produced?</a:t>
            </a:r>
          </a:p>
          <a:p>
            <a:r>
              <a:rPr lang="en-US" dirty="0" smtClean="0"/>
              <a:t>Where are RBC Destroyed?</a:t>
            </a:r>
          </a:p>
          <a:p>
            <a:pPr lvl="1"/>
            <a:r>
              <a:rPr lang="en-US" dirty="0" smtClean="0"/>
              <a:t>Macrophages destroy in liver/spleen</a:t>
            </a:r>
          </a:p>
          <a:p>
            <a:r>
              <a:rPr lang="en-US" dirty="0" smtClean="0"/>
              <a:t>Dietary factors that affect red blood cell production</a:t>
            </a:r>
          </a:p>
          <a:p>
            <a:pPr lvl="1"/>
            <a:r>
              <a:rPr lang="en-US" dirty="0" smtClean="0"/>
              <a:t>Too little (anemic) </a:t>
            </a:r>
          </a:p>
          <a:p>
            <a:pPr lvl="1"/>
            <a:r>
              <a:rPr lang="en-US" dirty="0" smtClean="0"/>
              <a:t>Protein increases the production of RBCs</a:t>
            </a:r>
          </a:p>
        </p:txBody>
      </p:sp>
      <p:pic>
        <p:nvPicPr>
          <p:cNvPr id="4098" name="Picture 2" descr="http://media.summitmedicalgroup.com/media/db/relayhealth-images/spleen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782" y="3352800"/>
            <a:ext cx="2708067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259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Blood Cells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Known as leukocytes – protect against disease</a:t>
            </a:r>
          </a:p>
          <a:p>
            <a:r>
              <a:rPr lang="en-US" dirty="0" smtClean="0"/>
              <a:t>Develop from </a:t>
            </a:r>
            <a:r>
              <a:rPr lang="en-US" dirty="0" err="1" smtClean="0"/>
              <a:t>hemoctyoblasts</a:t>
            </a:r>
            <a:r>
              <a:rPr lang="en-US" dirty="0" smtClean="0"/>
              <a:t> in red bone marrow (see origin of blood slide)</a:t>
            </a:r>
          </a:p>
          <a:p>
            <a:r>
              <a:rPr lang="en-US" dirty="0" smtClean="0"/>
              <a:t>WBCs transported to sites of infection (can leave bloodstream)</a:t>
            </a:r>
          </a:p>
          <a:p>
            <a:r>
              <a:rPr lang="en-US" dirty="0" smtClean="0"/>
              <a:t>Five (major) types of WBC</a:t>
            </a:r>
          </a:p>
          <a:p>
            <a:pPr lvl="1"/>
            <a:r>
              <a:rPr lang="en-US" dirty="0" smtClean="0"/>
              <a:t>Vary in size, nature of their cytoplasm, shape of nucleus, and staining characteristics.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491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Types of WBCs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Granulocytes- leukocytes with granular cytoplasm </a:t>
            </a:r>
          </a:p>
          <a:p>
            <a:pPr lvl="1"/>
            <a:r>
              <a:rPr lang="en-US" dirty="0" smtClean="0"/>
              <a:t>Develop in the red bone marrow </a:t>
            </a:r>
          </a:p>
          <a:p>
            <a:pPr lvl="1"/>
            <a:r>
              <a:rPr lang="en-US" dirty="0" smtClean="0"/>
              <a:t>Average lifespan: 12 hours</a:t>
            </a:r>
          </a:p>
          <a:p>
            <a:pPr lvl="1"/>
            <a:r>
              <a:rPr lang="en-US" dirty="0" smtClean="0"/>
              <a:t>Includes Neutrophils, </a:t>
            </a:r>
            <a:r>
              <a:rPr lang="en-US" dirty="0" err="1" smtClean="0"/>
              <a:t>Eosinophils</a:t>
            </a:r>
            <a:r>
              <a:rPr lang="en-US" dirty="0" smtClean="0"/>
              <a:t>, and Basophils  </a:t>
            </a:r>
          </a:p>
          <a:p>
            <a:r>
              <a:rPr lang="en-US" dirty="0" err="1" smtClean="0"/>
              <a:t>Agranulocytes</a:t>
            </a:r>
            <a:r>
              <a:rPr lang="en-US" dirty="0" smtClean="0"/>
              <a:t>- cells without cytoplasmic granules </a:t>
            </a:r>
          </a:p>
          <a:p>
            <a:pPr lvl="1"/>
            <a:r>
              <a:rPr lang="en-US" dirty="0" smtClean="0"/>
              <a:t>Include Monocytes and Lymphocytes </a:t>
            </a:r>
          </a:p>
          <a:p>
            <a:pPr lvl="1"/>
            <a:r>
              <a:rPr lang="en-US" dirty="0" smtClean="0"/>
              <a:t>Monocytes (red bone marrow) Lymphocytes (organs of the lymphatic system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8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95</TotalTime>
  <Words>369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Blood</vt:lpstr>
      <vt:lpstr>Blood Question </vt:lpstr>
      <vt:lpstr>Four components of Blood </vt:lpstr>
      <vt:lpstr>Blood Sample by Volume </vt:lpstr>
      <vt:lpstr>Origin of Blood </vt:lpstr>
      <vt:lpstr>Red Blood Cells</vt:lpstr>
      <vt:lpstr>RBC Production/Destruction </vt:lpstr>
      <vt:lpstr>White Blood Cells </vt:lpstr>
      <vt:lpstr>2 Types of WBCs</vt:lpstr>
      <vt:lpstr>WBCs</vt:lpstr>
      <vt:lpstr>Platelets </vt:lpstr>
      <vt:lpstr>Plasma </vt:lpstr>
      <vt:lpstr>Plasma Components </vt:lpstr>
      <vt:lpstr>Conditions/Diseases</vt:lpstr>
    </vt:vector>
  </TitlesOfParts>
  <Company>North Haven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</dc:title>
  <dc:creator>Cappiello.Jacqueline</dc:creator>
  <cp:lastModifiedBy>Cappiello.Jacqueline</cp:lastModifiedBy>
  <cp:revision>17</cp:revision>
  <dcterms:created xsi:type="dcterms:W3CDTF">2014-02-11T15:36:19Z</dcterms:created>
  <dcterms:modified xsi:type="dcterms:W3CDTF">2014-02-11T17:11:30Z</dcterms:modified>
</cp:coreProperties>
</file>