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89" r:id="rId9"/>
    <p:sldId id="265" r:id="rId10"/>
    <p:sldId id="266" r:id="rId11"/>
    <p:sldId id="268" r:id="rId12"/>
    <p:sldId id="269" r:id="rId13"/>
    <p:sldId id="287" r:id="rId14"/>
    <p:sldId id="286" r:id="rId15"/>
    <p:sldId id="285" r:id="rId16"/>
    <p:sldId id="270" r:id="rId17"/>
    <p:sldId id="271" r:id="rId18"/>
    <p:sldId id="272" r:id="rId19"/>
    <p:sldId id="273" r:id="rId20"/>
    <p:sldId id="275" r:id="rId21"/>
    <p:sldId id="279" r:id="rId22"/>
    <p:sldId id="280" r:id="rId23"/>
    <p:sldId id="281" r:id="rId24"/>
    <p:sldId id="282" r:id="rId25"/>
    <p:sldId id="283" r:id="rId26"/>
    <p:sldId id="291" r:id="rId27"/>
    <p:sldId id="292" r:id="rId28"/>
    <p:sldId id="290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2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2E3DC-F615-4F65-9EAC-E6AFBC5E42B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9630E-3CD0-4A0B-B6FD-DD7A229E8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99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7B733D-55DA-4397-969B-A484850C3ED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361015-F252-428F-9131-0DCD4AC30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quine-reproduction.com/articles/gct2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igioustolerance.org/abo_fetu.htm" TargetMode="External"/><Relationship Id="rId2" Type="http://schemas.openxmlformats.org/officeDocument/2006/relationships/hyperlink" Target="http://www.ncbi.nlm.nih.gov/pubmedhealth/PMH000226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yoclinic.com/health/male-infertility/DS01038/DSECTION=alternative-medicine" TargetMode="External"/><Relationship Id="rId5" Type="http://schemas.openxmlformats.org/officeDocument/2006/relationships/hyperlink" Target="http://www.nlm.nih.gov/medlineplus/ency/article/002398.htm" TargetMode="External"/><Relationship Id="rId4" Type="http://schemas.openxmlformats.org/officeDocument/2006/relationships/hyperlink" Target="http://en.wikipedia.org/wiki/Human_embryogenesi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unnie_yupyup/asexual-vs-sexual-reproduction" TargetMode="External"/><Relationship Id="rId7" Type="http://schemas.openxmlformats.org/officeDocument/2006/relationships/hyperlink" Target="http://kilby.sac.on.ca/departments/science/snc2d/CourseDocs/sb_pdf/is10_unit_a2-3.pdf" TargetMode="External"/><Relationship Id="rId2" Type="http://schemas.openxmlformats.org/officeDocument/2006/relationships/hyperlink" Target="http://www.biotopics.co.uk/genes1/asexual_and_sexual_reprodu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benkim.com/organ-systems.htm" TargetMode="External"/><Relationship Id="rId5" Type="http://schemas.openxmlformats.org/officeDocument/2006/relationships/hyperlink" Target="http://library.thinkquest.org/2935/Natures_Best/Nat_Best_Low_Level/Reproductive_page.L.html" TargetMode="External"/><Relationship Id="rId4" Type="http://schemas.openxmlformats.org/officeDocument/2006/relationships/hyperlink" Target="http://biology.clc.uc.edu/courses/bio105/reproduc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617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haroni" pitchFamily="2" charset="-79"/>
                <a:cs typeface="Aharoni" pitchFamily="2" charset="-79"/>
              </a:rPr>
              <a:t>The Reproductive System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99" y="457200"/>
            <a:ext cx="256369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33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Phyla Annelida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101674" cy="4830763"/>
          </a:xfrm>
        </p:spPr>
        <p:txBody>
          <a:bodyPr>
            <a:normAutofit/>
          </a:bodyPr>
          <a:lstStyle/>
          <a:p>
            <a:r>
              <a:rPr lang="en-US" sz="1800" u="sng" dirty="0" err="1" smtClean="0"/>
              <a:t>Lumbricus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Terrestris</a:t>
            </a:r>
            <a:r>
              <a:rPr lang="en-US" sz="1800" u="sng" dirty="0" smtClean="0"/>
              <a:t>: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(common earthworm)</a:t>
            </a:r>
          </a:p>
          <a:p>
            <a:r>
              <a:rPr lang="en-US" sz="1800" dirty="0" smtClean="0"/>
              <a:t>They are hermaphrodites but cross-fertilize</a:t>
            </a:r>
          </a:p>
          <a:p>
            <a:r>
              <a:rPr lang="en-US" sz="1800" dirty="0" smtClean="0"/>
              <a:t>Some reproduce sexually by fragmentation</a:t>
            </a:r>
          </a:p>
          <a:p>
            <a:r>
              <a:rPr lang="en-US" sz="1800" dirty="0" smtClean="0"/>
              <a:t>Advantages/ adaptations: Earthworms are slow moving, finding mates is not always easy. Having the ability to reproduce without a partner allows the worm to reproduce if conditions do not permit finding of a mate.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752600"/>
            <a:ext cx="545872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3854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Phyla </a:t>
            </a:r>
            <a:r>
              <a:rPr lang="en-US" dirty="0" err="1" smtClean="0"/>
              <a:t>Arthropoda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754563"/>
          </a:xfrm>
        </p:spPr>
        <p:txBody>
          <a:bodyPr>
            <a:normAutofit/>
          </a:bodyPr>
          <a:lstStyle/>
          <a:p>
            <a:r>
              <a:rPr lang="en-US" sz="2400" u="sng" dirty="0" err="1" smtClean="0"/>
              <a:t>Belostoma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Flumineum</a:t>
            </a:r>
            <a:endParaRPr lang="en-US" sz="2400" u="sng" dirty="0" smtClean="0"/>
          </a:p>
          <a:p>
            <a:r>
              <a:rPr lang="en-US" sz="2400" dirty="0" smtClean="0"/>
              <a:t>Fewer offspring than most insects because of increase in parental care</a:t>
            </a:r>
          </a:p>
          <a:p>
            <a:r>
              <a:rPr lang="en-US" sz="2400" dirty="0" smtClean="0"/>
              <a:t>Complex reproductive systems </a:t>
            </a:r>
          </a:p>
          <a:p>
            <a:r>
              <a:rPr lang="en-US" sz="2400" dirty="0" smtClean="0"/>
              <a:t>Advantages/Adaptations: Eggs are laid on the back of the males, who care for them until they hatch. Females actively search for mates.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352800" cy="37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49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93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dirty="0" smtClean="0"/>
              <a:t>		Phyla Mammalia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3600" u="sng" dirty="0" smtClean="0"/>
              <a:t>Homo sapiens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36" y="191244"/>
            <a:ext cx="2220193" cy="16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2266524"/>
            <a:ext cx="4624003" cy="400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76" y="2266525"/>
            <a:ext cx="4517723" cy="399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91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Fertilization of an Egg by Sperm</a:t>
            </a:r>
            <a:br>
              <a:rPr lang="en-US" dirty="0" smtClean="0"/>
            </a:br>
            <a:r>
              <a:rPr lang="en-US" sz="3100" dirty="0" smtClean="0"/>
              <a:t>- Conception occurs in the Oviducts</a:t>
            </a:r>
            <a:endParaRPr lang="en-US" sz="31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08" y="1554163"/>
            <a:ext cx="841438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20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Female Reproductive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Two types of cycles occur: menstrual and estrous</a:t>
            </a:r>
          </a:p>
          <a:p>
            <a:pPr lvl="1"/>
            <a:r>
              <a:rPr lang="en-US" sz="3000" dirty="0" smtClean="0"/>
              <a:t>Menstrual: </a:t>
            </a:r>
            <a:r>
              <a:rPr lang="en-US" sz="3000" dirty="0"/>
              <a:t>The endometrium is shed from the uterus in a bleeding called </a:t>
            </a:r>
            <a:r>
              <a:rPr lang="en-US" sz="3000" dirty="0" smtClean="0"/>
              <a:t>menstruation (sexual </a:t>
            </a:r>
            <a:r>
              <a:rPr lang="en-US" sz="3000" dirty="0"/>
              <a:t>receptivity is not limited to a specific </a:t>
            </a:r>
            <a:r>
              <a:rPr lang="en-US" sz="3000" dirty="0" smtClean="0"/>
              <a:t>timeframe)</a:t>
            </a:r>
          </a:p>
          <a:p>
            <a:pPr marL="0" indent="0">
              <a:buNone/>
            </a:pPr>
            <a:r>
              <a:rPr lang="en-US" sz="3000" dirty="0" smtClean="0"/>
              <a:t>	- </a:t>
            </a:r>
            <a:r>
              <a:rPr lang="en-US" sz="3000" dirty="0"/>
              <a:t>If an embryo has not implanted in the </a:t>
            </a:r>
            <a:r>
              <a:rPr lang="en-US" sz="3000" dirty="0" smtClean="0"/>
              <a:t>  			endometrium </a:t>
            </a:r>
            <a:r>
              <a:rPr lang="en-US" sz="3000" dirty="0"/>
              <a:t>by the end of the secretory </a:t>
            </a:r>
            <a:r>
              <a:rPr lang="en-US" sz="3000" dirty="0" smtClean="0"/>
              <a:t>		phase a new menstrual flow begins</a:t>
            </a:r>
          </a:p>
          <a:p>
            <a:pPr marL="0" indent="0">
              <a:buNone/>
            </a:pPr>
            <a:r>
              <a:rPr lang="en-US" sz="3000" dirty="0" smtClean="0"/>
              <a:t>      --Estrous: </a:t>
            </a:r>
            <a:r>
              <a:rPr lang="en-US" sz="3000" dirty="0"/>
              <a:t>The endometrium is reabsorbed by the </a:t>
            </a:r>
            <a:r>
              <a:rPr lang="en-US" sz="3000" dirty="0" smtClean="0"/>
              <a:t>uterus (sexual </a:t>
            </a:r>
            <a:r>
              <a:rPr lang="en-US" sz="3000" dirty="0"/>
              <a:t>receptivity is limited to a “heat” </a:t>
            </a:r>
            <a:r>
              <a:rPr lang="en-US" sz="3000" dirty="0" smtClean="0"/>
              <a:t>period)</a:t>
            </a:r>
          </a:p>
          <a:p>
            <a:r>
              <a:rPr lang="en-US" sz="3000" dirty="0" smtClean="0"/>
              <a:t>Menopause= cessation of ovulation and menstruation between the ages of 46 and 54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630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2819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-Hormones coordinate the menstrual and ovarian cycles so that growth of the follicle and ovulation are synchronized with preparation of the uterine lining for a possible embryo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Five hormones participate: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2"/>
                </a:solidFill>
              </a:rPr>
              <a:t>GnRH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FSH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LH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Estrogen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Progesterone</a:t>
            </a:r>
          </a:p>
        </p:txBody>
      </p:sp>
    </p:spTree>
    <p:extLst>
      <p:ext uri="{BB962C8B-B14F-4D97-AF65-F5344CB8AC3E}">
        <p14:creationId xmlns="" xmlns:p14="http://schemas.microsoft.com/office/powerpoint/2010/main" val="4265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Reproductive System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system provides a way to produce and transport gametes</a:t>
            </a:r>
          </a:p>
          <a:p>
            <a:r>
              <a:rPr lang="en-US" dirty="0" smtClean="0"/>
              <a:t>Maximizes survival of offspring while in embryonic state</a:t>
            </a:r>
          </a:p>
          <a:p>
            <a:r>
              <a:rPr lang="en-US" dirty="0" smtClean="0"/>
              <a:t>Provides environment for growth of offspring (womb)</a:t>
            </a:r>
          </a:p>
          <a:p>
            <a:r>
              <a:rPr lang="en-US" dirty="0" smtClean="0"/>
              <a:t>Needed for species continuation/adaptation 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26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Interdependence of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body systems are dependent on one another</a:t>
            </a:r>
          </a:p>
          <a:p>
            <a:r>
              <a:rPr lang="en-US" dirty="0" smtClean="0"/>
              <a:t>The reproductive system is governed by the nervous/endocrine systems, determine when/ how many gametes produced + regulate cycles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8768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89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228600" y="73378"/>
            <a:ext cx="8534399" cy="4574822"/>
            <a:chOff x="657" y="1382"/>
            <a:chExt cx="4770" cy="2698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657" y="1382"/>
              <a:ext cx="4770" cy="2698"/>
              <a:chOff x="96" y="484"/>
              <a:chExt cx="5679" cy="3212"/>
            </a:xfrm>
          </p:grpSpPr>
          <p:pic>
            <p:nvPicPr>
              <p:cNvPr id="12" name="Picture 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005"/>
                <a:ext cx="4560" cy="2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auto">
              <a:xfrm>
                <a:off x="639" y="766"/>
                <a:ext cx="546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Placenta</a:t>
                </a:r>
              </a:p>
            </p:txBody>
          </p:sp>
          <p:sp>
            <p:nvSpPr>
              <p:cNvPr id="14" name="Text Box 54"/>
              <p:cNvSpPr txBox="1">
                <a:spLocks noChangeArrowheads="1"/>
              </p:cNvSpPr>
              <p:nvPr/>
            </p:nvSpPr>
            <p:spPr bwMode="auto">
              <a:xfrm>
                <a:off x="2001" y="1966"/>
                <a:ext cx="79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Umbilical cord</a:t>
                </a:r>
              </a:p>
            </p:txBody>
          </p:sp>
          <p:sp>
            <p:nvSpPr>
              <p:cNvPr id="15" name="Text Box 55"/>
              <p:cNvSpPr txBox="1">
                <a:spLocks noChangeArrowheads="1"/>
              </p:cNvSpPr>
              <p:nvPr/>
            </p:nvSpPr>
            <p:spPr bwMode="auto">
              <a:xfrm>
                <a:off x="1949" y="2209"/>
                <a:ext cx="84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Chorionic villus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containing fetal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capillaries</a:t>
                </a:r>
              </a:p>
            </p:txBody>
          </p:sp>
          <p:sp>
            <p:nvSpPr>
              <p:cNvPr id="16" name="Text Box 56"/>
              <p:cNvSpPr txBox="1">
                <a:spLocks noChangeArrowheads="1"/>
              </p:cNvSpPr>
              <p:nvPr/>
            </p:nvSpPr>
            <p:spPr bwMode="auto">
              <a:xfrm>
                <a:off x="1866" y="2644"/>
                <a:ext cx="831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Maternal blood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pools</a:t>
                </a:r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>
                <a:off x="298" y="3126"/>
                <a:ext cx="447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Uterus</a:t>
                </a:r>
              </a:p>
            </p:txBody>
          </p:sp>
          <p:sp>
            <p:nvSpPr>
              <p:cNvPr id="18" name="Line 58"/>
              <p:cNvSpPr>
                <a:spLocks noChangeShapeType="1"/>
              </p:cNvSpPr>
              <p:nvPr/>
            </p:nvSpPr>
            <p:spPr bwMode="auto">
              <a:xfrm flipV="1">
                <a:off x="912" y="960"/>
                <a:ext cx="144" cy="5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59"/>
              <p:cNvSpPr>
                <a:spLocks noChangeShapeType="1"/>
              </p:cNvSpPr>
              <p:nvPr/>
            </p:nvSpPr>
            <p:spPr bwMode="auto">
              <a:xfrm flipH="1">
                <a:off x="720" y="2928"/>
                <a:ext cx="96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60"/>
              <p:cNvSpPr>
                <a:spLocks noChangeShapeType="1"/>
              </p:cNvSpPr>
              <p:nvPr/>
            </p:nvSpPr>
            <p:spPr bwMode="auto">
              <a:xfrm>
                <a:off x="1344" y="2064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 flipH="1">
                <a:off x="2784" y="2304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62"/>
              <p:cNvSpPr>
                <a:spLocks noChangeShapeType="1"/>
              </p:cNvSpPr>
              <p:nvPr/>
            </p:nvSpPr>
            <p:spPr bwMode="auto">
              <a:xfrm flipH="1">
                <a:off x="2696" y="2736"/>
                <a:ext cx="2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2718" y="3183"/>
                <a:ext cx="77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Fetal arteriole</a:t>
                </a:r>
              </a:p>
            </p:txBody>
          </p:sp>
          <p:sp>
            <p:nvSpPr>
              <p:cNvPr id="24" name="Text Box 64"/>
              <p:cNvSpPr txBox="1">
                <a:spLocks noChangeArrowheads="1"/>
              </p:cNvSpPr>
              <p:nvPr/>
            </p:nvSpPr>
            <p:spPr bwMode="auto">
              <a:xfrm>
                <a:off x="2730" y="3326"/>
                <a:ext cx="709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Fetal venule</a:t>
                </a:r>
              </a:p>
            </p:txBody>
          </p:sp>
          <p:sp>
            <p:nvSpPr>
              <p:cNvPr id="25" name="Text Box 65"/>
              <p:cNvSpPr txBox="1">
                <a:spLocks noChangeArrowheads="1"/>
              </p:cNvSpPr>
              <p:nvPr/>
            </p:nvSpPr>
            <p:spPr bwMode="auto">
              <a:xfrm>
                <a:off x="2730" y="3470"/>
                <a:ext cx="797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Umbilical cord</a:t>
                </a:r>
              </a:p>
            </p:txBody>
          </p:sp>
          <p:sp>
            <p:nvSpPr>
              <p:cNvPr id="26" name="Text Box 66"/>
              <p:cNvSpPr txBox="1">
                <a:spLocks noChangeArrowheads="1"/>
              </p:cNvSpPr>
              <p:nvPr/>
            </p:nvSpPr>
            <p:spPr bwMode="auto">
              <a:xfrm>
                <a:off x="4838" y="1595"/>
                <a:ext cx="894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Maternal portion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of placenta</a:t>
                </a:r>
              </a:p>
            </p:txBody>
          </p:sp>
          <p:sp>
            <p:nvSpPr>
              <p:cNvPr id="27" name="Text Box 67"/>
              <p:cNvSpPr txBox="1">
                <a:spLocks noChangeArrowheads="1"/>
              </p:cNvSpPr>
              <p:nvPr/>
            </p:nvSpPr>
            <p:spPr bwMode="auto">
              <a:xfrm>
                <a:off x="4799" y="2430"/>
                <a:ext cx="976" cy="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Fetal portion of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placenta (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chorion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28" name="Text Box 68"/>
              <p:cNvSpPr txBox="1">
                <a:spLocks noChangeArrowheads="1"/>
              </p:cNvSpPr>
              <p:nvPr/>
            </p:nvSpPr>
            <p:spPr bwMode="auto">
              <a:xfrm>
                <a:off x="4803" y="3135"/>
                <a:ext cx="943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Umbilical arteries</a:t>
                </a:r>
              </a:p>
            </p:txBody>
          </p:sp>
          <p:sp>
            <p:nvSpPr>
              <p:cNvPr id="29" name="Text Box 69"/>
              <p:cNvSpPr txBox="1">
                <a:spLocks noChangeArrowheads="1"/>
              </p:cNvSpPr>
              <p:nvPr/>
            </p:nvSpPr>
            <p:spPr bwMode="auto">
              <a:xfrm>
                <a:off x="4795" y="3282"/>
                <a:ext cx="787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Umbilical vein</a:t>
                </a:r>
              </a:p>
            </p:txBody>
          </p:sp>
          <p:sp>
            <p:nvSpPr>
              <p:cNvPr id="30" name="Line 70"/>
              <p:cNvSpPr>
                <a:spLocks noChangeShapeType="1"/>
              </p:cNvSpPr>
              <p:nvPr/>
            </p:nvSpPr>
            <p:spPr bwMode="auto">
              <a:xfrm flipH="1">
                <a:off x="3504" y="3552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71"/>
              <p:cNvSpPr>
                <a:spLocks noChangeShapeType="1"/>
              </p:cNvSpPr>
              <p:nvPr/>
            </p:nvSpPr>
            <p:spPr bwMode="auto">
              <a:xfrm>
                <a:off x="3416" y="3432"/>
                <a:ext cx="19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72"/>
              <p:cNvSpPr>
                <a:spLocks noChangeShapeType="1"/>
              </p:cNvSpPr>
              <p:nvPr/>
            </p:nvSpPr>
            <p:spPr bwMode="auto">
              <a:xfrm>
                <a:off x="3600" y="2620"/>
                <a:ext cx="0" cy="8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73"/>
              <p:cNvSpPr>
                <a:spLocks noChangeShapeType="1"/>
              </p:cNvSpPr>
              <p:nvPr/>
            </p:nvSpPr>
            <p:spPr bwMode="auto">
              <a:xfrm flipH="1">
                <a:off x="3460" y="3312"/>
                <a:ext cx="4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74"/>
              <p:cNvSpPr>
                <a:spLocks noChangeShapeType="1"/>
              </p:cNvSpPr>
              <p:nvPr/>
            </p:nvSpPr>
            <p:spPr bwMode="auto">
              <a:xfrm>
                <a:off x="3408" y="2452"/>
                <a:ext cx="96" cy="8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75"/>
              <p:cNvSpPr>
                <a:spLocks noChangeShapeType="1"/>
              </p:cNvSpPr>
              <p:nvPr/>
            </p:nvSpPr>
            <p:spPr bwMode="auto">
              <a:xfrm>
                <a:off x="4112" y="3240"/>
                <a:ext cx="6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76"/>
              <p:cNvSpPr>
                <a:spLocks noChangeShapeType="1"/>
              </p:cNvSpPr>
              <p:nvPr/>
            </p:nvSpPr>
            <p:spPr bwMode="auto">
              <a:xfrm flipH="1" flipV="1">
                <a:off x="4128" y="3188"/>
                <a:ext cx="288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Line 77"/>
              <p:cNvSpPr>
                <a:spLocks noChangeShapeType="1"/>
              </p:cNvSpPr>
              <p:nvPr/>
            </p:nvSpPr>
            <p:spPr bwMode="auto">
              <a:xfrm>
                <a:off x="4116" y="3368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utoShape 78"/>
              <p:cNvSpPr>
                <a:spLocks/>
              </p:cNvSpPr>
              <p:nvPr/>
            </p:nvSpPr>
            <p:spPr bwMode="auto">
              <a:xfrm>
                <a:off x="4464" y="1920"/>
                <a:ext cx="48" cy="1200"/>
              </a:xfrm>
              <a:prstGeom prst="rightBrace">
                <a:avLst>
                  <a:gd name="adj1" fmla="val 208333"/>
                  <a:gd name="adj2" fmla="val 50000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Line 79"/>
              <p:cNvSpPr>
                <a:spLocks noChangeShapeType="1"/>
              </p:cNvSpPr>
              <p:nvPr/>
            </p:nvSpPr>
            <p:spPr bwMode="auto">
              <a:xfrm>
                <a:off x="4512" y="2520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AutoShape 80"/>
              <p:cNvSpPr>
                <a:spLocks/>
              </p:cNvSpPr>
              <p:nvPr/>
            </p:nvSpPr>
            <p:spPr bwMode="auto">
              <a:xfrm>
                <a:off x="4564" y="1008"/>
                <a:ext cx="48" cy="1344"/>
              </a:xfrm>
              <a:prstGeom prst="rightBrace">
                <a:avLst>
                  <a:gd name="adj1" fmla="val 233333"/>
                  <a:gd name="adj2" fmla="val 50000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81"/>
              <p:cNvSpPr>
                <a:spLocks noChangeShapeType="1"/>
              </p:cNvSpPr>
              <p:nvPr/>
            </p:nvSpPr>
            <p:spPr bwMode="auto">
              <a:xfrm>
                <a:off x="4608" y="1680"/>
                <a:ext cx="2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 Box 82"/>
              <p:cNvSpPr txBox="1">
                <a:spLocks noChangeArrowheads="1"/>
              </p:cNvSpPr>
              <p:nvPr/>
            </p:nvSpPr>
            <p:spPr bwMode="auto">
              <a:xfrm>
                <a:off x="2471" y="488"/>
                <a:ext cx="545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Maternal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arteries</a:t>
                </a:r>
              </a:p>
            </p:txBody>
          </p:sp>
          <p:sp>
            <p:nvSpPr>
              <p:cNvPr id="43" name="Text Box 83"/>
              <p:cNvSpPr txBox="1">
                <a:spLocks noChangeArrowheads="1"/>
              </p:cNvSpPr>
              <p:nvPr/>
            </p:nvSpPr>
            <p:spPr bwMode="auto">
              <a:xfrm>
                <a:off x="4177" y="484"/>
                <a:ext cx="546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Maternal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veins</a:t>
                </a:r>
              </a:p>
            </p:txBody>
          </p:sp>
          <p:sp>
            <p:nvSpPr>
              <p:cNvPr id="44" name="Line 84"/>
              <p:cNvSpPr>
                <a:spLocks noChangeShapeType="1"/>
              </p:cNvSpPr>
              <p:nvPr/>
            </p:nvSpPr>
            <p:spPr bwMode="auto">
              <a:xfrm flipV="1">
                <a:off x="3312" y="576"/>
                <a:ext cx="96" cy="7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85"/>
              <p:cNvSpPr>
                <a:spLocks noChangeShapeType="1"/>
              </p:cNvSpPr>
              <p:nvPr/>
            </p:nvSpPr>
            <p:spPr bwMode="auto">
              <a:xfrm flipH="1" flipV="1">
                <a:off x="3408" y="576"/>
                <a:ext cx="192" cy="10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2980" y="584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 flipV="1">
                <a:off x="3936" y="576"/>
                <a:ext cx="48" cy="91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 flipH="1" flipV="1">
                <a:off x="3984" y="576"/>
                <a:ext cx="48" cy="8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>
                <a:off x="3980" y="580"/>
                <a:ext cx="24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960" y="3888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Figure 46.16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9830" y="4604047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Requires nutrients be transported to via the cardiovascular system 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-Oxygen from </a:t>
            </a:r>
            <a:r>
              <a:rPr lang="en-US" sz="2400" dirty="0" smtClean="0">
                <a:solidFill>
                  <a:schemeClr val="tx2"/>
                </a:solidFill>
              </a:rPr>
              <a:t>the respiratory </a:t>
            </a:r>
            <a:r>
              <a:rPr lang="en-US" sz="2400" dirty="0">
                <a:solidFill>
                  <a:schemeClr val="tx2"/>
                </a:solidFill>
              </a:rPr>
              <a:t>system </a:t>
            </a:r>
          </a:p>
          <a:p>
            <a:r>
              <a:rPr lang="en-US" sz="2400" dirty="0">
                <a:solidFill>
                  <a:schemeClr val="tx2"/>
                </a:solidFill>
              </a:rPr>
              <a:t>	-Digestive system </a:t>
            </a:r>
            <a:r>
              <a:rPr lang="en-US" sz="2400" dirty="0" smtClean="0">
                <a:solidFill>
                  <a:schemeClr val="tx2"/>
                </a:solidFill>
              </a:rPr>
              <a:t>supplies </a:t>
            </a:r>
            <a:r>
              <a:rPr lang="en-US" sz="2400" dirty="0">
                <a:solidFill>
                  <a:schemeClr val="tx2"/>
                </a:solidFill>
              </a:rPr>
              <a:t>nutrients </a:t>
            </a:r>
            <a:r>
              <a:rPr lang="en-US" sz="2400" dirty="0" smtClean="0">
                <a:solidFill>
                  <a:schemeClr val="tx2"/>
                </a:solidFill>
              </a:rPr>
              <a:t>needed </a:t>
            </a:r>
            <a:r>
              <a:rPr lang="en-US" sz="2400" dirty="0">
                <a:solidFill>
                  <a:schemeClr val="tx2"/>
                </a:solidFill>
              </a:rPr>
              <a:t>to </a:t>
            </a:r>
            <a:r>
              <a:rPr lang="en-US" sz="2400" dirty="0" smtClean="0">
                <a:solidFill>
                  <a:schemeClr val="tx2"/>
                </a:solidFill>
              </a:rPr>
              <a:t>maintain gamete production/facilitate </a:t>
            </a:r>
            <a:r>
              <a:rPr lang="en-US" sz="2400" dirty="0">
                <a:solidFill>
                  <a:schemeClr val="tx2"/>
                </a:solidFill>
              </a:rPr>
              <a:t>pregnancy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women)</a:t>
            </a:r>
          </a:p>
        </p:txBody>
      </p:sp>
    </p:spTree>
    <p:extLst>
      <p:ext uri="{BB962C8B-B14F-4D97-AF65-F5344CB8AC3E}">
        <p14:creationId xmlns="" xmlns:p14="http://schemas.microsoft.com/office/powerpoint/2010/main" val="42655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Diseases/Disorders of the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334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Disease/disorder that negatively impacts an aspect of reproductive system: ability to produce gametes, ability to transport gametes, etc. </a:t>
            </a:r>
          </a:p>
          <a:p>
            <a:r>
              <a:rPr lang="en-US" sz="2600" dirty="0" smtClean="0"/>
              <a:t>Any disease or injury to the body –not only the reproductive system- could potentially harm the fetus during development. </a:t>
            </a:r>
          </a:p>
          <a:p>
            <a:r>
              <a:rPr lang="en-US" sz="2600" dirty="0" smtClean="0"/>
              <a:t>Female </a:t>
            </a:r>
            <a:r>
              <a:rPr lang="en-US" sz="2600" dirty="0"/>
              <a:t>Reproductive Disorders: Premenstrual Syndrome, Ovarian Cysts, Endometriosis, Uterine </a:t>
            </a:r>
            <a:r>
              <a:rPr lang="en-US" sz="2600" dirty="0" err="1"/>
              <a:t>Leiomyomas</a:t>
            </a:r>
            <a:r>
              <a:rPr lang="en-US" sz="2600" dirty="0"/>
              <a:t>, Female Infertility ,   Pelvic Inflammatory </a:t>
            </a:r>
            <a:r>
              <a:rPr lang="en-US" sz="2600" dirty="0" smtClean="0"/>
              <a:t>Disease </a:t>
            </a:r>
          </a:p>
          <a:p>
            <a:r>
              <a:rPr lang="en-US" sz="2600" dirty="0" smtClean="0"/>
              <a:t>Male </a:t>
            </a:r>
            <a:r>
              <a:rPr lang="en-US" sz="2600" dirty="0" smtClean="0"/>
              <a:t>Reproductive Disorders: Testicular </a:t>
            </a:r>
            <a:r>
              <a:rPr lang="en-US" sz="2600" dirty="0"/>
              <a:t>C</a:t>
            </a:r>
            <a:r>
              <a:rPr lang="en-US" sz="2600" dirty="0" smtClean="0"/>
              <a:t>ancer, Infertility, Erectile Dysfunction, Cryptorchidism, Prostate Cancer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0798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Reproductive </a:t>
            </a:r>
            <a:r>
              <a:rPr lang="en-US" dirty="0"/>
              <a:t>S</a:t>
            </a:r>
            <a:r>
              <a:rPr lang="en-US" dirty="0" smtClean="0"/>
              <a:t>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“The reproductive system is the structural and physiological network whose purpose is the creation of a new life to continue the species. It is the only body system which is not concerned with supporting the life of its host.”</a:t>
            </a:r>
          </a:p>
          <a:p>
            <a:r>
              <a:rPr lang="en-US" sz="2000" b="1" dirty="0" smtClean="0"/>
              <a:t>Two types of reproduction: Asexual and Sexual</a:t>
            </a:r>
          </a:p>
          <a:p>
            <a:r>
              <a:rPr lang="en-US" sz="2000" b="1" dirty="0" smtClean="0"/>
              <a:t>Asexual reproduction is far less common in animals, but does occur. Ex. Hydra </a:t>
            </a:r>
            <a:endParaRPr lang="en-US" sz="2000" b="1" dirty="0"/>
          </a:p>
          <a:p>
            <a:r>
              <a:rPr lang="en-US" sz="2000" b="1" dirty="0" smtClean="0"/>
              <a:t>Sexual reproduction involves male + female, asexual does not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66501"/>
            <a:ext cx="2743200" cy="22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6737"/>
            <a:ext cx="3043238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648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“Approximately 15% of couples are infertile</a:t>
            </a:r>
            <a:r>
              <a:rPr lang="en-US" dirty="0" smtClean="0"/>
              <a:t>.”-</a:t>
            </a:r>
            <a:r>
              <a:rPr lang="en-US" dirty="0" err="1" smtClean="0"/>
              <a:t>Mayoclinic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Male </a:t>
            </a:r>
            <a:r>
              <a:rPr lang="en-US" dirty="0"/>
              <a:t>infertility – inability of the male to achieve pregnancy in fertile female. </a:t>
            </a:r>
          </a:p>
          <a:p>
            <a:r>
              <a:rPr lang="en-US" dirty="0"/>
              <a:t>Causes: abnormal sperm production/function, problems with delivery (sexual function), environmental/lifestyle factors/age </a:t>
            </a:r>
          </a:p>
          <a:p>
            <a:r>
              <a:rPr lang="en-US" dirty="0" smtClean="0"/>
              <a:t>Symptoms: inability to conceive child, pain/swelling in testicular area, decreased facial/body hair/ other signs of chromosomal or hormonal abnormality</a:t>
            </a:r>
          </a:p>
        </p:txBody>
      </p:sp>
    </p:spTree>
    <p:extLst>
      <p:ext uri="{BB962C8B-B14F-4D97-AF65-F5344CB8AC3E}">
        <p14:creationId xmlns="" xmlns:p14="http://schemas.microsoft.com/office/powerpoint/2010/main" val="5246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525963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Tests </a:t>
            </a:r>
            <a:r>
              <a:rPr lang="en-US" sz="2000" dirty="0"/>
              <a:t>Include:</a:t>
            </a:r>
          </a:p>
          <a:p>
            <a:pPr marL="0" indent="0">
              <a:buNone/>
            </a:pPr>
            <a:r>
              <a:rPr lang="en-US" sz="2000" dirty="0"/>
              <a:t>	Semen Analysis- checks for number/ abnormalities </a:t>
            </a:r>
            <a:r>
              <a:rPr lang="en-US" sz="2000" dirty="0" smtClean="0"/>
              <a:t>of sperm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Ultrasound – check for blockages/ check prostate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Vasography</a:t>
            </a:r>
            <a:r>
              <a:rPr lang="en-US" sz="2000" dirty="0"/>
              <a:t> – contrast dye injected into vas </a:t>
            </a:r>
            <a:r>
              <a:rPr lang="en-US" sz="2000" dirty="0" smtClean="0"/>
              <a:t>deferens, checks </a:t>
            </a:r>
            <a:r>
              <a:rPr lang="en-US" sz="2000" dirty="0"/>
              <a:t>for blockages </a:t>
            </a:r>
            <a:endParaRPr lang="en-US" sz="2000" dirty="0" smtClean="0"/>
          </a:p>
          <a:p>
            <a:r>
              <a:rPr lang="en-US" sz="2000" dirty="0" smtClean="0"/>
              <a:t>Cures: </a:t>
            </a:r>
          </a:p>
          <a:p>
            <a:pPr marL="457200" lvl="1" indent="0">
              <a:buNone/>
            </a:pPr>
            <a:r>
              <a:rPr lang="en-US" sz="2000" dirty="0" smtClean="0"/>
              <a:t>Surgery – remove blockage, correct abnormalities</a:t>
            </a:r>
          </a:p>
          <a:p>
            <a:pPr marL="457200" lvl="1" indent="0">
              <a:buNone/>
            </a:pPr>
            <a:r>
              <a:rPr lang="en-US" sz="2000" dirty="0" smtClean="0"/>
              <a:t>Treating Infections – infections can take hold in reproductive tract, can be cured but fertility cannot always be restored </a:t>
            </a:r>
          </a:p>
          <a:p>
            <a:pPr marL="457200" lvl="1" indent="0">
              <a:buNone/>
            </a:pPr>
            <a:r>
              <a:rPr lang="en-US" sz="2000" dirty="0" smtClean="0"/>
              <a:t>Hormone treatments – if hormone is deficient/ abnormal </a:t>
            </a:r>
          </a:p>
          <a:p>
            <a:pPr marL="457200" lvl="1" indent="0">
              <a:buNone/>
            </a:pPr>
            <a:r>
              <a:rPr lang="en-US" sz="2400" dirty="0" smtClean="0"/>
              <a:t>ART – Assisted Reproductive Technology 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8194" name="Picture 2" descr="http://2.bp.blogspot.com/_zhZBg9019Vc/S6t7f8tpHrI/AAAAAAAAAWw/TMrmsAcEVEU/s1600/male+infertilit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038600" cy="3225069"/>
          </a:xfrm>
          <a:prstGeom prst="rect">
            <a:avLst/>
          </a:prstGeom>
          <a:noFill/>
        </p:spPr>
      </p:pic>
      <p:pic>
        <p:nvPicPr>
          <p:cNvPr id="8196" name="Picture 4" descr="http://www.onlinemedicinetips.com/images/Where-Does-Sperm-Go-After-Vasec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2743200" cy="1879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4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Testicular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that starts in the testicles, the male reproductive glands located in the scrotum. </a:t>
            </a:r>
          </a:p>
          <a:p>
            <a:r>
              <a:rPr lang="en-US" dirty="0" smtClean="0"/>
              <a:t>Causes: </a:t>
            </a:r>
          </a:p>
          <a:p>
            <a:pPr marL="457200" lvl="1" indent="0">
              <a:buNone/>
            </a:pPr>
            <a:r>
              <a:rPr lang="en-US" dirty="0" smtClean="0"/>
              <a:t>Abnormal testicle development</a:t>
            </a:r>
          </a:p>
          <a:p>
            <a:pPr marL="457200" lvl="1" indent="0">
              <a:buNone/>
            </a:pPr>
            <a:r>
              <a:rPr lang="en-US" dirty="0" err="1" smtClean="0"/>
              <a:t>Klinefelter</a:t>
            </a:r>
            <a:r>
              <a:rPr lang="en-US" dirty="0" smtClean="0"/>
              <a:t> Syndrome – presence of extra X chromosome in male</a:t>
            </a:r>
          </a:p>
          <a:p>
            <a:pPr marL="457200" lvl="1" indent="0">
              <a:buNone/>
            </a:pPr>
            <a:r>
              <a:rPr lang="en-US" dirty="0" smtClean="0"/>
              <a:t>Exposure to </a:t>
            </a:r>
            <a:r>
              <a:rPr lang="en-US" dirty="0" smtClean="0"/>
              <a:t>toxins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HIV infection</a:t>
            </a:r>
            <a:endParaRPr lang="en-US" dirty="0"/>
          </a:p>
        </p:txBody>
      </p:sp>
      <p:pic>
        <p:nvPicPr>
          <p:cNvPr id="8194" name="Picture 2" descr="A Granulosa Cell Tumor, with a ruler indicating it's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276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60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Testicular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main types: Seminomas and </a:t>
            </a:r>
            <a:r>
              <a:rPr lang="en-US" dirty="0" err="1" smtClean="0"/>
              <a:t>nonseminomas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Seminoma – slow growing, usually found 	in </a:t>
            </a:r>
            <a:r>
              <a:rPr lang="en-US" dirty="0" smtClean="0"/>
              <a:t>men </a:t>
            </a:r>
            <a:r>
              <a:rPr lang="en-US" dirty="0" smtClean="0"/>
              <a:t>during 30s or 40s. Cancer usually </a:t>
            </a:r>
            <a:r>
              <a:rPr lang="en-US" dirty="0" smtClean="0"/>
              <a:t>	found </a:t>
            </a:r>
            <a:r>
              <a:rPr lang="en-US" dirty="0" smtClean="0"/>
              <a:t>in </a:t>
            </a:r>
            <a:r>
              <a:rPr lang="en-US" dirty="0" smtClean="0"/>
              <a:t>testes</a:t>
            </a:r>
            <a:r>
              <a:rPr lang="en-US" dirty="0" smtClean="0"/>
              <a:t>, can spread to lymph </a:t>
            </a:r>
            <a:r>
              <a:rPr lang="en-US" dirty="0" smtClean="0"/>
              <a:t>nodes</a:t>
            </a:r>
            <a:r>
              <a:rPr lang="en-US" dirty="0" smtClean="0"/>
              <a:t>. </a:t>
            </a:r>
            <a:r>
              <a:rPr lang="en-US" dirty="0" smtClean="0"/>
              <a:t>	Very sensitive </a:t>
            </a:r>
            <a:r>
              <a:rPr lang="en-US" dirty="0" smtClean="0"/>
              <a:t>to radiation.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Nonseminoma</a:t>
            </a:r>
            <a:r>
              <a:rPr lang="en-US" dirty="0" smtClean="0"/>
              <a:t>- More common, tend to grow </a:t>
            </a:r>
            <a:r>
              <a:rPr lang="en-US" dirty="0" smtClean="0"/>
              <a:t>	more quickly </a:t>
            </a:r>
            <a:r>
              <a:rPr lang="en-US" dirty="0" smtClean="0"/>
              <a:t>than </a:t>
            </a:r>
            <a:r>
              <a:rPr lang="en-US" dirty="0" err="1" smtClean="0"/>
              <a:t>nonseminomas</a:t>
            </a:r>
            <a:r>
              <a:rPr lang="en-US" dirty="0" smtClean="0"/>
              <a:t>. </a:t>
            </a:r>
            <a:r>
              <a:rPr lang="en-US" dirty="0" smtClean="0"/>
              <a:t>Composed 	of different </a:t>
            </a:r>
            <a:r>
              <a:rPr lang="en-US" dirty="0" smtClean="0"/>
              <a:t>types of cells, identified according </a:t>
            </a:r>
            <a:r>
              <a:rPr lang="en-US" dirty="0" smtClean="0"/>
              <a:t>	to these </a:t>
            </a:r>
            <a:r>
              <a:rPr lang="en-US" dirty="0" smtClean="0"/>
              <a:t>different types: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| </a:t>
            </a:r>
            <a:r>
              <a:rPr lang="en-US" dirty="0" err="1" smtClean="0">
                <a:solidFill>
                  <a:srgbClr val="FF0000"/>
                </a:solidFill>
              </a:rPr>
              <a:t>Choriocarcinoma</a:t>
            </a:r>
            <a:r>
              <a:rPr lang="en-US" dirty="0" smtClean="0">
                <a:solidFill>
                  <a:srgbClr val="FF0000"/>
                </a:solidFill>
              </a:rPr>
              <a:t> | </a:t>
            </a:r>
            <a:r>
              <a:rPr lang="en-US" dirty="0" err="1" smtClean="0">
                <a:solidFill>
                  <a:srgbClr val="FF0000"/>
                </a:solidFill>
              </a:rPr>
              <a:t>Embryonal</a:t>
            </a:r>
            <a:r>
              <a:rPr lang="en-US" dirty="0" smtClean="0">
                <a:solidFill>
                  <a:srgbClr val="FF0000"/>
                </a:solidFill>
              </a:rPr>
              <a:t> Carcinoma | 	</a:t>
            </a:r>
            <a:r>
              <a:rPr lang="en-US" dirty="0" err="1" smtClean="0">
                <a:solidFill>
                  <a:srgbClr val="FF0000"/>
                </a:solidFill>
              </a:rPr>
              <a:t>Teratoma</a:t>
            </a:r>
            <a:r>
              <a:rPr lang="en-US" dirty="0" smtClean="0">
                <a:solidFill>
                  <a:srgbClr val="FF0000"/>
                </a:solidFill>
              </a:rPr>
              <a:t> | Yolk Sac Tumor | </a:t>
            </a:r>
          </a:p>
        </p:txBody>
      </p:sp>
    </p:spTree>
    <p:extLst>
      <p:ext uri="{BB962C8B-B14F-4D97-AF65-F5344CB8AC3E}">
        <p14:creationId xmlns="" xmlns:p14="http://schemas.microsoft.com/office/powerpoint/2010/main" val="6908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Testicular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Symptoms: Discomfort or pain in testicles, feeling of heaviness in scrotum</a:t>
            </a:r>
            <a:endParaRPr lang="en-US" dirty="0"/>
          </a:p>
          <a:p>
            <a:pPr lvl="1"/>
            <a:r>
              <a:rPr lang="en-US" dirty="0" smtClean="0"/>
              <a:t> pain in lower back/abdomen </a:t>
            </a:r>
          </a:p>
          <a:p>
            <a:pPr lvl="1"/>
            <a:r>
              <a:rPr lang="en-US" dirty="0" smtClean="0"/>
              <a:t>Enlargement of testicle/change in feeling of testicle</a:t>
            </a:r>
          </a:p>
          <a:p>
            <a:pPr lvl="1"/>
            <a:r>
              <a:rPr lang="en-US" dirty="0" err="1" smtClean="0"/>
              <a:t>Gynecomastia</a:t>
            </a:r>
            <a:r>
              <a:rPr lang="en-US" dirty="0" smtClean="0"/>
              <a:t> (excess development of breast tissue in </a:t>
            </a:r>
            <a:r>
              <a:rPr lang="en-US" dirty="0" smtClean="0"/>
              <a:t>males)</a:t>
            </a:r>
            <a:endParaRPr lang="en-US" dirty="0" smtClean="0"/>
          </a:p>
          <a:p>
            <a:pPr lvl="1"/>
            <a:r>
              <a:rPr lang="en-US" dirty="0" smtClean="0"/>
              <a:t>Lump or swelling in either testicle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146" name="Picture 2" descr="http://upload.wikimedia.org/wikipedia/commons/5/56/Asymmetric_Gynecomas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267200"/>
            <a:ext cx="2667000" cy="2438400"/>
          </a:xfrm>
          <a:prstGeom prst="rect">
            <a:avLst/>
          </a:prstGeom>
          <a:noFill/>
        </p:spPr>
      </p:pic>
      <p:pic>
        <p:nvPicPr>
          <p:cNvPr id="6148" name="Picture 4" descr="http://www.sciencephoto.com/image/296067/350wm/M8650242-Swollen_testicle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25908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97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Testicular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Tests: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blood tests for tumor markers</a:t>
            </a:r>
          </a:p>
          <a:p>
            <a:pPr lvl="1"/>
            <a:r>
              <a:rPr lang="en-US" dirty="0" smtClean="0"/>
              <a:t>Chest x-ray</a:t>
            </a:r>
          </a:p>
          <a:p>
            <a:pPr lvl="1"/>
            <a:r>
              <a:rPr lang="en-US" dirty="0" smtClean="0"/>
              <a:t>Abdominal/pelvic CT scan</a:t>
            </a:r>
          </a:p>
          <a:p>
            <a:pPr lvl="1"/>
            <a:r>
              <a:rPr lang="en-US" dirty="0" smtClean="0"/>
              <a:t>Ultrasound of scrotum</a:t>
            </a:r>
          </a:p>
          <a:p>
            <a:r>
              <a:rPr lang="en-US" dirty="0" smtClean="0"/>
              <a:t>Cures: like all cancers depends on type/stage of cancer</a:t>
            </a:r>
          </a:p>
          <a:p>
            <a:pPr lvl="1"/>
            <a:r>
              <a:rPr lang="en-US" dirty="0" smtClean="0"/>
              <a:t>Surgical Treatment – removal of cancer</a:t>
            </a:r>
          </a:p>
          <a:p>
            <a:pPr lvl="1"/>
            <a:r>
              <a:rPr lang="en-US" dirty="0" smtClean="0"/>
              <a:t>Radiation Therapy</a:t>
            </a:r>
          </a:p>
          <a:p>
            <a:pPr lvl="1"/>
            <a:r>
              <a:rPr lang="en-US" dirty="0" smtClean="0"/>
              <a:t>Chemotherapy – </a:t>
            </a:r>
            <a:r>
              <a:rPr lang="en-US" dirty="0"/>
              <a:t>medications such as </a:t>
            </a:r>
            <a:r>
              <a:rPr lang="en-US" dirty="0" err="1"/>
              <a:t>cisplatin</a:t>
            </a:r>
            <a:r>
              <a:rPr lang="en-US" dirty="0"/>
              <a:t>, </a:t>
            </a:r>
            <a:r>
              <a:rPr lang="en-US" dirty="0" err="1"/>
              <a:t>bleomycin</a:t>
            </a:r>
            <a:r>
              <a:rPr lang="en-US" dirty="0"/>
              <a:t>, and </a:t>
            </a:r>
            <a:r>
              <a:rPr lang="en-US" dirty="0" err="1" smtClean="0"/>
              <a:t>etoposide</a:t>
            </a:r>
            <a:r>
              <a:rPr lang="en-US" dirty="0" smtClean="0"/>
              <a:t> used to kill cancer cells</a:t>
            </a:r>
          </a:p>
        </p:txBody>
      </p:sp>
      <p:pic>
        <p:nvPicPr>
          <p:cNvPr id="4098" name="Picture 2" descr="http://www.mayo.edu/mshs/images/radiation_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552825" cy="271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96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Reproductive System: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types: Asexual </a:t>
            </a:r>
            <a:r>
              <a:rPr lang="en-US" dirty="0" err="1" smtClean="0"/>
              <a:t>vs</a:t>
            </a:r>
            <a:r>
              <a:rPr lang="en-US" dirty="0" smtClean="0"/>
              <a:t> Sexual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Asexual = 1 parent, does not involve meiosis or fertilization. Offspring same as parent.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Advantage: diverse mechanisms of asexual reproduction enable animals to produce identical offspring rapidly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Sexual = 2 parents (male and female), </a:t>
            </a:r>
          </a:p>
          <a:p>
            <a:pPr marL="0" indent="0">
              <a:buNone/>
            </a:pPr>
            <a:r>
              <a:rPr lang="en-US" dirty="0" smtClean="0"/>
              <a:t>	Advantage: results in genetically diverse offspring that can adapt to the environment</a:t>
            </a:r>
          </a:p>
        </p:txBody>
      </p:sp>
    </p:spTree>
    <p:extLst>
      <p:ext uri="{BB962C8B-B14F-4D97-AF65-F5344CB8AC3E}">
        <p14:creationId xmlns="" xmlns:p14="http://schemas.microsoft.com/office/powerpoint/2010/main" val="10246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systems have evolved differently in many animal phyla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These systems range from the production of gametes by undifferentiated cells to complex structural assemblies of gonads with accessory tubes and glands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94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www.ncbi.nlm.nih.gov/pubmedhealth/PMH0002266/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www.religioustolerance.org/abo_fetu.htm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en.wikipedia.org/wiki/Human_embryogenesis</a:t>
            </a:r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www.nlm.nih.gov/medlineplus/ency/article/002398.htm</a:t>
            </a:r>
            <a:endParaRPr lang="en-US" dirty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www.mayoclinic.com/health/male-infertility/DS01038/DSECTION=alternative-medicine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31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http://www.biotopics.co.uk/genes1/asexual_and_sexual_reproduction.html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http://www.slideshare.net/yunnie_yupyup/asexual-vs-sexual-reproduction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http://biology.clc.uc.edu/courses/bio105/reproduc.htm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http://library.thinkquest.org/2935/Natures_Best/Nat_Best_Low_Level/Reproductive_page.L.html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http://drbenkim.com/organ-systems.htm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http://kilby.sac.on.ca/departments/science/snc2d/CourseDocs/sb_pdf/is10_unit_a2-3.pdf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Advantageous for organisms who rarely encounter mates</a:t>
            </a:r>
          </a:p>
          <a:p>
            <a:r>
              <a:rPr lang="en-US" dirty="0" smtClean="0"/>
              <a:t>Asexual reproduction: does not involve meiosis or fertilization.</a:t>
            </a:r>
          </a:p>
          <a:p>
            <a:r>
              <a:rPr lang="en-US" dirty="0" smtClean="0"/>
              <a:t>Involves 1 parent</a:t>
            </a:r>
          </a:p>
          <a:p>
            <a:r>
              <a:rPr lang="en-US" dirty="0" smtClean="0"/>
              <a:t>Primary reproduction in single-celled organisms – </a:t>
            </a:r>
            <a:r>
              <a:rPr lang="en-US" dirty="0" err="1" smtClean="0"/>
              <a:t>archaea</a:t>
            </a:r>
            <a:r>
              <a:rPr lang="en-US" dirty="0" smtClean="0"/>
              <a:t>, bacteria, </a:t>
            </a:r>
            <a:r>
              <a:rPr lang="en-US" dirty="0" err="1" smtClean="0"/>
              <a:t>protists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Includes binary fission, bacterial conjugation, fragmentation/regeneration and budding, parthenogenesis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575197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1996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Binary Fission: Cell splits, replicated DNA divided evenly between both daughter cells</a:t>
            </a:r>
          </a:p>
          <a:p>
            <a:r>
              <a:rPr lang="en-US" dirty="0" smtClean="0"/>
              <a:t>Bacterial Conjugation: Bacteria shoots out a tube and injects piece of its DNA into another bacteria</a:t>
            </a:r>
          </a:p>
          <a:p>
            <a:r>
              <a:rPr lang="en-US" dirty="0" smtClean="0"/>
              <a:t>Fragmentation + Regeneration: body of parent breaks down, offspring arise and regrowth of lost body parts Ex. Fungi</a:t>
            </a:r>
          </a:p>
          <a:p>
            <a:r>
              <a:rPr lang="en-US" dirty="0"/>
              <a:t>Budding: Offspring grow out of parent Ex. Yeast, hydra </a:t>
            </a:r>
          </a:p>
          <a:p>
            <a:r>
              <a:rPr lang="en-US" dirty="0"/>
              <a:t>Parthenogenesis is the development of a new individual from an unfertilized egg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6" y="22412"/>
            <a:ext cx="3115234" cy="154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21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Fusion of female gamete (egg) and male gamete (sperm) to form a zygote </a:t>
            </a:r>
          </a:p>
          <a:p>
            <a:r>
              <a:rPr lang="en-US" dirty="0" smtClean="0"/>
              <a:t>Includes meiosis and fertilization </a:t>
            </a:r>
          </a:p>
          <a:p>
            <a:r>
              <a:rPr lang="en-US" dirty="0" smtClean="0"/>
              <a:t>Involves both a male and female counterpart</a:t>
            </a:r>
          </a:p>
          <a:p>
            <a:r>
              <a:rPr lang="en-US" dirty="0" smtClean="0"/>
              <a:t>External fertilization: eggs are shed by the female and fertilized by the male, occurs mainly in moist environments</a:t>
            </a:r>
          </a:p>
          <a:p>
            <a:r>
              <a:rPr lang="en-US" dirty="0" smtClean="0"/>
              <a:t>Internal fertilization: occurs when sperm are deposited in female reproductive tract &amp; sperm and egg are united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3999"/>
            <a:ext cx="335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676400" cy="268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31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Sexual Reproduction is difficult for organisms who rarely encounter a mate</a:t>
            </a:r>
          </a:p>
          <a:p>
            <a:r>
              <a:rPr lang="en-US" dirty="0" smtClean="0"/>
              <a:t>Hermaphroditism is an evolutionary solution among sessile, burrowing, and other organisms lacking locomotion</a:t>
            </a:r>
          </a:p>
          <a:p>
            <a:r>
              <a:rPr lang="en-US" dirty="0" smtClean="0"/>
              <a:t>Hermaphrodites have both male and female reproductive systems</a:t>
            </a:r>
          </a:p>
          <a:p>
            <a:r>
              <a:rPr lang="en-US" dirty="0" smtClean="0"/>
              <a:t>Each animal donates and receives sperm during mating-Any two individuals can mate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17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increase in variation of offspring which results in greater reproductive success in changing environments</a:t>
            </a:r>
          </a:p>
          <a:p>
            <a:r>
              <a:rPr lang="en-US" dirty="0" smtClean="0"/>
              <a:t>An increase in the rate of adaptation</a:t>
            </a:r>
          </a:p>
          <a:p>
            <a:r>
              <a:rPr lang="en-US" dirty="0" smtClean="0"/>
              <a:t>A shuffling of genes to eliminate harmful genes from a population</a:t>
            </a:r>
            <a:endParaRPr lang="en-US" dirty="0"/>
          </a:p>
        </p:txBody>
      </p:sp>
      <p:pic>
        <p:nvPicPr>
          <p:cNvPr id="22530" name="Picture 2" descr="http://www.science3point0.com/genegeek/files/2010/11/chrom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343400"/>
            <a:ext cx="3505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 </a:t>
            </a:r>
            <a:r>
              <a:rPr lang="en-US" dirty="0"/>
              <a:t>by which diploid or haploid precursor cells undergo cell division and differentiation to form mature haploid </a:t>
            </a:r>
            <a:r>
              <a:rPr lang="en-US" dirty="0" smtClean="0"/>
              <a:t>gametes. </a:t>
            </a:r>
            <a:endParaRPr lang="en-US" dirty="0"/>
          </a:p>
          <a:p>
            <a:r>
              <a:rPr lang="en-US" dirty="0" smtClean="0"/>
              <a:t>Spermatogenesis: the production of mature sperm cells, occurs in the seminiferous tubules of the testes</a:t>
            </a:r>
          </a:p>
          <a:p>
            <a:r>
              <a:rPr lang="en-US" dirty="0" smtClean="0"/>
              <a:t>Oogenesis: the development of the ova (mature unfertilized eggs), occurs in the ovarian follicle of ovary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124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0550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Phyla </a:t>
            </a:r>
            <a:r>
              <a:rPr lang="en-US" dirty="0" err="1" smtClean="0"/>
              <a:t>Cnidaria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505504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63" y="1491144"/>
            <a:ext cx="44207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2"/>
                </a:solidFill>
              </a:rPr>
              <a:t>Hydra Vulgaris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 freshwater cnidarian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Exists only in polyp form and reproduces asexually by budding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Relatively simple reproductive system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Advantages/ adaptations: hydra bud asexually when food is available. </a:t>
            </a:r>
          </a:p>
          <a:p>
            <a:pPr marL="285750" indent="-285750"/>
            <a:r>
              <a:rPr lang="en-US" sz="2000" dirty="0" smtClean="0">
                <a:solidFill>
                  <a:schemeClr val="tx2"/>
                </a:solidFill>
              </a:rPr>
              <a:t>	Can form many new organisms quickly. </a:t>
            </a:r>
          </a:p>
          <a:p>
            <a:pPr marL="285750" indent="-285750"/>
            <a:r>
              <a:rPr lang="en-US" sz="2000" dirty="0" smtClean="0">
                <a:solidFill>
                  <a:schemeClr val="tx2"/>
                </a:solidFill>
              </a:rPr>
              <a:t>	Hydra do not move around much, it is much more efficient than finding a mate + conserves energy.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800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1008</TotalTime>
  <Words>1106</Words>
  <Application>Microsoft Office PowerPoint</Application>
  <PresentationFormat>On-screen Show (4:3)</PresentationFormat>
  <Paragraphs>180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The Reproductive System</vt:lpstr>
      <vt:lpstr>What is the Reproductive System?</vt:lpstr>
      <vt:lpstr>Asexual Reproduction</vt:lpstr>
      <vt:lpstr>Asexual Reproduction</vt:lpstr>
      <vt:lpstr>Sexual Reproduction </vt:lpstr>
      <vt:lpstr>Sexual Reproduction</vt:lpstr>
      <vt:lpstr>Advantages of Sexual Reproduction</vt:lpstr>
      <vt:lpstr>Gametogenesis</vt:lpstr>
      <vt:lpstr>Phyla Cnidaria</vt:lpstr>
      <vt:lpstr>Phyla Annelida</vt:lpstr>
      <vt:lpstr>Phyla Arthropoda</vt:lpstr>
      <vt:lpstr>  Phyla Mammalia -Homo sapiens</vt:lpstr>
      <vt:lpstr>Fertilization of an Egg by Sperm - Conception occurs in the Oviducts</vt:lpstr>
      <vt:lpstr>Female Reproductive Cycles</vt:lpstr>
      <vt:lpstr>Slide 15</vt:lpstr>
      <vt:lpstr>Why is the Reproductive System Necessary?</vt:lpstr>
      <vt:lpstr>Interdependence of Reproductive System</vt:lpstr>
      <vt:lpstr>Slide 18</vt:lpstr>
      <vt:lpstr>Diseases/Disorders of the Reproductive System</vt:lpstr>
      <vt:lpstr>Male Infertility</vt:lpstr>
      <vt:lpstr>Male Infertility</vt:lpstr>
      <vt:lpstr>Testicular Cancer </vt:lpstr>
      <vt:lpstr>Testicular Cancer</vt:lpstr>
      <vt:lpstr>Testicular Cancer </vt:lpstr>
      <vt:lpstr>Testicular Cancer</vt:lpstr>
      <vt:lpstr>The Reproductive System: Summary</vt:lpstr>
      <vt:lpstr>Summary cont.</vt:lpstr>
      <vt:lpstr>Works cited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Reproductive System</dc:title>
  <dc:creator>Redenti</dc:creator>
  <cp:lastModifiedBy>Administrator</cp:lastModifiedBy>
  <cp:revision>63</cp:revision>
  <dcterms:created xsi:type="dcterms:W3CDTF">2012-03-22T21:24:07Z</dcterms:created>
  <dcterms:modified xsi:type="dcterms:W3CDTF">2012-03-26T14:20:36Z</dcterms:modified>
</cp:coreProperties>
</file>