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7" r:id="rId1"/>
  </p:sldMasterIdLst>
  <p:sldIdLst>
    <p:sldId id="256" r:id="rId2"/>
    <p:sldId id="257" r:id="rId3"/>
    <p:sldId id="262" r:id="rId4"/>
    <p:sldId id="263" r:id="rId5"/>
    <p:sldId id="264" r:id="rId6"/>
    <p:sldId id="265" r:id="rId7"/>
    <p:sldId id="266" r:id="rId8"/>
    <p:sldId id="272" r:id="rId9"/>
    <p:sldId id="273" r:id="rId10"/>
    <p:sldId id="275" r:id="rId11"/>
    <p:sldId id="276" r:id="rId12"/>
    <p:sldId id="277" r:id="rId13"/>
    <p:sldId id="280" r:id="rId14"/>
    <p:sldId id="281" r:id="rId15"/>
    <p:sldId id="282" r:id="rId16"/>
    <p:sldId id="283" r:id="rId17"/>
    <p:sldId id="258" r:id="rId18"/>
    <p:sldId id="259" r:id="rId19"/>
    <p:sldId id="260" r:id="rId20"/>
    <p:sldId id="261" r:id="rId21"/>
    <p:sldId id="267" r:id="rId22"/>
    <p:sldId id="268" r:id="rId23"/>
    <p:sldId id="279" r:id="rId24"/>
    <p:sldId id="269" r:id="rId25"/>
    <p:sldId id="271" r:id="rId26"/>
    <p:sldId id="270" r:id="rId27"/>
    <p:sldId id="27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76" autoAdjust="0"/>
    <p:restoredTop sz="94660"/>
  </p:normalViewPr>
  <p:slideViewPr>
    <p:cSldViewPr snapToGrid="0">
      <p:cViewPr varScale="1">
        <p:scale>
          <a:sx n="70" d="100"/>
          <a:sy n="70" d="100"/>
        </p:scale>
        <p:origin x="10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0809E2F1-204B-43F3-97D4-9BF7C6610F48}" type="datetimeFigureOut">
              <a:rPr lang="en-US" smtClean="0"/>
              <a:t>5/22/2013</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C086288C-9FA0-485E-9D41-8E41DE2E5CA4}" type="slidenum">
              <a:rPr lang="en-US" smtClean="0"/>
              <a:t>‹#›</a:t>
            </a:fld>
            <a:endParaRPr lang="en-US" dirty="0"/>
          </a:p>
        </p:txBody>
      </p:sp>
    </p:spTree>
    <p:extLst>
      <p:ext uri="{BB962C8B-B14F-4D97-AF65-F5344CB8AC3E}">
        <p14:creationId xmlns:p14="http://schemas.microsoft.com/office/powerpoint/2010/main" val="31925116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09E2F1-204B-43F3-97D4-9BF7C6610F48}" type="datetimeFigureOut">
              <a:rPr lang="en-US" smtClean="0"/>
              <a:t>5/22/2013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86288C-9FA0-485E-9D41-8E41DE2E5CA4}" type="slidenum">
              <a:rPr lang="en-US" smtClean="0"/>
              <a:t>‹#›</a:t>
            </a:fld>
            <a:endParaRPr lang="en-US" dirty="0"/>
          </a:p>
        </p:txBody>
      </p:sp>
    </p:spTree>
    <p:extLst>
      <p:ext uri="{BB962C8B-B14F-4D97-AF65-F5344CB8AC3E}">
        <p14:creationId xmlns:p14="http://schemas.microsoft.com/office/powerpoint/2010/main" val="15405331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09E2F1-204B-43F3-97D4-9BF7C6610F48}" type="datetimeFigureOut">
              <a:rPr lang="en-US" smtClean="0"/>
              <a:t>5/22/2013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86288C-9FA0-485E-9D41-8E41DE2E5CA4}" type="slidenum">
              <a:rPr lang="en-US" smtClean="0"/>
              <a:t>‹#›</a:t>
            </a:fld>
            <a:endParaRPr lang="en-US" dirty="0"/>
          </a:p>
        </p:txBody>
      </p:sp>
    </p:spTree>
    <p:extLst>
      <p:ext uri="{BB962C8B-B14F-4D97-AF65-F5344CB8AC3E}">
        <p14:creationId xmlns:p14="http://schemas.microsoft.com/office/powerpoint/2010/main" val="25109844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09E2F1-204B-43F3-97D4-9BF7C6610F48}" type="datetimeFigureOut">
              <a:rPr lang="en-US" smtClean="0"/>
              <a:t>5/22/2013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86288C-9FA0-485E-9D41-8E41DE2E5CA4}" type="slidenum">
              <a:rPr lang="en-US" smtClean="0"/>
              <a:t>‹#›</a:t>
            </a:fld>
            <a:endParaRPr lang="en-US" dirty="0"/>
          </a:p>
        </p:txBody>
      </p:sp>
    </p:spTree>
    <p:extLst>
      <p:ext uri="{BB962C8B-B14F-4D97-AF65-F5344CB8AC3E}">
        <p14:creationId xmlns:p14="http://schemas.microsoft.com/office/powerpoint/2010/main" val="6673248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09E2F1-204B-43F3-97D4-9BF7C6610F48}" type="datetimeFigureOut">
              <a:rPr lang="en-US" smtClean="0"/>
              <a:t>5/22/2013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86288C-9FA0-485E-9D41-8E41DE2E5CA4}" type="slidenum">
              <a:rPr lang="en-US" smtClean="0"/>
              <a:t>‹#›</a:t>
            </a:fld>
            <a:endParaRPr lang="en-US" dirty="0"/>
          </a:p>
        </p:txBody>
      </p:sp>
    </p:spTree>
    <p:extLst>
      <p:ext uri="{BB962C8B-B14F-4D97-AF65-F5344CB8AC3E}">
        <p14:creationId xmlns:p14="http://schemas.microsoft.com/office/powerpoint/2010/main" val="40334157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09E2F1-204B-43F3-97D4-9BF7C6610F48}" type="datetimeFigureOut">
              <a:rPr lang="en-US" smtClean="0"/>
              <a:t>5/22/2013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86288C-9FA0-485E-9D41-8E41DE2E5CA4}" type="slidenum">
              <a:rPr lang="en-US" smtClean="0"/>
              <a:t>‹#›</a:t>
            </a:fld>
            <a:endParaRPr lang="en-US" dirty="0"/>
          </a:p>
        </p:txBody>
      </p:sp>
    </p:spTree>
    <p:extLst>
      <p:ext uri="{BB962C8B-B14F-4D97-AF65-F5344CB8AC3E}">
        <p14:creationId xmlns:p14="http://schemas.microsoft.com/office/powerpoint/2010/main" val="13104236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09E2F1-204B-43F3-97D4-9BF7C6610F48}" type="datetimeFigureOut">
              <a:rPr lang="en-US" smtClean="0"/>
              <a:t>5/22/2013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086288C-9FA0-485E-9D41-8E41DE2E5CA4}" type="slidenum">
              <a:rPr lang="en-US" smtClean="0"/>
              <a:t>‹#›</a:t>
            </a:fld>
            <a:endParaRPr lang="en-US" dirty="0"/>
          </a:p>
        </p:txBody>
      </p:sp>
    </p:spTree>
    <p:extLst>
      <p:ext uri="{BB962C8B-B14F-4D97-AF65-F5344CB8AC3E}">
        <p14:creationId xmlns:p14="http://schemas.microsoft.com/office/powerpoint/2010/main" val="27306096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09E2F1-204B-43F3-97D4-9BF7C6610F48}" type="datetimeFigureOut">
              <a:rPr lang="en-US" smtClean="0"/>
              <a:t>5/22/2013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86288C-9FA0-485E-9D41-8E41DE2E5CA4}" type="slidenum">
              <a:rPr lang="en-US" smtClean="0"/>
              <a:t>‹#›</a:t>
            </a:fld>
            <a:endParaRPr lang="en-US" dirty="0"/>
          </a:p>
        </p:txBody>
      </p:sp>
    </p:spTree>
    <p:extLst>
      <p:ext uri="{BB962C8B-B14F-4D97-AF65-F5344CB8AC3E}">
        <p14:creationId xmlns:p14="http://schemas.microsoft.com/office/powerpoint/2010/main" val="4174123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09E2F1-204B-43F3-97D4-9BF7C6610F48}" type="datetimeFigureOut">
              <a:rPr lang="en-US" smtClean="0"/>
              <a:t>5/22/2013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086288C-9FA0-485E-9D41-8E41DE2E5CA4}" type="slidenum">
              <a:rPr lang="en-US" smtClean="0"/>
              <a:t>‹#›</a:t>
            </a:fld>
            <a:endParaRPr lang="en-US" dirty="0"/>
          </a:p>
        </p:txBody>
      </p:sp>
    </p:spTree>
    <p:extLst>
      <p:ext uri="{BB962C8B-B14F-4D97-AF65-F5344CB8AC3E}">
        <p14:creationId xmlns:p14="http://schemas.microsoft.com/office/powerpoint/2010/main" val="8088664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0809E2F1-204B-43F3-97D4-9BF7C6610F48}" type="datetimeFigureOut">
              <a:rPr lang="en-US" smtClean="0"/>
              <a:t>5/22/2013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C086288C-9FA0-485E-9D41-8E41DE2E5CA4}" type="slidenum">
              <a:rPr lang="en-US" smtClean="0"/>
              <a:t>‹#›</a:t>
            </a:fld>
            <a:endParaRPr lang="en-US" dirty="0"/>
          </a:p>
        </p:txBody>
      </p:sp>
    </p:spTree>
    <p:extLst>
      <p:ext uri="{BB962C8B-B14F-4D97-AF65-F5344CB8AC3E}">
        <p14:creationId xmlns:p14="http://schemas.microsoft.com/office/powerpoint/2010/main" val="133850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0809E2F1-204B-43F3-97D4-9BF7C6610F48}" type="datetimeFigureOut">
              <a:rPr lang="en-US" smtClean="0"/>
              <a:t>5/22/2013</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C086288C-9FA0-485E-9D41-8E41DE2E5CA4}" type="slidenum">
              <a:rPr lang="en-US" smtClean="0"/>
              <a:t>‹#›</a:t>
            </a:fld>
            <a:endParaRPr lang="en-US" dirty="0"/>
          </a:p>
        </p:txBody>
      </p:sp>
    </p:spTree>
    <p:extLst>
      <p:ext uri="{BB962C8B-B14F-4D97-AF65-F5344CB8AC3E}">
        <p14:creationId xmlns:p14="http://schemas.microsoft.com/office/powerpoint/2010/main" val="9369136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0809E2F1-204B-43F3-97D4-9BF7C6610F48}" type="datetimeFigureOut">
              <a:rPr lang="en-US" smtClean="0"/>
              <a:t>5/22/2013</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C086288C-9FA0-485E-9D41-8E41DE2E5CA4}" type="slidenum">
              <a:rPr lang="en-US" smtClean="0"/>
              <a:t>‹#›</a:t>
            </a:fld>
            <a:endParaRPr lang="en-US" dirty="0"/>
          </a:p>
        </p:txBody>
      </p:sp>
    </p:spTree>
    <p:extLst>
      <p:ext uri="{BB962C8B-B14F-4D97-AF65-F5344CB8AC3E}">
        <p14:creationId xmlns:p14="http://schemas.microsoft.com/office/powerpoint/2010/main" val="403771078"/>
      </p:ext>
    </p:extLst>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highered.mcgraw-hill.com/sites/0072495855/student_view0/chapter26/animation__organs_of_digestion.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445" y="1146218"/>
            <a:ext cx="10470524" cy="1320555"/>
          </a:xfrm>
        </p:spPr>
        <p:txBody>
          <a:bodyPr>
            <a:normAutofit/>
          </a:bodyPr>
          <a:lstStyle/>
          <a:p>
            <a:r>
              <a:rPr lang="en-US" sz="8000" dirty="0" smtClean="0">
                <a:latin typeface="Tw Cen MT Condensed Extra Bold" panose="020B0803020202020204" pitchFamily="34" charset="0"/>
              </a:rPr>
              <a:t>Gastrointestinal System</a:t>
            </a:r>
            <a:endParaRPr lang="en-US" sz="8000" dirty="0">
              <a:latin typeface="Tw Cen MT Condensed Extra Bold" panose="020B0803020202020204" pitchFamily="34" charset="0"/>
            </a:endParaRPr>
          </a:p>
        </p:txBody>
      </p:sp>
      <p:sp>
        <p:nvSpPr>
          <p:cNvPr id="3" name="Subtitle 2"/>
          <p:cNvSpPr>
            <a:spLocks noGrp="1"/>
          </p:cNvSpPr>
          <p:nvPr>
            <p:ph type="subTitle" idx="1"/>
          </p:nvPr>
        </p:nvSpPr>
        <p:spPr>
          <a:xfrm>
            <a:off x="3777803" y="3040448"/>
            <a:ext cx="7169240" cy="519201"/>
          </a:xfrm>
        </p:spPr>
        <p:txBody>
          <a:bodyPr>
            <a:normAutofit fontScale="70000" lnSpcReduction="20000"/>
          </a:bodyPr>
          <a:lstStyle/>
          <a:p>
            <a:r>
              <a:rPr lang="en-US" dirty="0" smtClean="0"/>
              <a:t>Dawn Hubbell, Katelyn Fournier, Kristen Fournier, Alley Sordi</a:t>
            </a:r>
            <a:endParaRPr lang="en-US" dirty="0"/>
          </a:p>
        </p:txBody>
      </p:sp>
      <p:pic>
        <p:nvPicPr>
          <p:cNvPr id="4" name="Picture 3"/>
          <p:cNvPicPr>
            <a:picLocks noChangeAspect="1"/>
          </p:cNvPicPr>
          <p:nvPr/>
        </p:nvPicPr>
        <p:blipFill>
          <a:blip r:embed="rId2"/>
          <a:stretch>
            <a:fillRect/>
          </a:stretch>
        </p:blipFill>
        <p:spPr>
          <a:xfrm>
            <a:off x="569287" y="2575773"/>
            <a:ext cx="2733675" cy="3810000"/>
          </a:xfrm>
          <a:prstGeom prst="rect">
            <a:avLst/>
          </a:prstGeom>
        </p:spPr>
      </p:pic>
      <p:sp>
        <p:nvSpPr>
          <p:cNvPr id="5" name="TextBox 4"/>
          <p:cNvSpPr txBox="1"/>
          <p:nvPr/>
        </p:nvSpPr>
        <p:spPr>
          <a:xfrm>
            <a:off x="3777803" y="2466773"/>
            <a:ext cx="2082084" cy="461665"/>
          </a:xfrm>
          <a:prstGeom prst="rect">
            <a:avLst/>
          </a:prstGeom>
          <a:noFill/>
        </p:spPr>
        <p:txBody>
          <a:bodyPr wrap="square" rtlCol="0">
            <a:spAutoFit/>
          </a:bodyPr>
          <a:lstStyle/>
          <a:p>
            <a:r>
              <a:rPr lang="en-US" sz="2400" dirty="0" smtClean="0">
                <a:solidFill>
                  <a:schemeClr val="bg1"/>
                </a:solidFill>
              </a:rPr>
              <a:t>(Page 401-438)</a:t>
            </a:r>
            <a:endParaRPr lang="en-US" sz="2400" dirty="0">
              <a:solidFill>
                <a:schemeClr val="bg1"/>
              </a:solidFill>
            </a:endParaRPr>
          </a:p>
        </p:txBody>
      </p:sp>
    </p:spTree>
    <p:extLst>
      <p:ext uri="{BB962C8B-B14F-4D97-AF65-F5344CB8AC3E}">
        <p14:creationId xmlns:p14="http://schemas.microsoft.com/office/powerpoint/2010/main" val="22476375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0"/>
            <a:ext cx="10772775" cy="1658198"/>
          </a:xfrm>
        </p:spPr>
        <p:txBody>
          <a:bodyPr/>
          <a:lstStyle/>
          <a:p>
            <a:r>
              <a:rPr lang="en-US" dirty="0" smtClean="0"/>
              <a:t>Pancreas</a:t>
            </a:r>
            <a:endParaRPr lang="en-US" dirty="0"/>
          </a:p>
        </p:txBody>
      </p:sp>
      <p:sp>
        <p:nvSpPr>
          <p:cNvPr id="3" name="Content Placeholder 2"/>
          <p:cNvSpPr>
            <a:spLocks noGrp="1"/>
          </p:cNvSpPr>
          <p:nvPr>
            <p:ph idx="1"/>
          </p:nvPr>
        </p:nvSpPr>
        <p:spPr>
          <a:xfrm>
            <a:off x="676656" y="1249252"/>
            <a:ext cx="5582476" cy="5331852"/>
          </a:xfrm>
        </p:spPr>
        <p:txBody>
          <a:bodyPr>
            <a:normAutofit fontScale="92500"/>
          </a:bodyPr>
          <a:lstStyle/>
          <a:p>
            <a:r>
              <a:rPr lang="en-US" sz="3500" dirty="0">
                <a:solidFill>
                  <a:schemeClr val="accent2"/>
                </a:solidFill>
              </a:rPr>
              <a:t>Pancreatic Juice</a:t>
            </a:r>
          </a:p>
          <a:p>
            <a:r>
              <a:rPr lang="en-US" dirty="0"/>
              <a:t>-</a:t>
            </a:r>
            <a:r>
              <a:rPr lang="en-US" b="1" dirty="0" smtClean="0"/>
              <a:t>Contains </a:t>
            </a:r>
            <a:r>
              <a:rPr lang="en-US" b="1" dirty="0"/>
              <a:t>enzymes that digest carbohydrates, fats, nucleic acids, and proteins </a:t>
            </a:r>
          </a:p>
          <a:p>
            <a:r>
              <a:rPr lang="en-US" dirty="0"/>
              <a:t>-</a:t>
            </a:r>
            <a:r>
              <a:rPr lang="en-US" dirty="0" smtClean="0">
                <a:solidFill>
                  <a:schemeClr val="accent4"/>
                </a:solidFill>
              </a:rPr>
              <a:t>Pancreatic </a:t>
            </a:r>
            <a:r>
              <a:rPr lang="en-US" dirty="0">
                <a:solidFill>
                  <a:schemeClr val="accent4"/>
                </a:solidFill>
              </a:rPr>
              <a:t>amylase </a:t>
            </a:r>
            <a:r>
              <a:rPr lang="en-US" dirty="0"/>
              <a:t>(carbohydrate digesting enzyme) splits molecules of starch or glycogen into double sugars</a:t>
            </a:r>
          </a:p>
          <a:p>
            <a:r>
              <a:rPr lang="en-US" dirty="0"/>
              <a:t>-</a:t>
            </a:r>
            <a:r>
              <a:rPr lang="en-US" dirty="0" smtClean="0">
                <a:solidFill>
                  <a:schemeClr val="accent4"/>
                </a:solidFill>
              </a:rPr>
              <a:t>Pancreatic </a:t>
            </a:r>
            <a:r>
              <a:rPr lang="en-US" dirty="0">
                <a:solidFill>
                  <a:schemeClr val="accent4"/>
                </a:solidFill>
              </a:rPr>
              <a:t>lipase </a:t>
            </a:r>
            <a:r>
              <a:rPr lang="en-US" dirty="0"/>
              <a:t>(fat-digesting enzyme) breaks triglyceride molecules to fatty acids and glycerol </a:t>
            </a:r>
          </a:p>
          <a:p>
            <a:r>
              <a:rPr lang="en-US" dirty="0"/>
              <a:t>-</a:t>
            </a:r>
            <a:r>
              <a:rPr lang="en-US" dirty="0" smtClean="0"/>
              <a:t>Two </a:t>
            </a:r>
            <a:r>
              <a:rPr lang="en-US" dirty="0"/>
              <a:t>nucleases, which are enzymes, break down nucleic acid molecules into nucleotides</a:t>
            </a:r>
          </a:p>
          <a:p>
            <a:r>
              <a:rPr lang="en-US" dirty="0"/>
              <a:t>-</a:t>
            </a:r>
            <a:r>
              <a:rPr lang="en-US" dirty="0" smtClean="0">
                <a:solidFill>
                  <a:schemeClr val="accent4"/>
                </a:solidFill>
              </a:rPr>
              <a:t>Trypsin</a:t>
            </a:r>
            <a:r>
              <a:rPr lang="en-US" dirty="0"/>
              <a:t>, </a:t>
            </a:r>
            <a:r>
              <a:rPr lang="en-US" dirty="0">
                <a:solidFill>
                  <a:schemeClr val="accent4"/>
                </a:solidFill>
              </a:rPr>
              <a:t>chymotrypsin</a:t>
            </a:r>
            <a:r>
              <a:rPr lang="en-US" dirty="0"/>
              <a:t>, and </a:t>
            </a:r>
            <a:r>
              <a:rPr lang="en-US" dirty="0">
                <a:solidFill>
                  <a:schemeClr val="accent4"/>
                </a:solidFill>
              </a:rPr>
              <a:t>carboxypeptidase</a:t>
            </a:r>
            <a:r>
              <a:rPr lang="en-US" dirty="0"/>
              <a:t> (protein splitting enzymes) split the bonds between certain amino acids in proteins </a:t>
            </a:r>
          </a:p>
          <a:p>
            <a:endParaRPr lang="en-US" dirty="0"/>
          </a:p>
        </p:txBody>
      </p:sp>
      <p:sp>
        <p:nvSpPr>
          <p:cNvPr id="4" name="Rectangle 3"/>
          <p:cNvSpPr/>
          <p:nvPr/>
        </p:nvSpPr>
        <p:spPr>
          <a:xfrm>
            <a:off x="6259132" y="1249252"/>
            <a:ext cx="5306096" cy="4031873"/>
          </a:xfrm>
          <a:prstGeom prst="rect">
            <a:avLst/>
          </a:prstGeom>
        </p:spPr>
        <p:txBody>
          <a:bodyPr wrap="square">
            <a:spAutoFit/>
          </a:bodyPr>
          <a:lstStyle/>
          <a:p>
            <a:pPr algn="ctr"/>
            <a:r>
              <a:rPr lang="en-US" sz="3200" dirty="0" smtClean="0">
                <a:solidFill>
                  <a:schemeClr val="accent2"/>
                </a:solidFill>
              </a:rPr>
              <a:t>Regulation of Pancreatic Secretion </a:t>
            </a:r>
          </a:p>
          <a:p>
            <a:r>
              <a:rPr lang="en-US" sz="2400" dirty="0" smtClean="0"/>
              <a:t>-Nervous and endocrine systems regulate release of pancreatic juice</a:t>
            </a:r>
          </a:p>
          <a:p>
            <a:endParaRPr lang="en-US" sz="2400" dirty="0" smtClean="0"/>
          </a:p>
          <a:p>
            <a:r>
              <a:rPr lang="en-US" sz="2400" dirty="0" smtClean="0"/>
              <a:t>-</a:t>
            </a:r>
            <a:r>
              <a:rPr lang="en-US" sz="2400" dirty="0" smtClean="0">
                <a:solidFill>
                  <a:schemeClr val="accent4"/>
                </a:solidFill>
              </a:rPr>
              <a:t>Duodenal mucous membrane </a:t>
            </a:r>
            <a:r>
              <a:rPr lang="en-US" sz="2400" dirty="0" smtClean="0"/>
              <a:t>releases peptide hormone secretin into the bloodstream</a:t>
            </a:r>
          </a:p>
          <a:p>
            <a:endParaRPr lang="en-US" sz="2400" dirty="0" smtClean="0"/>
          </a:p>
          <a:p>
            <a:r>
              <a:rPr lang="en-US" sz="2400" dirty="0"/>
              <a:t>-</a:t>
            </a:r>
            <a:r>
              <a:rPr lang="en-US" sz="2400" dirty="0" smtClean="0"/>
              <a:t>Stimulates secretion of pancreatic juice</a:t>
            </a:r>
            <a:endParaRPr lang="en-US" sz="2400" dirty="0"/>
          </a:p>
        </p:txBody>
      </p:sp>
    </p:spTree>
    <p:extLst>
      <p:ext uri="{BB962C8B-B14F-4D97-AF65-F5344CB8AC3E}">
        <p14:creationId xmlns:p14="http://schemas.microsoft.com/office/powerpoint/2010/main" val="163494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0"/>
            <a:ext cx="10772775" cy="1658198"/>
          </a:xfrm>
        </p:spPr>
        <p:txBody>
          <a:bodyPr/>
          <a:lstStyle/>
          <a:p>
            <a:r>
              <a:rPr lang="en-US" dirty="0" smtClean="0"/>
              <a:t>Liver</a:t>
            </a:r>
            <a:endParaRPr lang="en-US" dirty="0"/>
          </a:p>
        </p:txBody>
      </p:sp>
      <p:sp>
        <p:nvSpPr>
          <p:cNvPr id="3" name="Content Placeholder 2"/>
          <p:cNvSpPr>
            <a:spLocks noGrp="1"/>
          </p:cNvSpPr>
          <p:nvPr>
            <p:ph idx="1"/>
          </p:nvPr>
        </p:nvSpPr>
        <p:spPr>
          <a:xfrm>
            <a:off x="676657" y="1249252"/>
            <a:ext cx="5247626" cy="5357610"/>
          </a:xfrm>
        </p:spPr>
        <p:txBody>
          <a:bodyPr/>
          <a:lstStyle/>
          <a:p>
            <a:r>
              <a:rPr lang="en-US" sz="3200" dirty="0">
                <a:solidFill>
                  <a:schemeClr val="accent2"/>
                </a:solidFill>
              </a:rPr>
              <a:t>Liver functions</a:t>
            </a:r>
          </a:p>
          <a:p>
            <a:r>
              <a:rPr lang="en-US" dirty="0"/>
              <a:t>-</a:t>
            </a:r>
            <a:r>
              <a:rPr lang="en-US" dirty="0" smtClean="0"/>
              <a:t>Role </a:t>
            </a:r>
            <a:r>
              <a:rPr lang="en-US" dirty="0"/>
              <a:t>in carbohydrate metabolism by helping </a:t>
            </a:r>
            <a:r>
              <a:rPr lang="en-US" b="1" dirty="0"/>
              <a:t>maintain concentration of blood glucose </a:t>
            </a:r>
          </a:p>
          <a:p>
            <a:r>
              <a:rPr lang="en-US" dirty="0"/>
              <a:t>-</a:t>
            </a:r>
            <a:r>
              <a:rPr lang="en-US" dirty="0" smtClean="0"/>
              <a:t>Role </a:t>
            </a:r>
            <a:r>
              <a:rPr lang="en-US" dirty="0"/>
              <a:t>in lipid metabolism is </a:t>
            </a:r>
            <a:r>
              <a:rPr lang="en-US" b="1" dirty="0"/>
              <a:t>oxidizing fatty acids</a:t>
            </a:r>
            <a:r>
              <a:rPr lang="en-US" dirty="0"/>
              <a:t> at a high rate, synthesizing lipoproteins, phospholipids, and cholesterol, and converting portions of carbohydrate and protein molecules into fat molecules </a:t>
            </a:r>
          </a:p>
          <a:p>
            <a:r>
              <a:rPr lang="en-US" dirty="0"/>
              <a:t>-</a:t>
            </a:r>
            <a:r>
              <a:rPr lang="en-US" dirty="0" smtClean="0"/>
              <a:t>Role </a:t>
            </a:r>
            <a:r>
              <a:rPr lang="en-US" dirty="0"/>
              <a:t>in protein metabolism is </a:t>
            </a:r>
            <a:r>
              <a:rPr lang="en-US" b="1" dirty="0"/>
              <a:t>deaminating</a:t>
            </a:r>
            <a:r>
              <a:rPr lang="en-US" b="1" dirty="0"/>
              <a:t> amino acids</a:t>
            </a:r>
            <a:r>
              <a:rPr lang="en-US" dirty="0"/>
              <a:t>, synthesizing plasma proteins, and converting certain amino acids to other amino acids</a:t>
            </a:r>
          </a:p>
          <a:p>
            <a:endParaRPr lang="en-US" dirty="0"/>
          </a:p>
        </p:txBody>
      </p:sp>
      <p:sp>
        <p:nvSpPr>
          <p:cNvPr id="4" name="Rectangle 3"/>
          <p:cNvSpPr/>
          <p:nvPr/>
        </p:nvSpPr>
        <p:spPr>
          <a:xfrm>
            <a:off x="6973981" y="1197737"/>
            <a:ext cx="4316871" cy="5262979"/>
          </a:xfrm>
          <a:prstGeom prst="rect">
            <a:avLst/>
          </a:prstGeom>
        </p:spPr>
        <p:txBody>
          <a:bodyPr wrap="square">
            <a:spAutoFit/>
          </a:bodyPr>
          <a:lstStyle/>
          <a:p>
            <a:r>
              <a:rPr lang="en-US" sz="3200" dirty="0" smtClean="0">
                <a:solidFill>
                  <a:schemeClr val="accent2"/>
                </a:solidFill>
              </a:rPr>
              <a:t>Composition of Bile</a:t>
            </a:r>
          </a:p>
          <a:p>
            <a:endParaRPr lang="en-US" sz="2400" dirty="0"/>
          </a:p>
          <a:p>
            <a:r>
              <a:rPr lang="en-US" sz="2400" dirty="0" smtClean="0"/>
              <a:t>-Bile is yellowish-green liquid secreted from hepatic cells</a:t>
            </a:r>
          </a:p>
          <a:p>
            <a:endParaRPr lang="en-US" sz="2400" dirty="0" smtClean="0"/>
          </a:p>
          <a:p>
            <a:r>
              <a:rPr lang="en-US" sz="2400" dirty="0" smtClean="0"/>
              <a:t>-Contains water, bile salts, bile pigments, cholesterol, and electrolytes</a:t>
            </a:r>
          </a:p>
          <a:p>
            <a:endParaRPr lang="en-US" sz="2400" dirty="0" smtClean="0"/>
          </a:p>
          <a:p>
            <a:r>
              <a:rPr lang="en-US" sz="2400" dirty="0" smtClean="0"/>
              <a:t>-Bile salts are the only ones with digestive functions </a:t>
            </a:r>
          </a:p>
          <a:p>
            <a:endParaRPr lang="en-US" sz="3200" dirty="0" smtClean="0">
              <a:solidFill>
                <a:schemeClr val="accent2"/>
              </a:solidFill>
            </a:endParaRPr>
          </a:p>
          <a:p>
            <a:endParaRPr lang="en-US" sz="3200" dirty="0">
              <a:solidFill>
                <a:schemeClr val="accent2"/>
              </a:solidFill>
            </a:endParaRPr>
          </a:p>
        </p:txBody>
      </p:sp>
    </p:spTree>
    <p:extLst>
      <p:ext uri="{BB962C8B-B14F-4D97-AF65-F5344CB8AC3E}">
        <p14:creationId xmlns:p14="http://schemas.microsoft.com/office/powerpoint/2010/main" val="26595714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017212" y="1702030"/>
            <a:ext cx="3947262" cy="3157810"/>
          </a:xfrm>
          <a:prstGeom prst="rect">
            <a:avLst/>
          </a:prstGeom>
        </p:spPr>
      </p:pic>
      <p:sp>
        <p:nvSpPr>
          <p:cNvPr id="2" name="Title 1"/>
          <p:cNvSpPr>
            <a:spLocks noGrp="1"/>
          </p:cNvSpPr>
          <p:nvPr>
            <p:ph type="title"/>
          </p:nvPr>
        </p:nvSpPr>
        <p:spPr>
          <a:xfrm>
            <a:off x="676656" y="656823"/>
            <a:ext cx="10772775" cy="1658198"/>
          </a:xfrm>
        </p:spPr>
        <p:txBody>
          <a:bodyPr/>
          <a:lstStyle/>
          <a:p>
            <a:r>
              <a:rPr lang="en-US" dirty="0" smtClean="0"/>
              <a:t>Gallbladder</a:t>
            </a:r>
            <a:endParaRPr lang="en-US" dirty="0"/>
          </a:p>
        </p:txBody>
      </p:sp>
      <p:sp>
        <p:nvSpPr>
          <p:cNvPr id="3" name="Content Placeholder 2"/>
          <p:cNvSpPr>
            <a:spLocks noGrp="1"/>
          </p:cNvSpPr>
          <p:nvPr>
            <p:ph idx="1"/>
          </p:nvPr>
        </p:nvSpPr>
        <p:spPr>
          <a:xfrm>
            <a:off x="676656" y="2009104"/>
            <a:ext cx="8158251" cy="4250028"/>
          </a:xfrm>
        </p:spPr>
        <p:txBody>
          <a:bodyPr/>
          <a:lstStyle/>
          <a:p>
            <a:r>
              <a:rPr lang="en-US" dirty="0" smtClean="0"/>
              <a:t>Stores </a:t>
            </a:r>
            <a:r>
              <a:rPr lang="en-US" dirty="0"/>
              <a:t>bile between meals, reabsorbs water to concentrate bile, and contracts to release bile into small intestine </a:t>
            </a:r>
          </a:p>
          <a:p>
            <a:r>
              <a:rPr lang="en-US" sz="2800" b="1" dirty="0">
                <a:solidFill>
                  <a:schemeClr val="accent2"/>
                </a:solidFill>
              </a:rPr>
              <a:t>Functions of Bile Salts</a:t>
            </a:r>
          </a:p>
          <a:p>
            <a:r>
              <a:rPr lang="en-US" dirty="0"/>
              <a:t>-</a:t>
            </a:r>
            <a:r>
              <a:rPr lang="en-US" dirty="0" smtClean="0"/>
              <a:t>Aid </a:t>
            </a:r>
            <a:r>
              <a:rPr lang="en-US" dirty="0"/>
              <a:t>digestive enzymes </a:t>
            </a:r>
          </a:p>
          <a:p>
            <a:r>
              <a:rPr lang="en-US" dirty="0"/>
              <a:t>-</a:t>
            </a:r>
            <a:r>
              <a:rPr lang="en-US" dirty="0" smtClean="0"/>
              <a:t>Break </a:t>
            </a:r>
            <a:r>
              <a:rPr lang="en-US" dirty="0"/>
              <a:t>down fat globules into smaller droplets (emulsification) </a:t>
            </a:r>
          </a:p>
          <a:p>
            <a:r>
              <a:rPr lang="en-US" dirty="0"/>
              <a:t>-</a:t>
            </a:r>
            <a:r>
              <a:rPr lang="en-US" dirty="0" smtClean="0"/>
              <a:t>Then </a:t>
            </a:r>
            <a:r>
              <a:rPr lang="en-US" dirty="0"/>
              <a:t>they mix with water  so the fat molecules can be digested more effectively</a:t>
            </a:r>
          </a:p>
          <a:p>
            <a:endParaRPr lang="en-US" dirty="0"/>
          </a:p>
        </p:txBody>
      </p:sp>
    </p:spTree>
    <p:extLst>
      <p:ext uri="{BB962C8B-B14F-4D97-AF65-F5344CB8AC3E}">
        <p14:creationId xmlns:p14="http://schemas.microsoft.com/office/powerpoint/2010/main" val="41154706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0"/>
            <a:ext cx="10772775" cy="1658198"/>
          </a:xfrm>
        </p:spPr>
        <p:txBody>
          <a:bodyPr/>
          <a:lstStyle/>
          <a:p>
            <a:r>
              <a:rPr lang="en-US" dirty="0" smtClean="0"/>
              <a:t>Small Intestine</a:t>
            </a:r>
            <a:endParaRPr lang="en-US" dirty="0"/>
          </a:p>
        </p:txBody>
      </p:sp>
      <p:sp>
        <p:nvSpPr>
          <p:cNvPr id="3" name="Content Placeholder 2"/>
          <p:cNvSpPr>
            <a:spLocks noGrp="1"/>
          </p:cNvSpPr>
          <p:nvPr>
            <p:ph idx="1"/>
          </p:nvPr>
        </p:nvSpPr>
        <p:spPr>
          <a:xfrm>
            <a:off x="522110" y="1532586"/>
            <a:ext cx="10753725" cy="4683161"/>
          </a:xfrm>
        </p:spPr>
        <p:txBody>
          <a:bodyPr>
            <a:normAutofit lnSpcReduction="10000"/>
          </a:bodyPr>
          <a:lstStyle/>
          <a:p>
            <a:r>
              <a:rPr lang="en-US" dirty="0"/>
              <a:t>Digestion in the small intestine produces a mixture </a:t>
            </a:r>
            <a:r>
              <a:rPr lang="en-US" dirty="0">
                <a:solidFill>
                  <a:schemeClr val="tx1"/>
                </a:solidFill>
              </a:rPr>
              <a:t>of disaccharides, fatty acids, peptides, and </a:t>
            </a:r>
            <a:r>
              <a:rPr lang="en-US" dirty="0">
                <a:solidFill>
                  <a:schemeClr val="tx1"/>
                </a:solidFill>
              </a:rPr>
              <a:t>monoglycerides</a:t>
            </a:r>
            <a:r>
              <a:rPr lang="en-US" dirty="0">
                <a:solidFill>
                  <a:schemeClr val="tx1"/>
                </a:solidFill>
              </a:rPr>
              <a:t>. The final digestion and absorption of these substances occurs in the villi, which lines the inner surface of the </a:t>
            </a:r>
            <a:r>
              <a:rPr lang="en-US" dirty="0"/>
              <a:t>small intestine.</a:t>
            </a:r>
          </a:p>
          <a:p>
            <a:r>
              <a:rPr lang="en-US" dirty="0"/>
              <a:t>It's completed digestion of the nutrients in chyme, absorbs the products of digestion, and transports the residues to the large intestine. </a:t>
            </a:r>
          </a:p>
          <a:p>
            <a:r>
              <a:rPr lang="en-US" b="1" dirty="0">
                <a:solidFill>
                  <a:schemeClr val="accent2"/>
                </a:solidFill>
              </a:rPr>
              <a:t>Parts of small intestine</a:t>
            </a:r>
            <a:r>
              <a:rPr lang="en-US" dirty="0"/>
              <a:t>: The small intestine has three portions which include the duodenum, jejunum, and the ileum. </a:t>
            </a:r>
          </a:p>
          <a:p>
            <a:r>
              <a:rPr lang="en-US" dirty="0">
                <a:solidFill>
                  <a:schemeClr val="accent2"/>
                </a:solidFill>
              </a:rPr>
              <a:t>Structure of the small intestine wall</a:t>
            </a:r>
            <a:r>
              <a:rPr lang="en-US" dirty="0"/>
              <a:t>: The inner wall of the small intestine appears velvety due to many tiny projections of mucous membrane called intestinal villi. Villi increases the surface area of the intestinal lining which aides in the absorption of digestive products. Each villus consists of a layer of simple columnar epithelium and a core of connective tissue containing blood capillaries, a lymphatic capillary called a lacteal, and nerve fibers. Blood capillaries and lacteals carry away absorbed nutrients, and nerve fibers transmit impulses to stimulate or inhibit villus activities.</a:t>
            </a:r>
          </a:p>
          <a:p>
            <a:endParaRPr lang="en-US" dirty="0"/>
          </a:p>
        </p:txBody>
      </p:sp>
    </p:spTree>
    <p:extLst>
      <p:ext uri="{BB962C8B-B14F-4D97-AF65-F5344CB8AC3E}">
        <p14:creationId xmlns:p14="http://schemas.microsoft.com/office/powerpoint/2010/main" val="23906032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0"/>
            <a:ext cx="10772775" cy="1658198"/>
          </a:xfrm>
        </p:spPr>
        <p:txBody>
          <a:bodyPr/>
          <a:lstStyle/>
          <a:p>
            <a:r>
              <a:rPr lang="en-US" dirty="0" smtClean="0"/>
              <a:t>Small Intestine Cont.</a:t>
            </a:r>
            <a:endParaRPr lang="en-US" dirty="0"/>
          </a:p>
        </p:txBody>
      </p:sp>
      <p:sp>
        <p:nvSpPr>
          <p:cNvPr id="3" name="Content Placeholder 2"/>
          <p:cNvSpPr>
            <a:spLocks noGrp="1"/>
          </p:cNvSpPr>
          <p:nvPr>
            <p:ph idx="1"/>
          </p:nvPr>
        </p:nvSpPr>
        <p:spPr>
          <a:xfrm>
            <a:off x="676656" y="1171978"/>
            <a:ext cx="10753725" cy="5318974"/>
          </a:xfrm>
        </p:spPr>
        <p:txBody>
          <a:bodyPr>
            <a:normAutofit fontScale="70000" lnSpcReduction="20000"/>
          </a:bodyPr>
          <a:lstStyle/>
          <a:p>
            <a:r>
              <a:rPr lang="en-US" sz="3100" dirty="0">
                <a:solidFill>
                  <a:schemeClr val="accent2"/>
                </a:solidFill>
              </a:rPr>
              <a:t>Secretion of the small intestine</a:t>
            </a:r>
            <a:r>
              <a:rPr lang="en-US" sz="3100" dirty="0"/>
              <a:t>:  The intestinal glands in the villi secrete large volumes of a watery type fluid which carries digestive products into the villi. The digestive enzymes break down food molecules just </a:t>
            </a:r>
            <a:r>
              <a:rPr lang="en-US" sz="3100" dirty="0" smtClean="0"/>
              <a:t>before </a:t>
            </a:r>
            <a:r>
              <a:rPr lang="en-US" sz="3100" dirty="0"/>
              <a:t>absorption </a:t>
            </a:r>
            <a:r>
              <a:rPr lang="en-US" sz="3100" dirty="0" smtClean="0"/>
              <a:t>takes </a:t>
            </a:r>
            <a:r>
              <a:rPr lang="en-US" sz="3100" dirty="0"/>
              <a:t>place. Peptidases are in the enzymes which split peptides into amino acids. The amino acids then split the double sugars into simple sugars. Then the intestinal lipase splits fats into fatty acids and glycerol. </a:t>
            </a:r>
          </a:p>
          <a:p>
            <a:r>
              <a:rPr lang="en-US" sz="3100" dirty="0">
                <a:solidFill>
                  <a:schemeClr val="accent2"/>
                </a:solidFill>
              </a:rPr>
              <a:t>Regulation of small intestine secretions</a:t>
            </a:r>
            <a:r>
              <a:rPr lang="en-US" sz="3100" dirty="0"/>
              <a:t>: Distension of the intestinal wall activates the nerve plexuses within the wall and stimulates parasympathetic reflexes that also trigger release of small intestine secretions. </a:t>
            </a:r>
          </a:p>
          <a:p>
            <a:r>
              <a:rPr lang="en-US" sz="3100" dirty="0">
                <a:solidFill>
                  <a:schemeClr val="accent2"/>
                </a:solidFill>
              </a:rPr>
              <a:t>Movements of small intestine</a:t>
            </a:r>
            <a:r>
              <a:rPr lang="en-US" sz="3100" dirty="0"/>
              <a:t>: The major mixing movement in the small intestine is segmentation. Segmentation is when small, </a:t>
            </a:r>
            <a:r>
              <a:rPr lang="en-US" sz="3100" dirty="0" smtClean="0"/>
              <a:t>ring-like </a:t>
            </a:r>
            <a:r>
              <a:rPr lang="en-US" sz="3100" dirty="0"/>
              <a:t>contractions occur periodically, cutting chyme into segments and moving it back and forth. Chyme is the semifluid mass of partially digested food that passes from the stomach to the small intestine. Chyme moves slowly through the small intestine, taking three to ten hours to travel its length</a:t>
            </a:r>
            <a:r>
              <a:rPr lang="en-US" sz="3100" dirty="0" smtClean="0"/>
              <a:t>. At </a:t>
            </a:r>
            <a:r>
              <a:rPr lang="en-US" sz="3100" dirty="0"/>
              <a:t>the distal end of the small intestine the </a:t>
            </a:r>
            <a:r>
              <a:rPr lang="en-US" sz="3100" dirty="0"/>
              <a:t>ileocecal</a:t>
            </a:r>
            <a:r>
              <a:rPr lang="en-US" sz="3100" dirty="0"/>
              <a:t> sphincter joins the small intestines ileum to the large intestine's cecum. After a meal a </a:t>
            </a:r>
            <a:r>
              <a:rPr lang="en-US" sz="3100" dirty="0"/>
              <a:t>gastroileal</a:t>
            </a:r>
            <a:r>
              <a:rPr lang="en-US" sz="3100" dirty="0"/>
              <a:t> reflex increased peristalsis in the ileum and relaxes the sphincter which forces some of the contents of the small intestine into the </a:t>
            </a:r>
            <a:r>
              <a:rPr lang="en-US" sz="3100" dirty="0" smtClean="0"/>
              <a:t>cecum</a:t>
            </a:r>
            <a:endParaRPr lang="en-US" sz="2600" dirty="0"/>
          </a:p>
          <a:p>
            <a:endParaRPr lang="en-US" dirty="0" smtClean="0">
              <a:solidFill>
                <a:schemeClr val="accent2"/>
              </a:solidFill>
            </a:endParaRPr>
          </a:p>
          <a:p>
            <a:r>
              <a:rPr lang="en-US" dirty="0" smtClean="0">
                <a:solidFill>
                  <a:schemeClr val="accent2"/>
                </a:solidFill>
              </a:rPr>
              <a:t>Interesting </a:t>
            </a:r>
            <a:r>
              <a:rPr lang="en-US" dirty="0">
                <a:solidFill>
                  <a:schemeClr val="accent2"/>
                </a:solidFill>
              </a:rPr>
              <a:t>fact</a:t>
            </a:r>
            <a:r>
              <a:rPr lang="en-US" dirty="0"/>
              <a:t>: The area of the small intestine is almost 200 square meters. It is about the area of a singles area of a tennis court and sometimes are about 100 times the surface area of the exterior surface of the body</a:t>
            </a:r>
          </a:p>
          <a:p>
            <a:endParaRPr lang="en-US" dirty="0"/>
          </a:p>
        </p:txBody>
      </p:sp>
    </p:spTree>
    <p:extLst>
      <p:ext uri="{BB962C8B-B14F-4D97-AF65-F5344CB8AC3E}">
        <p14:creationId xmlns:p14="http://schemas.microsoft.com/office/powerpoint/2010/main" val="19089444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0"/>
            <a:ext cx="10772775" cy="1658198"/>
          </a:xfrm>
        </p:spPr>
        <p:txBody>
          <a:bodyPr/>
          <a:lstStyle/>
          <a:p>
            <a:r>
              <a:rPr lang="en-US" dirty="0" smtClean="0"/>
              <a:t>Large Intestine</a:t>
            </a:r>
            <a:endParaRPr lang="en-US" dirty="0"/>
          </a:p>
        </p:txBody>
      </p:sp>
      <p:sp>
        <p:nvSpPr>
          <p:cNvPr id="3" name="Content Placeholder 2"/>
          <p:cNvSpPr>
            <a:spLocks noGrp="1"/>
          </p:cNvSpPr>
          <p:nvPr>
            <p:ph idx="1"/>
          </p:nvPr>
        </p:nvSpPr>
        <p:spPr>
          <a:xfrm>
            <a:off x="380443" y="1242812"/>
            <a:ext cx="7874916" cy="5422005"/>
          </a:xfrm>
        </p:spPr>
        <p:txBody>
          <a:bodyPr>
            <a:normAutofit/>
          </a:bodyPr>
          <a:lstStyle/>
          <a:p>
            <a:r>
              <a:rPr lang="en-US" dirty="0"/>
              <a:t>Greater diameter than the small intestine. The portion of the alimentary canal begins in the lower right side of the abdominal cavity, where the ileum joins the cecum and from there the large intestine ascends on the right side, crosses to the left and descends into the pelvis. At the distal end it opens to the outside of the body as the anus. </a:t>
            </a:r>
          </a:p>
          <a:p>
            <a:endParaRPr lang="en-US" dirty="0"/>
          </a:p>
          <a:p>
            <a:r>
              <a:rPr lang="en-US" dirty="0">
                <a:solidFill>
                  <a:schemeClr val="accent2"/>
                </a:solidFill>
              </a:rPr>
              <a:t>Parts of the large intestine</a:t>
            </a:r>
            <a:r>
              <a:rPr lang="en-US" dirty="0"/>
              <a:t>: cecum, colon, rectum, and anal canal. </a:t>
            </a:r>
          </a:p>
          <a:p>
            <a:endParaRPr lang="en-US" dirty="0"/>
          </a:p>
          <a:p>
            <a:r>
              <a:rPr lang="en-US" dirty="0">
                <a:solidFill>
                  <a:schemeClr val="accent2"/>
                </a:solidFill>
              </a:rPr>
              <a:t>Structure of the large intestine wall</a:t>
            </a:r>
            <a:r>
              <a:rPr lang="en-US" dirty="0"/>
              <a:t>: the wall lacks the villi characteristic of the small intestine. The fibers of the wall form three distinct bands that extend the entire length of the colon which creates a series of pouches.</a:t>
            </a:r>
          </a:p>
          <a:p>
            <a:endParaRPr lang="en-US" dirty="0"/>
          </a:p>
          <a:p>
            <a:endParaRPr lang="en-US" dirty="0"/>
          </a:p>
          <a:p>
            <a:endParaRPr lang="en-US" dirty="0"/>
          </a:p>
        </p:txBody>
      </p:sp>
      <p:pic>
        <p:nvPicPr>
          <p:cNvPr id="4" name="Picture 3"/>
          <p:cNvPicPr>
            <a:picLocks noChangeAspect="1"/>
          </p:cNvPicPr>
          <p:nvPr/>
        </p:nvPicPr>
        <p:blipFill>
          <a:blip r:embed="rId2"/>
          <a:stretch>
            <a:fillRect/>
          </a:stretch>
        </p:blipFill>
        <p:spPr>
          <a:xfrm>
            <a:off x="8255359" y="2901010"/>
            <a:ext cx="3810000" cy="3048000"/>
          </a:xfrm>
          <a:prstGeom prst="rect">
            <a:avLst/>
          </a:prstGeom>
        </p:spPr>
      </p:pic>
    </p:spTree>
    <p:extLst>
      <p:ext uri="{BB962C8B-B14F-4D97-AF65-F5344CB8AC3E}">
        <p14:creationId xmlns:p14="http://schemas.microsoft.com/office/powerpoint/2010/main" val="33102821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130" y="0"/>
            <a:ext cx="10772775" cy="1658198"/>
          </a:xfrm>
        </p:spPr>
        <p:txBody>
          <a:bodyPr/>
          <a:lstStyle/>
          <a:p>
            <a:r>
              <a:rPr lang="en-US" dirty="0" smtClean="0"/>
              <a:t>Large Intestine Cont.</a:t>
            </a:r>
            <a:endParaRPr lang="en-US" dirty="0"/>
          </a:p>
        </p:txBody>
      </p:sp>
      <p:sp>
        <p:nvSpPr>
          <p:cNvPr id="3" name="Content Placeholder 2"/>
          <p:cNvSpPr>
            <a:spLocks noGrp="1"/>
          </p:cNvSpPr>
          <p:nvPr>
            <p:ph idx="1"/>
          </p:nvPr>
        </p:nvSpPr>
        <p:spPr>
          <a:xfrm>
            <a:off x="676656" y="1107583"/>
            <a:ext cx="10753725" cy="5653825"/>
          </a:xfrm>
        </p:spPr>
        <p:txBody>
          <a:bodyPr>
            <a:normAutofit fontScale="92500" lnSpcReduction="20000"/>
          </a:bodyPr>
          <a:lstStyle/>
          <a:p>
            <a:r>
              <a:rPr lang="en-US" dirty="0">
                <a:solidFill>
                  <a:schemeClr val="accent2"/>
                </a:solidFill>
              </a:rPr>
              <a:t>Functions of the large intestine</a:t>
            </a:r>
            <a:r>
              <a:rPr lang="en-US" dirty="0"/>
              <a:t>: The large intestine has little or no digestive function unlike the small intestine. Although, the inner lining contains tubular glands which are composed of goblet cells. </a:t>
            </a:r>
            <a:r>
              <a:rPr lang="en-US" b="1" dirty="0"/>
              <a:t>Mucus is the only significant secretion the large intestine has</a:t>
            </a:r>
            <a:r>
              <a:rPr lang="en-US" dirty="0"/>
              <a:t>. Mucus protects the wall against the abrasive action of the materials that pass through. Chyme that enters the large intestine contains materials that the small intestine didn't digest or absorb. The chyme also contains water, electrolytes, mucus, and bacteria. In the proximal half of the large intestine it absorbs water and electrolytes. The substances that remain become feces and are stored in the distal portion of the large intestine. </a:t>
            </a:r>
          </a:p>
          <a:p>
            <a:endParaRPr lang="en-US" dirty="0"/>
          </a:p>
          <a:p>
            <a:r>
              <a:rPr lang="en-US" dirty="0">
                <a:solidFill>
                  <a:schemeClr val="accent2"/>
                </a:solidFill>
              </a:rPr>
              <a:t>Movements of the large intestine</a:t>
            </a:r>
            <a:r>
              <a:rPr lang="en-US" dirty="0"/>
              <a:t>: The movements in the large intestine are slower than in the small intestine. Peristaltic waves of the large intestine happen 2-3 times a day. A large section of the intestinal wall constricts vigorously, forcing the intestinal contents toward the rectum. When a person initiates a defecation reflex by holding a deep breath and contracting </a:t>
            </a:r>
            <a:r>
              <a:rPr lang="en-US" dirty="0" smtClean="0"/>
              <a:t>the </a:t>
            </a:r>
            <a:r>
              <a:rPr lang="en-US" dirty="0"/>
              <a:t>abdominal wall muscles. This action increases internal abdominal pressure and forces feces into the rectum. </a:t>
            </a:r>
          </a:p>
          <a:p>
            <a:endParaRPr lang="en-US" dirty="0"/>
          </a:p>
          <a:p>
            <a:r>
              <a:rPr lang="en-US" dirty="0">
                <a:solidFill>
                  <a:schemeClr val="accent2"/>
                </a:solidFill>
              </a:rPr>
              <a:t>Feces</a:t>
            </a:r>
            <a:r>
              <a:rPr lang="en-US" dirty="0"/>
              <a:t>: Feces are materials that were not absorbed or digested, plus water, electrolytes, mucus, she'd intestinal cells, and bacteria. They consist of about 75% water. The odor results from a variety of compounds that bacteria produces and the color derives from now pigments altered by bacterial action. </a:t>
            </a:r>
          </a:p>
          <a:p>
            <a:endParaRPr lang="en-US" dirty="0"/>
          </a:p>
        </p:txBody>
      </p:sp>
    </p:spTree>
    <p:extLst>
      <p:ext uri="{BB962C8B-B14F-4D97-AF65-F5344CB8AC3E}">
        <p14:creationId xmlns:p14="http://schemas.microsoft.com/office/powerpoint/2010/main" val="9661084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293471"/>
            <a:ext cx="10772775" cy="1658198"/>
          </a:xfrm>
        </p:spPr>
        <p:txBody>
          <a:bodyPr/>
          <a:lstStyle/>
          <a:p>
            <a:r>
              <a:rPr lang="en-US" dirty="0" smtClean="0"/>
              <a:t>Nutrition and Nutrients </a:t>
            </a:r>
            <a:endParaRPr lang="en-US" dirty="0"/>
          </a:p>
        </p:txBody>
      </p:sp>
      <p:sp>
        <p:nvSpPr>
          <p:cNvPr id="10" name="Content Placeholder 9"/>
          <p:cNvSpPr>
            <a:spLocks noGrp="1"/>
          </p:cNvSpPr>
          <p:nvPr>
            <p:ph idx="1"/>
          </p:nvPr>
        </p:nvSpPr>
        <p:spPr>
          <a:xfrm>
            <a:off x="667130" y="1596980"/>
            <a:ext cx="10753725" cy="4829577"/>
          </a:xfrm>
        </p:spPr>
        <p:txBody>
          <a:bodyPr>
            <a:normAutofit/>
          </a:bodyPr>
          <a:lstStyle/>
          <a:p>
            <a:r>
              <a:rPr lang="en-US" dirty="0">
                <a:solidFill>
                  <a:schemeClr val="accent2"/>
                </a:solidFill>
              </a:rPr>
              <a:t>Nutrition</a:t>
            </a:r>
            <a:r>
              <a:rPr lang="en-US" dirty="0"/>
              <a:t> is the study of nutrients and how the body utilizes them</a:t>
            </a:r>
            <a:r>
              <a:rPr lang="en-US" dirty="0" smtClean="0"/>
              <a:t>.</a:t>
            </a:r>
          </a:p>
          <a:p>
            <a:r>
              <a:rPr lang="en-US" dirty="0" smtClean="0">
                <a:solidFill>
                  <a:schemeClr val="accent2"/>
                </a:solidFill>
              </a:rPr>
              <a:t>Nutrients</a:t>
            </a:r>
            <a:r>
              <a:rPr lang="en-US" dirty="0" smtClean="0"/>
              <a:t> </a:t>
            </a:r>
            <a:r>
              <a:rPr lang="en-US" dirty="0"/>
              <a:t>include carbohydrates, lipids, proteins, vitamins, minerals, and water</a:t>
            </a:r>
            <a:r>
              <a:rPr lang="en-US" dirty="0" smtClean="0"/>
              <a:t>.</a:t>
            </a:r>
          </a:p>
          <a:p>
            <a:pPr marL="0" indent="0">
              <a:buNone/>
            </a:pPr>
            <a:endParaRPr lang="en-US" sz="2000" u="sng" dirty="0" smtClean="0">
              <a:solidFill>
                <a:schemeClr val="accent4"/>
              </a:solidFill>
            </a:endParaRPr>
          </a:p>
          <a:p>
            <a:pPr marL="0" indent="0">
              <a:buNone/>
            </a:pPr>
            <a:r>
              <a:rPr lang="en-US" sz="2000" u="sng" dirty="0" smtClean="0">
                <a:solidFill>
                  <a:schemeClr val="accent4"/>
                </a:solidFill>
              </a:rPr>
              <a:t>Macro</a:t>
            </a:r>
            <a:r>
              <a:rPr lang="en-US" sz="2000" dirty="0" smtClean="0">
                <a:solidFill>
                  <a:schemeClr val="accent4"/>
                </a:solidFill>
              </a:rPr>
              <a:t>nutrients</a:t>
            </a:r>
            <a:r>
              <a:rPr lang="en-US" sz="2000" dirty="0" smtClean="0"/>
              <a:t>- </a:t>
            </a:r>
            <a:r>
              <a:rPr lang="en-US" sz="2000" dirty="0"/>
              <a:t>carbohydrates, lipids, and proteins. Required in large amounts. Provide potential energy and have other specific functions. Expressed in calories</a:t>
            </a:r>
            <a:r>
              <a:rPr lang="en-US" sz="2000" dirty="0" smtClean="0"/>
              <a:t>.</a:t>
            </a:r>
          </a:p>
          <a:p>
            <a:pPr marL="0" indent="0">
              <a:buNone/>
            </a:pPr>
            <a:r>
              <a:rPr lang="en-US" sz="2000" dirty="0" smtClean="0"/>
              <a:t>	Calorie- </a:t>
            </a:r>
            <a:r>
              <a:rPr lang="en-US" sz="2000" dirty="0"/>
              <a:t>unit of heat that is used to describe the amount of potential energy</a:t>
            </a:r>
          </a:p>
          <a:p>
            <a:pPr marL="0" indent="0">
              <a:buNone/>
            </a:pPr>
            <a:r>
              <a:rPr lang="en-US" sz="2000" u="sng" dirty="0">
                <a:solidFill>
                  <a:schemeClr val="accent4"/>
                </a:solidFill>
              </a:rPr>
              <a:t>Micro</a:t>
            </a:r>
            <a:r>
              <a:rPr lang="en-US" sz="2000" dirty="0">
                <a:solidFill>
                  <a:schemeClr val="accent4"/>
                </a:solidFill>
              </a:rPr>
              <a:t>nutrients</a:t>
            </a:r>
            <a:r>
              <a:rPr lang="en-US" sz="2000" dirty="0"/>
              <a:t>- vitamins and minerals. Required in small amounts.</a:t>
            </a:r>
          </a:p>
          <a:p>
            <a:pPr marL="0" indent="0">
              <a:buNone/>
            </a:pPr>
            <a:endParaRPr lang="en-US" sz="2000" dirty="0" smtClean="0"/>
          </a:p>
          <a:p>
            <a:pPr marL="0" indent="0">
              <a:buNone/>
            </a:pPr>
            <a:r>
              <a:rPr lang="en-US" sz="2000" dirty="0"/>
              <a:t>Foods provide nutrients, and digestion breaks nutrients down to sizes that can be absorbed and transported in the bloodstream</a:t>
            </a:r>
            <a:r>
              <a:rPr lang="en-US" sz="2000" dirty="0" smtClean="0"/>
              <a:t>.</a:t>
            </a:r>
          </a:p>
          <a:p>
            <a:pPr marL="0" indent="0">
              <a:buNone/>
            </a:pPr>
            <a:endParaRPr lang="en-US" sz="2000" dirty="0"/>
          </a:p>
          <a:p>
            <a:pPr marL="0" indent="0">
              <a:buNone/>
            </a:pPr>
            <a:r>
              <a:rPr lang="en-US" sz="2000" b="1" dirty="0">
                <a:solidFill>
                  <a:schemeClr val="accent2"/>
                </a:solidFill>
              </a:rPr>
              <a:t>Essential Nutrients</a:t>
            </a:r>
            <a:r>
              <a:rPr lang="en-US" sz="2000" b="1" dirty="0"/>
              <a:t>- </a:t>
            </a:r>
            <a:r>
              <a:rPr lang="en-US" sz="2000" dirty="0"/>
              <a:t>nutrients that human cells cannot synthesize (ex: amino acids)</a:t>
            </a:r>
          </a:p>
          <a:p>
            <a:pPr marL="0" indent="0">
              <a:buNone/>
            </a:pPr>
            <a:endParaRPr lang="en-US" sz="2000" dirty="0"/>
          </a:p>
          <a:p>
            <a:endParaRPr lang="en-US" sz="2000" dirty="0"/>
          </a:p>
          <a:p>
            <a:endParaRPr lang="en-US" dirty="0"/>
          </a:p>
        </p:txBody>
      </p:sp>
    </p:spTree>
    <p:extLst>
      <p:ext uri="{BB962C8B-B14F-4D97-AF65-F5344CB8AC3E}">
        <p14:creationId xmlns:p14="http://schemas.microsoft.com/office/powerpoint/2010/main" val="12049233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988924" y="1506827"/>
            <a:ext cx="4052821" cy="2540148"/>
          </a:xfrm>
          <a:prstGeom prst="rect">
            <a:avLst/>
          </a:prstGeom>
        </p:spPr>
      </p:pic>
      <p:sp>
        <p:nvSpPr>
          <p:cNvPr id="2" name="Title 1"/>
          <p:cNvSpPr>
            <a:spLocks noGrp="1"/>
          </p:cNvSpPr>
          <p:nvPr>
            <p:ph type="title"/>
          </p:nvPr>
        </p:nvSpPr>
        <p:spPr>
          <a:xfrm>
            <a:off x="657224" y="267713"/>
            <a:ext cx="10772775" cy="1658198"/>
          </a:xfrm>
        </p:spPr>
        <p:txBody>
          <a:bodyPr/>
          <a:lstStyle/>
          <a:p>
            <a:r>
              <a:rPr lang="en-US" dirty="0" smtClean="0"/>
              <a:t>Carbohydrates</a:t>
            </a:r>
            <a:endParaRPr lang="en-US" dirty="0"/>
          </a:p>
        </p:txBody>
      </p:sp>
      <p:sp>
        <p:nvSpPr>
          <p:cNvPr id="3" name="Content Placeholder 2"/>
          <p:cNvSpPr>
            <a:spLocks noGrp="1"/>
          </p:cNvSpPr>
          <p:nvPr>
            <p:ph idx="1"/>
          </p:nvPr>
        </p:nvSpPr>
        <p:spPr>
          <a:xfrm>
            <a:off x="676275" y="1506827"/>
            <a:ext cx="8145754" cy="5087155"/>
          </a:xfrm>
        </p:spPr>
        <p:txBody>
          <a:bodyPr>
            <a:normAutofit fontScale="92500"/>
          </a:bodyPr>
          <a:lstStyle/>
          <a:p>
            <a:r>
              <a:rPr lang="en-US" dirty="0" smtClean="0"/>
              <a:t>Organic </a:t>
            </a:r>
            <a:r>
              <a:rPr lang="en-US" dirty="0"/>
              <a:t>compounds that include sugars and starches. </a:t>
            </a:r>
            <a:r>
              <a:rPr lang="en-US" b="1" dirty="0"/>
              <a:t>The energy held in their chemical bonds is used primarily to power cellular process</a:t>
            </a:r>
            <a:r>
              <a:rPr lang="en-US" b="1" dirty="0" smtClean="0"/>
              <a:t>.</a:t>
            </a:r>
          </a:p>
          <a:p>
            <a:endParaRPr lang="en-US" dirty="0"/>
          </a:p>
          <a:p>
            <a:r>
              <a:rPr lang="en-US" dirty="0"/>
              <a:t>Digestion breaks down complex carbohydrates into monosaccharaides, which are small enough to be absorbed.</a:t>
            </a:r>
          </a:p>
          <a:p>
            <a:endParaRPr lang="en-US" dirty="0" smtClean="0"/>
          </a:p>
          <a:p>
            <a:r>
              <a:rPr lang="en-US" dirty="0">
                <a:solidFill>
                  <a:schemeClr val="accent2"/>
                </a:solidFill>
              </a:rPr>
              <a:t>Cellulose (Fiber)</a:t>
            </a:r>
            <a:r>
              <a:rPr lang="en-US" dirty="0"/>
              <a:t>- </a:t>
            </a:r>
            <a:r>
              <a:rPr lang="en-US" dirty="0" smtClean="0"/>
              <a:t>A </a:t>
            </a:r>
            <a:r>
              <a:rPr lang="en-US" dirty="0"/>
              <a:t>complex carbohydrate that is abundant in food. Humans cannot not digest cellulose, so the portion of the food that is not broken down by intestinal flora passes through unchanged. Cellulose provides bulk that facilitates the movement of food</a:t>
            </a:r>
            <a:r>
              <a:rPr lang="en-US" dirty="0" smtClean="0"/>
              <a:t>.</a:t>
            </a:r>
          </a:p>
          <a:p>
            <a:endParaRPr lang="en-US" dirty="0"/>
          </a:p>
          <a:p>
            <a:r>
              <a:rPr lang="en-US" dirty="0">
                <a:solidFill>
                  <a:schemeClr val="accent2"/>
                </a:solidFill>
              </a:rPr>
              <a:t>Glucose</a:t>
            </a:r>
            <a:r>
              <a:rPr lang="en-US" dirty="0"/>
              <a:t>- Some of the glucose in your body is used for energy, the rest is stored in the adipose tissue as fat for later use.</a:t>
            </a:r>
          </a:p>
          <a:p>
            <a:endParaRPr lang="en-US" dirty="0"/>
          </a:p>
        </p:txBody>
      </p:sp>
    </p:spTree>
    <p:extLst>
      <p:ext uri="{BB962C8B-B14F-4D97-AF65-F5344CB8AC3E}">
        <p14:creationId xmlns:p14="http://schemas.microsoft.com/office/powerpoint/2010/main" val="22056224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164683"/>
            <a:ext cx="10772775" cy="1658198"/>
          </a:xfrm>
        </p:spPr>
        <p:txBody>
          <a:bodyPr/>
          <a:lstStyle/>
          <a:p>
            <a:r>
              <a:rPr lang="en-US" dirty="0" smtClean="0"/>
              <a:t>Lipids</a:t>
            </a:r>
            <a:endParaRPr lang="en-US" dirty="0"/>
          </a:p>
        </p:txBody>
      </p:sp>
      <p:sp>
        <p:nvSpPr>
          <p:cNvPr id="3" name="Content Placeholder 2"/>
          <p:cNvSpPr>
            <a:spLocks noGrp="1"/>
          </p:cNvSpPr>
          <p:nvPr>
            <p:ph idx="1"/>
          </p:nvPr>
        </p:nvSpPr>
        <p:spPr>
          <a:xfrm>
            <a:off x="676274" y="1378039"/>
            <a:ext cx="10753725" cy="5254581"/>
          </a:xfrm>
        </p:spPr>
        <p:txBody>
          <a:bodyPr>
            <a:normAutofit lnSpcReduction="10000"/>
          </a:bodyPr>
          <a:lstStyle/>
          <a:p>
            <a:r>
              <a:rPr lang="en-US" dirty="0" smtClean="0"/>
              <a:t>Organic </a:t>
            </a:r>
            <a:r>
              <a:rPr lang="en-US" dirty="0"/>
              <a:t>compounds that include fats, oils, and fatlike substances. </a:t>
            </a:r>
            <a:r>
              <a:rPr lang="en-US" b="1" dirty="0"/>
              <a:t>They supply energy for cellular </a:t>
            </a:r>
            <a:r>
              <a:rPr lang="en-US" b="1" dirty="0" smtClean="0"/>
              <a:t>processes </a:t>
            </a:r>
            <a:r>
              <a:rPr lang="en-US" b="1" dirty="0"/>
              <a:t>and for building structures such as cell membranes</a:t>
            </a:r>
            <a:r>
              <a:rPr lang="en-US" b="1" dirty="0" smtClean="0"/>
              <a:t>.</a:t>
            </a:r>
          </a:p>
          <a:p>
            <a:endParaRPr lang="en-US" dirty="0"/>
          </a:p>
          <a:p>
            <a:r>
              <a:rPr lang="en-US" sz="2000" dirty="0">
                <a:solidFill>
                  <a:schemeClr val="accent2"/>
                </a:solidFill>
              </a:rPr>
              <a:t>Triglycerides</a:t>
            </a:r>
            <a:r>
              <a:rPr lang="en-US" sz="2000" dirty="0"/>
              <a:t>- Part of both plant- and animal-based foods. </a:t>
            </a:r>
          </a:p>
          <a:p>
            <a:r>
              <a:rPr lang="en-US" sz="2000" dirty="0">
                <a:solidFill>
                  <a:schemeClr val="accent2"/>
                </a:solidFill>
              </a:rPr>
              <a:t>Saturated Fats</a:t>
            </a:r>
            <a:r>
              <a:rPr lang="en-US" sz="2000" dirty="0"/>
              <a:t>- found in foods of animal origin (meat, milk, eggs, lard) in excess are very unhealthy</a:t>
            </a:r>
          </a:p>
          <a:p>
            <a:r>
              <a:rPr lang="en-US" sz="2000" dirty="0">
                <a:solidFill>
                  <a:schemeClr val="accent2"/>
                </a:solidFill>
              </a:rPr>
              <a:t>Unsaturated Fats</a:t>
            </a:r>
            <a:r>
              <a:rPr lang="en-US" sz="2000" dirty="0"/>
              <a:t>- found in foods of plant origin (seeds, nuts, plant oils)</a:t>
            </a:r>
          </a:p>
          <a:p>
            <a:r>
              <a:rPr lang="en-US" sz="2000" dirty="0">
                <a:solidFill>
                  <a:schemeClr val="accent2"/>
                </a:solidFill>
              </a:rPr>
              <a:t>Monounsaturated Fats</a:t>
            </a:r>
            <a:r>
              <a:rPr lang="en-US" sz="2000" dirty="0"/>
              <a:t>- healthiest (olive, peanut, and canola oils)</a:t>
            </a:r>
          </a:p>
          <a:p>
            <a:r>
              <a:rPr lang="en-US" sz="2000" dirty="0">
                <a:solidFill>
                  <a:schemeClr val="accent2"/>
                </a:solidFill>
              </a:rPr>
              <a:t>Cholesterol</a:t>
            </a:r>
            <a:r>
              <a:rPr lang="en-US" sz="2000" dirty="0"/>
              <a:t>- Not present in foods of plant origin (egg yolk, whole milk, butter, cheese, meat)</a:t>
            </a:r>
          </a:p>
          <a:p>
            <a:endParaRPr lang="en-US" dirty="0" smtClean="0"/>
          </a:p>
          <a:p>
            <a:r>
              <a:rPr lang="en-US" dirty="0">
                <a:solidFill>
                  <a:schemeClr val="accent4"/>
                </a:solidFill>
              </a:rPr>
              <a:t>Beta oxidation</a:t>
            </a:r>
            <a:r>
              <a:rPr lang="en-US" dirty="0"/>
              <a:t>- Chemical process that breaks fatty acids down into the molecules of acetyl coenzyme A</a:t>
            </a:r>
            <a:r>
              <a:rPr lang="en-US" dirty="0" smtClean="0"/>
              <a:t>.</a:t>
            </a:r>
          </a:p>
          <a:p>
            <a:endParaRPr lang="en-US" dirty="0" smtClean="0"/>
          </a:p>
          <a:p>
            <a:r>
              <a:rPr lang="en-US" dirty="0">
                <a:solidFill>
                  <a:schemeClr val="accent4"/>
                </a:solidFill>
              </a:rPr>
              <a:t>Essential Fatty Acids</a:t>
            </a:r>
            <a:r>
              <a:rPr lang="en-US" dirty="0"/>
              <a:t>- Fatty acids that the liver cannot synthesize.</a:t>
            </a:r>
          </a:p>
        </p:txBody>
      </p:sp>
    </p:spTree>
    <p:extLst>
      <p:ext uri="{BB962C8B-B14F-4D97-AF65-F5344CB8AC3E}">
        <p14:creationId xmlns:p14="http://schemas.microsoft.com/office/powerpoint/2010/main" val="21221974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656" y="656822"/>
            <a:ext cx="10753725" cy="5185437"/>
          </a:xfrm>
        </p:spPr>
        <p:txBody>
          <a:bodyPr>
            <a:normAutofit fontScale="92500" lnSpcReduction="10000"/>
          </a:bodyPr>
          <a:lstStyle/>
          <a:p>
            <a:pPr marL="0" indent="0">
              <a:buNone/>
            </a:pPr>
            <a:r>
              <a:rPr lang="en-US" sz="2800" dirty="0" smtClean="0">
                <a:solidFill>
                  <a:srgbClr val="00B0F0"/>
                </a:solidFill>
              </a:rPr>
              <a:t>Digestion</a:t>
            </a:r>
            <a:r>
              <a:rPr lang="en-US" dirty="0" smtClean="0"/>
              <a:t>- The Mechanical and chemical breakdown of foods and the absorption of the resulting nutrients by cells.</a:t>
            </a:r>
          </a:p>
          <a:p>
            <a:endParaRPr lang="en-US" dirty="0"/>
          </a:p>
          <a:p>
            <a:pPr marL="0" indent="0">
              <a:buNone/>
            </a:pPr>
            <a:r>
              <a:rPr lang="en-US" sz="2800" dirty="0" smtClean="0">
                <a:solidFill>
                  <a:srgbClr val="00B0F0"/>
                </a:solidFill>
              </a:rPr>
              <a:t>Mechanical Digestion</a:t>
            </a:r>
            <a:r>
              <a:rPr lang="en-US" dirty="0" smtClean="0"/>
              <a:t>- Breaks large pieces into smaller ones without altering their chemical composition.</a:t>
            </a:r>
          </a:p>
          <a:p>
            <a:pPr marL="0" indent="0">
              <a:buNone/>
            </a:pPr>
            <a:r>
              <a:rPr lang="en-US" sz="2800" dirty="0" smtClean="0">
                <a:solidFill>
                  <a:srgbClr val="00B0F0"/>
                </a:solidFill>
              </a:rPr>
              <a:t>Chemical Digestion</a:t>
            </a:r>
            <a:r>
              <a:rPr lang="en-US" dirty="0" smtClean="0"/>
              <a:t>- breaks down food into simpler chemicals.</a:t>
            </a:r>
          </a:p>
          <a:p>
            <a:endParaRPr lang="en-US" dirty="0"/>
          </a:p>
          <a:p>
            <a:pPr marL="0" indent="0">
              <a:buNone/>
            </a:pPr>
            <a:r>
              <a:rPr lang="en-US" sz="2800" dirty="0" smtClean="0">
                <a:solidFill>
                  <a:srgbClr val="00B0F0"/>
                </a:solidFill>
              </a:rPr>
              <a:t>Gastrointestinal System</a:t>
            </a:r>
            <a:r>
              <a:rPr lang="en-US" dirty="0" smtClean="0"/>
              <a:t> carries out these processes. </a:t>
            </a:r>
          </a:p>
          <a:p>
            <a:endParaRPr lang="en-US" dirty="0" smtClean="0"/>
          </a:p>
          <a:p>
            <a:pPr marL="0" indent="0">
              <a:buNone/>
            </a:pPr>
            <a:r>
              <a:rPr lang="en-US" sz="2600" dirty="0" smtClean="0">
                <a:solidFill>
                  <a:srgbClr val="00B0F0"/>
                </a:solidFill>
              </a:rPr>
              <a:t>Gastrointestinal System Contains:</a:t>
            </a:r>
          </a:p>
          <a:p>
            <a:r>
              <a:rPr lang="en-US" dirty="0" smtClean="0"/>
              <a:t>-Alimentary canal: mouth, pharynx, esophagus, stomach, small intestine, large intestine, rectum, and anus.</a:t>
            </a:r>
          </a:p>
          <a:p>
            <a:r>
              <a:rPr lang="en-US" dirty="0"/>
              <a:t>-</a:t>
            </a:r>
            <a:r>
              <a:rPr lang="en-US" dirty="0" smtClean="0"/>
              <a:t>several accessory organs: salivary glands, liver, gallbladder, and pancreas.</a:t>
            </a:r>
          </a:p>
          <a:p>
            <a:endParaRPr lang="en-US" dirty="0" smtClean="0"/>
          </a:p>
        </p:txBody>
      </p:sp>
    </p:spTree>
    <p:extLst>
      <p:ext uri="{BB962C8B-B14F-4D97-AF65-F5344CB8AC3E}">
        <p14:creationId xmlns:p14="http://schemas.microsoft.com/office/powerpoint/2010/main" val="4436920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rot="953046">
            <a:off x="8201585" y="1995221"/>
            <a:ext cx="3733263" cy="2399955"/>
          </a:xfrm>
          <a:prstGeom prst="rect">
            <a:avLst/>
          </a:prstGeom>
        </p:spPr>
      </p:pic>
      <p:sp>
        <p:nvSpPr>
          <p:cNvPr id="2" name="Title 1"/>
          <p:cNvSpPr>
            <a:spLocks noGrp="1"/>
          </p:cNvSpPr>
          <p:nvPr>
            <p:ph type="title"/>
          </p:nvPr>
        </p:nvSpPr>
        <p:spPr>
          <a:xfrm>
            <a:off x="657606" y="229077"/>
            <a:ext cx="10772775" cy="1658198"/>
          </a:xfrm>
        </p:spPr>
        <p:txBody>
          <a:bodyPr/>
          <a:lstStyle/>
          <a:p>
            <a:r>
              <a:rPr lang="en-US" dirty="0" smtClean="0"/>
              <a:t>Proteins</a:t>
            </a:r>
            <a:endParaRPr lang="en-US" dirty="0"/>
          </a:p>
        </p:txBody>
      </p:sp>
      <p:sp>
        <p:nvSpPr>
          <p:cNvPr id="3" name="Content Placeholder 2"/>
          <p:cNvSpPr>
            <a:spLocks noGrp="1"/>
          </p:cNvSpPr>
          <p:nvPr>
            <p:ph idx="1"/>
          </p:nvPr>
        </p:nvSpPr>
        <p:spPr>
          <a:xfrm>
            <a:off x="676656" y="1365161"/>
            <a:ext cx="10753725" cy="4945487"/>
          </a:xfrm>
        </p:spPr>
        <p:txBody>
          <a:bodyPr>
            <a:normAutofit fontScale="85000" lnSpcReduction="20000"/>
          </a:bodyPr>
          <a:lstStyle/>
          <a:p>
            <a:r>
              <a:rPr lang="en-US" dirty="0" smtClean="0"/>
              <a:t>Polymers </a:t>
            </a:r>
            <a:r>
              <a:rPr lang="en-US" dirty="0"/>
              <a:t>of amino acids with a wide variety of functions. </a:t>
            </a:r>
            <a:r>
              <a:rPr lang="en-US" b="1" dirty="0" smtClean="0"/>
              <a:t>Includes </a:t>
            </a:r>
            <a:r>
              <a:rPr lang="en-US" b="1" dirty="0"/>
              <a:t>enzymes that control metabolic rates, clotting factors, the keratin of skin and hair, elastin and collagen of connective tissue, antibodies that protect against infection, etc. </a:t>
            </a:r>
            <a:endParaRPr lang="en-US" b="1" dirty="0" smtClean="0"/>
          </a:p>
          <a:p>
            <a:r>
              <a:rPr lang="en-US" b="1" dirty="0" smtClean="0"/>
              <a:t>Supplies energy </a:t>
            </a:r>
            <a:r>
              <a:rPr lang="en-US" dirty="0"/>
              <a:t>after digestion breaks them down into amino acids</a:t>
            </a:r>
            <a:r>
              <a:rPr lang="en-US" dirty="0" smtClean="0"/>
              <a:t>.</a:t>
            </a:r>
          </a:p>
          <a:p>
            <a:endParaRPr lang="en-US" dirty="0"/>
          </a:p>
          <a:p>
            <a:r>
              <a:rPr lang="en-US" dirty="0">
                <a:solidFill>
                  <a:schemeClr val="accent2"/>
                </a:solidFill>
              </a:rPr>
              <a:t>Protein sources</a:t>
            </a:r>
            <a:r>
              <a:rPr lang="en-US" dirty="0"/>
              <a:t>- meats, fish, poultry, cheese, nuts, milk, eggs, </a:t>
            </a:r>
            <a:r>
              <a:rPr lang="en-US" dirty="0" smtClean="0"/>
              <a:t>cereals</a:t>
            </a:r>
          </a:p>
          <a:p>
            <a:endParaRPr lang="en-US" dirty="0"/>
          </a:p>
          <a:p>
            <a:r>
              <a:rPr lang="en-US" dirty="0">
                <a:solidFill>
                  <a:schemeClr val="accent2"/>
                </a:solidFill>
              </a:rPr>
              <a:t>Essential amino acids</a:t>
            </a:r>
            <a:r>
              <a:rPr lang="en-US" dirty="0"/>
              <a:t>-amino acids that the body cannot synthesize</a:t>
            </a:r>
          </a:p>
          <a:p>
            <a:endParaRPr lang="en-US" dirty="0"/>
          </a:p>
          <a:p>
            <a:r>
              <a:rPr lang="en-US" dirty="0"/>
              <a:t>There are 20 amino acids. All are need at once for growth and tissue repair to occur.</a:t>
            </a:r>
          </a:p>
          <a:p>
            <a:endParaRPr lang="en-US" dirty="0"/>
          </a:p>
          <a:p>
            <a:r>
              <a:rPr lang="en-US" dirty="0">
                <a:solidFill>
                  <a:schemeClr val="accent2"/>
                </a:solidFill>
              </a:rPr>
              <a:t>Complete proteins</a:t>
            </a:r>
            <a:r>
              <a:rPr lang="en-US" dirty="0"/>
              <a:t>- have an adequate amount of essential amino acids (milk, meats, eggs)</a:t>
            </a:r>
          </a:p>
          <a:p>
            <a:r>
              <a:rPr lang="en-US" dirty="0">
                <a:solidFill>
                  <a:schemeClr val="accent2"/>
                </a:solidFill>
              </a:rPr>
              <a:t>Incomplete proteins</a:t>
            </a:r>
            <a:r>
              <a:rPr lang="en-US" dirty="0"/>
              <a:t>- has too little of essential amino acids</a:t>
            </a:r>
          </a:p>
          <a:p>
            <a:r>
              <a:rPr lang="en-US" dirty="0">
                <a:solidFill>
                  <a:schemeClr val="accent2"/>
                </a:solidFill>
              </a:rPr>
              <a:t>Partially complete protein</a:t>
            </a:r>
            <a:r>
              <a:rPr lang="en-US" dirty="0"/>
              <a:t>- doesn't have enough amino acids to promote growth, but enough to live</a:t>
            </a:r>
          </a:p>
          <a:p>
            <a:endParaRPr lang="en-US" dirty="0"/>
          </a:p>
        </p:txBody>
      </p:sp>
    </p:spTree>
    <p:extLst>
      <p:ext uri="{BB962C8B-B14F-4D97-AF65-F5344CB8AC3E}">
        <p14:creationId xmlns:p14="http://schemas.microsoft.com/office/powerpoint/2010/main" val="25139210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0"/>
            <a:ext cx="10772775" cy="1658198"/>
          </a:xfrm>
        </p:spPr>
        <p:txBody>
          <a:bodyPr/>
          <a:lstStyle/>
          <a:p>
            <a:r>
              <a:rPr lang="en-US" dirty="0" smtClean="0"/>
              <a:t>       Vitamins                          Minerals</a:t>
            </a:r>
            <a:endParaRPr lang="en-US" dirty="0"/>
          </a:p>
        </p:txBody>
      </p:sp>
      <p:sp>
        <p:nvSpPr>
          <p:cNvPr id="3" name="Content Placeholder 2"/>
          <p:cNvSpPr>
            <a:spLocks noGrp="1"/>
          </p:cNvSpPr>
          <p:nvPr>
            <p:ph idx="1"/>
          </p:nvPr>
        </p:nvSpPr>
        <p:spPr>
          <a:xfrm>
            <a:off x="676658" y="1210614"/>
            <a:ext cx="5118836" cy="5331854"/>
          </a:xfrm>
        </p:spPr>
        <p:txBody>
          <a:bodyPr>
            <a:normAutofit fontScale="77500" lnSpcReduction="20000"/>
          </a:bodyPr>
          <a:lstStyle/>
          <a:p>
            <a:r>
              <a:rPr lang="en-US" sz="3000" b="1" dirty="0"/>
              <a:t>organic </a:t>
            </a:r>
            <a:r>
              <a:rPr lang="en-US" sz="3000" b="1" dirty="0" smtClean="0"/>
              <a:t>compounds </a:t>
            </a:r>
            <a:r>
              <a:rPr lang="en-US" sz="3000" b="1" dirty="0"/>
              <a:t>that are required in small amounts for normal metabolism</a:t>
            </a:r>
            <a:r>
              <a:rPr lang="en-US" sz="3000" b="1" dirty="0" smtClean="0"/>
              <a:t>.</a:t>
            </a:r>
          </a:p>
          <a:p>
            <a:endParaRPr lang="en-US" sz="3000" dirty="0"/>
          </a:p>
          <a:p>
            <a:r>
              <a:rPr lang="en-US" sz="3000" dirty="0"/>
              <a:t>Classified by </a:t>
            </a:r>
            <a:r>
              <a:rPr lang="en-US" sz="3000" dirty="0" smtClean="0"/>
              <a:t>solubility:</a:t>
            </a:r>
            <a:endParaRPr lang="en-US" sz="3000" dirty="0"/>
          </a:p>
          <a:p>
            <a:r>
              <a:rPr lang="en-US" sz="3000" dirty="0">
                <a:solidFill>
                  <a:schemeClr val="accent2"/>
                </a:solidFill>
              </a:rPr>
              <a:t>Fat-soluble vitamins</a:t>
            </a:r>
            <a:r>
              <a:rPr lang="en-US" sz="3000" dirty="0"/>
              <a:t>- A, D, E, K</a:t>
            </a:r>
          </a:p>
          <a:p>
            <a:r>
              <a:rPr lang="en-US" sz="3000" dirty="0">
                <a:solidFill>
                  <a:schemeClr val="accent2"/>
                </a:solidFill>
              </a:rPr>
              <a:t>Water-soluble vitamins</a:t>
            </a:r>
            <a:r>
              <a:rPr lang="en-US" sz="3000" dirty="0"/>
              <a:t>- B, C</a:t>
            </a:r>
          </a:p>
          <a:p>
            <a:endParaRPr lang="en-US" sz="3000" dirty="0"/>
          </a:p>
          <a:p>
            <a:r>
              <a:rPr lang="en-US" sz="3000" dirty="0">
                <a:solidFill>
                  <a:schemeClr val="accent4"/>
                </a:solidFill>
              </a:rPr>
              <a:t>B vitamins</a:t>
            </a:r>
            <a:r>
              <a:rPr lang="en-US" sz="3000" dirty="0"/>
              <a:t>- essential for normal cellular metabolism. Help oxidize carbohydrates, proteins, and lipids.</a:t>
            </a:r>
          </a:p>
          <a:p>
            <a:endParaRPr lang="en-US" sz="3000" dirty="0" smtClean="0"/>
          </a:p>
          <a:p>
            <a:r>
              <a:rPr lang="en-US" sz="3000" dirty="0" smtClean="0">
                <a:solidFill>
                  <a:schemeClr val="accent4"/>
                </a:solidFill>
              </a:rPr>
              <a:t>C </a:t>
            </a:r>
            <a:r>
              <a:rPr lang="en-US" sz="3000" dirty="0">
                <a:solidFill>
                  <a:schemeClr val="accent4"/>
                </a:solidFill>
              </a:rPr>
              <a:t>Vitamins</a:t>
            </a:r>
            <a:r>
              <a:rPr lang="en-US" sz="3000" dirty="0"/>
              <a:t>- necessary for collagen production, metabolism of certain amino acids, promotes iron </a:t>
            </a:r>
            <a:r>
              <a:rPr lang="en-US" sz="3000" dirty="0" smtClean="0"/>
              <a:t>absorption </a:t>
            </a:r>
            <a:r>
              <a:rPr lang="en-US" sz="3000" dirty="0"/>
              <a:t>and synthesis of certain hormones from cholesterol, etc</a:t>
            </a:r>
            <a:r>
              <a:rPr lang="en-US" sz="3000" dirty="0" smtClean="0"/>
              <a:t>.</a:t>
            </a:r>
            <a:endParaRPr lang="en-US" sz="3000" dirty="0"/>
          </a:p>
        </p:txBody>
      </p:sp>
      <p:sp>
        <p:nvSpPr>
          <p:cNvPr id="4" name="TextBox 3"/>
          <p:cNvSpPr txBox="1"/>
          <p:nvPr/>
        </p:nvSpPr>
        <p:spPr>
          <a:xfrm>
            <a:off x="6368984" y="1106552"/>
            <a:ext cx="5061397" cy="5539978"/>
          </a:xfrm>
          <a:prstGeom prst="rect">
            <a:avLst/>
          </a:prstGeom>
          <a:noFill/>
        </p:spPr>
        <p:txBody>
          <a:bodyPr wrap="square" rtlCol="0">
            <a:spAutoFit/>
          </a:bodyPr>
          <a:lstStyle/>
          <a:p>
            <a:r>
              <a:rPr lang="en-US" sz="2400" b="1" dirty="0"/>
              <a:t>I</a:t>
            </a:r>
            <a:r>
              <a:rPr lang="en-US" sz="2400" b="1" dirty="0" smtClean="0"/>
              <a:t>norganic elements that are essential for human metabolism. Found in bones and teeth. Play roles in nerve impulse conduction, muscle fiber contraction, maintenance of pH of body fluids, etc.</a:t>
            </a:r>
          </a:p>
          <a:p>
            <a:endParaRPr lang="en-US" sz="2400" dirty="0"/>
          </a:p>
          <a:p>
            <a:r>
              <a:rPr lang="en-US" sz="2400" dirty="0" smtClean="0">
                <a:solidFill>
                  <a:schemeClr val="accent2"/>
                </a:solidFill>
              </a:rPr>
              <a:t>Major minerals</a:t>
            </a:r>
            <a:r>
              <a:rPr lang="en-US" sz="2400" dirty="0" smtClean="0"/>
              <a:t>- calcium and phosphorus, account for nearly 75% in weight of the mineral elements in the body</a:t>
            </a:r>
          </a:p>
          <a:p>
            <a:r>
              <a:rPr lang="en-US" sz="2400" dirty="0" smtClean="0"/>
              <a:t> </a:t>
            </a:r>
          </a:p>
          <a:p>
            <a:r>
              <a:rPr lang="en-US" sz="2400" dirty="0" smtClean="0">
                <a:solidFill>
                  <a:schemeClr val="accent2"/>
                </a:solidFill>
              </a:rPr>
              <a:t>Trace elements</a:t>
            </a:r>
            <a:r>
              <a:rPr lang="en-US" sz="2400" dirty="0" smtClean="0"/>
              <a:t>- essential minerals found in small amount, account for .005% body weight</a:t>
            </a:r>
          </a:p>
          <a:p>
            <a:endParaRPr lang="en-US" dirty="0"/>
          </a:p>
        </p:txBody>
      </p:sp>
      <p:pic>
        <p:nvPicPr>
          <p:cNvPr id="6" name="Picture 5"/>
          <p:cNvPicPr>
            <a:picLocks noChangeAspect="1"/>
          </p:cNvPicPr>
          <p:nvPr/>
        </p:nvPicPr>
        <p:blipFill>
          <a:blip r:embed="rId2"/>
          <a:stretch>
            <a:fillRect/>
          </a:stretch>
        </p:blipFill>
        <p:spPr>
          <a:xfrm>
            <a:off x="4658780" y="2008950"/>
            <a:ext cx="1710204" cy="1511600"/>
          </a:xfrm>
          <a:prstGeom prst="rect">
            <a:avLst/>
          </a:prstGeom>
        </p:spPr>
      </p:pic>
    </p:spTree>
    <p:extLst>
      <p:ext uri="{BB962C8B-B14F-4D97-AF65-F5344CB8AC3E}">
        <p14:creationId xmlns:p14="http://schemas.microsoft.com/office/powerpoint/2010/main" val="14301764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Adequate Diets</a:t>
            </a:r>
          </a:p>
        </p:txBody>
      </p:sp>
      <p:sp>
        <p:nvSpPr>
          <p:cNvPr id="3" name="Content Placeholder 2"/>
          <p:cNvSpPr>
            <a:spLocks noGrp="1"/>
          </p:cNvSpPr>
          <p:nvPr>
            <p:ph idx="1"/>
          </p:nvPr>
        </p:nvSpPr>
        <p:spPr>
          <a:xfrm>
            <a:off x="657224" y="1584101"/>
            <a:ext cx="5234747" cy="4803819"/>
          </a:xfrm>
        </p:spPr>
        <p:txBody>
          <a:bodyPr>
            <a:normAutofit/>
          </a:bodyPr>
          <a:lstStyle/>
          <a:p>
            <a:r>
              <a:rPr lang="en-US" dirty="0"/>
              <a:t>an adequate diet provides sufficient energy, essential fatty acids, essential amino acids, vitamins, and minerals to support optimal growth and to maintain and repair body tissues</a:t>
            </a:r>
            <a:r>
              <a:rPr lang="en-US" dirty="0" smtClean="0"/>
              <a:t>.</a:t>
            </a:r>
          </a:p>
          <a:p>
            <a:endParaRPr lang="en-US" dirty="0"/>
          </a:p>
          <a:p>
            <a:r>
              <a:rPr lang="en-US" dirty="0" smtClean="0"/>
              <a:t>Intake </a:t>
            </a:r>
            <a:r>
              <a:rPr lang="en-US" dirty="0"/>
              <a:t>varies with weight, age, sex, growth rate, physical activity level, and other genetic and environmental factors</a:t>
            </a:r>
          </a:p>
          <a:p>
            <a:endParaRPr lang="en-US" dirty="0" smtClean="0"/>
          </a:p>
          <a:p>
            <a:r>
              <a:rPr lang="en-US" b="1" dirty="0">
                <a:solidFill>
                  <a:schemeClr val="accent2"/>
                </a:solidFill>
              </a:rPr>
              <a:t>Malnutrition</a:t>
            </a:r>
            <a:r>
              <a:rPr lang="en-US" dirty="0"/>
              <a:t>- diet that lacks essential nutrients or a person fails to use  available foods to best advantage</a:t>
            </a:r>
          </a:p>
          <a:p>
            <a:endParaRPr lang="en-US" dirty="0"/>
          </a:p>
        </p:txBody>
      </p:sp>
      <p:pic>
        <p:nvPicPr>
          <p:cNvPr id="4" name="Picture 3"/>
          <p:cNvPicPr>
            <a:picLocks noChangeAspect="1"/>
          </p:cNvPicPr>
          <p:nvPr/>
        </p:nvPicPr>
        <p:blipFill>
          <a:blip r:embed="rId2"/>
          <a:stretch>
            <a:fillRect/>
          </a:stretch>
        </p:blipFill>
        <p:spPr>
          <a:xfrm>
            <a:off x="6043611" y="1328632"/>
            <a:ext cx="5591175" cy="4543425"/>
          </a:xfrm>
          <a:prstGeom prst="rect">
            <a:avLst/>
          </a:prstGeom>
        </p:spPr>
      </p:pic>
    </p:spTree>
    <p:extLst>
      <p:ext uri="{BB962C8B-B14F-4D97-AF65-F5344CB8AC3E}">
        <p14:creationId xmlns:p14="http://schemas.microsoft.com/office/powerpoint/2010/main" val="36883124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656" y="1625314"/>
            <a:ext cx="10753725" cy="3358809"/>
          </a:xfrm>
        </p:spPr>
        <p:txBody>
          <a:bodyPr>
            <a:normAutofit/>
          </a:bodyPr>
          <a:lstStyle/>
          <a:p>
            <a:r>
              <a:rPr lang="en-US" sz="5800" dirty="0">
                <a:hlinkClick r:id="rId2"/>
              </a:rPr>
              <a:t>http://highered.mcgraw-hill.com/sites/0072495855/student_view0/chapter26/animation__</a:t>
            </a:r>
            <a:r>
              <a:rPr lang="en-US" sz="5800" dirty="0" smtClean="0">
                <a:hlinkClick r:id="rId2"/>
              </a:rPr>
              <a:t>organs_of_digestion.html</a:t>
            </a:r>
            <a:endParaRPr lang="en-US" sz="5800" dirty="0" smtClean="0"/>
          </a:p>
          <a:p>
            <a:endParaRPr lang="en-US" dirty="0"/>
          </a:p>
        </p:txBody>
      </p:sp>
    </p:spTree>
    <p:extLst>
      <p:ext uri="{BB962C8B-B14F-4D97-AF65-F5344CB8AC3E}">
        <p14:creationId xmlns:p14="http://schemas.microsoft.com/office/powerpoint/2010/main" val="17082373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164682"/>
            <a:ext cx="10772775" cy="1658198"/>
          </a:xfrm>
        </p:spPr>
        <p:txBody>
          <a:bodyPr/>
          <a:lstStyle/>
          <a:p>
            <a:r>
              <a:rPr lang="en-US" dirty="0"/>
              <a:t>Crohn’s Disease</a:t>
            </a:r>
          </a:p>
        </p:txBody>
      </p:sp>
      <p:sp>
        <p:nvSpPr>
          <p:cNvPr id="3" name="Content Placeholder 2"/>
          <p:cNvSpPr>
            <a:spLocks noGrp="1"/>
          </p:cNvSpPr>
          <p:nvPr>
            <p:ph idx="1"/>
          </p:nvPr>
        </p:nvSpPr>
        <p:spPr>
          <a:xfrm>
            <a:off x="676656" y="1326524"/>
            <a:ext cx="10753725" cy="5422006"/>
          </a:xfrm>
        </p:spPr>
        <p:txBody>
          <a:bodyPr>
            <a:normAutofit fontScale="92500" lnSpcReduction="10000"/>
          </a:bodyPr>
          <a:lstStyle/>
          <a:p>
            <a:r>
              <a:rPr lang="en-US" dirty="0" smtClean="0"/>
              <a:t>-Crohn's </a:t>
            </a:r>
            <a:r>
              <a:rPr lang="en-US" dirty="0"/>
              <a:t>disease causes inflammation of the digestive system.</a:t>
            </a:r>
          </a:p>
          <a:p>
            <a:r>
              <a:rPr lang="en-US" dirty="0" smtClean="0"/>
              <a:t>It </a:t>
            </a:r>
            <a:r>
              <a:rPr lang="en-US" dirty="0"/>
              <a:t>is one of a group of diseases called inflammatory bowel disease.</a:t>
            </a:r>
          </a:p>
          <a:p>
            <a:r>
              <a:rPr lang="en-US" dirty="0" smtClean="0">
                <a:solidFill>
                  <a:schemeClr val="accent2"/>
                </a:solidFill>
              </a:rPr>
              <a:t>-Symptoms</a:t>
            </a:r>
            <a:r>
              <a:rPr lang="en-US" dirty="0"/>
              <a:t>:</a:t>
            </a:r>
            <a:r>
              <a:rPr lang="en-US" dirty="0" smtClean="0"/>
              <a:t> pain </a:t>
            </a:r>
            <a:r>
              <a:rPr lang="en-US" dirty="0"/>
              <a:t>in the abdomen and diarrhea, Bleeding from the rectum, Weight loss, Fever, joint pain and skin problems</a:t>
            </a:r>
          </a:p>
          <a:p>
            <a:r>
              <a:rPr lang="en-US" dirty="0"/>
              <a:t>Children with the disease may have growth problems.</a:t>
            </a:r>
          </a:p>
          <a:p>
            <a:r>
              <a:rPr lang="en-US" dirty="0" smtClean="0"/>
              <a:t>-The </a:t>
            </a:r>
            <a:r>
              <a:rPr lang="en-US" dirty="0">
                <a:solidFill>
                  <a:schemeClr val="accent2"/>
                </a:solidFill>
              </a:rPr>
              <a:t>cause</a:t>
            </a:r>
            <a:r>
              <a:rPr lang="en-US" dirty="0"/>
              <a:t> of Crohn's disease is </a:t>
            </a:r>
            <a:r>
              <a:rPr lang="en-US" dirty="0" smtClean="0"/>
              <a:t>unknown. It </a:t>
            </a:r>
            <a:r>
              <a:rPr lang="en-US" dirty="0"/>
              <a:t>may be due to an abnormal reaction by the body's immune system. </a:t>
            </a:r>
            <a:r>
              <a:rPr lang="en-US" dirty="0" smtClean="0"/>
              <a:t>It </a:t>
            </a:r>
            <a:r>
              <a:rPr lang="en-US" dirty="0"/>
              <a:t>also seems to run in some families.</a:t>
            </a:r>
          </a:p>
          <a:p>
            <a:r>
              <a:rPr lang="en-US" dirty="0" smtClean="0"/>
              <a:t>-There </a:t>
            </a:r>
            <a:r>
              <a:rPr lang="en-US" dirty="0"/>
              <a:t>is </a:t>
            </a:r>
            <a:r>
              <a:rPr lang="en-US" dirty="0">
                <a:solidFill>
                  <a:schemeClr val="accent2"/>
                </a:solidFill>
              </a:rPr>
              <a:t>no cure </a:t>
            </a:r>
            <a:r>
              <a:rPr lang="en-US" dirty="0"/>
              <a:t>for Crohn's.</a:t>
            </a:r>
          </a:p>
          <a:p>
            <a:r>
              <a:rPr lang="en-US" dirty="0" smtClean="0"/>
              <a:t>-</a:t>
            </a:r>
            <a:r>
              <a:rPr lang="en-US" dirty="0" smtClean="0">
                <a:solidFill>
                  <a:schemeClr val="accent2"/>
                </a:solidFill>
              </a:rPr>
              <a:t>Treatment</a:t>
            </a:r>
            <a:r>
              <a:rPr lang="en-US" dirty="0" smtClean="0"/>
              <a:t> </a:t>
            </a:r>
            <a:r>
              <a:rPr lang="en-US" dirty="0"/>
              <a:t>can help control symptoms, and may include medicines, nutrition supplements, and/or surgery. </a:t>
            </a:r>
          </a:p>
          <a:p>
            <a:r>
              <a:rPr lang="en-US" dirty="0" smtClean="0"/>
              <a:t>-Some </a:t>
            </a:r>
            <a:r>
              <a:rPr lang="en-US" dirty="0"/>
              <a:t>people have long periods of remission, when they are free of symptoms.</a:t>
            </a:r>
          </a:p>
          <a:p>
            <a:r>
              <a:rPr lang="en-US" dirty="0" smtClean="0"/>
              <a:t>-</a:t>
            </a:r>
            <a:r>
              <a:rPr lang="en-US" dirty="0">
                <a:solidFill>
                  <a:schemeClr val="accent2"/>
                </a:solidFill>
              </a:rPr>
              <a:t>T</a:t>
            </a:r>
            <a:r>
              <a:rPr lang="en-US" dirty="0" smtClean="0">
                <a:solidFill>
                  <a:schemeClr val="accent2"/>
                </a:solidFill>
              </a:rPr>
              <a:t>herapies</a:t>
            </a:r>
            <a:r>
              <a:rPr lang="en-US" dirty="0" smtClean="0"/>
              <a:t> </a:t>
            </a:r>
            <a:r>
              <a:rPr lang="en-US" dirty="0"/>
              <a:t>can greatly reduce the signs and symptoms of Crohn's disease and even bring about long-term remission.</a:t>
            </a:r>
          </a:p>
          <a:p>
            <a:r>
              <a:rPr lang="en-US" dirty="0" smtClean="0"/>
              <a:t>-</a:t>
            </a:r>
            <a:r>
              <a:rPr lang="en-US" dirty="0" smtClean="0">
                <a:solidFill>
                  <a:schemeClr val="accent2"/>
                </a:solidFill>
              </a:rPr>
              <a:t>Who:</a:t>
            </a:r>
            <a:r>
              <a:rPr lang="en-US" dirty="0" smtClean="0"/>
              <a:t> It </a:t>
            </a:r>
            <a:r>
              <a:rPr lang="en-US" dirty="0"/>
              <a:t>most commonly starts between the ages of 13 and 30.</a:t>
            </a:r>
          </a:p>
          <a:p>
            <a:endParaRPr lang="en-US" dirty="0"/>
          </a:p>
          <a:p>
            <a:endParaRPr lang="en-US" dirty="0"/>
          </a:p>
        </p:txBody>
      </p:sp>
    </p:spTree>
    <p:extLst>
      <p:ext uri="{BB962C8B-B14F-4D97-AF65-F5344CB8AC3E}">
        <p14:creationId xmlns:p14="http://schemas.microsoft.com/office/powerpoint/2010/main" val="39766321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160299"/>
            <a:ext cx="10772775" cy="1658198"/>
          </a:xfrm>
        </p:spPr>
        <p:txBody>
          <a:bodyPr/>
          <a:lstStyle/>
          <a:p>
            <a:r>
              <a:rPr lang="en-US" dirty="0" smtClean="0"/>
              <a:t>Gastroparesis</a:t>
            </a:r>
            <a:r>
              <a:rPr lang="en-US" dirty="0" smtClean="0"/>
              <a:t> </a:t>
            </a:r>
            <a:r>
              <a:rPr lang="en-US" dirty="0" smtClean="0"/>
              <a:t>(</a:t>
            </a:r>
            <a:r>
              <a:rPr lang="en-US" dirty="0"/>
              <a:t>Delayed gastric emptying)</a:t>
            </a:r>
          </a:p>
        </p:txBody>
      </p:sp>
      <p:sp>
        <p:nvSpPr>
          <p:cNvPr id="3" name="Content Placeholder 2"/>
          <p:cNvSpPr>
            <a:spLocks noGrp="1"/>
          </p:cNvSpPr>
          <p:nvPr>
            <p:ph idx="1"/>
          </p:nvPr>
        </p:nvSpPr>
        <p:spPr>
          <a:xfrm>
            <a:off x="676656" y="1584101"/>
            <a:ext cx="10753725" cy="4945487"/>
          </a:xfrm>
        </p:spPr>
        <p:txBody>
          <a:bodyPr>
            <a:normAutofit fontScale="85000" lnSpcReduction="20000"/>
          </a:bodyPr>
          <a:lstStyle/>
          <a:p>
            <a:r>
              <a:rPr lang="en-US" sz="3200" dirty="0"/>
              <a:t>A medical condition of partial paralysis to the stomach resulting in food staying in the stomach for a longer than normal</a:t>
            </a:r>
          </a:p>
          <a:p>
            <a:endParaRPr lang="en-US" sz="3200" dirty="0" smtClean="0">
              <a:solidFill>
                <a:schemeClr val="accent2"/>
              </a:solidFill>
            </a:endParaRPr>
          </a:p>
          <a:p>
            <a:r>
              <a:rPr lang="en-US" sz="3200" dirty="0" smtClean="0">
                <a:solidFill>
                  <a:schemeClr val="tx1"/>
                </a:solidFill>
              </a:rPr>
              <a:t>-</a:t>
            </a:r>
            <a:r>
              <a:rPr lang="en-US" sz="3200" dirty="0" smtClean="0">
                <a:solidFill>
                  <a:schemeClr val="accent2"/>
                </a:solidFill>
              </a:rPr>
              <a:t>Symptoms</a:t>
            </a:r>
            <a:r>
              <a:rPr lang="en-US" sz="3200" dirty="0">
                <a:solidFill>
                  <a:schemeClr val="accent2"/>
                </a:solidFill>
              </a:rPr>
              <a:t>:</a:t>
            </a:r>
            <a:r>
              <a:rPr lang="en-US" sz="3200" dirty="0"/>
              <a:t> </a:t>
            </a:r>
            <a:r>
              <a:rPr lang="en-US" sz="3200" dirty="0" smtClean="0"/>
              <a:t>Vomiting</a:t>
            </a:r>
            <a:r>
              <a:rPr lang="en-US" sz="3200" dirty="0"/>
              <a:t>, heartburn, lack of appetite, etc.</a:t>
            </a:r>
          </a:p>
          <a:p>
            <a:endParaRPr lang="en-US" sz="3200" dirty="0" smtClean="0"/>
          </a:p>
          <a:p>
            <a:r>
              <a:rPr lang="en-US" sz="3200" dirty="0" smtClean="0">
                <a:solidFill>
                  <a:schemeClr val="tx1"/>
                </a:solidFill>
              </a:rPr>
              <a:t>-</a:t>
            </a:r>
            <a:r>
              <a:rPr lang="en-US" sz="3200" dirty="0" smtClean="0">
                <a:solidFill>
                  <a:schemeClr val="accent2"/>
                </a:solidFill>
              </a:rPr>
              <a:t>Who/how </a:t>
            </a:r>
            <a:r>
              <a:rPr lang="en-US" sz="3200" dirty="0">
                <a:solidFill>
                  <a:schemeClr val="accent2"/>
                </a:solidFill>
              </a:rPr>
              <a:t>to get it</a:t>
            </a:r>
            <a:r>
              <a:rPr lang="en-US" sz="3200" dirty="0"/>
              <a:t>: </a:t>
            </a:r>
            <a:r>
              <a:rPr lang="en-US" sz="3200" dirty="0" smtClean="0"/>
              <a:t>Cancer </a:t>
            </a:r>
            <a:r>
              <a:rPr lang="en-US" sz="3200" dirty="0"/>
              <a:t>patients, Anorexia Nervosa, Bulimia Nervosa, Stomach Flu, etc. </a:t>
            </a:r>
          </a:p>
          <a:p>
            <a:endParaRPr lang="en-US" sz="3200" dirty="0" smtClean="0"/>
          </a:p>
          <a:p>
            <a:r>
              <a:rPr lang="en-US" sz="3200" dirty="0" smtClean="0">
                <a:solidFill>
                  <a:schemeClr val="tx1"/>
                </a:solidFill>
              </a:rPr>
              <a:t>-</a:t>
            </a:r>
            <a:r>
              <a:rPr lang="en-US" sz="3200" dirty="0" smtClean="0">
                <a:solidFill>
                  <a:schemeClr val="accent2"/>
                </a:solidFill>
              </a:rPr>
              <a:t>Diagnosis</a:t>
            </a:r>
            <a:r>
              <a:rPr lang="en-US" sz="3200" dirty="0"/>
              <a:t>: X-Rays, </a:t>
            </a:r>
            <a:r>
              <a:rPr lang="en-US" sz="3200" dirty="0"/>
              <a:t>Manometry</a:t>
            </a:r>
            <a:r>
              <a:rPr lang="en-US" sz="3200" dirty="0"/>
              <a:t> and gastric emptying scans</a:t>
            </a:r>
          </a:p>
          <a:p>
            <a:endParaRPr lang="en-US" sz="3200" dirty="0" smtClean="0"/>
          </a:p>
          <a:p>
            <a:r>
              <a:rPr lang="en-US" sz="3200" dirty="0" smtClean="0">
                <a:solidFill>
                  <a:schemeClr val="tx1"/>
                </a:solidFill>
              </a:rPr>
              <a:t>-</a:t>
            </a:r>
            <a:r>
              <a:rPr lang="en-US" sz="3200" dirty="0" smtClean="0">
                <a:solidFill>
                  <a:schemeClr val="accent2"/>
                </a:solidFill>
              </a:rPr>
              <a:t>Treatments</a:t>
            </a:r>
            <a:r>
              <a:rPr lang="en-US" sz="3200" dirty="0"/>
              <a:t>: Dietary changes, oral medications, insulin adjustments, </a:t>
            </a:r>
            <a:r>
              <a:rPr lang="en-US" sz="3200" dirty="0"/>
              <a:t>V</a:t>
            </a:r>
            <a:r>
              <a:rPr lang="en-US" sz="3200" dirty="0" smtClean="0"/>
              <a:t>iagra </a:t>
            </a:r>
            <a:r>
              <a:rPr lang="en-US" sz="3200" dirty="0"/>
              <a:t>and mirtazapine</a:t>
            </a:r>
          </a:p>
          <a:p>
            <a:endParaRPr lang="en-US" dirty="0"/>
          </a:p>
        </p:txBody>
      </p:sp>
    </p:spTree>
    <p:extLst>
      <p:ext uri="{BB962C8B-B14F-4D97-AF65-F5344CB8AC3E}">
        <p14:creationId xmlns:p14="http://schemas.microsoft.com/office/powerpoint/2010/main" val="18572537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0"/>
            <a:ext cx="10772775" cy="1658198"/>
          </a:xfrm>
        </p:spPr>
        <p:txBody>
          <a:bodyPr/>
          <a:lstStyle/>
          <a:p>
            <a:r>
              <a:rPr lang="en-US" dirty="0"/>
              <a:t>Irritable Bowel </a:t>
            </a:r>
            <a:r>
              <a:rPr lang="en-US" dirty="0" smtClean="0"/>
              <a:t>Syndrome (IBS)</a:t>
            </a:r>
            <a:endParaRPr lang="en-US" dirty="0"/>
          </a:p>
        </p:txBody>
      </p:sp>
      <p:sp>
        <p:nvSpPr>
          <p:cNvPr id="3" name="Content Placeholder 2"/>
          <p:cNvSpPr>
            <a:spLocks noGrp="1"/>
          </p:cNvSpPr>
          <p:nvPr>
            <p:ph idx="1"/>
          </p:nvPr>
        </p:nvSpPr>
        <p:spPr>
          <a:xfrm>
            <a:off x="676656" y="1223492"/>
            <a:ext cx="10753725" cy="5634507"/>
          </a:xfrm>
        </p:spPr>
        <p:txBody>
          <a:bodyPr>
            <a:normAutofit lnSpcReduction="10000"/>
          </a:bodyPr>
          <a:lstStyle/>
          <a:p>
            <a:r>
              <a:rPr lang="en-US" dirty="0"/>
              <a:t>A disorder that means there is a problem caused by the changes of the way your Gastrointestinal Tract works. There are spasms in your Large Intestine (Bowel) that create the symptoms</a:t>
            </a:r>
            <a:r>
              <a:rPr lang="en-US" dirty="0" smtClean="0"/>
              <a:t>.</a:t>
            </a:r>
          </a:p>
          <a:p>
            <a:r>
              <a:rPr lang="en-US" dirty="0"/>
              <a:t>It is not completely understood, but researchers believe it is a combination of physical and mental health Problem.</a:t>
            </a:r>
          </a:p>
          <a:p>
            <a:r>
              <a:rPr lang="en-US" dirty="0" smtClean="0"/>
              <a:t>-</a:t>
            </a:r>
            <a:r>
              <a:rPr lang="en-US" dirty="0" smtClean="0">
                <a:solidFill>
                  <a:schemeClr val="accent2"/>
                </a:solidFill>
              </a:rPr>
              <a:t>Possible Causes</a:t>
            </a:r>
            <a:r>
              <a:rPr lang="en-US" dirty="0" smtClean="0"/>
              <a:t>: Brain-Gut </a:t>
            </a:r>
            <a:r>
              <a:rPr lang="en-US" dirty="0"/>
              <a:t>Signal </a:t>
            </a:r>
            <a:r>
              <a:rPr lang="en-US" dirty="0" smtClean="0"/>
              <a:t>Problems, Gastrointestinal </a:t>
            </a:r>
            <a:r>
              <a:rPr lang="en-US" dirty="0"/>
              <a:t>Motor </a:t>
            </a:r>
            <a:r>
              <a:rPr lang="en-US" dirty="0" smtClean="0"/>
              <a:t>Problems, Hypersensitivity, Mental </a:t>
            </a:r>
            <a:r>
              <a:rPr lang="en-US" dirty="0"/>
              <a:t>Health Problems (Such as </a:t>
            </a:r>
            <a:r>
              <a:rPr lang="en-US" dirty="0" smtClean="0"/>
              <a:t>Stress), Bacterial Problems, Body Chemicals, Genetics, Food </a:t>
            </a:r>
            <a:r>
              <a:rPr lang="en-US" dirty="0"/>
              <a:t>Sensitivity</a:t>
            </a:r>
          </a:p>
          <a:p>
            <a:r>
              <a:rPr lang="en-US" dirty="0"/>
              <a:t>-</a:t>
            </a:r>
            <a:r>
              <a:rPr lang="en-US" dirty="0">
                <a:solidFill>
                  <a:schemeClr val="accent2"/>
                </a:solidFill>
              </a:rPr>
              <a:t>Most Common </a:t>
            </a:r>
            <a:r>
              <a:rPr lang="en-US" dirty="0" smtClean="0">
                <a:solidFill>
                  <a:schemeClr val="accent2"/>
                </a:solidFill>
              </a:rPr>
              <a:t>Symptoms</a:t>
            </a:r>
            <a:r>
              <a:rPr lang="en-US" dirty="0" smtClean="0"/>
              <a:t>: Abdominal </a:t>
            </a:r>
            <a:r>
              <a:rPr lang="en-US" dirty="0"/>
              <a:t>Pain or </a:t>
            </a:r>
            <a:r>
              <a:rPr lang="en-US" dirty="0" smtClean="0"/>
              <a:t>Discomfort, Cramping, Bloating, Diarrhea</a:t>
            </a:r>
            <a:r>
              <a:rPr lang="en-US" dirty="0"/>
              <a:t>, Constipation, or </a:t>
            </a:r>
            <a:r>
              <a:rPr lang="en-US" dirty="0" smtClean="0"/>
              <a:t>Both</a:t>
            </a:r>
          </a:p>
          <a:p>
            <a:r>
              <a:rPr lang="en-US" dirty="0" smtClean="0"/>
              <a:t>-</a:t>
            </a:r>
            <a:r>
              <a:rPr lang="en-US" dirty="0" smtClean="0">
                <a:solidFill>
                  <a:schemeClr val="accent2"/>
                </a:solidFill>
              </a:rPr>
              <a:t>Who </a:t>
            </a:r>
            <a:r>
              <a:rPr lang="en-US" dirty="0">
                <a:solidFill>
                  <a:schemeClr val="accent2"/>
                </a:solidFill>
              </a:rPr>
              <a:t>Gets </a:t>
            </a:r>
            <a:r>
              <a:rPr lang="en-US" dirty="0" smtClean="0">
                <a:solidFill>
                  <a:schemeClr val="accent2"/>
                </a:solidFill>
              </a:rPr>
              <a:t>It</a:t>
            </a:r>
            <a:r>
              <a:rPr lang="en-US" dirty="0" smtClean="0"/>
              <a:t>: Women </a:t>
            </a:r>
            <a:r>
              <a:rPr lang="en-US" dirty="0"/>
              <a:t>are more likely to get it and have </a:t>
            </a:r>
            <a:r>
              <a:rPr lang="en-US" dirty="0" smtClean="0"/>
              <a:t>symptoms. People </a:t>
            </a:r>
            <a:r>
              <a:rPr lang="en-US" dirty="0"/>
              <a:t>Younger than 50 (usually before age </a:t>
            </a:r>
            <a:r>
              <a:rPr lang="en-US" dirty="0" smtClean="0"/>
              <a:t>35.) If </a:t>
            </a:r>
            <a:r>
              <a:rPr lang="en-US" dirty="0"/>
              <a:t>you have a family member with </a:t>
            </a:r>
            <a:r>
              <a:rPr lang="en-US" dirty="0" smtClean="0"/>
              <a:t>IBS.</a:t>
            </a:r>
          </a:p>
          <a:p>
            <a:r>
              <a:rPr lang="en-US" dirty="0" smtClean="0"/>
              <a:t>-</a:t>
            </a:r>
            <a:r>
              <a:rPr lang="en-US" dirty="0" smtClean="0">
                <a:solidFill>
                  <a:schemeClr val="accent2"/>
                </a:solidFill>
              </a:rPr>
              <a:t>Treatments</a:t>
            </a:r>
            <a:r>
              <a:rPr lang="en-US" dirty="0" smtClean="0"/>
              <a:t>: Change </a:t>
            </a:r>
            <a:r>
              <a:rPr lang="en-US" dirty="0"/>
              <a:t>Your </a:t>
            </a:r>
            <a:r>
              <a:rPr lang="en-US" dirty="0" smtClean="0"/>
              <a:t>Diet, Take Medication, Counseling </a:t>
            </a:r>
            <a:r>
              <a:rPr lang="en-US" dirty="0"/>
              <a:t>or Stress </a:t>
            </a:r>
            <a:r>
              <a:rPr lang="en-US" dirty="0" smtClean="0"/>
              <a:t>Relief.</a:t>
            </a:r>
            <a:endParaRPr lang="en-US" dirty="0"/>
          </a:p>
          <a:p>
            <a:r>
              <a:rPr lang="en-US" dirty="0" smtClean="0"/>
              <a:t>-</a:t>
            </a:r>
            <a:r>
              <a:rPr lang="en-US" dirty="0" smtClean="0">
                <a:solidFill>
                  <a:schemeClr val="accent2"/>
                </a:solidFill>
              </a:rPr>
              <a:t>Medicines Include</a:t>
            </a:r>
            <a:r>
              <a:rPr lang="en-US" dirty="0" smtClean="0"/>
              <a:t>: Fiber Supplements, Antidiarrheal Medications, Antidepressant Medications, IBS </a:t>
            </a:r>
            <a:r>
              <a:rPr lang="en-US" dirty="0"/>
              <a:t>Medications (</a:t>
            </a:r>
            <a:r>
              <a:rPr lang="en-US" dirty="0"/>
              <a:t>Lubiprostone</a:t>
            </a:r>
            <a:r>
              <a:rPr lang="en-US" dirty="0"/>
              <a:t> for Women)</a:t>
            </a:r>
          </a:p>
          <a:p>
            <a:endParaRPr lang="en-US" dirty="0"/>
          </a:p>
          <a:p>
            <a:endParaRPr lang="en-US" dirty="0"/>
          </a:p>
          <a:p>
            <a:endParaRPr lang="en-US" dirty="0"/>
          </a:p>
        </p:txBody>
      </p:sp>
    </p:spTree>
    <p:extLst>
      <p:ext uri="{BB962C8B-B14F-4D97-AF65-F5344CB8AC3E}">
        <p14:creationId xmlns:p14="http://schemas.microsoft.com/office/powerpoint/2010/main" val="12228471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130" y="231820"/>
            <a:ext cx="10772775" cy="1658198"/>
          </a:xfrm>
        </p:spPr>
        <p:txBody>
          <a:bodyPr/>
          <a:lstStyle/>
          <a:p>
            <a:r>
              <a:rPr lang="en-US" dirty="0"/>
              <a:t>Helicobacter Pylori</a:t>
            </a:r>
          </a:p>
        </p:txBody>
      </p:sp>
      <p:sp>
        <p:nvSpPr>
          <p:cNvPr id="3" name="Content Placeholder 2"/>
          <p:cNvSpPr>
            <a:spLocks noGrp="1"/>
          </p:cNvSpPr>
          <p:nvPr>
            <p:ph idx="1"/>
          </p:nvPr>
        </p:nvSpPr>
        <p:spPr>
          <a:xfrm>
            <a:off x="676656" y="1481069"/>
            <a:ext cx="10753725" cy="5228823"/>
          </a:xfrm>
        </p:spPr>
        <p:txBody>
          <a:bodyPr>
            <a:normAutofit/>
          </a:bodyPr>
          <a:lstStyle/>
          <a:p>
            <a:pPr marL="0" indent="0">
              <a:buNone/>
            </a:pPr>
            <a:r>
              <a:rPr lang="en-US" sz="2800" dirty="0" smtClean="0"/>
              <a:t>Spiral </a:t>
            </a:r>
            <a:r>
              <a:rPr lang="en-US" sz="2800" dirty="0"/>
              <a:t>shaped bacterium found in the stomach that embeds into the protective mucus </a:t>
            </a:r>
            <a:r>
              <a:rPr lang="en-US" sz="2800" dirty="0" smtClean="0"/>
              <a:t>lining. It </a:t>
            </a:r>
            <a:r>
              <a:rPr lang="en-US" sz="2800" dirty="0"/>
              <a:t>weakens the stomach lining, making the stomach more susceptible to damage from gastric acids.</a:t>
            </a:r>
          </a:p>
          <a:p>
            <a:pPr marL="0" indent="0">
              <a:buNone/>
            </a:pPr>
            <a:r>
              <a:rPr lang="en-US" sz="2800" dirty="0" smtClean="0"/>
              <a:t>-Contracted </a:t>
            </a:r>
            <a:r>
              <a:rPr lang="en-US" sz="2800" dirty="0"/>
              <a:t>through contaminated food or </a:t>
            </a:r>
            <a:r>
              <a:rPr lang="en-US" sz="2800" dirty="0" smtClean="0"/>
              <a:t>drink</a:t>
            </a:r>
          </a:p>
          <a:p>
            <a:pPr marL="0" indent="0">
              <a:buNone/>
            </a:pPr>
            <a:r>
              <a:rPr lang="en-US" sz="2800" dirty="0" smtClean="0"/>
              <a:t>-</a:t>
            </a:r>
            <a:r>
              <a:rPr lang="en-US" sz="2800" dirty="0" smtClean="0">
                <a:solidFill>
                  <a:schemeClr val="accent2"/>
                </a:solidFill>
              </a:rPr>
              <a:t>Symptoms</a:t>
            </a:r>
            <a:r>
              <a:rPr lang="en-US" sz="2800" dirty="0" smtClean="0"/>
              <a:t>: Gnawing </a:t>
            </a:r>
            <a:r>
              <a:rPr lang="en-US" sz="2800" dirty="0"/>
              <a:t>or burning abdominal </a:t>
            </a:r>
            <a:r>
              <a:rPr lang="en-US" sz="2800" dirty="0" smtClean="0"/>
              <a:t>pain, Loss </a:t>
            </a:r>
            <a:r>
              <a:rPr lang="en-US" sz="2800" dirty="0"/>
              <a:t>of </a:t>
            </a:r>
            <a:r>
              <a:rPr lang="en-US" sz="2800" dirty="0" smtClean="0"/>
              <a:t>appetite, Weight loss, Bloating, Nausea, Fatigue, Vomiting, Burping, and Black</a:t>
            </a:r>
            <a:r>
              <a:rPr lang="en-US" sz="2800" dirty="0"/>
              <a:t>, tarry </a:t>
            </a:r>
            <a:r>
              <a:rPr lang="en-US" sz="2800" dirty="0" smtClean="0"/>
              <a:t>stools</a:t>
            </a:r>
          </a:p>
          <a:p>
            <a:pPr marL="0" indent="0">
              <a:buNone/>
            </a:pPr>
            <a:r>
              <a:rPr lang="en-US" sz="2800" dirty="0" smtClean="0"/>
              <a:t>-</a:t>
            </a:r>
            <a:r>
              <a:rPr lang="en-US" sz="2800" dirty="0" smtClean="0">
                <a:solidFill>
                  <a:schemeClr val="accent2"/>
                </a:solidFill>
              </a:rPr>
              <a:t>Diagnosis</a:t>
            </a:r>
            <a:r>
              <a:rPr lang="en-US" sz="2800" dirty="0" smtClean="0"/>
              <a:t>: Blood Test, Stool Test, </a:t>
            </a:r>
            <a:r>
              <a:rPr lang="en-US" sz="2800" dirty="0"/>
              <a:t>Breath Test, </a:t>
            </a:r>
            <a:r>
              <a:rPr lang="en-US" sz="2800" dirty="0" smtClean="0">
                <a:solidFill>
                  <a:schemeClr val="accent4"/>
                </a:solidFill>
              </a:rPr>
              <a:t>Endoscopy, Upper GI series</a:t>
            </a:r>
          </a:p>
          <a:p>
            <a:pPr marL="0" indent="0">
              <a:buNone/>
            </a:pPr>
            <a:r>
              <a:rPr lang="en-US" sz="2800" dirty="0" smtClean="0"/>
              <a:t>-</a:t>
            </a:r>
            <a:r>
              <a:rPr lang="en-US" sz="2800" dirty="0" smtClean="0">
                <a:solidFill>
                  <a:schemeClr val="accent4"/>
                </a:solidFill>
              </a:rPr>
              <a:t>Endoscopy</a:t>
            </a:r>
            <a:r>
              <a:rPr lang="en-US" sz="2800" dirty="0" smtClean="0"/>
              <a:t>: small </a:t>
            </a:r>
            <a:r>
              <a:rPr lang="en-US" sz="2800" dirty="0"/>
              <a:t>camera goes down the esophagus, through the stomach, and into the small intestine to view the upper GI tract</a:t>
            </a:r>
            <a:r>
              <a:rPr lang="en-US" sz="2800" dirty="0" smtClean="0"/>
              <a:t>.</a:t>
            </a:r>
          </a:p>
          <a:p>
            <a:pPr marL="0" indent="0">
              <a:buNone/>
            </a:pPr>
            <a:r>
              <a:rPr lang="en-US" sz="2800" dirty="0"/>
              <a:t>-</a:t>
            </a:r>
            <a:r>
              <a:rPr lang="en-US" sz="2800" dirty="0" smtClean="0">
                <a:solidFill>
                  <a:schemeClr val="accent4"/>
                </a:solidFill>
              </a:rPr>
              <a:t>Upper </a:t>
            </a:r>
            <a:r>
              <a:rPr lang="en-US" sz="2800" dirty="0">
                <a:solidFill>
                  <a:schemeClr val="accent4"/>
                </a:solidFill>
              </a:rPr>
              <a:t>GI </a:t>
            </a:r>
            <a:r>
              <a:rPr lang="en-US" sz="2800" dirty="0" smtClean="0">
                <a:solidFill>
                  <a:schemeClr val="accent4"/>
                </a:solidFill>
              </a:rPr>
              <a:t>series</a:t>
            </a:r>
            <a:r>
              <a:rPr lang="en-US" sz="2800" dirty="0" smtClean="0"/>
              <a:t>: X-ray </a:t>
            </a:r>
            <a:r>
              <a:rPr lang="en-US" sz="2800" dirty="0"/>
              <a:t>of the upper GI tract </a:t>
            </a:r>
          </a:p>
          <a:p>
            <a:endParaRPr lang="en-US" dirty="0"/>
          </a:p>
        </p:txBody>
      </p:sp>
    </p:spTree>
    <p:extLst>
      <p:ext uri="{BB962C8B-B14F-4D97-AF65-F5344CB8AC3E}">
        <p14:creationId xmlns:p14="http://schemas.microsoft.com/office/powerpoint/2010/main" val="28078051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216198"/>
            <a:ext cx="10772775" cy="1658198"/>
          </a:xfrm>
        </p:spPr>
        <p:txBody>
          <a:bodyPr/>
          <a:lstStyle/>
          <a:p>
            <a:r>
              <a:rPr lang="en-US" dirty="0"/>
              <a:t>Mouth</a:t>
            </a:r>
          </a:p>
        </p:txBody>
      </p:sp>
      <p:sp>
        <p:nvSpPr>
          <p:cNvPr id="3" name="Content Placeholder 2"/>
          <p:cNvSpPr>
            <a:spLocks noGrp="1"/>
          </p:cNvSpPr>
          <p:nvPr>
            <p:ph idx="1"/>
          </p:nvPr>
        </p:nvSpPr>
        <p:spPr>
          <a:xfrm>
            <a:off x="676656" y="1519708"/>
            <a:ext cx="7239045" cy="4945486"/>
          </a:xfrm>
        </p:spPr>
        <p:txBody>
          <a:bodyPr>
            <a:normAutofit fontScale="85000" lnSpcReduction="20000"/>
          </a:bodyPr>
          <a:lstStyle/>
          <a:p>
            <a:r>
              <a:rPr lang="en-US" dirty="0" smtClean="0">
                <a:solidFill>
                  <a:schemeClr val="tx1"/>
                </a:solidFill>
              </a:rPr>
              <a:t>-</a:t>
            </a:r>
            <a:r>
              <a:rPr lang="en-US" b="1" dirty="0" smtClean="0">
                <a:solidFill>
                  <a:schemeClr val="tx1"/>
                </a:solidFill>
              </a:rPr>
              <a:t>Receives food and begins to mechanically break down food into smaller particles with saliva. This is called </a:t>
            </a:r>
            <a:r>
              <a:rPr lang="en-US" b="1" dirty="0" smtClean="0">
                <a:solidFill>
                  <a:schemeClr val="accent4"/>
                </a:solidFill>
              </a:rPr>
              <a:t>mastication</a:t>
            </a:r>
            <a:r>
              <a:rPr lang="en-US" b="1" dirty="0" smtClean="0">
                <a:solidFill>
                  <a:schemeClr val="tx1"/>
                </a:solidFill>
              </a:rPr>
              <a:t>.</a:t>
            </a:r>
          </a:p>
          <a:p>
            <a:r>
              <a:rPr lang="en-US" dirty="0" smtClean="0">
                <a:solidFill>
                  <a:schemeClr val="accent2"/>
                </a:solidFill>
              </a:rPr>
              <a:t>Cheeks </a:t>
            </a:r>
            <a:r>
              <a:rPr lang="en-US" dirty="0">
                <a:solidFill>
                  <a:schemeClr val="accent2"/>
                </a:solidFill>
              </a:rPr>
              <a:t>and Lips</a:t>
            </a:r>
          </a:p>
          <a:p>
            <a:r>
              <a:rPr lang="en-US" dirty="0" smtClean="0"/>
              <a:t>-cheeks </a:t>
            </a:r>
            <a:r>
              <a:rPr lang="en-US" dirty="0"/>
              <a:t>consist of outer layers of skin, pads of subcutaneous fat</a:t>
            </a:r>
          </a:p>
          <a:p>
            <a:r>
              <a:rPr lang="en-US" dirty="0" smtClean="0"/>
              <a:t>-inner </a:t>
            </a:r>
            <a:r>
              <a:rPr lang="en-US" dirty="0"/>
              <a:t>lining has moist, stratified squamous epithelium </a:t>
            </a:r>
          </a:p>
          <a:p>
            <a:r>
              <a:rPr lang="en-US" dirty="0" smtClean="0"/>
              <a:t>-lips </a:t>
            </a:r>
            <a:r>
              <a:rPr lang="en-US" dirty="0"/>
              <a:t>contain skeletal muscles and sensory receptors</a:t>
            </a:r>
          </a:p>
          <a:p>
            <a:r>
              <a:rPr lang="en-US" dirty="0">
                <a:solidFill>
                  <a:schemeClr val="accent2"/>
                </a:solidFill>
              </a:rPr>
              <a:t>Tongue</a:t>
            </a:r>
          </a:p>
          <a:p>
            <a:r>
              <a:rPr lang="en-US" dirty="0" smtClean="0"/>
              <a:t>-covered </a:t>
            </a:r>
            <a:r>
              <a:rPr lang="en-US" dirty="0"/>
              <a:t>with a mucous membrane</a:t>
            </a:r>
          </a:p>
          <a:p>
            <a:r>
              <a:rPr lang="en-US" dirty="0" smtClean="0"/>
              <a:t>-a </a:t>
            </a:r>
            <a:r>
              <a:rPr lang="en-US" dirty="0"/>
              <a:t>membranous fold called the </a:t>
            </a:r>
            <a:r>
              <a:rPr lang="en-US" dirty="0">
                <a:solidFill>
                  <a:schemeClr val="accent4"/>
                </a:solidFill>
              </a:rPr>
              <a:t>lingual frenulum </a:t>
            </a:r>
            <a:r>
              <a:rPr lang="en-US" dirty="0"/>
              <a:t>connects the midline of the tongue to the floor of the mouth</a:t>
            </a:r>
          </a:p>
          <a:p>
            <a:r>
              <a:rPr lang="en-US" dirty="0" smtClean="0"/>
              <a:t>-</a:t>
            </a:r>
            <a:r>
              <a:rPr lang="en-US" b="1" dirty="0" smtClean="0"/>
              <a:t>body </a:t>
            </a:r>
            <a:r>
              <a:rPr lang="en-US" b="1" dirty="0"/>
              <a:t>of tongue is mostly made up of skeletal muscle which mixes food particles with saliva during chewing</a:t>
            </a:r>
          </a:p>
          <a:p>
            <a:r>
              <a:rPr lang="en-US" dirty="0" smtClean="0"/>
              <a:t>-</a:t>
            </a:r>
            <a:r>
              <a:rPr lang="en-US" dirty="0" smtClean="0">
                <a:solidFill>
                  <a:schemeClr val="accent4"/>
                </a:solidFill>
              </a:rPr>
              <a:t>papillae</a:t>
            </a:r>
            <a:r>
              <a:rPr lang="en-US" dirty="0" smtClean="0"/>
              <a:t> </a:t>
            </a:r>
            <a:r>
              <a:rPr lang="en-US" dirty="0"/>
              <a:t>are rough projections on the tongue surface</a:t>
            </a:r>
          </a:p>
          <a:p>
            <a:r>
              <a:rPr lang="en-US" dirty="0" smtClean="0"/>
              <a:t>-the </a:t>
            </a:r>
            <a:r>
              <a:rPr lang="en-US" dirty="0"/>
              <a:t>root of the tongue, or posterior region is anchored to the hyoid bone, it is covered with rounded masses of lymphatic tissue called </a:t>
            </a:r>
            <a:r>
              <a:rPr lang="en-US" dirty="0">
                <a:solidFill>
                  <a:schemeClr val="accent4"/>
                </a:solidFill>
              </a:rPr>
              <a:t>lingual tonsils</a:t>
            </a:r>
          </a:p>
          <a:p>
            <a:endParaRPr lang="en-US" dirty="0"/>
          </a:p>
          <a:p>
            <a:endParaRPr lang="en-US" dirty="0"/>
          </a:p>
        </p:txBody>
      </p:sp>
      <p:pic>
        <p:nvPicPr>
          <p:cNvPr id="4" name="Picture 3"/>
          <p:cNvPicPr>
            <a:picLocks noChangeAspect="1"/>
          </p:cNvPicPr>
          <p:nvPr/>
        </p:nvPicPr>
        <p:blipFill>
          <a:blip r:embed="rId2"/>
          <a:stretch>
            <a:fillRect/>
          </a:stretch>
        </p:blipFill>
        <p:spPr>
          <a:xfrm>
            <a:off x="8402390" y="447366"/>
            <a:ext cx="3394657" cy="3100889"/>
          </a:xfrm>
          <a:prstGeom prst="rect">
            <a:avLst/>
          </a:prstGeom>
        </p:spPr>
      </p:pic>
    </p:spTree>
    <p:extLst>
      <p:ext uri="{BB962C8B-B14F-4D97-AF65-F5344CB8AC3E}">
        <p14:creationId xmlns:p14="http://schemas.microsoft.com/office/powerpoint/2010/main" val="39374197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177561"/>
            <a:ext cx="10772775" cy="1658198"/>
          </a:xfrm>
        </p:spPr>
        <p:txBody>
          <a:bodyPr/>
          <a:lstStyle/>
          <a:p>
            <a:r>
              <a:rPr lang="en-US" dirty="0"/>
              <a:t>Mouth cont.</a:t>
            </a:r>
          </a:p>
        </p:txBody>
      </p:sp>
      <p:sp>
        <p:nvSpPr>
          <p:cNvPr id="3" name="Content Placeholder 2"/>
          <p:cNvSpPr>
            <a:spLocks noGrp="1"/>
          </p:cNvSpPr>
          <p:nvPr>
            <p:ph idx="1"/>
          </p:nvPr>
        </p:nvSpPr>
        <p:spPr>
          <a:xfrm>
            <a:off x="676656" y="1365161"/>
            <a:ext cx="10753725" cy="5095286"/>
          </a:xfrm>
        </p:spPr>
        <p:txBody>
          <a:bodyPr>
            <a:normAutofit fontScale="85000" lnSpcReduction="10000"/>
          </a:bodyPr>
          <a:lstStyle/>
          <a:p>
            <a:r>
              <a:rPr lang="en-US" dirty="0">
                <a:solidFill>
                  <a:schemeClr val="accent2"/>
                </a:solidFill>
              </a:rPr>
              <a:t>Palate</a:t>
            </a:r>
          </a:p>
          <a:p>
            <a:r>
              <a:rPr lang="en-US" dirty="0" smtClean="0"/>
              <a:t>-forms </a:t>
            </a:r>
            <a:r>
              <a:rPr lang="en-US" dirty="0"/>
              <a:t>the roof of the oral cavity and consists of a bony anterior part and a muscular posterior part</a:t>
            </a:r>
          </a:p>
          <a:p>
            <a:r>
              <a:rPr lang="en-US" dirty="0" smtClean="0"/>
              <a:t>-</a:t>
            </a:r>
            <a:r>
              <a:rPr lang="en-US" dirty="0" smtClean="0">
                <a:solidFill>
                  <a:schemeClr val="accent4"/>
                </a:solidFill>
              </a:rPr>
              <a:t>palatine </a:t>
            </a:r>
            <a:r>
              <a:rPr lang="en-US" dirty="0">
                <a:solidFill>
                  <a:schemeClr val="accent4"/>
                </a:solidFill>
              </a:rPr>
              <a:t>tonsils </a:t>
            </a:r>
            <a:r>
              <a:rPr lang="en-US" dirty="0"/>
              <a:t>are masses of lymphatic tissue that are closely associated with the palate</a:t>
            </a:r>
          </a:p>
          <a:p>
            <a:r>
              <a:rPr lang="en-US" dirty="0" smtClean="0"/>
              <a:t>-</a:t>
            </a:r>
            <a:r>
              <a:rPr lang="en-US" dirty="0" smtClean="0">
                <a:solidFill>
                  <a:schemeClr val="accent4"/>
                </a:solidFill>
              </a:rPr>
              <a:t>the </a:t>
            </a:r>
            <a:r>
              <a:rPr lang="en-US" dirty="0">
                <a:solidFill>
                  <a:schemeClr val="accent4"/>
                </a:solidFill>
              </a:rPr>
              <a:t>tonsils </a:t>
            </a:r>
            <a:r>
              <a:rPr lang="en-US" dirty="0"/>
              <a:t>lie beneath the epithelial lining of the mouth which </a:t>
            </a:r>
            <a:r>
              <a:rPr lang="en-US" b="1" dirty="0"/>
              <a:t>help protect the body against infection</a:t>
            </a:r>
          </a:p>
          <a:p>
            <a:r>
              <a:rPr lang="en-US" dirty="0">
                <a:solidFill>
                  <a:schemeClr val="accent2"/>
                </a:solidFill>
              </a:rPr>
              <a:t>Teeth</a:t>
            </a:r>
          </a:p>
          <a:p>
            <a:r>
              <a:rPr lang="en-US" dirty="0" smtClean="0"/>
              <a:t>-there </a:t>
            </a:r>
            <a:r>
              <a:rPr lang="en-US" dirty="0"/>
              <a:t>are two types of teeth, primary teeth and secondary teeth</a:t>
            </a:r>
          </a:p>
          <a:p>
            <a:r>
              <a:rPr lang="en-US" dirty="0" smtClean="0"/>
              <a:t>-</a:t>
            </a:r>
            <a:r>
              <a:rPr lang="en-US" dirty="0" smtClean="0">
                <a:solidFill>
                  <a:schemeClr val="accent4"/>
                </a:solidFill>
              </a:rPr>
              <a:t>primary </a:t>
            </a:r>
            <a:r>
              <a:rPr lang="en-US" dirty="0">
                <a:solidFill>
                  <a:schemeClr val="accent4"/>
                </a:solidFill>
              </a:rPr>
              <a:t>teeth </a:t>
            </a:r>
            <a:r>
              <a:rPr lang="en-US" dirty="0"/>
              <a:t>develop between the ages of six months and 2-4 years.  There are 20 teeth, 10 in each jaw</a:t>
            </a:r>
          </a:p>
          <a:p>
            <a:r>
              <a:rPr lang="en-US" dirty="0" smtClean="0"/>
              <a:t>-These </a:t>
            </a:r>
            <a:r>
              <a:rPr lang="en-US" dirty="0"/>
              <a:t>teeth fall out because of the pressure the secondary teeth put on them, therefore are pushed out of the mouth</a:t>
            </a:r>
          </a:p>
          <a:p>
            <a:r>
              <a:rPr lang="en-US" dirty="0" smtClean="0"/>
              <a:t>-there </a:t>
            </a:r>
            <a:r>
              <a:rPr lang="en-US" dirty="0"/>
              <a:t>are 32 </a:t>
            </a:r>
            <a:r>
              <a:rPr lang="en-US" dirty="0">
                <a:solidFill>
                  <a:schemeClr val="accent4"/>
                </a:solidFill>
              </a:rPr>
              <a:t>secondary teeth</a:t>
            </a:r>
            <a:r>
              <a:rPr lang="en-US" dirty="0"/>
              <a:t>, 16 in each jaw</a:t>
            </a:r>
          </a:p>
          <a:p>
            <a:r>
              <a:rPr lang="en-US" dirty="0" smtClean="0"/>
              <a:t>-the </a:t>
            </a:r>
            <a:r>
              <a:rPr lang="en-US" dirty="0"/>
              <a:t>secondary teeth begin to appear at six years but may not be complete until the third  molars come in around ages 17-25. </a:t>
            </a:r>
          </a:p>
          <a:p>
            <a:r>
              <a:rPr lang="en-US" dirty="0" smtClean="0"/>
              <a:t>-each </a:t>
            </a:r>
            <a:r>
              <a:rPr lang="en-US" dirty="0"/>
              <a:t>tooth consists of two main portions; the crown and the root</a:t>
            </a:r>
          </a:p>
          <a:p>
            <a:endParaRPr lang="en-US" dirty="0"/>
          </a:p>
        </p:txBody>
      </p:sp>
    </p:spTree>
    <p:extLst>
      <p:ext uri="{BB962C8B-B14F-4D97-AF65-F5344CB8AC3E}">
        <p14:creationId xmlns:p14="http://schemas.microsoft.com/office/powerpoint/2010/main" val="2998300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241955"/>
            <a:ext cx="10772775" cy="1658198"/>
          </a:xfrm>
        </p:spPr>
        <p:txBody>
          <a:bodyPr/>
          <a:lstStyle/>
          <a:p>
            <a:r>
              <a:rPr lang="en-US" dirty="0"/>
              <a:t>Salivary Glands</a:t>
            </a:r>
          </a:p>
        </p:txBody>
      </p:sp>
      <p:sp>
        <p:nvSpPr>
          <p:cNvPr id="3" name="Content Placeholder 2"/>
          <p:cNvSpPr>
            <a:spLocks noGrp="1"/>
          </p:cNvSpPr>
          <p:nvPr>
            <p:ph idx="1"/>
          </p:nvPr>
        </p:nvSpPr>
        <p:spPr>
          <a:xfrm>
            <a:off x="328926" y="1584102"/>
            <a:ext cx="10849935" cy="4945487"/>
          </a:xfrm>
        </p:spPr>
        <p:txBody>
          <a:bodyPr>
            <a:normAutofit/>
          </a:bodyPr>
          <a:lstStyle/>
          <a:p>
            <a:r>
              <a:rPr lang="en-US" dirty="0"/>
              <a:t>-</a:t>
            </a:r>
            <a:r>
              <a:rPr lang="en-US" dirty="0" smtClean="0"/>
              <a:t>two </a:t>
            </a:r>
            <a:r>
              <a:rPr lang="en-US" dirty="0"/>
              <a:t>types of secretory cells which include serous cells </a:t>
            </a:r>
            <a:r>
              <a:rPr lang="en-US" dirty="0" smtClean="0"/>
              <a:t>and </a:t>
            </a:r>
            <a:r>
              <a:rPr lang="en-US" dirty="0"/>
              <a:t>mucous cells</a:t>
            </a:r>
          </a:p>
          <a:p>
            <a:r>
              <a:rPr lang="en-US" dirty="0" smtClean="0"/>
              <a:t>-</a:t>
            </a:r>
            <a:r>
              <a:rPr lang="en-US" dirty="0" smtClean="0">
                <a:solidFill>
                  <a:schemeClr val="accent2"/>
                </a:solidFill>
              </a:rPr>
              <a:t>serous </a:t>
            </a:r>
            <a:r>
              <a:rPr lang="en-US" dirty="0">
                <a:solidFill>
                  <a:schemeClr val="accent2"/>
                </a:solidFill>
              </a:rPr>
              <a:t>cells </a:t>
            </a:r>
            <a:r>
              <a:rPr lang="en-US" dirty="0"/>
              <a:t>produce a watery fluid that has salivary </a:t>
            </a:r>
            <a:r>
              <a:rPr lang="en-US" dirty="0" smtClean="0"/>
              <a:t>amylase </a:t>
            </a:r>
            <a:r>
              <a:rPr lang="en-US" dirty="0"/>
              <a:t>in it which splits starch and glycogen molecules into disaccharides. </a:t>
            </a:r>
          </a:p>
          <a:p>
            <a:r>
              <a:rPr lang="en-US" dirty="0" smtClean="0"/>
              <a:t>-</a:t>
            </a:r>
            <a:r>
              <a:rPr lang="en-US" dirty="0" smtClean="0">
                <a:solidFill>
                  <a:schemeClr val="accent2"/>
                </a:solidFill>
              </a:rPr>
              <a:t>mucous </a:t>
            </a:r>
            <a:r>
              <a:rPr lang="en-US" dirty="0">
                <a:solidFill>
                  <a:schemeClr val="accent2"/>
                </a:solidFill>
              </a:rPr>
              <a:t>cells </a:t>
            </a:r>
            <a:r>
              <a:rPr lang="en-US" dirty="0"/>
              <a:t>secrete thick liquid called mucus which binds food particles and lubricates the food during swallowing</a:t>
            </a:r>
          </a:p>
          <a:p>
            <a:r>
              <a:rPr lang="en-US" dirty="0" smtClean="0"/>
              <a:t>-if </a:t>
            </a:r>
            <a:r>
              <a:rPr lang="en-US" dirty="0"/>
              <a:t>a person sees, tastes, smells or thinks about something appealing, more saliva is produced. If something is unappealing, then less saliva is produced.</a:t>
            </a:r>
          </a:p>
          <a:p>
            <a:r>
              <a:rPr lang="en-US" dirty="0" smtClean="0"/>
              <a:t>-</a:t>
            </a:r>
            <a:r>
              <a:rPr lang="en-US" dirty="0" smtClean="0">
                <a:solidFill>
                  <a:schemeClr val="accent2"/>
                </a:solidFill>
              </a:rPr>
              <a:t>Salvation</a:t>
            </a:r>
            <a:r>
              <a:rPr lang="en-US" dirty="0" smtClean="0"/>
              <a:t> </a:t>
            </a:r>
            <a:r>
              <a:rPr lang="en-US" dirty="0"/>
              <a:t>occurs when you could smell, taste or even see food. This occurs due to nerve signals that tell the salivary glands to secrete saliva to prepare and moisten the mouth. Each pair of salivary gland has their own job.</a:t>
            </a:r>
          </a:p>
          <a:p>
            <a:r>
              <a:rPr lang="en-US" dirty="0" smtClean="0"/>
              <a:t>-There </a:t>
            </a:r>
            <a:r>
              <a:rPr lang="en-US" dirty="0"/>
              <a:t>are three pairs of </a:t>
            </a:r>
            <a:r>
              <a:rPr lang="en-US" dirty="0">
                <a:solidFill>
                  <a:schemeClr val="accent2"/>
                </a:solidFill>
              </a:rPr>
              <a:t>salivary glands</a:t>
            </a:r>
            <a:r>
              <a:rPr lang="en-US" dirty="0"/>
              <a:t> that have contact with the mouth. The glands are split up into lobes.</a:t>
            </a:r>
          </a:p>
          <a:p>
            <a:endParaRPr lang="en-US" dirty="0"/>
          </a:p>
        </p:txBody>
      </p:sp>
    </p:spTree>
    <p:extLst>
      <p:ext uri="{BB962C8B-B14F-4D97-AF65-F5344CB8AC3E}">
        <p14:creationId xmlns:p14="http://schemas.microsoft.com/office/powerpoint/2010/main" val="2644910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151803"/>
            <a:ext cx="10772775" cy="1658198"/>
          </a:xfrm>
        </p:spPr>
        <p:txBody>
          <a:bodyPr/>
          <a:lstStyle/>
          <a:p>
            <a:r>
              <a:rPr lang="en-US" dirty="0"/>
              <a:t>3 types of Salivary Glands</a:t>
            </a:r>
          </a:p>
        </p:txBody>
      </p:sp>
      <p:sp>
        <p:nvSpPr>
          <p:cNvPr id="3" name="Content Placeholder 2"/>
          <p:cNvSpPr>
            <a:spLocks noGrp="1"/>
          </p:cNvSpPr>
          <p:nvPr>
            <p:ph idx="1"/>
          </p:nvPr>
        </p:nvSpPr>
        <p:spPr>
          <a:xfrm>
            <a:off x="676655" y="1416676"/>
            <a:ext cx="10753725" cy="4906851"/>
          </a:xfrm>
        </p:spPr>
        <p:txBody>
          <a:bodyPr>
            <a:normAutofit fontScale="77500" lnSpcReduction="20000"/>
          </a:bodyPr>
          <a:lstStyle/>
          <a:p>
            <a:r>
              <a:rPr lang="en-US" b="1" dirty="0">
                <a:solidFill>
                  <a:schemeClr val="accent2"/>
                </a:solidFill>
              </a:rPr>
              <a:t>Parotids</a:t>
            </a:r>
          </a:p>
          <a:p>
            <a:r>
              <a:rPr lang="en-US" dirty="0"/>
              <a:t>-Large, irregularly shaped</a:t>
            </a:r>
          </a:p>
          <a:p>
            <a:r>
              <a:rPr lang="en-US" dirty="0"/>
              <a:t>-secrete 25% saliva, rich in proteins, watery </a:t>
            </a:r>
          </a:p>
          <a:p>
            <a:r>
              <a:rPr lang="en-US" dirty="0"/>
              <a:t>-Can feel if it is enlarged better if the person clenches their teeth</a:t>
            </a:r>
          </a:p>
          <a:p>
            <a:r>
              <a:rPr lang="en-US" dirty="0"/>
              <a:t>-</a:t>
            </a:r>
            <a:r>
              <a:rPr lang="en-US" dirty="0"/>
              <a:t>Immunoglobins</a:t>
            </a:r>
            <a:r>
              <a:rPr lang="en-US" dirty="0"/>
              <a:t> are secreted help to fight microorganisms and a-amylase proteins start to break down complex carbohydrates.</a:t>
            </a:r>
          </a:p>
          <a:p>
            <a:r>
              <a:rPr lang="en-US" b="1" dirty="0">
                <a:solidFill>
                  <a:schemeClr val="accent2"/>
                </a:solidFill>
              </a:rPr>
              <a:t>Submandibular</a:t>
            </a:r>
          </a:p>
          <a:p>
            <a:r>
              <a:rPr lang="en-US" dirty="0"/>
              <a:t>-secrete 70% of saliva in the mouth</a:t>
            </a:r>
          </a:p>
          <a:p>
            <a:r>
              <a:rPr lang="en-US" dirty="0"/>
              <a:t>-produce a thick secretion, rich in </a:t>
            </a:r>
            <a:r>
              <a:rPr lang="en-US" dirty="0"/>
              <a:t>mucin</a:t>
            </a:r>
            <a:r>
              <a:rPr lang="en-US" dirty="0"/>
              <a:t>(glycoprotein that acts as a lubricant) and small amount of proteins.</a:t>
            </a:r>
          </a:p>
          <a:p>
            <a:r>
              <a:rPr lang="en-US" b="1" dirty="0">
                <a:solidFill>
                  <a:schemeClr val="accent2"/>
                </a:solidFill>
              </a:rPr>
              <a:t>Sublingual</a:t>
            </a:r>
          </a:p>
          <a:p>
            <a:r>
              <a:rPr lang="en-US" dirty="0" smtClean="0"/>
              <a:t>-Smallest </a:t>
            </a:r>
            <a:r>
              <a:rPr lang="en-US" dirty="0"/>
              <a:t>of the salivary glands</a:t>
            </a:r>
          </a:p>
          <a:p>
            <a:r>
              <a:rPr lang="en-US" dirty="0"/>
              <a:t>-secrete 5% of the mouths saliva</a:t>
            </a:r>
          </a:p>
          <a:p>
            <a:r>
              <a:rPr lang="en-US" dirty="0"/>
              <a:t>-very sticky due to the large concentration of </a:t>
            </a:r>
            <a:r>
              <a:rPr lang="en-US" dirty="0"/>
              <a:t>mucin</a:t>
            </a:r>
            <a:endParaRPr lang="en-US" dirty="0"/>
          </a:p>
          <a:p>
            <a:r>
              <a:rPr lang="en-US" dirty="0"/>
              <a:t>-The main functions are to provide buffers and lubrication</a:t>
            </a:r>
          </a:p>
          <a:p>
            <a:endParaRPr lang="en-US" dirty="0"/>
          </a:p>
        </p:txBody>
      </p:sp>
      <p:pic>
        <p:nvPicPr>
          <p:cNvPr id="4" name="Picture 3"/>
          <p:cNvPicPr>
            <a:picLocks noChangeAspect="1"/>
          </p:cNvPicPr>
          <p:nvPr/>
        </p:nvPicPr>
        <p:blipFill>
          <a:blip r:embed="rId2"/>
          <a:stretch>
            <a:fillRect/>
          </a:stretch>
        </p:blipFill>
        <p:spPr>
          <a:xfrm>
            <a:off x="7633952" y="0"/>
            <a:ext cx="3991377" cy="2729398"/>
          </a:xfrm>
          <a:prstGeom prst="rect">
            <a:avLst/>
          </a:prstGeom>
        </p:spPr>
      </p:pic>
    </p:spTree>
    <p:extLst>
      <p:ext uri="{BB962C8B-B14F-4D97-AF65-F5344CB8AC3E}">
        <p14:creationId xmlns:p14="http://schemas.microsoft.com/office/powerpoint/2010/main" val="42394206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254834"/>
            <a:ext cx="10772775" cy="1658198"/>
          </a:xfrm>
        </p:spPr>
        <p:txBody>
          <a:bodyPr/>
          <a:lstStyle/>
          <a:p>
            <a:r>
              <a:rPr lang="en-US" dirty="0"/>
              <a:t>Pharynx and Esophagus</a:t>
            </a:r>
          </a:p>
        </p:txBody>
      </p:sp>
      <p:sp>
        <p:nvSpPr>
          <p:cNvPr id="3" name="Content Placeholder 2"/>
          <p:cNvSpPr>
            <a:spLocks noGrp="1"/>
          </p:cNvSpPr>
          <p:nvPr>
            <p:ph idx="1"/>
          </p:nvPr>
        </p:nvSpPr>
        <p:spPr>
          <a:xfrm>
            <a:off x="676656" y="1506828"/>
            <a:ext cx="8454465" cy="4868214"/>
          </a:xfrm>
        </p:spPr>
        <p:txBody>
          <a:bodyPr>
            <a:normAutofit fontScale="92500" lnSpcReduction="10000"/>
          </a:bodyPr>
          <a:lstStyle/>
          <a:p>
            <a:r>
              <a:rPr lang="en-US" dirty="0" smtClean="0"/>
              <a:t>-cavity </a:t>
            </a:r>
            <a:r>
              <a:rPr lang="en-US" dirty="0"/>
              <a:t>posterior to the mouth which leads to the stomach</a:t>
            </a:r>
          </a:p>
          <a:p>
            <a:r>
              <a:rPr lang="en-US" dirty="0" smtClean="0"/>
              <a:t>-both </a:t>
            </a:r>
            <a:r>
              <a:rPr lang="en-US" dirty="0"/>
              <a:t>do not digest food but are passageways which function in swallowing</a:t>
            </a:r>
          </a:p>
          <a:p>
            <a:r>
              <a:rPr lang="en-US" dirty="0"/>
              <a:t>-</a:t>
            </a:r>
            <a:r>
              <a:rPr lang="en-US" b="1" dirty="0" smtClean="0"/>
              <a:t>the </a:t>
            </a:r>
            <a:r>
              <a:rPr lang="en-US" b="1" dirty="0"/>
              <a:t>pharynx connects the nasal and oral cavities with the larynx and esophagus</a:t>
            </a:r>
          </a:p>
          <a:p>
            <a:r>
              <a:rPr lang="en-US" dirty="0">
                <a:solidFill>
                  <a:schemeClr val="accent2"/>
                </a:solidFill>
              </a:rPr>
              <a:t>Three parts</a:t>
            </a:r>
          </a:p>
          <a:p>
            <a:r>
              <a:rPr lang="en-US" dirty="0" smtClean="0">
                <a:solidFill>
                  <a:schemeClr val="accent4"/>
                </a:solidFill>
              </a:rPr>
              <a:t>-</a:t>
            </a:r>
            <a:r>
              <a:rPr lang="en-US" dirty="0" smtClean="0">
                <a:solidFill>
                  <a:schemeClr val="accent4"/>
                </a:solidFill>
              </a:rPr>
              <a:t>Nasopharynx</a:t>
            </a:r>
            <a:r>
              <a:rPr lang="en-US" dirty="0"/>
              <a:t>:</a:t>
            </a:r>
            <a:r>
              <a:rPr lang="en-US" dirty="0" smtClean="0"/>
              <a:t> </a:t>
            </a:r>
            <a:r>
              <a:rPr lang="en-US" dirty="0"/>
              <a:t>communicates with the nasal cavity and provides a passageway for air during breathing</a:t>
            </a:r>
          </a:p>
          <a:p>
            <a:r>
              <a:rPr lang="en-US" dirty="0" smtClean="0">
                <a:solidFill>
                  <a:schemeClr val="accent4"/>
                </a:solidFill>
              </a:rPr>
              <a:t>-Oropharynx</a:t>
            </a:r>
            <a:r>
              <a:rPr lang="en-US" dirty="0" smtClean="0"/>
              <a:t>: </a:t>
            </a:r>
            <a:r>
              <a:rPr lang="en-US" dirty="0"/>
              <a:t>passageway for food moving to and from the mouth and for air moving to and from the nasal cavity</a:t>
            </a:r>
          </a:p>
          <a:p>
            <a:r>
              <a:rPr lang="en-US" dirty="0" smtClean="0">
                <a:solidFill>
                  <a:schemeClr val="accent4"/>
                </a:solidFill>
              </a:rPr>
              <a:t>-Laryngopharynx</a:t>
            </a:r>
            <a:r>
              <a:rPr lang="en-US" dirty="0"/>
              <a:t>:</a:t>
            </a:r>
            <a:r>
              <a:rPr lang="en-US" dirty="0" smtClean="0"/>
              <a:t> </a:t>
            </a:r>
            <a:r>
              <a:rPr lang="en-US" dirty="0"/>
              <a:t>passageway to the esophagus</a:t>
            </a:r>
          </a:p>
          <a:p>
            <a:endParaRPr lang="en-US" dirty="0"/>
          </a:p>
          <a:p>
            <a:r>
              <a:rPr lang="en-US" dirty="0" smtClean="0"/>
              <a:t>-</a:t>
            </a:r>
            <a:r>
              <a:rPr lang="en-US" dirty="0">
                <a:solidFill>
                  <a:schemeClr val="accent2"/>
                </a:solidFill>
              </a:rPr>
              <a:t>E</a:t>
            </a:r>
            <a:r>
              <a:rPr lang="en-US" dirty="0" smtClean="0">
                <a:solidFill>
                  <a:schemeClr val="accent2"/>
                </a:solidFill>
              </a:rPr>
              <a:t>sophagus</a:t>
            </a:r>
            <a:r>
              <a:rPr lang="en-US" dirty="0" smtClean="0"/>
              <a:t> </a:t>
            </a:r>
            <a:r>
              <a:rPr lang="en-US" dirty="0"/>
              <a:t>is a </a:t>
            </a:r>
            <a:r>
              <a:rPr lang="en-US" b="1" dirty="0"/>
              <a:t>food passageway </a:t>
            </a:r>
            <a:r>
              <a:rPr lang="en-US" dirty="0"/>
              <a:t>from the pharynx to the stomach.</a:t>
            </a:r>
          </a:p>
          <a:p>
            <a:endParaRPr lang="en-US" dirty="0"/>
          </a:p>
        </p:txBody>
      </p:sp>
      <p:pic>
        <p:nvPicPr>
          <p:cNvPr id="4" name="Picture 3"/>
          <p:cNvPicPr>
            <a:picLocks noChangeAspect="1"/>
          </p:cNvPicPr>
          <p:nvPr/>
        </p:nvPicPr>
        <p:blipFill>
          <a:blip r:embed="rId2"/>
          <a:stretch>
            <a:fillRect/>
          </a:stretch>
        </p:blipFill>
        <p:spPr>
          <a:xfrm>
            <a:off x="8809150" y="1326525"/>
            <a:ext cx="3031144" cy="4853926"/>
          </a:xfrm>
          <a:prstGeom prst="rect">
            <a:avLst/>
          </a:prstGeom>
        </p:spPr>
      </p:pic>
    </p:spTree>
    <p:extLst>
      <p:ext uri="{BB962C8B-B14F-4D97-AF65-F5344CB8AC3E}">
        <p14:creationId xmlns:p14="http://schemas.microsoft.com/office/powerpoint/2010/main" val="1672422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072" y="0"/>
            <a:ext cx="10772775" cy="1658198"/>
          </a:xfrm>
        </p:spPr>
        <p:txBody>
          <a:bodyPr/>
          <a:lstStyle/>
          <a:p>
            <a:r>
              <a:rPr lang="en-US" dirty="0" smtClean="0"/>
              <a:t>Stomach</a:t>
            </a:r>
            <a:endParaRPr lang="en-US" dirty="0"/>
          </a:p>
        </p:txBody>
      </p:sp>
      <p:sp>
        <p:nvSpPr>
          <p:cNvPr id="3" name="Content Placeholder 2"/>
          <p:cNvSpPr>
            <a:spLocks noGrp="1"/>
          </p:cNvSpPr>
          <p:nvPr>
            <p:ph idx="1"/>
          </p:nvPr>
        </p:nvSpPr>
        <p:spPr>
          <a:xfrm>
            <a:off x="676656" y="1133341"/>
            <a:ext cx="10753725" cy="5602310"/>
          </a:xfrm>
        </p:spPr>
        <p:txBody>
          <a:bodyPr>
            <a:normAutofit fontScale="92500"/>
          </a:bodyPr>
          <a:lstStyle/>
          <a:p>
            <a:pPr marL="0" indent="0">
              <a:buNone/>
            </a:pPr>
            <a:r>
              <a:rPr lang="en-US" sz="2800" dirty="0">
                <a:solidFill>
                  <a:schemeClr val="accent2"/>
                </a:solidFill>
              </a:rPr>
              <a:t>Parts of the </a:t>
            </a:r>
            <a:r>
              <a:rPr lang="en-US" sz="2800" dirty="0" smtClean="0">
                <a:solidFill>
                  <a:schemeClr val="accent2"/>
                </a:solidFill>
              </a:rPr>
              <a:t>stomach</a:t>
            </a:r>
            <a:r>
              <a:rPr lang="en-US" sz="2800" dirty="0" smtClean="0"/>
              <a:t>: Divided </a:t>
            </a:r>
            <a:r>
              <a:rPr lang="en-US" sz="2800" dirty="0"/>
              <a:t>into the cardiac, </a:t>
            </a:r>
            <a:r>
              <a:rPr lang="en-US" sz="2800" dirty="0"/>
              <a:t>fundic</a:t>
            </a:r>
            <a:r>
              <a:rPr lang="en-US" sz="2800" dirty="0"/>
              <a:t>, body, and pyloric regions </a:t>
            </a:r>
            <a:endParaRPr lang="en-US" sz="2800" dirty="0" smtClean="0"/>
          </a:p>
          <a:p>
            <a:endParaRPr lang="en-US" sz="2800" dirty="0"/>
          </a:p>
          <a:p>
            <a:pPr marL="0" indent="0">
              <a:buNone/>
            </a:pPr>
            <a:r>
              <a:rPr lang="en-US" sz="2800" dirty="0">
                <a:solidFill>
                  <a:schemeClr val="accent2"/>
                </a:solidFill>
              </a:rPr>
              <a:t>Gastric </a:t>
            </a:r>
            <a:r>
              <a:rPr lang="en-US" sz="2800" dirty="0" smtClean="0">
                <a:solidFill>
                  <a:schemeClr val="accent2"/>
                </a:solidFill>
              </a:rPr>
              <a:t>Secretions</a:t>
            </a:r>
            <a:r>
              <a:rPr lang="en-US" sz="2800" dirty="0" smtClean="0"/>
              <a:t>: Thick </a:t>
            </a:r>
            <a:r>
              <a:rPr lang="en-US" sz="2800" dirty="0"/>
              <a:t>mucus membrane forms the inner lining of stomach , studded with small openings (gastric pits) that are at the ends of gastric glands</a:t>
            </a:r>
          </a:p>
          <a:p>
            <a:endParaRPr lang="en-US" sz="2800" dirty="0" smtClean="0"/>
          </a:p>
          <a:p>
            <a:pPr marL="0" indent="0">
              <a:buNone/>
            </a:pPr>
            <a:r>
              <a:rPr lang="en-US" sz="2800" dirty="0" smtClean="0"/>
              <a:t>-</a:t>
            </a:r>
            <a:r>
              <a:rPr lang="en-US" sz="2800" dirty="0" smtClean="0">
                <a:solidFill>
                  <a:schemeClr val="accent2"/>
                </a:solidFill>
              </a:rPr>
              <a:t>Gastric </a:t>
            </a:r>
            <a:r>
              <a:rPr lang="en-US" sz="2800" dirty="0">
                <a:solidFill>
                  <a:schemeClr val="accent2"/>
                </a:solidFill>
              </a:rPr>
              <a:t>glands </a:t>
            </a:r>
            <a:r>
              <a:rPr lang="en-US" sz="2800" dirty="0"/>
              <a:t>have 3 types of </a:t>
            </a:r>
            <a:r>
              <a:rPr lang="en-US" sz="2800" dirty="0">
                <a:solidFill>
                  <a:schemeClr val="accent4"/>
                </a:solidFill>
              </a:rPr>
              <a:t>secretory cells</a:t>
            </a:r>
            <a:r>
              <a:rPr lang="en-US" sz="2800" dirty="0"/>
              <a:t>; mucous, chief, and parietal </a:t>
            </a:r>
            <a:r>
              <a:rPr lang="en-US" sz="2800" dirty="0" smtClean="0"/>
              <a:t>cells</a:t>
            </a:r>
          </a:p>
          <a:p>
            <a:pPr marL="0" indent="0">
              <a:buNone/>
            </a:pPr>
            <a:r>
              <a:rPr lang="en-US" sz="2800" dirty="0" smtClean="0"/>
              <a:t>-Chief </a:t>
            </a:r>
            <a:r>
              <a:rPr lang="en-US" sz="2800" dirty="0"/>
              <a:t>secrete digestive </a:t>
            </a:r>
            <a:r>
              <a:rPr lang="en-US" sz="2800" dirty="0" smtClean="0"/>
              <a:t>enzymes</a:t>
            </a:r>
            <a:endParaRPr lang="en-US" sz="2800" dirty="0"/>
          </a:p>
          <a:p>
            <a:pPr marL="0" indent="0">
              <a:buNone/>
            </a:pPr>
            <a:r>
              <a:rPr lang="en-US" sz="2800" dirty="0"/>
              <a:t>-</a:t>
            </a:r>
            <a:r>
              <a:rPr lang="en-US" sz="2800" dirty="0" smtClean="0"/>
              <a:t>Parietal  </a:t>
            </a:r>
            <a:r>
              <a:rPr lang="en-US" sz="2800" dirty="0"/>
              <a:t>release hydrochloric acid</a:t>
            </a:r>
          </a:p>
          <a:p>
            <a:pPr marL="0" indent="0">
              <a:buNone/>
            </a:pPr>
            <a:r>
              <a:rPr lang="en-US" sz="2800" dirty="0"/>
              <a:t>-</a:t>
            </a:r>
            <a:r>
              <a:rPr lang="en-US" sz="2800" dirty="0" smtClean="0"/>
              <a:t>Together </a:t>
            </a:r>
            <a:r>
              <a:rPr lang="en-US" sz="2800" dirty="0"/>
              <a:t>they form </a:t>
            </a:r>
            <a:r>
              <a:rPr lang="en-US" sz="2800" dirty="0">
                <a:solidFill>
                  <a:schemeClr val="accent2"/>
                </a:solidFill>
              </a:rPr>
              <a:t>gastric juice </a:t>
            </a:r>
          </a:p>
          <a:p>
            <a:pPr marL="0" indent="0">
              <a:buNone/>
            </a:pPr>
            <a:r>
              <a:rPr lang="en-US" sz="2800" dirty="0"/>
              <a:t>-</a:t>
            </a:r>
            <a:r>
              <a:rPr lang="en-US" sz="2800" dirty="0" smtClean="0"/>
              <a:t>When </a:t>
            </a:r>
            <a:r>
              <a:rPr lang="en-US" sz="2800" dirty="0"/>
              <a:t>pepsinogen from chief cells comes in contact with hydrochloric acid from the parietal cells, it breaks down forming pepsin</a:t>
            </a:r>
          </a:p>
          <a:p>
            <a:endParaRPr lang="en-US" dirty="0"/>
          </a:p>
        </p:txBody>
      </p:sp>
    </p:spTree>
    <p:extLst>
      <p:ext uri="{BB962C8B-B14F-4D97-AF65-F5344CB8AC3E}">
        <p14:creationId xmlns:p14="http://schemas.microsoft.com/office/powerpoint/2010/main" val="21476925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635" y="1038675"/>
            <a:ext cx="3528027" cy="1140300"/>
          </a:xfrm>
        </p:spPr>
        <p:txBody>
          <a:bodyPr>
            <a:normAutofit/>
          </a:bodyPr>
          <a:lstStyle/>
          <a:p>
            <a:pPr algn="ctr"/>
            <a:r>
              <a:rPr lang="en-US" sz="3600" dirty="0">
                <a:solidFill>
                  <a:schemeClr val="accent2"/>
                </a:solidFill>
              </a:rPr>
              <a:t>Regulation of Gastric Secretions </a:t>
            </a:r>
          </a:p>
        </p:txBody>
      </p:sp>
      <p:sp>
        <p:nvSpPr>
          <p:cNvPr id="3" name="Content Placeholder 2"/>
          <p:cNvSpPr>
            <a:spLocks noGrp="1"/>
          </p:cNvSpPr>
          <p:nvPr>
            <p:ph idx="1"/>
          </p:nvPr>
        </p:nvSpPr>
        <p:spPr>
          <a:xfrm>
            <a:off x="335635" y="2163011"/>
            <a:ext cx="3849999" cy="4494727"/>
          </a:xfrm>
        </p:spPr>
        <p:txBody>
          <a:bodyPr>
            <a:normAutofit fontScale="92500"/>
          </a:bodyPr>
          <a:lstStyle/>
          <a:p>
            <a:r>
              <a:rPr lang="en-US" dirty="0"/>
              <a:t>-</a:t>
            </a:r>
            <a:r>
              <a:rPr lang="en-US" dirty="0" smtClean="0"/>
              <a:t>The </a:t>
            </a:r>
            <a:r>
              <a:rPr lang="en-US" dirty="0"/>
              <a:t>rate gastric juice is produce is controlled both neutrally and hormonally</a:t>
            </a:r>
          </a:p>
          <a:p>
            <a:r>
              <a:rPr lang="en-US" dirty="0"/>
              <a:t>-</a:t>
            </a:r>
            <a:r>
              <a:rPr lang="en-US" dirty="0" smtClean="0"/>
              <a:t>gastric </a:t>
            </a:r>
            <a:r>
              <a:rPr lang="en-US" dirty="0"/>
              <a:t>glands  secrete abundant gastric juice and stimulate certain stomach cells to release peptide hormone, gastrin</a:t>
            </a:r>
          </a:p>
          <a:p>
            <a:r>
              <a:rPr lang="en-US" dirty="0"/>
              <a:t>-</a:t>
            </a:r>
            <a:r>
              <a:rPr lang="en-US" dirty="0" smtClean="0"/>
              <a:t>When </a:t>
            </a:r>
            <a:r>
              <a:rPr lang="en-US" dirty="0"/>
              <a:t>food moves to the small intestine gastric juice secretion is triggered and proteins and fats cause the intestinal wall to release peptide hormone, cholecystokinin </a:t>
            </a:r>
          </a:p>
          <a:p>
            <a:endParaRPr lang="en-US" dirty="0"/>
          </a:p>
        </p:txBody>
      </p:sp>
      <p:sp>
        <p:nvSpPr>
          <p:cNvPr id="4" name="TextBox 3"/>
          <p:cNvSpPr txBox="1"/>
          <p:nvPr/>
        </p:nvSpPr>
        <p:spPr>
          <a:xfrm>
            <a:off x="4404573" y="839572"/>
            <a:ext cx="2472746" cy="1323439"/>
          </a:xfrm>
          <a:prstGeom prst="rect">
            <a:avLst/>
          </a:prstGeom>
          <a:noFill/>
        </p:spPr>
        <p:txBody>
          <a:bodyPr wrap="square" rtlCol="0">
            <a:spAutoFit/>
          </a:bodyPr>
          <a:lstStyle/>
          <a:p>
            <a:pPr algn="ctr"/>
            <a:r>
              <a:rPr lang="en-US" sz="4000" dirty="0" smtClean="0">
                <a:solidFill>
                  <a:schemeClr val="accent2"/>
                </a:solidFill>
              </a:rPr>
              <a:t>Gastric Absorption</a:t>
            </a:r>
            <a:endParaRPr lang="en-US" sz="4000" dirty="0">
              <a:solidFill>
                <a:schemeClr val="accent2"/>
              </a:solidFill>
            </a:endParaRPr>
          </a:p>
        </p:txBody>
      </p:sp>
      <p:sp>
        <p:nvSpPr>
          <p:cNvPr id="5" name="TextBox 4"/>
          <p:cNvSpPr txBox="1"/>
          <p:nvPr/>
        </p:nvSpPr>
        <p:spPr>
          <a:xfrm>
            <a:off x="4301542" y="2178975"/>
            <a:ext cx="3142447" cy="3970318"/>
          </a:xfrm>
          <a:prstGeom prst="rect">
            <a:avLst/>
          </a:prstGeom>
          <a:noFill/>
        </p:spPr>
        <p:txBody>
          <a:bodyPr wrap="square" rtlCol="0">
            <a:spAutoFit/>
          </a:bodyPr>
          <a:lstStyle/>
          <a:p>
            <a:r>
              <a:rPr lang="en-US" dirty="0"/>
              <a:t>-</a:t>
            </a:r>
            <a:r>
              <a:rPr lang="en-US" sz="2800" b="1" dirty="0" smtClean="0"/>
              <a:t>Gastric enzymes breakdown proteins </a:t>
            </a:r>
          </a:p>
          <a:p>
            <a:r>
              <a:rPr lang="en-US" sz="2800" b="1" dirty="0"/>
              <a:t>-</a:t>
            </a:r>
            <a:r>
              <a:rPr lang="en-US" sz="2800" b="1" dirty="0" smtClean="0"/>
              <a:t>The stomach only absorbs small volumes of water and certain salts</a:t>
            </a:r>
          </a:p>
          <a:p>
            <a:r>
              <a:rPr lang="en-US" sz="2800" b="1" dirty="0"/>
              <a:t>-</a:t>
            </a:r>
            <a:r>
              <a:rPr lang="en-US" sz="2800" b="1" dirty="0" smtClean="0"/>
              <a:t>Not well adapted to absorbing digestive products</a:t>
            </a:r>
            <a:endParaRPr lang="en-US" sz="2800" b="1" dirty="0"/>
          </a:p>
        </p:txBody>
      </p:sp>
      <p:sp>
        <p:nvSpPr>
          <p:cNvPr id="6" name="Rectangle 5"/>
          <p:cNvSpPr/>
          <p:nvPr/>
        </p:nvSpPr>
        <p:spPr>
          <a:xfrm>
            <a:off x="8081109" y="839571"/>
            <a:ext cx="2659871" cy="1323439"/>
          </a:xfrm>
          <a:prstGeom prst="rect">
            <a:avLst/>
          </a:prstGeom>
        </p:spPr>
        <p:txBody>
          <a:bodyPr wrap="square">
            <a:spAutoFit/>
          </a:bodyPr>
          <a:lstStyle/>
          <a:p>
            <a:pPr algn="ctr"/>
            <a:r>
              <a:rPr lang="en-US" sz="4000" dirty="0" smtClean="0">
                <a:solidFill>
                  <a:schemeClr val="accent2"/>
                </a:solidFill>
              </a:rPr>
              <a:t>Mixing and Emptying</a:t>
            </a:r>
            <a:endParaRPr lang="en-US" sz="4000" dirty="0">
              <a:solidFill>
                <a:schemeClr val="accent2"/>
              </a:solidFill>
            </a:endParaRPr>
          </a:p>
        </p:txBody>
      </p:sp>
      <p:sp>
        <p:nvSpPr>
          <p:cNvPr id="7" name="Rectangle 6"/>
          <p:cNvSpPr/>
          <p:nvPr/>
        </p:nvSpPr>
        <p:spPr>
          <a:xfrm>
            <a:off x="7559897" y="2178975"/>
            <a:ext cx="4284372" cy="4154984"/>
          </a:xfrm>
          <a:prstGeom prst="rect">
            <a:avLst/>
          </a:prstGeom>
        </p:spPr>
        <p:txBody>
          <a:bodyPr wrap="square">
            <a:spAutoFit/>
          </a:bodyPr>
          <a:lstStyle/>
          <a:p>
            <a:r>
              <a:rPr lang="en-US" sz="2400" dirty="0" smtClean="0"/>
              <a:t>-Mixing movements of the stomach wall aid in producing a semifluid paste of food particles and gastric juice, chyme</a:t>
            </a:r>
          </a:p>
          <a:p>
            <a:r>
              <a:rPr lang="en-US" sz="2400" dirty="0" smtClean="0"/>
              <a:t>-The rate at which the stomach empties depends on fluidity of chyme and the type of food</a:t>
            </a:r>
          </a:p>
          <a:p>
            <a:r>
              <a:rPr lang="en-US" sz="2400" dirty="0" smtClean="0"/>
              <a:t>-Carbohydrates pass through the fastest, followed by foods high in protein and fatty foods stay in the stomach the longest</a:t>
            </a:r>
            <a:endParaRPr lang="en-US" sz="2400" dirty="0"/>
          </a:p>
        </p:txBody>
      </p:sp>
      <p:sp>
        <p:nvSpPr>
          <p:cNvPr id="8" name="TextBox 7"/>
          <p:cNvSpPr txBox="1"/>
          <p:nvPr/>
        </p:nvSpPr>
        <p:spPr>
          <a:xfrm>
            <a:off x="882203" y="99381"/>
            <a:ext cx="5396248" cy="923330"/>
          </a:xfrm>
          <a:prstGeom prst="rect">
            <a:avLst/>
          </a:prstGeom>
          <a:noFill/>
        </p:spPr>
        <p:txBody>
          <a:bodyPr wrap="square" rtlCol="0">
            <a:spAutoFit/>
          </a:bodyPr>
          <a:lstStyle/>
          <a:p>
            <a:r>
              <a:rPr lang="en-US" sz="5400" dirty="0" smtClean="0">
                <a:solidFill>
                  <a:schemeClr val="accent1"/>
                </a:solidFill>
              </a:rPr>
              <a:t>Stomach Cont.</a:t>
            </a:r>
            <a:endParaRPr lang="en-US" sz="5400" dirty="0">
              <a:solidFill>
                <a:schemeClr val="accent1"/>
              </a:solidFill>
            </a:endParaRPr>
          </a:p>
        </p:txBody>
      </p:sp>
    </p:spTree>
    <p:extLst>
      <p:ext uri="{BB962C8B-B14F-4D97-AF65-F5344CB8AC3E}">
        <p14:creationId xmlns:p14="http://schemas.microsoft.com/office/powerpoint/2010/main" val="24694463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Metropolitan</Template>
  <TotalTime>575</TotalTime>
  <Words>3420</Words>
  <Application>Microsoft Office PowerPoint</Application>
  <PresentationFormat>Widescreen</PresentationFormat>
  <Paragraphs>250</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 Light</vt:lpstr>
      <vt:lpstr>Tw Cen MT Condensed Extra Bold</vt:lpstr>
      <vt:lpstr>Metropolitan</vt:lpstr>
      <vt:lpstr>Gastrointestinal System</vt:lpstr>
      <vt:lpstr>PowerPoint Presentation</vt:lpstr>
      <vt:lpstr>Mouth</vt:lpstr>
      <vt:lpstr>Mouth cont.</vt:lpstr>
      <vt:lpstr>Salivary Glands</vt:lpstr>
      <vt:lpstr>3 types of Salivary Glands</vt:lpstr>
      <vt:lpstr>Pharynx and Esophagus</vt:lpstr>
      <vt:lpstr>Stomach</vt:lpstr>
      <vt:lpstr>Regulation of Gastric Secretions </vt:lpstr>
      <vt:lpstr>Pancreas</vt:lpstr>
      <vt:lpstr>Liver</vt:lpstr>
      <vt:lpstr>Gallbladder</vt:lpstr>
      <vt:lpstr>Small Intestine</vt:lpstr>
      <vt:lpstr>Small Intestine Cont.</vt:lpstr>
      <vt:lpstr>Large Intestine</vt:lpstr>
      <vt:lpstr>Large Intestine Cont.</vt:lpstr>
      <vt:lpstr>Nutrition and Nutrients </vt:lpstr>
      <vt:lpstr>Carbohydrates</vt:lpstr>
      <vt:lpstr>Lipids</vt:lpstr>
      <vt:lpstr>Proteins</vt:lpstr>
      <vt:lpstr>       Vitamins                          Minerals</vt:lpstr>
      <vt:lpstr>Adequate Diets</vt:lpstr>
      <vt:lpstr>PowerPoint Presentation</vt:lpstr>
      <vt:lpstr>Crohn’s Disease</vt:lpstr>
      <vt:lpstr>Gastroparesis (Delayed gastric emptying)</vt:lpstr>
      <vt:lpstr>Irritable Bowel Syndrome (IBS)</vt:lpstr>
      <vt:lpstr>Helicobacter Pylori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Gastrointestinal System</dc:title>
  <dc:creator>Alexandra Sordi</dc:creator>
  <cp:lastModifiedBy>Alexandra Sordi</cp:lastModifiedBy>
  <cp:revision>24</cp:revision>
  <dcterms:created xsi:type="dcterms:W3CDTF">2013-05-21T21:48:50Z</dcterms:created>
  <dcterms:modified xsi:type="dcterms:W3CDTF">2013-05-22T23:31:36Z</dcterms:modified>
</cp:coreProperties>
</file>