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65" r:id="rId4"/>
    <p:sldId id="266" r:id="rId5"/>
    <p:sldId id="267" r:id="rId6"/>
    <p:sldId id="270" r:id="rId7"/>
    <p:sldId id="263" r:id="rId8"/>
    <p:sldId id="268" r:id="rId9"/>
    <p:sldId id="269" r:id="rId10"/>
    <p:sldId id="260" r:id="rId11"/>
    <p:sldId id="261" r:id="rId12"/>
    <p:sldId id="271" r:id="rId13"/>
    <p:sldId id="272" r:id="rId14"/>
    <p:sldId id="27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325025-8C12-4EDA-9A64-0A6AC27C0752}" type="datetimeFigureOut">
              <a:rPr lang="en-US" smtClean="0"/>
              <a:t>2/22/2017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C64E2D-36EB-48E7-A2AD-F23056280A48}" type="slidenum">
              <a:rPr lang="en-US" smtClean="0"/>
              <a:t>‹#›</a:t>
            </a:fld>
            <a:endParaRPr lang="en-US"/>
          </a:p>
        </p:txBody>
      </p:sp>
    </p:spTree>
    <p:extLst>
      <p:ext uri="{BB962C8B-B14F-4D97-AF65-F5344CB8AC3E}">
        <p14:creationId xmlns:p14="http://schemas.microsoft.com/office/powerpoint/2010/main" val="4024199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325025-8C12-4EDA-9A64-0A6AC27C0752}" type="datetimeFigureOut">
              <a:rPr lang="en-US" smtClean="0"/>
              <a:t>2/22/2017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C64E2D-36EB-48E7-A2AD-F23056280A48}" type="slidenum">
              <a:rPr lang="en-US" smtClean="0"/>
              <a:t>‹#›</a:t>
            </a:fld>
            <a:endParaRPr lang="en-US"/>
          </a:p>
        </p:txBody>
      </p:sp>
    </p:spTree>
    <p:extLst>
      <p:ext uri="{BB962C8B-B14F-4D97-AF65-F5344CB8AC3E}">
        <p14:creationId xmlns:p14="http://schemas.microsoft.com/office/powerpoint/2010/main" val="2535750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325025-8C12-4EDA-9A64-0A6AC27C0752}" type="datetimeFigureOut">
              <a:rPr lang="en-US" smtClean="0"/>
              <a:t>2/22/2017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C64E2D-36EB-48E7-A2AD-F23056280A48}" type="slidenum">
              <a:rPr lang="en-US" smtClean="0"/>
              <a:t>‹#›</a:t>
            </a:fld>
            <a:endParaRPr lang="en-US"/>
          </a:p>
        </p:txBody>
      </p:sp>
    </p:spTree>
    <p:extLst>
      <p:ext uri="{BB962C8B-B14F-4D97-AF65-F5344CB8AC3E}">
        <p14:creationId xmlns:p14="http://schemas.microsoft.com/office/powerpoint/2010/main" val="3000130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325025-8C12-4EDA-9A64-0A6AC27C0752}" type="datetimeFigureOut">
              <a:rPr lang="en-US" smtClean="0"/>
              <a:t>2/22/2017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C64E2D-36EB-48E7-A2AD-F23056280A48}" type="slidenum">
              <a:rPr lang="en-US" smtClean="0"/>
              <a:t>‹#›</a:t>
            </a:fld>
            <a:endParaRPr lang="en-US"/>
          </a:p>
        </p:txBody>
      </p:sp>
    </p:spTree>
    <p:extLst>
      <p:ext uri="{BB962C8B-B14F-4D97-AF65-F5344CB8AC3E}">
        <p14:creationId xmlns:p14="http://schemas.microsoft.com/office/powerpoint/2010/main" val="2897283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325025-8C12-4EDA-9A64-0A6AC27C0752}" type="datetimeFigureOut">
              <a:rPr lang="en-US" smtClean="0"/>
              <a:t>2/22/2017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C64E2D-36EB-48E7-A2AD-F23056280A48}" type="slidenum">
              <a:rPr lang="en-US" smtClean="0"/>
              <a:t>‹#›</a:t>
            </a:fld>
            <a:endParaRPr lang="en-US"/>
          </a:p>
        </p:txBody>
      </p:sp>
    </p:spTree>
    <p:extLst>
      <p:ext uri="{BB962C8B-B14F-4D97-AF65-F5344CB8AC3E}">
        <p14:creationId xmlns:p14="http://schemas.microsoft.com/office/powerpoint/2010/main" val="541894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325025-8C12-4EDA-9A64-0A6AC27C0752}" type="datetimeFigureOut">
              <a:rPr lang="en-US" smtClean="0"/>
              <a:t>2/22/2017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C64E2D-36EB-48E7-A2AD-F23056280A48}" type="slidenum">
              <a:rPr lang="en-US" smtClean="0"/>
              <a:t>‹#›</a:t>
            </a:fld>
            <a:endParaRPr lang="en-US"/>
          </a:p>
        </p:txBody>
      </p:sp>
    </p:spTree>
    <p:extLst>
      <p:ext uri="{BB962C8B-B14F-4D97-AF65-F5344CB8AC3E}">
        <p14:creationId xmlns:p14="http://schemas.microsoft.com/office/powerpoint/2010/main" val="1736700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325025-8C12-4EDA-9A64-0A6AC27C0752}" type="datetimeFigureOut">
              <a:rPr lang="en-US" smtClean="0"/>
              <a:t>2/22/2017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C64E2D-36EB-48E7-A2AD-F23056280A48}" type="slidenum">
              <a:rPr lang="en-US" smtClean="0"/>
              <a:t>‹#›</a:t>
            </a:fld>
            <a:endParaRPr lang="en-US"/>
          </a:p>
        </p:txBody>
      </p:sp>
    </p:spTree>
    <p:extLst>
      <p:ext uri="{BB962C8B-B14F-4D97-AF65-F5344CB8AC3E}">
        <p14:creationId xmlns:p14="http://schemas.microsoft.com/office/powerpoint/2010/main" val="1711292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325025-8C12-4EDA-9A64-0A6AC27C0752}" type="datetimeFigureOut">
              <a:rPr lang="en-US" smtClean="0"/>
              <a:t>2/22/2017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C64E2D-36EB-48E7-A2AD-F23056280A48}" type="slidenum">
              <a:rPr lang="en-US" smtClean="0"/>
              <a:t>‹#›</a:t>
            </a:fld>
            <a:endParaRPr lang="en-US"/>
          </a:p>
        </p:txBody>
      </p:sp>
    </p:spTree>
    <p:extLst>
      <p:ext uri="{BB962C8B-B14F-4D97-AF65-F5344CB8AC3E}">
        <p14:creationId xmlns:p14="http://schemas.microsoft.com/office/powerpoint/2010/main" val="1415103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325025-8C12-4EDA-9A64-0A6AC27C0752}" type="datetimeFigureOut">
              <a:rPr lang="en-US" smtClean="0"/>
              <a:t>2/22/2017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C64E2D-36EB-48E7-A2AD-F23056280A48}" type="slidenum">
              <a:rPr lang="en-US" smtClean="0"/>
              <a:t>‹#›</a:t>
            </a:fld>
            <a:endParaRPr lang="en-US"/>
          </a:p>
        </p:txBody>
      </p:sp>
    </p:spTree>
    <p:extLst>
      <p:ext uri="{BB962C8B-B14F-4D97-AF65-F5344CB8AC3E}">
        <p14:creationId xmlns:p14="http://schemas.microsoft.com/office/powerpoint/2010/main" val="4026893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325025-8C12-4EDA-9A64-0A6AC27C0752}" type="datetimeFigureOut">
              <a:rPr lang="en-US" smtClean="0"/>
              <a:t>2/22/2017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C64E2D-36EB-48E7-A2AD-F23056280A48}" type="slidenum">
              <a:rPr lang="en-US" smtClean="0"/>
              <a:t>‹#›</a:t>
            </a:fld>
            <a:endParaRPr lang="en-US"/>
          </a:p>
        </p:txBody>
      </p:sp>
    </p:spTree>
    <p:extLst>
      <p:ext uri="{BB962C8B-B14F-4D97-AF65-F5344CB8AC3E}">
        <p14:creationId xmlns:p14="http://schemas.microsoft.com/office/powerpoint/2010/main" val="3139618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325025-8C12-4EDA-9A64-0A6AC27C0752}" type="datetimeFigureOut">
              <a:rPr lang="en-US" smtClean="0"/>
              <a:t>2/22/2017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C64E2D-36EB-48E7-A2AD-F23056280A48}" type="slidenum">
              <a:rPr lang="en-US" smtClean="0"/>
              <a:t>‹#›</a:t>
            </a:fld>
            <a:endParaRPr lang="en-US"/>
          </a:p>
        </p:txBody>
      </p:sp>
    </p:spTree>
    <p:extLst>
      <p:ext uri="{BB962C8B-B14F-4D97-AF65-F5344CB8AC3E}">
        <p14:creationId xmlns:p14="http://schemas.microsoft.com/office/powerpoint/2010/main" val="175632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325025-8C12-4EDA-9A64-0A6AC27C0752}" type="datetimeFigureOut">
              <a:rPr lang="en-US" smtClean="0"/>
              <a:t>2/22/2017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C64E2D-36EB-48E7-A2AD-F23056280A48}" type="slidenum">
              <a:rPr lang="en-US" smtClean="0"/>
              <a:t>‹#›</a:t>
            </a:fld>
            <a:endParaRPr lang="en-US"/>
          </a:p>
        </p:txBody>
      </p:sp>
    </p:spTree>
    <p:extLst>
      <p:ext uri="{BB962C8B-B14F-4D97-AF65-F5344CB8AC3E}">
        <p14:creationId xmlns:p14="http://schemas.microsoft.com/office/powerpoint/2010/main" val="621257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jpg"/><Relationship Id="rId5" Type="http://schemas.openxmlformats.org/officeDocument/2006/relationships/image" Target="../media/image45.jpeg"/><Relationship Id="rId4" Type="http://schemas.openxmlformats.org/officeDocument/2006/relationships/image" Target="../media/image44.jpg"/><Relationship Id="rId9"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2.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g"/><Relationship Id="rId7" Type="http://schemas.openxmlformats.org/officeDocument/2006/relationships/image" Target="../media/image61.pn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 Id="rId9" Type="http://schemas.openxmlformats.org/officeDocument/2006/relationships/image" Target="../media/image63.jpeg"/></Relationships>
</file>

<file path=ppt/slides/_rels/slide1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g"/></Relationships>
</file>

<file path=ppt/slides/_rels/slide1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google.com/url?sa=i&amp;rct=j&amp;q=&amp;esrc=s&amp;source=images&amp;cd=&amp;cad=rja&amp;uact=8&amp;ved=0ahUKEwjJ-NPD3LLNAhWKJh4KHcbYBsIQjRwIBw&amp;url=http://mbschools.blogspot.com/2014/12/7th8th-grade-3-d-art.html&amp;psig=AFQjCNEcBe8ANDoyDL18qA2QJD5OGZ9m3g&amp;ust=1466377907499770" TargetMode="Externa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hyperlink" Target="https://www.google.com/url?sa=i&amp;rct=j&amp;q=&amp;esrc=s&amp;source=images&amp;cd=&amp;cad=rja&amp;uact=8&amp;ved=0ahUKEwjdq5GW4bLNAhWI0h4KHeJiA8gQjRwIBw&amp;url=https://www.pinterest.com/clarencemy/sense-of-place-year-10/&amp;psig=AFQjCNGcjaLUKTMLyjFMM9wC5Vxph8lZkQ&amp;ust=1466379951364180" TargetMode="External"/><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818375"/>
            <a:ext cx="9144000" cy="2387600"/>
          </a:xfrm>
        </p:spPr>
        <p:txBody>
          <a:bodyPr>
            <a:normAutofit/>
          </a:bodyPr>
          <a:lstStyle/>
          <a:p>
            <a:r>
              <a:rPr lang="en-US" sz="11000" b="1" dirty="0" smtClean="0">
                <a:latin typeface="Arabic Typesetting" pitchFamily="66" charset="-78"/>
                <a:cs typeface="Arabic Typesetting" pitchFamily="66" charset="-78"/>
              </a:rPr>
              <a:t>Electives</a:t>
            </a:r>
            <a:br>
              <a:rPr lang="en-US" sz="11000" b="1" dirty="0" smtClean="0">
                <a:latin typeface="Arabic Typesetting" pitchFamily="66" charset="-78"/>
                <a:cs typeface="Arabic Typesetting" pitchFamily="66" charset="-78"/>
              </a:rPr>
            </a:br>
            <a:r>
              <a:rPr lang="en-US" sz="3200" b="1" dirty="0" smtClean="0">
                <a:latin typeface="Arabic Typesetting" pitchFamily="66" charset="-78"/>
                <a:cs typeface="Arabic Typesetting" pitchFamily="66" charset="-78"/>
              </a:rPr>
              <a:t>for 7</a:t>
            </a:r>
            <a:r>
              <a:rPr lang="en-US" sz="3200" b="1" baseline="30000" dirty="0" smtClean="0">
                <a:latin typeface="Arabic Typesetting" pitchFamily="66" charset="-78"/>
                <a:cs typeface="Arabic Typesetting" pitchFamily="66" charset="-78"/>
              </a:rPr>
              <a:t>th</a:t>
            </a:r>
            <a:r>
              <a:rPr lang="en-US" sz="3200" b="1" dirty="0" smtClean="0">
                <a:latin typeface="Arabic Typesetting" pitchFamily="66" charset="-78"/>
                <a:cs typeface="Arabic Typesetting" pitchFamily="66" charset="-78"/>
              </a:rPr>
              <a:t> and 8</a:t>
            </a:r>
            <a:r>
              <a:rPr lang="en-US" sz="3200" b="1" baseline="30000" dirty="0" smtClean="0">
                <a:latin typeface="Arabic Typesetting" pitchFamily="66" charset="-78"/>
                <a:cs typeface="Arabic Typesetting" pitchFamily="66" charset="-78"/>
              </a:rPr>
              <a:t>th</a:t>
            </a:r>
            <a:r>
              <a:rPr lang="en-US" sz="3200" b="1" dirty="0" smtClean="0">
                <a:latin typeface="Arabic Typesetting" pitchFamily="66" charset="-78"/>
                <a:cs typeface="Arabic Typesetting" pitchFamily="66" charset="-78"/>
              </a:rPr>
              <a:t> grade</a:t>
            </a:r>
            <a:endParaRPr lang="en-US" sz="3200" dirty="0"/>
          </a:p>
        </p:txBody>
      </p:sp>
      <p:sp>
        <p:nvSpPr>
          <p:cNvPr id="3" name="Subtitle 2"/>
          <p:cNvSpPr>
            <a:spLocks noGrp="1"/>
          </p:cNvSpPr>
          <p:nvPr>
            <p:ph type="subTitle" idx="1"/>
          </p:nvPr>
        </p:nvSpPr>
        <p:spPr/>
        <p:txBody>
          <a:bodyPr>
            <a:noAutofit/>
          </a:bodyPr>
          <a:lstStyle/>
          <a:p>
            <a:r>
              <a:rPr lang="en-US" sz="4000" b="1" dirty="0" smtClean="0">
                <a:latin typeface="Arabic Typesetting" pitchFamily="66" charset="-78"/>
                <a:cs typeface="Arabic Typesetting"/>
              </a:rPr>
              <a:t>2-D Art &amp; Design</a:t>
            </a:r>
          </a:p>
          <a:p>
            <a:r>
              <a:rPr lang="en-US" sz="4000" b="1" dirty="0" smtClean="0">
                <a:latin typeface="Arabic Typesetting" pitchFamily="66" charset="-78"/>
                <a:cs typeface="Arabic Typesetting"/>
              </a:rPr>
              <a:t> 3-D Art &amp; Design </a:t>
            </a:r>
          </a:p>
          <a:p>
            <a:r>
              <a:rPr lang="en-US" sz="4000" b="1" dirty="0" smtClean="0">
                <a:latin typeface="Arabic Typesetting" pitchFamily="66" charset="-78"/>
                <a:cs typeface="Arabic Typesetting"/>
              </a:rPr>
              <a:t>Digital Art and Mixed Media</a:t>
            </a:r>
          </a:p>
        </p:txBody>
      </p:sp>
    </p:spTree>
    <p:extLst>
      <p:ext uri="{BB962C8B-B14F-4D97-AF65-F5344CB8AC3E}">
        <p14:creationId xmlns:p14="http://schemas.microsoft.com/office/powerpoint/2010/main" val="15778013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915" y="2842557"/>
            <a:ext cx="7315200" cy="4154984"/>
          </a:xfrm>
          <a:prstGeom prst="rect">
            <a:avLst/>
          </a:prstGeom>
        </p:spPr>
        <p:txBody>
          <a:bodyPr wrap="square">
            <a:spAutoFit/>
          </a:bodyPr>
          <a:lstStyle/>
          <a:p>
            <a:r>
              <a:rPr lang="en-US" sz="3600" b="1" u="sng" dirty="0" smtClean="0">
                <a:latin typeface="Corbel" panose="020B0503020204020204" pitchFamily="34" charset="0"/>
              </a:rPr>
              <a:t>Digital Art and Mixed Media</a:t>
            </a:r>
          </a:p>
          <a:p>
            <a:r>
              <a:rPr lang="en-US" dirty="0" smtClean="0">
                <a:effectLst/>
                <a:latin typeface="Corbel" panose="020B0503020204020204" pitchFamily="34" charset="0"/>
                <a:ea typeface="Calibri" panose="020F0502020204030204" pitchFamily="34" charset="0"/>
                <a:cs typeface="Times New Roman" panose="02020603050405020304" pitchFamily="18" charset="0"/>
              </a:rPr>
              <a:t>Students will combine a variety of art media that will allow them to explore and refine use of varied materials and processes such as printmaking, collage, assemblage, </a:t>
            </a:r>
            <a:r>
              <a:rPr lang="en-US" dirty="0" smtClean="0">
                <a:effectLst/>
                <a:latin typeface="Corbel" panose="020B0503020204020204" pitchFamily="34" charset="0"/>
                <a:ea typeface="Calibri" panose="020F0502020204030204" pitchFamily="34" charset="0"/>
                <a:cs typeface="Times New Roman" panose="02020603050405020304" pitchFamily="18" charset="0"/>
              </a:rPr>
              <a:t>Microsoft Paint, Adobe </a:t>
            </a:r>
            <a:r>
              <a:rPr lang="en-US" dirty="0" smtClean="0">
                <a:effectLst/>
                <a:latin typeface="Corbel" panose="020B0503020204020204" pitchFamily="34" charset="0"/>
                <a:ea typeface="Calibri" panose="020F0502020204030204" pitchFamily="34" charset="0"/>
                <a:cs typeface="Times New Roman" panose="02020603050405020304" pitchFamily="18" charset="0"/>
              </a:rPr>
              <a:t>Photoshop and other digital media.</a:t>
            </a:r>
          </a:p>
          <a:p>
            <a:endParaRPr lang="en-US" sz="2000" b="1" u="sng" dirty="0" smtClean="0"/>
          </a:p>
          <a:p>
            <a:r>
              <a:rPr lang="en-US" sz="2800" b="1" dirty="0" smtClean="0">
                <a:latin typeface="Corbel" panose="020B0503020204020204" pitchFamily="34" charset="0"/>
              </a:rPr>
              <a:t>Units </a:t>
            </a:r>
            <a:r>
              <a:rPr lang="en-US" sz="2800" b="1" dirty="0">
                <a:latin typeface="Corbel" panose="020B0503020204020204" pitchFamily="34" charset="0"/>
              </a:rPr>
              <a:t>of </a:t>
            </a:r>
            <a:r>
              <a:rPr lang="en-US" sz="2800" b="1" dirty="0" smtClean="0">
                <a:latin typeface="Corbel" panose="020B0503020204020204" pitchFamily="34" charset="0"/>
              </a:rPr>
              <a:t>Study</a:t>
            </a:r>
          </a:p>
          <a:p>
            <a:pPr marL="571500" indent="-571500">
              <a:buFont typeface="Wingdings" panose="05000000000000000000" pitchFamily="2" charset="2"/>
              <a:buChar char="§"/>
            </a:pPr>
            <a:r>
              <a:rPr lang="en-US" sz="3600" b="1" dirty="0" smtClean="0">
                <a:latin typeface="Corbel" panose="020B0503020204020204" pitchFamily="34" charset="0"/>
              </a:rPr>
              <a:t>Mixed Media</a:t>
            </a:r>
            <a:endParaRPr lang="en-US" sz="3600" b="1" dirty="0">
              <a:latin typeface="Corbel" panose="020B0503020204020204" pitchFamily="34" charset="0"/>
            </a:endParaRPr>
          </a:p>
          <a:p>
            <a:pPr marL="571500" indent="-571500">
              <a:buFont typeface="Wingdings" panose="05000000000000000000" pitchFamily="2" charset="2"/>
              <a:buChar char="§"/>
            </a:pPr>
            <a:r>
              <a:rPr lang="en-US" sz="3600" b="1" dirty="0" smtClean="0">
                <a:latin typeface="Corbel" panose="020B0503020204020204" pitchFamily="34" charset="0"/>
              </a:rPr>
              <a:t>Printmaking</a:t>
            </a:r>
            <a:endParaRPr lang="en-US" sz="3600" b="1" dirty="0">
              <a:latin typeface="Corbel" panose="020B0503020204020204" pitchFamily="34" charset="0"/>
            </a:endParaRPr>
          </a:p>
          <a:p>
            <a:pPr marL="571500" indent="-571500">
              <a:buFont typeface="Wingdings" panose="05000000000000000000" pitchFamily="2" charset="2"/>
              <a:buChar char="§"/>
            </a:pPr>
            <a:r>
              <a:rPr lang="en-US" sz="3600" b="1" dirty="0" smtClean="0">
                <a:latin typeface="Corbel" panose="020B0503020204020204" pitchFamily="34" charset="0"/>
              </a:rPr>
              <a:t>Digital</a:t>
            </a:r>
            <a:endParaRPr lang="en-US" sz="3600" b="1" dirty="0">
              <a:latin typeface="Corbel" panose="020B0503020204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200" y="410570"/>
            <a:ext cx="3229538" cy="224828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410570"/>
            <a:ext cx="4009462" cy="226010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1510" y="3869573"/>
            <a:ext cx="2247900" cy="269557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51510" y="230982"/>
            <a:ext cx="2153067" cy="3348037"/>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4690" y="3563321"/>
            <a:ext cx="1152525" cy="1152525"/>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15006" y="4155281"/>
            <a:ext cx="2438400" cy="24384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45754" y="4991955"/>
            <a:ext cx="1933575" cy="1152525"/>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53406" y="4831756"/>
            <a:ext cx="1371600" cy="1371600"/>
          </a:xfrm>
          <a:prstGeom prst="rect">
            <a:avLst/>
          </a:prstGeom>
        </p:spPr>
      </p:pic>
    </p:spTree>
    <p:extLst>
      <p:ext uri="{BB962C8B-B14F-4D97-AF65-F5344CB8AC3E}">
        <p14:creationId xmlns:p14="http://schemas.microsoft.com/office/powerpoint/2010/main" val="25722441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0718" y="3771037"/>
            <a:ext cx="5230228" cy="1754326"/>
          </a:xfrm>
          <a:prstGeom prst="rect">
            <a:avLst/>
          </a:prstGeom>
        </p:spPr>
        <p:txBody>
          <a:bodyPr wrap="square">
            <a:spAutoFit/>
          </a:bodyPr>
          <a:lstStyle/>
          <a:p>
            <a:pPr algn="ctr"/>
            <a:r>
              <a:rPr lang="en-US" sz="3600" b="1" u="sng" dirty="0" smtClean="0">
                <a:latin typeface="Corbel" panose="020B0503020204020204" pitchFamily="34" charset="0"/>
              </a:rPr>
              <a:t>Digital and Mixed Media</a:t>
            </a:r>
          </a:p>
          <a:p>
            <a:pPr algn="ctr"/>
            <a:r>
              <a:rPr lang="en-US" sz="3600" b="1" u="sng" dirty="0" smtClean="0">
                <a:latin typeface="Corbel" panose="020B0503020204020204" pitchFamily="34" charset="0"/>
              </a:rPr>
              <a:t>Printmaking</a:t>
            </a:r>
          </a:p>
          <a:p>
            <a:pPr algn="ctr"/>
            <a:endParaRPr lang="en-US" sz="3600" b="1" dirty="0"/>
          </a:p>
        </p:txBody>
      </p:sp>
      <p:pic>
        <p:nvPicPr>
          <p:cNvPr id="3" name="Picture 3" descr="C:\Users\Fogarty.Michelle\Desktop\Student Work, Etc\7th Grade\Grade 7 Animals\Printmaking Matted Print\7 Print 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91107" y="789229"/>
            <a:ext cx="2571612" cy="1600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Fogarty.Michelle\Desktop\Student Work, Etc\7th Grade\Grade 7 Animals\Printmaking Matted Print\Die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4285" y="1475029"/>
            <a:ext cx="282926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Fogarty.Michelle\Desktop\Student Work, Etc\7th Grade\Grade 7 Animals\Printmaking Radial Balance\Jessic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3658" y="3641317"/>
            <a:ext cx="3009132" cy="310721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03997" y="5093438"/>
            <a:ext cx="4572000" cy="1754326"/>
          </a:xfrm>
          <a:prstGeom prst="rect">
            <a:avLst/>
          </a:prstGeom>
        </p:spPr>
        <p:txBody>
          <a:bodyPr>
            <a:spAutoFit/>
          </a:bodyPr>
          <a:lstStyle/>
          <a:p>
            <a:r>
              <a:rPr lang="en-US" dirty="0">
                <a:latin typeface="Corbel" panose="020B0503020204020204" pitchFamily="34" charset="0"/>
              </a:rPr>
              <a:t>In this unit, students will learn </a:t>
            </a:r>
            <a:r>
              <a:rPr lang="en-US" dirty="0" smtClean="0">
                <a:latin typeface="Corbel" panose="020B0503020204020204" pitchFamily="34" charset="0"/>
              </a:rPr>
              <a:t>how to create artwork using relief printmaking.  Students will learn how to safely and properly carve linoleum blocks.  Students will use their prints to create multiple works of art.</a:t>
            </a:r>
            <a:r>
              <a:rPr lang="en-US" dirty="0">
                <a:latin typeface="Corbel" panose="020B0503020204020204" pitchFamily="34" charset="0"/>
              </a:rPr>
              <a:t/>
            </a:r>
            <a:br>
              <a:rPr lang="en-US" dirty="0">
                <a:latin typeface="Corbel" panose="020B0503020204020204" pitchFamily="34" charset="0"/>
              </a:rPr>
            </a:br>
            <a:endParaRPr lang="en-US" dirty="0">
              <a:latin typeface="Corbel" panose="020B0503020204020204" pitchFamily="34"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319893" y="3343586"/>
            <a:ext cx="4285628" cy="27432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69201" y="560795"/>
            <a:ext cx="3677284" cy="274320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5749" y="898117"/>
            <a:ext cx="2743200" cy="2743200"/>
          </a:xfrm>
          <a:prstGeom prst="rect">
            <a:avLst/>
          </a:prstGeom>
        </p:spPr>
      </p:pic>
    </p:spTree>
    <p:extLst>
      <p:ext uri="{BB962C8B-B14F-4D97-AF65-F5344CB8AC3E}">
        <p14:creationId xmlns:p14="http://schemas.microsoft.com/office/powerpoint/2010/main" val="15406044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8373" y="2438399"/>
            <a:ext cx="5240247" cy="1200329"/>
          </a:xfrm>
          <a:prstGeom prst="rect">
            <a:avLst/>
          </a:prstGeom>
        </p:spPr>
        <p:txBody>
          <a:bodyPr wrap="square">
            <a:spAutoFit/>
          </a:bodyPr>
          <a:lstStyle/>
          <a:p>
            <a:r>
              <a:rPr lang="en-US" sz="3600" b="1" u="sng" dirty="0" smtClean="0">
                <a:latin typeface="Corbel" panose="020B0503020204020204" pitchFamily="34" charset="0"/>
              </a:rPr>
              <a:t>Digital and Mixed Media:</a:t>
            </a:r>
          </a:p>
          <a:p>
            <a:r>
              <a:rPr lang="en-US" sz="3600" b="1" u="sng" dirty="0" smtClean="0">
                <a:latin typeface="Corbel" panose="020B0503020204020204" pitchFamily="34" charset="0"/>
              </a:rPr>
              <a:t>Digital</a:t>
            </a:r>
            <a:endParaRPr lang="en-US" sz="3600" b="1" dirty="0">
              <a:latin typeface="Corbel" panose="020B0503020204020204" pitchFamily="34" charset="0"/>
            </a:endParaRPr>
          </a:p>
        </p:txBody>
      </p:sp>
      <p:pic>
        <p:nvPicPr>
          <p:cNvPr id="3" name="Picture 3" descr="C:\Users\Fogarty.Michelle\Desktop\Student Work, Etc\8th Grade\Grade 8 Word As Image\8Ad_Ashle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161" y="304800"/>
            <a:ext cx="4317392" cy="186565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404" y="4114800"/>
            <a:ext cx="4735398" cy="2663662"/>
          </a:xfrm>
          <a:prstGeom prst="rect">
            <a:avLst/>
          </a:prstGeom>
        </p:spPr>
      </p:pic>
      <p:sp>
        <p:nvSpPr>
          <p:cNvPr id="5" name="Rectangle 4"/>
          <p:cNvSpPr/>
          <p:nvPr/>
        </p:nvSpPr>
        <p:spPr>
          <a:xfrm>
            <a:off x="5405651" y="4193139"/>
            <a:ext cx="3505200" cy="2585323"/>
          </a:xfrm>
          <a:prstGeom prst="rect">
            <a:avLst/>
          </a:prstGeom>
        </p:spPr>
        <p:txBody>
          <a:bodyPr wrap="square">
            <a:spAutoFit/>
          </a:bodyPr>
          <a:lstStyle/>
          <a:p>
            <a:r>
              <a:rPr lang="en-US" dirty="0">
                <a:latin typeface="Corbel" panose="020B0503020204020204" pitchFamily="34" charset="0"/>
              </a:rPr>
              <a:t>In this unit, students will </a:t>
            </a:r>
            <a:r>
              <a:rPr lang="en-US" dirty="0" smtClean="0">
                <a:latin typeface="Corbel" panose="020B0503020204020204" pitchFamily="34" charset="0"/>
              </a:rPr>
              <a:t>use Photoshop as a tool to create artwork.  </a:t>
            </a:r>
            <a:r>
              <a:rPr lang="en-US" dirty="0">
                <a:latin typeface="Corbel" panose="020B0503020204020204" pitchFamily="34" charset="0"/>
              </a:rPr>
              <a:t>Students will </a:t>
            </a:r>
            <a:r>
              <a:rPr lang="en-US" dirty="0" smtClean="0">
                <a:latin typeface="Corbel" panose="020B0503020204020204" pitchFamily="34" charset="0"/>
              </a:rPr>
              <a:t>learn how to manipulate images and to apply text to create meaning in their artwork.  Students will also use Movie Maker to create a presentation.</a:t>
            </a:r>
            <a:r>
              <a:rPr lang="en-US" dirty="0">
                <a:latin typeface="Corbel" panose="020B0503020204020204" pitchFamily="34" charset="0"/>
              </a:rPr>
              <a:t/>
            </a:r>
            <a:br>
              <a:rPr lang="en-US" dirty="0">
                <a:latin typeface="Corbel" panose="020B0503020204020204" pitchFamily="34" charset="0"/>
              </a:rPr>
            </a:br>
            <a:endParaRPr lang="en-US" dirty="0">
              <a:latin typeface="Corbel" panose="020B0503020204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0545" y="844693"/>
            <a:ext cx="3450209" cy="352200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7454" y="3160000"/>
            <a:ext cx="3277057" cy="81926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1054" y="1381829"/>
            <a:ext cx="933328" cy="1026662"/>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7507" y="158893"/>
            <a:ext cx="2438401" cy="137160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40657" y="4752128"/>
            <a:ext cx="2743200" cy="1828800"/>
          </a:xfrm>
          <a:prstGeom prst="rect">
            <a:avLst/>
          </a:prstGeom>
        </p:spPr>
      </p:pic>
      <p:pic>
        <p:nvPicPr>
          <p:cNvPr id="11" name="Picture 10"/>
          <p:cNvPicPr>
            <a:picLocks noChangeAspect="1"/>
          </p:cNvPicPr>
          <p:nvPr/>
        </p:nvPicPr>
        <p:blipFill rotWithShape="1">
          <a:blip r:embed="rId9" cstate="print">
            <a:extLst>
              <a:ext uri="{28A0092B-C50C-407E-A947-70E740481C1C}">
                <a14:useLocalDpi xmlns:a14="http://schemas.microsoft.com/office/drawing/2010/main" val="0"/>
              </a:ext>
            </a:extLst>
          </a:blip>
          <a:srcRect l="21767" r="20231"/>
          <a:stretch/>
        </p:blipFill>
        <p:spPr>
          <a:xfrm>
            <a:off x="5561695" y="1678539"/>
            <a:ext cx="2594213" cy="2514600"/>
          </a:xfrm>
          <a:prstGeom prst="rect">
            <a:avLst/>
          </a:prstGeom>
        </p:spPr>
      </p:pic>
    </p:spTree>
    <p:extLst>
      <p:ext uri="{BB962C8B-B14F-4D97-AF65-F5344CB8AC3E}">
        <p14:creationId xmlns:p14="http://schemas.microsoft.com/office/powerpoint/2010/main" val="39498174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86935" y="238035"/>
            <a:ext cx="7310867" cy="1200329"/>
          </a:xfrm>
          <a:prstGeom prst="rect">
            <a:avLst/>
          </a:prstGeom>
        </p:spPr>
        <p:txBody>
          <a:bodyPr wrap="square">
            <a:spAutoFit/>
          </a:bodyPr>
          <a:lstStyle/>
          <a:p>
            <a:pPr algn="r"/>
            <a:r>
              <a:rPr lang="en-US" sz="3600" b="1" u="sng" dirty="0" smtClean="0">
                <a:latin typeface="Corbel" panose="020B0503020204020204" pitchFamily="34" charset="0"/>
              </a:rPr>
              <a:t>Digital and Mixed Media</a:t>
            </a:r>
          </a:p>
          <a:p>
            <a:pPr algn="r"/>
            <a:r>
              <a:rPr lang="en-US" sz="3600" b="1" u="sng" dirty="0" smtClean="0">
                <a:latin typeface="Corbel" panose="020B0503020204020204" pitchFamily="34" charset="0"/>
              </a:rPr>
              <a:t>Mixed Media</a:t>
            </a:r>
            <a:endParaRPr lang="en-US" sz="3600" b="1" dirty="0">
              <a:latin typeface="Corbel" panose="020B0503020204020204" pitchFamily="34" charset="0"/>
            </a:endParaRPr>
          </a:p>
        </p:txBody>
      </p:sp>
      <p:pic>
        <p:nvPicPr>
          <p:cNvPr id="3" name="Picture 4" descr="C:\Users\Fogarty.Michelle\Desktop\Student Work, Etc\8th Grade\Grade 8 Word As Image\8 24 Hou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7016" y="443510"/>
            <a:ext cx="3980184" cy="29851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8973" y="3606827"/>
            <a:ext cx="2736454" cy="3071478"/>
          </a:xfrm>
          <a:prstGeom prst="rect">
            <a:avLst/>
          </a:prstGeom>
        </p:spPr>
      </p:pic>
      <p:sp>
        <p:nvSpPr>
          <p:cNvPr id="5" name="TextBox 4"/>
          <p:cNvSpPr txBox="1"/>
          <p:nvPr/>
        </p:nvSpPr>
        <p:spPr>
          <a:xfrm>
            <a:off x="5635427" y="6308973"/>
            <a:ext cx="3560928" cy="369332"/>
          </a:xfrm>
          <a:prstGeom prst="rect">
            <a:avLst/>
          </a:prstGeom>
          <a:noFill/>
        </p:spPr>
        <p:txBody>
          <a:bodyPr wrap="square" rtlCol="0">
            <a:spAutoFit/>
          </a:bodyPr>
          <a:lstStyle/>
          <a:p>
            <a:r>
              <a:rPr lang="en-US" dirty="0" smtClean="0"/>
              <a:t>Laura </a:t>
            </a:r>
            <a:r>
              <a:rPr lang="en-US" dirty="0" err="1" smtClean="0"/>
              <a:t>Heilman</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5603" y="1730744"/>
            <a:ext cx="2637157" cy="3752166"/>
          </a:xfrm>
          <a:prstGeom prst="rect">
            <a:avLst/>
          </a:prstGeom>
        </p:spPr>
      </p:pic>
      <p:sp>
        <p:nvSpPr>
          <p:cNvPr id="7" name="Rectangle 6"/>
          <p:cNvSpPr/>
          <p:nvPr/>
        </p:nvSpPr>
        <p:spPr>
          <a:xfrm>
            <a:off x="268387" y="3849904"/>
            <a:ext cx="2514600" cy="2585323"/>
          </a:xfrm>
          <a:prstGeom prst="rect">
            <a:avLst/>
          </a:prstGeom>
        </p:spPr>
        <p:txBody>
          <a:bodyPr wrap="square">
            <a:spAutoFit/>
          </a:bodyPr>
          <a:lstStyle/>
          <a:p>
            <a:r>
              <a:rPr lang="en-US" dirty="0"/>
              <a:t>In this unit, students will use </a:t>
            </a:r>
            <a:r>
              <a:rPr lang="en-US" dirty="0" smtClean="0"/>
              <a:t>varied media within each artwork.  </a:t>
            </a:r>
            <a:r>
              <a:rPr lang="en-US" dirty="0"/>
              <a:t>Students will learn how to </a:t>
            </a:r>
            <a:r>
              <a:rPr lang="en-US" dirty="0" smtClean="0"/>
              <a:t>determine the most effective vehicle in creating meaning in their artwork.</a:t>
            </a:r>
            <a:r>
              <a:rPr lang="en-US" dirty="0"/>
              <a:t/>
            </a:r>
            <a:br>
              <a:rPr lang="en-US" dirty="0"/>
            </a:br>
            <a:endParaRPr lang="en-US" dirty="0"/>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4131" b="5728"/>
          <a:stretch/>
        </p:blipFill>
        <p:spPr>
          <a:xfrm>
            <a:off x="4791645" y="1003138"/>
            <a:ext cx="3719513" cy="2514600"/>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6011" t="12582" r="6385" b="9483"/>
          <a:stretch/>
        </p:blipFill>
        <p:spPr>
          <a:xfrm>
            <a:off x="5770161" y="3684843"/>
            <a:ext cx="2740997" cy="1828800"/>
          </a:xfrm>
          <a:prstGeom prst="rect">
            <a:avLst/>
          </a:prstGeom>
        </p:spPr>
      </p:pic>
    </p:spTree>
    <p:extLst>
      <p:ext uri="{BB962C8B-B14F-4D97-AF65-F5344CB8AC3E}">
        <p14:creationId xmlns:p14="http://schemas.microsoft.com/office/powerpoint/2010/main" val="1560445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28422" y="5002369"/>
            <a:ext cx="8458200" cy="954107"/>
          </a:xfrm>
          <a:prstGeom prst="rect">
            <a:avLst/>
          </a:prstGeom>
        </p:spPr>
        <p:txBody>
          <a:bodyPr wrap="square">
            <a:spAutoFit/>
          </a:bodyPr>
          <a:lstStyle/>
          <a:p>
            <a:r>
              <a:rPr lang="en-US" sz="2800" dirty="0"/>
              <a:t>S</a:t>
            </a:r>
            <a:r>
              <a:rPr lang="en-US" sz="2800" dirty="0" smtClean="0"/>
              <a:t>tudents have Art for </a:t>
            </a:r>
            <a:r>
              <a:rPr lang="en-US" sz="2800" dirty="0"/>
              <a:t>forty-five minutes, </a:t>
            </a:r>
            <a:r>
              <a:rPr lang="en-US" sz="2800" dirty="0" smtClean="0"/>
              <a:t>every other day for a total of 90 days </a:t>
            </a:r>
            <a:r>
              <a:rPr lang="en-US" sz="2800" dirty="0"/>
              <a:t>throughout the school year.</a:t>
            </a:r>
          </a:p>
        </p:txBody>
      </p:sp>
      <p:pic>
        <p:nvPicPr>
          <p:cNvPr id="3" name="Picture 2" descr="6HW Discover an Artist.jpg"/>
          <p:cNvPicPr>
            <a:picLocks noChangeAspect="1"/>
          </p:cNvPicPr>
          <p:nvPr/>
        </p:nvPicPr>
        <p:blipFill>
          <a:blip r:embed="rId2" cstate="print"/>
          <a:stretch>
            <a:fillRect/>
          </a:stretch>
        </p:blipFill>
        <p:spPr>
          <a:xfrm>
            <a:off x="3387144" y="609600"/>
            <a:ext cx="5410200" cy="4057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025271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Fogarty.Michelle\Desktop\Student Work, Etc\7th Grade\Grade 7 Elements &amp; Principles\Contour Line\7 Blind Contou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5704" y="3968909"/>
            <a:ext cx="2454765" cy="2057400"/>
          </a:xfrm>
          <a:prstGeom prst="rect">
            <a:avLst/>
          </a:prstGeom>
          <a:ln w="381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4" descr="C:\Users\Fogarty.Michelle\Desktop\Student Work, Etc\7th Grade\Grade 7 Elements &amp; Principles\Still Life\7 Still Life Susanna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529" y="2628900"/>
            <a:ext cx="2228850" cy="2971800"/>
          </a:xfrm>
          <a:prstGeom prst="rect">
            <a:avLst/>
          </a:prstGeom>
          <a:ln w="381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4" name="Picture 2" descr="C:\Users\Fogarty.Michelle\Desktop\Student Work, Etc\7th Grade\Grade 7 Warm Up\7 Food Still Life Y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533400"/>
            <a:ext cx="2614104" cy="1648968"/>
          </a:xfrm>
          <a:prstGeom prst="rect">
            <a:avLst/>
          </a:prstGeom>
          <a:ln w="381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3073462" y="183257"/>
            <a:ext cx="8762223" cy="3416320"/>
          </a:xfrm>
          <a:prstGeom prst="rect">
            <a:avLst/>
          </a:prstGeom>
        </p:spPr>
        <p:txBody>
          <a:bodyPr wrap="square">
            <a:spAutoFit/>
          </a:bodyPr>
          <a:lstStyle/>
          <a:p>
            <a:pPr algn="r"/>
            <a:r>
              <a:rPr lang="en-US" sz="3600" b="1" u="sng" dirty="0">
                <a:latin typeface="Corbel" panose="020B0503020204020204" pitchFamily="34" charset="0"/>
              </a:rPr>
              <a:t>2-D Art and </a:t>
            </a:r>
            <a:r>
              <a:rPr lang="en-US" sz="3600" b="1" u="sng" dirty="0" smtClean="0">
                <a:latin typeface="Corbel" panose="020B0503020204020204" pitchFamily="34" charset="0"/>
              </a:rPr>
              <a:t>Design</a:t>
            </a:r>
          </a:p>
          <a:p>
            <a:r>
              <a:rPr lang="en-US" sz="1600" dirty="0" smtClean="0">
                <a:effectLst/>
                <a:latin typeface="Corbel" panose="020B0503020204020204" pitchFamily="34" charset="0"/>
                <a:ea typeface="Calibri" panose="020F0502020204030204" pitchFamily="34" charset="0"/>
                <a:cs typeface="Arabic Typesetting"/>
              </a:rPr>
              <a:t>This course explores two dimensional art processes including drawing, painting, printmaking, and collage.  Students will build upon common vocabulary and foundation skills and refine ideas with student input to personalize projects.</a:t>
            </a:r>
          </a:p>
          <a:p>
            <a:r>
              <a:rPr lang="en-US" sz="3600" dirty="0" smtClean="0">
                <a:latin typeface="Corbel" panose="020B0503020204020204" pitchFamily="34" charset="0"/>
              </a:rPr>
              <a:t> </a:t>
            </a:r>
            <a:r>
              <a:rPr lang="en-US" sz="2800" b="1" dirty="0">
                <a:latin typeface="Corbel" panose="020B0503020204020204" pitchFamily="34" charset="0"/>
              </a:rPr>
              <a:t>Units of </a:t>
            </a:r>
            <a:r>
              <a:rPr lang="en-US" sz="2800" b="1" dirty="0" smtClean="0">
                <a:latin typeface="Corbel" panose="020B0503020204020204" pitchFamily="34" charset="0"/>
              </a:rPr>
              <a:t>Study</a:t>
            </a:r>
            <a:r>
              <a:rPr lang="en-US" sz="3600" b="1" dirty="0" smtClean="0">
                <a:latin typeface="Corbel" panose="020B0503020204020204" pitchFamily="34" charset="0"/>
              </a:rPr>
              <a:t> </a:t>
            </a:r>
            <a:endParaRPr lang="en-US" sz="3600" b="1" dirty="0">
              <a:latin typeface="Corbel" panose="020B0503020204020204" pitchFamily="34" charset="0"/>
            </a:endParaRPr>
          </a:p>
          <a:p>
            <a:pPr marL="571500" indent="-571500">
              <a:buFont typeface="Wingdings" panose="05000000000000000000" pitchFamily="2" charset="2"/>
              <a:buChar char="§"/>
            </a:pPr>
            <a:r>
              <a:rPr lang="en-US" sz="3200" b="1" dirty="0">
                <a:latin typeface="Corbel" panose="020B0503020204020204" pitchFamily="34" charset="0"/>
              </a:rPr>
              <a:t>Elements &amp; Principles of Art</a:t>
            </a:r>
          </a:p>
          <a:p>
            <a:pPr marL="571500" indent="-571500">
              <a:buFont typeface="Wingdings" panose="05000000000000000000" pitchFamily="2" charset="2"/>
              <a:buChar char="§"/>
            </a:pPr>
            <a:r>
              <a:rPr lang="en-US" sz="3200" b="1" dirty="0">
                <a:latin typeface="Corbel" panose="020B0503020204020204" pitchFamily="34" charset="0"/>
              </a:rPr>
              <a:t>Realism</a:t>
            </a:r>
          </a:p>
          <a:p>
            <a:pPr marL="571500" indent="-571500">
              <a:buFont typeface="Wingdings" panose="05000000000000000000" pitchFamily="2" charset="2"/>
              <a:buChar char="§"/>
            </a:pPr>
            <a:r>
              <a:rPr lang="en-US" sz="3200" b="1" dirty="0" smtClean="0">
                <a:latin typeface="Corbel" panose="020B0503020204020204" pitchFamily="34" charset="0"/>
              </a:rPr>
              <a:t>Abstraction/Non-Objective Art</a:t>
            </a:r>
            <a:endParaRPr lang="en-US" sz="3200" b="1" dirty="0">
              <a:latin typeface="Corbel" panose="020B0503020204020204" pitchFamily="34" charset="0"/>
            </a:endParaRPr>
          </a:p>
        </p:txBody>
      </p:sp>
      <p:pic>
        <p:nvPicPr>
          <p:cNvPr id="7" name="Picture 4" descr="C:\Users\Fogarty.Michelle\Desktop\Student Work, Etc\8th Grade\Grade 8 Elements &amp; Principles\Op Art\8 Op Art EC.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00623" y="3684737"/>
            <a:ext cx="2543088" cy="2491728"/>
          </a:xfrm>
          <a:prstGeom prst="rect">
            <a:avLst/>
          </a:prstGeom>
          <a:ln w="381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t="3344"/>
          <a:stretch/>
        </p:blipFill>
        <p:spPr>
          <a:xfrm>
            <a:off x="5383510" y="3968909"/>
            <a:ext cx="3796951" cy="25146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19515" y="1492644"/>
            <a:ext cx="1905305" cy="1828800"/>
          </a:xfrm>
          <a:prstGeom prst="rect">
            <a:avLst/>
          </a:prstGeom>
        </p:spPr>
      </p:pic>
    </p:spTree>
    <p:extLst>
      <p:ext uri="{BB962C8B-B14F-4D97-AF65-F5344CB8AC3E}">
        <p14:creationId xmlns:p14="http://schemas.microsoft.com/office/powerpoint/2010/main" val="3208388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09520"/>
            <a:ext cx="6753367" cy="1200329"/>
          </a:xfrm>
          <a:prstGeom prst="rect">
            <a:avLst/>
          </a:prstGeom>
        </p:spPr>
        <p:txBody>
          <a:bodyPr wrap="square">
            <a:spAutoFit/>
          </a:bodyPr>
          <a:lstStyle/>
          <a:p>
            <a:r>
              <a:rPr lang="en-US" sz="3600" b="1" u="sng" dirty="0">
                <a:latin typeface="Corbel" panose="020B0503020204020204" pitchFamily="34" charset="0"/>
              </a:rPr>
              <a:t>2-D Art and Design </a:t>
            </a:r>
            <a:endParaRPr lang="en-US" sz="3600" b="1" u="sng" dirty="0" smtClean="0">
              <a:latin typeface="Corbel" panose="020B0503020204020204" pitchFamily="34" charset="0"/>
            </a:endParaRPr>
          </a:p>
          <a:p>
            <a:r>
              <a:rPr lang="en-US" sz="3600" b="1" u="sng" dirty="0" smtClean="0">
                <a:latin typeface="Corbel" panose="020B0503020204020204" pitchFamily="34" charset="0"/>
              </a:rPr>
              <a:t>Elements and Principles of Art</a:t>
            </a:r>
            <a:endParaRPr lang="en-US" sz="3600" dirty="0">
              <a:latin typeface="Corbel" panose="020B0503020204020204"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9259" t="16050" r="12964" b="12345"/>
          <a:stretch/>
        </p:blipFill>
        <p:spPr>
          <a:xfrm>
            <a:off x="4414615" y="2481656"/>
            <a:ext cx="3664351" cy="253014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1965" y="316023"/>
            <a:ext cx="3153720" cy="3202997"/>
          </a:xfrm>
          <a:prstGeom prst="rect">
            <a:avLst/>
          </a:prstGeom>
        </p:spPr>
      </p:pic>
      <p:sp>
        <p:nvSpPr>
          <p:cNvPr id="6" name="Rectangle 5"/>
          <p:cNvSpPr/>
          <p:nvPr/>
        </p:nvSpPr>
        <p:spPr>
          <a:xfrm>
            <a:off x="228600" y="1594357"/>
            <a:ext cx="8610600" cy="646331"/>
          </a:xfrm>
          <a:prstGeom prst="rect">
            <a:avLst/>
          </a:prstGeom>
        </p:spPr>
        <p:txBody>
          <a:bodyPr wrap="square">
            <a:spAutoFit/>
          </a:bodyPr>
          <a:lstStyle/>
          <a:p>
            <a:r>
              <a:rPr lang="en-US" dirty="0">
                <a:latin typeface="Corbel" panose="020B0503020204020204" pitchFamily="34" charset="0"/>
              </a:rPr>
              <a:t>This </a:t>
            </a:r>
            <a:r>
              <a:rPr lang="en-US" dirty="0" smtClean="0">
                <a:latin typeface="Corbel" panose="020B0503020204020204" pitchFamily="34" charset="0"/>
              </a:rPr>
              <a:t>unit will </a:t>
            </a:r>
            <a:r>
              <a:rPr lang="en-US" dirty="0">
                <a:latin typeface="Corbel" panose="020B0503020204020204" pitchFamily="34" charset="0"/>
              </a:rPr>
              <a:t>strengthen </a:t>
            </a:r>
            <a:r>
              <a:rPr lang="en-US" dirty="0" smtClean="0">
                <a:latin typeface="Corbel" panose="020B0503020204020204" pitchFamily="34" charset="0"/>
              </a:rPr>
              <a:t>students</a:t>
            </a:r>
            <a:r>
              <a:rPr lang="en-US" dirty="0">
                <a:latin typeface="Corbel" panose="020B0503020204020204" pitchFamily="34" charset="0"/>
              </a:rPr>
              <a:t>' understanding of the </a:t>
            </a:r>
            <a:r>
              <a:rPr lang="en-US" dirty="0" smtClean="0">
                <a:latin typeface="Corbel" panose="020B0503020204020204" pitchFamily="34" charset="0"/>
              </a:rPr>
              <a:t>elements </a:t>
            </a:r>
            <a:r>
              <a:rPr lang="en-US" dirty="0">
                <a:latin typeface="Corbel" panose="020B0503020204020204" pitchFamily="34" charset="0"/>
              </a:rPr>
              <a:t>and principles of </a:t>
            </a:r>
            <a:r>
              <a:rPr lang="en-US" dirty="0" smtClean="0">
                <a:latin typeface="Corbel" panose="020B0503020204020204" pitchFamily="34" charset="0"/>
              </a:rPr>
              <a:t>art. </a:t>
            </a:r>
            <a:r>
              <a:rPr lang="en-US" dirty="0">
                <a:latin typeface="Corbel" panose="020B0503020204020204" pitchFamily="34" charset="0"/>
              </a:rPr>
              <a:t>Students will </a:t>
            </a:r>
            <a:r>
              <a:rPr lang="en-US" dirty="0" smtClean="0">
                <a:latin typeface="Corbel" panose="020B0503020204020204" pitchFamily="34" charset="0"/>
              </a:rPr>
              <a:t>create artwork using varied art styles and materials. </a:t>
            </a:r>
            <a:endParaRPr lang="en-US" dirty="0">
              <a:latin typeface="Corbel" panose="020B0503020204020204" pitchFamily="34"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770" t="2817" r="3146" b="10423"/>
          <a:stretch/>
        </p:blipFill>
        <p:spPr>
          <a:xfrm>
            <a:off x="250222" y="2268603"/>
            <a:ext cx="3966358" cy="2743200"/>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5587" t="3568" r="3427" b="12488"/>
          <a:stretch/>
        </p:blipFill>
        <p:spPr>
          <a:xfrm>
            <a:off x="8531981" y="3640203"/>
            <a:ext cx="3303704" cy="2286000"/>
          </a:xfrm>
          <a:prstGeom prst="rect">
            <a:avLst/>
          </a:prstGeom>
        </p:spPr>
      </p:pic>
    </p:spTree>
    <p:extLst>
      <p:ext uri="{BB962C8B-B14F-4D97-AF65-F5344CB8AC3E}">
        <p14:creationId xmlns:p14="http://schemas.microsoft.com/office/powerpoint/2010/main" val="7991108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514600"/>
            <a:ext cx="3917034" cy="1200329"/>
          </a:xfrm>
          <a:prstGeom prst="rect">
            <a:avLst/>
          </a:prstGeom>
        </p:spPr>
        <p:txBody>
          <a:bodyPr wrap="none">
            <a:spAutoFit/>
          </a:bodyPr>
          <a:lstStyle/>
          <a:p>
            <a:r>
              <a:rPr lang="en-US" sz="3600" b="1" u="sng" dirty="0">
                <a:latin typeface="Corbel" panose="020B0503020204020204" pitchFamily="34" charset="0"/>
              </a:rPr>
              <a:t>2-D Art and </a:t>
            </a:r>
            <a:r>
              <a:rPr lang="en-US" sz="3600" b="1" u="sng" dirty="0" smtClean="0">
                <a:latin typeface="Corbel" panose="020B0503020204020204" pitchFamily="34" charset="0"/>
              </a:rPr>
              <a:t>Design</a:t>
            </a:r>
          </a:p>
          <a:p>
            <a:pPr algn="ctr"/>
            <a:r>
              <a:rPr lang="en-US" sz="3600" b="1" u="sng" dirty="0" smtClean="0">
                <a:latin typeface="Corbel" panose="020B0503020204020204" pitchFamily="34" charset="0"/>
              </a:rPr>
              <a:t>Realism </a:t>
            </a:r>
            <a:endParaRPr lang="en-US" sz="3600" dirty="0">
              <a:latin typeface="Corbel" panose="020B0503020204020204" pitchFamily="34" charset="0"/>
            </a:endParaRPr>
          </a:p>
        </p:txBody>
      </p:sp>
      <p:pic>
        <p:nvPicPr>
          <p:cNvPr id="3" name="Picture 3" descr="C:\Users\Fogarty.Michelle\Desktop\Student Work, Etc\8th Grade\Grade 8 Global Images\Self Portrait\8S07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03704" y="2836030"/>
            <a:ext cx="2352430" cy="3276600"/>
          </a:xfrm>
          <a:prstGeom prst="rect">
            <a:avLst/>
          </a:prstGeom>
          <a:solidFill>
            <a:srgbClr val="000000">
              <a:shade val="95000"/>
            </a:srgbClr>
          </a:solidFill>
          <a:ln w="57150" cap="sq">
            <a:solidFill>
              <a:srgbClr val="000000"/>
            </a:solidFill>
            <a:miter lim="800000"/>
          </a:ln>
          <a:effectLst>
            <a:outerShdw blurRad="254000" dist="190500" dir="2700000" sy="90000" algn="bl" rotWithShape="0">
              <a:srgbClr val="000000">
                <a:alpha val="40000"/>
              </a:srgbClr>
            </a:outerShdw>
          </a:effectLst>
          <a:extLst/>
        </p:spPr>
      </p:pic>
      <p:pic>
        <p:nvPicPr>
          <p:cNvPr id="4" name="Picture 6" descr="C:\Users\Fogarty.Michelle\Desktop\Student Work, Etc\8th Grade\Grade 8 Warm Up\Pa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1493" y="525300"/>
            <a:ext cx="3354641" cy="18371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Fogarty.Michelle\Desktop\Student Work, Etc\7th Grade\Grade 7 Homework\Shaded Face\Catherin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5317" y="309550"/>
            <a:ext cx="1676400" cy="22686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Fogarty.Michelle\Desktop\Student Work, Etc\8th Grade\Grade 8 Nature\Realistic Landscape\8 Realistic Landscape 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102" y="480652"/>
            <a:ext cx="2296419" cy="30477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79521" y="3917876"/>
            <a:ext cx="3256754" cy="2442566"/>
          </a:xfrm>
          <a:prstGeom prst="rect">
            <a:avLst/>
          </a:prstGeom>
        </p:spPr>
      </p:pic>
      <p:sp>
        <p:nvSpPr>
          <p:cNvPr id="8" name="Rectangle 7"/>
          <p:cNvSpPr/>
          <p:nvPr/>
        </p:nvSpPr>
        <p:spPr>
          <a:xfrm>
            <a:off x="400038" y="3775119"/>
            <a:ext cx="2057400" cy="1754326"/>
          </a:xfrm>
          <a:prstGeom prst="rect">
            <a:avLst/>
          </a:prstGeom>
        </p:spPr>
        <p:txBody>
          <a:bodyPr wrap="square">
            <a:spAutoFit/>
          </a:bodyPr>
          <a:lstStyle/>
          <a:p>
            <a:r>
              <a:rPr lang="en-US" dirty="0">
                <a:latin typeface="Corbel" panose="020B0503020204020204" pitchFamily="34" charset="0"/>
              </a:rPr>
              <a:t>This unit will teach students how </a:t>
            </a:r>
            <a:r>
              <a:rPr lang="en-US" dirty="0" smtClean="0">
                <a:latin typeface="Corbel" panose="020B0503020204020204" pitchFamily="34" charset="0"/>
              </a:rPr>
              <a:t>to create realistic works of art using varied techniques.  </a:t>
            </a:r>
            <a:r>
              <a:rPr lang="en-US" dirty="0">
                <a:latin typeface="Corbel" panose="020B0503020204020204" pitchFamily="34" charset="0"/>
              </a:rPr>
              <a:t/>
            </a:r>
            <a:br>
              <a:rPr lang="en-US" dirty="0">
                <a:latin typeface="Corbel" panose="020B0503020204020204" pitchFamily="34" charset="0"/>
              </a:rPr>
            </a:br>
            <a:endParaRPr lang="en-US" dirty="0">
              <a:latin typeface="Corbel" panose="020B0503020204020204" pitchFamily="34" charset="0"/>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44879" y="3277561"/>
            <a:ext cx="2241616" cy="3082881"/>
          </a:xfrm>
          <a:prstGeom prst="rect">
            <a:avLst/>
          </a:prstGeom>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l="7720" t="10062" r="14176" b="8623"/>
          <a:stretch/>
        </p:blipFill>
        <p:spPr>
          <a:xfrm rot="5400000">
            <a:off x="5018957" y="403629"/>
            <a:ext cx="2342114" cy="1828800"/>
          </a:xfrm>
          <a:prstGeom prst="rect">
            <a:avLst/>
          </a:prstGeom>
        </p:spPr>
      </p:pic>
    </p:spTree>
    <p:extLst>
      <p:ext uri="{BB962C8B-B14F-4D97-AF65-F5344CB8AC3E}">
        <p14:creationId xmlns:p14="http://schemas.microsoft.com/office/powerpoint/2010/main" val="9315190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6283067" cy="1200329"/>
          </a:xfrm>
          <a:prstGeom prst="rect">
            <a:avLst/>
          </a:prstGeom>
        </p:spPr>
        <p:txBody>
          <a:bodyPr wrap="none">
            <a:spAutoFit/>
          </a:bodyPr>
          <a:lstStyle/>
          <a:p>
            <a:r>
              <a:rPr lang="en-US" sz="3600" b="1" u="sng" dirty="0">
                <a:latin typeface="Corbel" panose="020B0503020204020204" pitchFamily="34" charset="0"/>
              </a:rPr>
              <a:t>2-D Art and Design </a:t>
            </a:r>
            <a:endParaRPr lang="en-US" sz="3600" b="1" u="sng" dirty="0" smtClean="0">
              <a:latin typeface="Corbel" panose="020B0503020204020204" pitchFamily="34" charset="0"/>
            </a:endParaRPr>
          </a:p>
          <a:p>
            <a:r>
              <a:rPr lang="en-US" sz="3600" b="1" u="sng" dirty="0" smtClean="0">
                <a:latin typeface="Corbel" panose="020B0503020204020204" pitchFamily="34" charset="0"/>
              </a:rPr>
              <a:t>Abstraction/Non-Objective Art</a:t>
            </a:r>
            <a:endParaRPr lang="en-US" sz="3600" dirty="0">
              <a:latin typeface="Corbel" panose="020B0503020204020204" pitchFamily="34" charset="0"/>
            </a:endParaRPr>
          </a:p>
        </p:txBody>
      </p:sp>
      <p:pic>
        <p:nvPicPr>
          <p:cNvPr id="3" name="Picture 2" descr="C:\Users\Fogarty.Michelle\Desktop\Student Work, Etc\7th Grade\Grade 7 Art Touches Our Lives\Non Objective\Kyl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8512" y="4209177"/>
            <a:ext cx="2151041" cy="14993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263" t="11697" r="8772" b="13450"/>
          <a:stretch/>
        </p:blipFill>
        <p:spPr>
          <a:xfrm>
            <a:off x="9256398" y="4185230"/>
            <a:ext cx="2369235" cy="1547255"/>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6137" t="21858" r="15011" b="19125"/>
          <a:stretch/>
        </p:blipFill>
        <p:spPr>
          <a:xfrm>
            <a:off x="264275" y="5053919"/>
            <a:ext cx="2426808" cy="1560091"/>
          </a:xfrm>
          <a:prstGeom prst="rect">
            <a:avLst/>
          </a:prstGeom>
        </p:spPr>
      </p:pic>
      <p:sp>
        <p:nvSpPr>
          <p:cNvPr id="7" name="Rectangle 6"/>
          <p:cNvSpPr/>
          <p:nvPr/>
        </p:nvSpPr>
        <p:spPr>
          <a:xfrm>
            <a:off x="204820" y="1352729"/>
            <a:ext cx="4572000" cy="2031325"/>
          </a:xfrm>
          <a:prstGeom prst="rect">
            <a:avLst/>
          </a:prstGeom>
        </p:spPr>
        <p:txBody>
          <a:bodyPr>
            <a:spAutoFit/>
          </a:bodyPr>
          <a:lstStyle/>
          <a:p>
            <a:r>
              <a:rPr lang="en-US" dirty="0" smtClean="0">
                <a:latin typeface="Corbel" panose="020B0503020204020204" pitchFamily="34" charset="0"/>
              </a:rPr>
              <a:t>In this unit students will learn why artists choose to create artwork in these styles of art as opposed to realism.  Students will learn varied techniques in creating abstract and non-objective art. Students will use several different media to express their ideas. </a:t>
            </a:r>
            <a:r>
              <a:rPr lang="en-US" dirty="0">
                <a:latin typeface="Corbel" panose="020B0503020204020204" pitchFamily="34" charset="0"/>
              </a:rPr>
              <a:t/>
            </a:r>
            <a:br>
              <a:rPr lang="en-US" dirty="0">
                <a:latin typeface="Corbel" panose="020B0503020204020204" pitchFamily="34" charset="0"/>
              </a:rPr>
            </a:br>
            <a:endParaRPr lang="en-US" dirty="0">
              <a:latin typeface="Corbel" panose="020B0503020204020204" pitchFamily="34" charset="0"/>
            </a:endParaRP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1220" t="8637" r="8497" b="10142"/>
          <a:stretch/>
        </p:blipFill>
        <p:spPr>
          <a:xfrm>
            <a:off x="7140753" y="405206"/>
            <a:ext cx="4231291" cy="3210584"/>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39505" y="3084273"/>
            <a:ext cx="3672162" cy="3657600"/>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13860" t="15024" r="11523" b="28451"/>
          <a:stretch/>
        </p:blipFill>
        <p:spPr>
          <a:xfrm>
            <a:off x="1054935" y="3189072"/>
            <a:ext cx="1706819" cy="1724001"/>
          </a:xfrm>
          <a:prstGeom prst="rect">
            <a:avLst/>
          </a:prstGeom>
        </p:spPr>
      </p:pic>
    </p:spTree>
    <p:extLst>
      <p:ext uri="{BB962C8B-B14F-4D97-AF65-F5344CB8AC3E}">
        <p14:creationId xmlns:p14="http://schemas.microsoft.com/office/powerpoint/2010/main" val="23606071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73267"/>
            <a:ext cx="5035277" cy="7171194"/>
          </a:xfrm>
          <a:prstGeom prst="rect">
            <a:avLst/>
          </a:prstGeom>
          <a:noFill/>
        </p:spPr>
        <p:txBody>
          <a:bodyPr wrap="square" rtlCol="0">
            <a:spAutoFit/>
          </a:bodyPr>
          <a:lstStyle/>
          <a:p>
            <a:r>
              <a:rPr lang="en-US" sz="3600" b="1" u="sng" dirty="0">
                <a:latin typeface="Corbel" panose="020B0503020204020204" pitchFamily="34" charset="0"/>
              </a:rPr>
              <a:t>3</a:t>
            </a:r>
            <a:r>
              <a:rPr lang="en-US" sz="3600" b="1" u="sng" dirty="0" smtClean="0">
                <a:latin typeface="Corbel" panose="020B0503020204020204" pitchFamily="34" charset="0"/>
              </a:rPr>
              <a:t>-D Art and Design</a:t>
            </a:r>
          </a:p>
          <a:p>
            <a:r>
              <a:rPr lang="en-US" dirty="0" smtClean="0">
                <a:effectLst/>
                <a:latin typeface="Corbel" panose="020B0503020204020204" pitchFamily="34" charset="0"/>
                <a:ea typeface="Calibri" panose="020F0502020204030204" pitchFamily="34" charset="0"/>
                <a:cs typeface="Times New Roman" panose="02020603050405020304" pitchFamily="18" charset="0"/>
              </a:rPr>
              <a:t>This course offers students the experience to work with a wide variety of 3D materials such as cardboard, repurposed objects, and clay.  Students will create original artwork, both individually and in groups.  Students will learn sculptural vocabulary and techniques.  References for ideas will be drawn from multiple sources including images from art history and contemporary art.  </a:t>
            </a:r>
          </a:p>
          <a:p>
            <a:endParaRPr lang="en-US" sz="2000" b="1" u="sng" dirty="0" smtClean="0"/>
          </a:p>
          <a:p>
            <a:r>
              <a:rPr lang="en-US" sz="2800" b="1" dirty="0" smtClean="0">
                <a:latin typeface="Corbel" panose="020B0503020204020204" pitchFamily="34" charset="0"/>
              </a:rPr>
              <a:t>Units of Study</a:t>
            </a:r>
          </a:p>
          <a:p>
            <a:pPr marL="571500" indent="-571500">
              <a:buFont typeface="Wingdings" panose="05000000000000000000" pitchFamily="2" charset="2"/>
              <a:buChar char="§"/>
            </a:pPr>
            <a:r>
              <a:rPr lang="en-US" sz="3600" b="1" dirty="0" smtClean="0">
                <a:latin typeface="Corbel" panose="020B0503020204020204" pitchFamily="34" charset="0"/>
              </a:rPr>
              <a:t>Installations</a:t>
            </a:r>
          </a:p>
          <a:p>
            <a:pPr marL="571500" indent="-571500">
              <a:buFont typeface="Wingdings" panose="05000000000000000000" pitchFamily="2" charset="2"/>
              <a:buChar char="§"/>
            </a:pPr>
            <a:r>
              <a:rPr lang="en-US" sz="3600" b="1" dirty="0" smtClean="0">
                <a:latin typeface="Corbel" panose="020B0503020204020204" pitchFamily="34" charset="0"/>
              </a:rPr>
              <a:t>Low Relief vs. In the Round</a:t>
            </a:r>
          </a:p>
          <a:p>
            <a:pPr marL="571500" indent="-571500">
              <a:buFont typeface="Wingdings" panose="05000000000000000000" pitchFamily="2" charset="2"/>
              <a:buChar char="§"/>
            </a:pPr>
            <a:r>
              <a:rPr lang="en-US" sz="3600" b="1" dirty="0" smtClean="0">
                <a:latin typeface="Corbel" panose="020B0503020204020204" pitchFamily="34" charset="0"/>
              </a:rPr>
              <a:t>Functional vs. Decorative Art</a:t>
            </a:r>
          </a:p>
          <a:p>
            <a:endParaRPr lang="en-US" sz="3600" b="1" dirty="0"/>
          </a:p>
        </p:txBody>
      </p:sp>
      <p:pic>
        <p:nvPicPr>
          <p:cNvPr id="4" name="Picture 3" descr="http://4.bp.blogspot.com/-q5c5vWsLlls/VIpIiu8ZKEI/AAAAAAAAAxE/cSoQbaPBN_g/s1600/IMG_0571.jp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1480" y="3618964"/>
            <a:ext cx="2071478" cy="2774293"/>
          </a:xfrm>
          <a:prstGeom prst="rect">
            <a:avLst/>
          </a:prstGeom>
          <a:noFill/>
          <a:ln>
            <a:no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3770" y="3607052"/>
            <a:ext cx="3249219" cy="278620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8380" y="273267"/>
            <a:ext cx="3886200" cy="291465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64156" y="444717"/>
            <a:ext cx="2088522" cy="2743200"/>
          </a:xfrm>
          <a:prstGeom prst="rect">
            <a:avLst/>
          </a:prstGeom>
        </p:spPr>
      </p:pic>
    </p:spTree>
    <p:extLst>
      <p:ext uri="{BB962C8B-B14F-4D97-AF65-F5344CB8AC3E}">
        <p14:creationId xmlns:p14="http://schemas.microsoft.com/office/powerpoint/2010/main" val="27163201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76999"/>
            <a:ext cx="5653664" cy="1200329"/>
          </a:xfrm>
          <a:prstGeom prst="rect">
            <a:avLst/>
          </a:prstGeom>
        </p:spPr>
        <p:txBody>
          <a:bodyPr wrap="none">
            <a:spAutoFit/>
          </a:bodyPr>
          <a:lstStyle/>
          <a:p>
            <a:r>
              <a:rPr lang="en-US" sz="3600" b="1" u="sng" dirty="0">
                <a:latin typeface="Corbel" panose="020B0503020204020204" pitchFamily="34" charset="0"/>
              </a:rPr>
              <a:t>3-D Art and </a:t>
            </a:r>
            <a:r>
              <a:rPr lang="en-US" sz="3600" b="1" u="sng" dirty="0" smtClean="0">
                <a:latin typeface="Corbel" panose="020B0503020204020204" pitchFamily="34" charset="0"/>
              </a:rPr>
              <a:t>Design</a:t>
            </a:r>
          </a:p>
          <a:p>
            <a:r>
              <a:rPr lang="en-US" sz="3600" b="1" u="sng" dirty="0" smtClean="0">
                <a:latin typeface="Corbel" panose="020B0503020204020204" pitchFamily="34" charset="0"/>
              </a:rPr>
              <a:t>Low Relief vs. In the Round </a:t>
            </a:r>
            <a:endParaRPr lang="en-US" sz="3600" dirty="0">
              <a:latin typeface="Corbel" panose="020B0503020204020204" pitchFamily="34" charset="0"/>
            </a:endParaRPr>
          </a:p>
        </p:txBody>
      </p:sp>
      <p:pic>
        <p:nvPicPr>
          <p:cNvPr id="5" name="Picture 4" descr="http://www.jeron.je/starting_points/new%20art%20pages/ks2/Organised%20images/KS2/Collage/c3/11%20Newspaper%20and%20card%20collage-KS3%20copy.jp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2133600"/>
            <a:ext cx="3886200" cy="2624772"/>
          </a:xfrm>
          <a:prstGeom prst="rect">
            <a:avLst/>
          </a:prstGeom>
          <a:ln w="38100" cap="sq" cmpd="thickThin">
            <a:solidFill>
              <a:srgbClr val="000000"/>
            </a:solidFill>
            <a:prstDash val="solid"/>
            <a:miter lim="800000"/>
          </a:ln>
          <a:effectLst>
            <a:innerShdw blurRad="76200">
              <a:srgbClr val="000000"/>
            </a:innerShdw>
          </a:effectLst>
        </p:spPr>
      </p:pic>
      <p:sp>
        <p:nvSpPr>
          <p:cNvPr id="6" name="Rectangle 5"/>
          <p:cNvSpPr/>
          <p:nvPr/>
        </p:nvSpPr>
        <p:spPr>
          <a:xfrm>
            <a:off x="457200" y="5047226"/>
            <a:ext cx="4572000" cy="1200329"/>
          </a:xfrm>
          <a:prstGeom prst="rect">
            <a:avLst/>
          </a:prstGeom>
        </p:spPr>
        <p:txBody>
          <a:bodyPr>
            <a:spAutoFit/>
          </a:bodyPr>
          <a:lstStyle/>
          <a:p>
            <a:r>
              <a:rPr lang="en-US" dirty="0">
                <a:latin typeface="Corbel" panose="020B0503020204020204" pitchFamily="34" charset="0"/>
              </a:rPr>
              <a:t>In this unit, students will learn </a:t>
            </a:r>
            <a:r>
              <a:rPr lang="en-US" dirty="0" smtClean="0">
                <a:latin typeface="Corbel" panose="020B0503020204020204" pitchFamily="34" charset="0"/>
              </a:rPr>
              <a:t>about different forms of sculpture.  </a:t>
            </a:r>
            <a:r>
              <a:rPr lang="en-US" dirty="0">
                <a:latin typeface="Corbel" panose="020B0503020204020204" pitchFamily="34" charset="0"/>
              </a:rPr>
              <a:t>Students will </a:t>
            </a:r>
            <a:r>
              <a:rPr lang="en-US" dirty="0" smtClean="0">
                <a:latin typeface="Corbel" panose="020B0503020204020204" pitchFamily="34" charset="0"/>
              </a:rPr>
              <a:t>use varied media including clay and recycled materials.</a:t>
            </a:r>
            <a:r>
              <a:rPr lang="en-US" dirty="0">
                <a:latin typeface="Corbel" panose="020B0503020204020204" pitchFamily="34" charset="0"/>
              </a:rPr>
              <a:t/>
            </a:r>
            <a:br>
              <a:rPr lang="en-US" dirty="0">
                <a:latin typeface="Corbel" panose="020B0503020204020204" pitchFamily="34" charset="0"/>
              </a:rPr>
            </a:br>
            <a:endParaRPr lang="en-US" dirty="0">
              <a:latin typeface="Corbel" panose="020B0503020204020204" pitchFamily="34" charset="0"/>
            </a:endParaRPr>
          </a:p>
        </p:txBody>
      </p:sp>
      <p:pic>
        <p:nvPicPr>
          <p:cNvPr id="7" name="Picture 6" descr="C:\Users\Fogarty.Michelle\Desktop\Student Work, Etc\8th Grade\Grade 8 Elements &amp; Principles\Clay Food\8 Clay breakfas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1401" y="3475400"/>
            <a:ext cx="3282127" cy="27721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5194" t="8724" b="8646"/>
          <a:stretch/>
        </p:blipFill>
        <p:spPr>
          <a:xfrm rot="5400000">
            <a:off x="4641871" y="3413481"/>
            <a:ext cx="3467637" cy="226668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5570" y="444425"/>
            <a:ext cx="2782576" cy="2743200"/>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6260" t="22911" r="10521" b="17747"/>
          <a:stretch/>
        </p:blipFill>
        <p:spPr>
          <a:xfrm>
            <a:off x="6152193" y="759854"/>
            <a:ext cx="1923447" cy="1828800"/>
          </a:xfrm>
          <a:prstGeom prst="rect">
            <a:avLst/>
          </a:prstGeom>
        </p:spPr>
      </p:pic>
    </p:spTree>
    <p:extLst>
      <p:ext uri="{BB962C8B-B14F-4D97-AF65-F5344CB8AC3E}">
        <p14:creationId xmlns:p14="http://schemas.microsoft.com/office/powerpoint/2010/main" val="40758766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11603" y="5334000"/>
            <a:ext cx="4005200" cy="1200329"/>
          </a:xfrm>
          <a:prstGeom prst="rect">
            <a:avLst/>
          </a:prstGeom>
        </p:spPr>
        <p:txBody>
          <a:bodyPr wrap="none">
            <a:spAutoFit/>
          </a:bodyPr>
          <a:lstStyle/>
          <a:p>
            <a:pPr algn="r"/>
            <a:r>
              <a:rPr lang="en-US" sz="3600" b="1" u="sng" dirty="0">
                <a:latin typeface="Corbel" panose="020B0503020204020204" pitchFamily="34" charset="0"/>
              </a:rPr>
              <a:t>3-D Art and Design </a:t>
            </a:r>
            <a:endParaRPr lang="en-US" sz="3600" b="1" u="sng" dirty="0" smtClean="0">
              <a:latin typeface="Corbel" panose="020B0503020204020204" pitchFamily="34" charset="0"/>
            </a:endParaRPr>
          </a:p>
          <a:p>
            <a:pPr algn="r"/>
            <a:r>
              <a:rPr lang="en-US" sz="3600" b="1" u="sng" dirty="0" smtClean="0">
                <a:latin typeface="Corbel" panose="020B0503020204020204" pitchFamily="34" charset="0"/>
              </a:rPr>
              <a:t>Installations</a:t>
            </a:r>
            <a:endParaRPr lang="en-US" sz="3600" dirty="0">
              <a:latin typeface="Corbel" panose="020B0503020204020204" pitchFamily="34" charset="0"/>
            </a:endParaRPr>
          </a:p>
        </p:txBody>
      </p:sp>
      <p:sp>
        <p:nvSpPr>
          <p:cNvPr id="7" name="Rectangle 6"/>
          <p:cNvSpPr/>
          <p:nvPr/>
        </p:nvSpPr>
        <p:spPr>
          <a:xfrm>
            <a:off x="451513" y="597575"/>
            <a:ext cx="4196687" cy="2031325"/>
          </a:xfrm>
          <a:prstGeom prst="rect">
            <a:avLst/>
          </a:prstGeom>
        </p:spPr>
        <p:txBody>
          <a:bodyPr wrap="square">
            <a:spAutoFit/>
          </a:bodyPr>
          <a:lstStyle/>
          <a:p>
            <a:r>
              <a:rPr lang="en-US" dirty="0" smtClean="0">
                <a:latin typeface="Corbel" panose="020B0503020204020204" pitchFamily="34" charset="0"/>
              </a:rPr>
              <a:t>In this unit, students will learn what installations are and why artists choose to communicate via this form of art.  Students will work collaboratively and individually to create artwork using varied materials.</a:t>
            </a:r>
            <a:br>
              <a:rPr lang="en-US" dirty="0" smtClean="0">
                <a:latin typeface="Corbel" panose="020B0503020204020204" pitchFamily="34" charset="0"/>
              </a:rPr>
            </a:br>
            <a:endParaRPr lang="en-US" dirty="0">
              <a:latin typeface="Corbel" panose="020B0503020204020204" pitchFamily="34" charset="0"/>
            </a:endParaRP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9812" t="4694" r="12159" b="6667"/>
          <a:stretch/>
        </p:blipFill>
        <p:spPr>
          <a:xfrm>
            <a:off x="4738352" y="375445"/>
            <a:ext cx="5289888" cy="4506909"/>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2207" t="9953" r="12582" b="10422"/>
          <a:stretch/>
        </p:blipFill>
        <p:spPr>
          <a:xfrm>
            <a:off x="451513" y="2397686"/>
            <a:ext cx="3824273" cy="303650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9509" y="5010239"/>
            <a:ext cx="2466975" cy="1847850"/>
          </a:xfrm>
          <a:prstGeom prst="rect">
            <a:avLst/>
          </a:prstGeom>
        </p:spPr>
      </p:pic>
    </p:spTree>
    <p:extLst>
      <p:ext uri="{BB962C8B-B14F-4D97-AF65-F5344CB8AC3E}">
        <p14:creationId xmlns:p14="http://schemas.microsoft.com/office/powerpoint/2010/main" val="17589879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79120" y="4724400"/>
            <a:ext cx="4696094" cy="1200329"/>
          </a:xfrm>
          <a:prstGeom prst="rect">
            <a:avLst/>
          </a:prstGeom>
        </p:spPr>
        <p:txBody>
          <a:bodyPr wrap="none">
            <a:spAutoFit/>
          </a:bodyPr>
          <a:lstStyle/>
          <a:p>
            <a:pPr algn="r"/>
            <a:r>
              <a:rPr lang="en-US" sz="3600" b="1" u="sng" dirty="0">
                <a:latin typeface="Corbel" panose="020B0503020204020204" pitchFamily="34" charset="0"/>
              </a:rPr>
              <a:t>3-D Art and </a:t>
            </a:r>
            <a:r>
              <a:rPr lang="en-US" sz="3600" b="1" u="sng" dirty="0" smtClean="0">
                <a:latin typeface="Corbel" panose="020B0503020204020204" pitchFamily="34" charset="0"/>
              </a:rPr>
              <a:t>Design</a:t>
            </a:r>
          </a:p>
          <a:p>
            <a:pPr algn="r"/>
            <a:r>
              <a:rPr lang="en-US" sz="3600" b="1" u="sng" dirty="0" smtClean="0">
                <a:latin typeface="Corbel" panose="020B0503020204020204" pitchFamily="34" charset="0"/>
              </a:rPr>
              <a:t>Functional vs. Fine Art </a:t>
            </a:r>
            <a:endParaRPr lang="en-US" sz="3600" dirty="0">
              <a:latin typeface="Corbel" panose="020B0503020204020204" pitchFamily="34" charset="0"/>
            </a:endParaRPr>
          </a:p>
        </p:txBody>
      </p:sp>
      <p:pic>
        <p:nvPicPr>
          <p:cNvPr id="3" name="Picture 2" descr="C:\Users\Fogarty.Michelle\Desktop\Student Work, Etc\7th Grade\Grade 7 Celebration\Initial\Clay 0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135" y="2882920"/>
            <a:ext cx="2438400" cy="1828800"/>
          </a:xfrm>
          <a:prstGeom prst="rect">
            <a:avLst/>
          </a:prstGeom>
          <a:solidFill>
            <a:srgbClr val="000000">
              <a:shade val="95000"/>
            </a:srgbClr>
          </a:solidFill>
          <a:ln w="57150" cap="sq">
            <a:solidFill>
              <a:srgbClr val="000000"/>
            </a:solidFill>
            <a:miter lim="800000"/>
          </a:ln>
          <a:effectLst>
            <a:outerShdw blurRad="254000" dist="190500" dir="2700000" sy="90000" algn="bl" rotWithShape="0">
              <a:srgbClr val="000000">
                <a:alpha val="40000"/>
              </a:srgbClr>
            </a:outerShdw>
          </a:effectLs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0893" y="381000"/>
            <a:ext cx="2978087" cy="3676650"/>
          </a:xfrm>
          <a:prstGeom prst="rect">
            <a:avLst/>
          </a:prstGeom>
        </p:spPr>
      </p:pic>
      <p:sp>
        <p:nvSpPr>
          <p:cNvPr id="7" name="TextBox 6"/>
          <p:cNvSpPr txBox="1"/>
          <p:nvPr/>
        </p:nvSpPr>
        <p:spPr>
          <a:xfrm>
            <a:off x="5954771" y="4057650"/>
            <a:ext cx="2838307" cy="381000"/>
          </a:xfrm>
          <a:prstGeom prst="rect">
            <a:avLst/>
          </a:prstGeom>
          <a:noFill/>
        </p:spPr>
        <p:txBody>
          <a:bodyPr wrap="square" rtlCol="0">
            <a:spAutoFit/>
          </a:bodyPr>
          <a:lstStyle/>
          <a:p>
            <a:r>
              <a:rPr lang="en-US" dirty="0" err="1" smtClean="0"/>
              <a:t>Oaxacan</a:t>
            </a:r>
            <a:r>
              <a:rPr lang="en-US" dirty="0" smtClean="0"/>
              <a:t> Wood Carving</a:t>
            </a:r>
            <a:endParaRPr lang="en-US" dirty="0"/>
          </a:p>
        </p:txBody>
      </p:sp>
      <p:sp>
        <p:nvSpPr>
          <p:cNvPr id="8" name="Rectangle 7"/>
          <p:cNvSpPr/>
          <p:nvPr/>
        </p:nvSpPr>
        <p:spPr>
          <a:xfrm>
            <a:off x="3982018" y="381000"/>
            <a:ext cx="1828800" cy="3416320"/>
          </a:xfrm>
          <a:prstGeom prst="rect">
            <a:avLst/>
          </a:prstGeom>
        </p:spPr>
        <p:txBody>
          <a:bodyPr wrap="square">
            <a:spAutoFit/>
          </a:bodyPr>
          <a:lstStyle/>
          <a:p>
            <a:r>
              <a:rPr lang="en-US" dirty="0">
                <a:latin typeface="Corbel" panose="020B0503020204020204" pitchFamily="34" charset="0"/>
              </a:rPr>
              <a:t>In this unit, students will learn </a:t>
            </a:r>
            <a:r>
              <a:rPr lang="en-US" dirty="0" smtClean="0">
                <a:latin typeface="Corbel" panose="020B0503020204020204" pitchFamily="34" charset="0"/>
              </a:rPr>
              <a:t>about the different purposes of sculpture.  </a:t>
            </a:r>
            <a:r>
              <a:rPr lang="en-US" dirty="0">
                <a:latin typeface="Corbel" panose="020B0503020204020204" pitchFamily="34" charset="0"/>
              </a:rPr>
              <a:t>Students </a:t>
            </a:r>
            <a:r>
              <a:rPr lang="en-US" dirty="0" smtClean="0">
                <a:latin typeface="Corbel" panose="020B0503020204020204" pitchFamily="34" charset="0"/>
              </a:rPr>
              <a:t>will create both functional and decorative pieces of art.</a:t>
            </a:r>
            <a:r>
              <a:rPr lang="en-US" dirty="0">
                <a:latin typeface="Corbel" panose="020B0503020204020204" pitchFamily="34" charset="0"/>
              </a:rPr>
              <a:t/>
            </a:r>
            <a:br>
              <a:rPr lang="en-US" dirty="0">
                <a:latin typeface="Corbel" panose="020B0503020204020204" pitchFamily="34" charset="0"/>
              </a:rPr>
            </a:br>
            <a:endParaRPr lang="en-US" dirty="0">
              <a:latin typeface="Corbel" panose="020B0503020204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782" y="210209"/>
            <a:ext cx="3225800" cy="241935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4977" y="2895600"/>
            <a:ext cx="2743200" cy="3657600"/>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4601" t="4695"/>
          <a:stretch/>
        </p:blipFill>
        <p:spPr>
          <a:xfrm rot="5400000">
            <a:off x="9255489" y="551773"/>
            <a:ext cx="2440802" cy="1828800"/>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t="5553"/>
          <a:stretch/>
        </p:blipFill>
        <p:spPr>
          <a:xfrm rot="5400000">
            <a:off x="2293190" y="4368933"/>
            <a:ext cx="2743200" cy="1693484"/>
          </a:xfrm>
          <a:prstGeom prst="rect">
            <a:avLst/>
          </a:prstGeom>
        </p:spPr>
      </p:pic>
    </p:spTree>
    <p:extLst>
      <p:ext uri="{BB962C8B-B14F-4D97-AF65-F5344CB8AC3E}">
        <p14:creationId xmlns:p14="http://schemas.microsoft.com/office/powerpoint/2010/main" val="9994121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TotalTime>
  <Words>574</Words>
  <Application>Microsoft Office PowerPoint</Application>
  <PresentationFormat>Widescreen</PresentationFormat>
  <Paragraphs>54</Paragraphs>
  <Slides>14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Arabic Typesetting</vt:lpstr>
      <vt:lpstr>Arial</vt:lpstr>
      <vt:lpstr>Calibri</vt:lpstr>
      <vt:lpstr>Calibri Light</vt:lpstr>
      <vt:lpstr>Corbel</vt:lpstr>
      <vt:lpstr>Times New Roman</vt:lpstr>
      <vt:lpstr>Wingdings</vt:lpstr>
      <vt:lpstr>Office Theme</vt:lpstr>
      <vt:lpstr>Electives for 7th and 8th grade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Fogarty.Michelle</dc:creator>
  <cp:lastModifiedBy>Titus.Elizabeth</cp:lastModifiedBy>
  <cp:revision>15</cp:revision>
  <dcterms:created xsi:type="dcterms:W3CDTF">2017-01-22T20:16:19Z</dcterms:created>
  <dcterms:modified xsi:type="dcterms:W3CDTF">2017-02-22T12:43:23Z</dcterms:modified>
</cp:coreProperties>
</file>